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83" r:id="rId2"/>
    <p:sldId id="684" r:id="rId3"/>
    <p:sldId id="68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7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FC8E97B-8E3D-4317-8D78-586A2A3A2579}"/>
              </a:ext>
            </a:extLst>
          </p:cNvPr>
          <p:cNvGrpSpPr/>
          <p:nvPr/>
        </p:nvGrpSpPr>
        <p:grpSpPr>
          <a:xfrm>
            <a:off x="1524000" y="0"/>
            <a:ext cx="9144000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8DF7DDF-BE3F-434A-8E47-778D8C9D27B5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Test on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𝑝</m:t>
                      </m:r>
                    </m:oMath>
                  </a14:m>
                  <a:r>
                    <a:rPr lang="en-GB" sz="3200" dirty="0"/>
                    <a:t> for geometric distribution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E8DF7DDF-BE3F-434A-8E47-778D8C9D27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327B47B-D755-4DF4-B710-6DD3E212116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989F62-885B-4323-8FF3-D5762EA9C8A9}"/>
                  </a:ext>
                </a:extLst>
              </p:cNvPr>
              <p:cNvSpPr txBox="1"/>
              <p:nvPr/>
            </p:nvSpPr>
            <p:spPr>
              <a:xfrm>
                <a:off x="1771328" y="726605"/>
                <a:ext cx="851567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Just as we could test whether the underlying probability of success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had changed for a Binomial distribution, or the underlying rate of events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/>
                  <a:t> for a Poisson distribution, we can also test for a change in the probability of success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for a geometric distribution.</a:t>
                </a:r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989F62-885B-4323-8FF3-D5762EA9C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328" y="726605"/>
                <a:ext cx="8515672" cy="1200329"/>
              </a:xfrm>
              <a:prstGeom prst="rect">
                <a:avLst/>
              </a:prstGeom>
              <a:blipFill>
                <a:blip r:embed="rId3"/>
                <a:stretch>
                  <a:fillRect l="-446" t="-1042" r="-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2" descr="Image result for russian roulette">
            <a:extLst>
              <a:ext uri="{FF2B5EF4-FFF2-40B4-BE49-F238E27FC236}">
                <a16:creationId xmlns:a16="http://schemas.microsoft.com/office/drawing/2014/main" id="{88A1A51C-09E0-44F9-A098-6035493F1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712" y="2850449"/>
            <a:ext cx="2014289" cy="1344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CF9859D-2169-4800-A69B-B7CE985E87B9}"/>
              </a:ext>
            </a:extLst>
          </p:cNvPr>
          <p:cNvSpPr txBox="1"/>
          <p:nvPr/>
        </p:nvSpPr>
        <p:spPr>
          <a:xfrm>
            <a:off x="8295134" y="2251996"/>
            <a:ext cx="2190842" cy="461665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1200" dirty="0"/>
              <a:t>A scene from one of Dr Frost’s favourite films, </a:t>
            </a:r>
            <a:r>
              <a:rPr lang="en-GB" sz="1200" i="1" dirty="0"/>
              <a:t>The Deer Hunter.</a:t>
            </a:r>
            <a:endParaRPr lang="en-GB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3A858D-68C0-46B8-A28E-25DF7F02D965}"/>
              </a:ext>
            </a:extLst>
          </p:cNvPr>
          <p:cNvSpPr txBox="1"/>
          <p:nvPr/>
        </p:nvSpPr>
        <p:spPr>
          <a:xfrm>
            <a:off x="1919536" y="1926933"/>
            <a:ext cx="6048672" cy="175432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You, Christopher Walken, are captured by the Vietcong and forced to play ‘Russian Roulette’. The Vietcong claim that the probability you will die on each shot is 0.3. You survive a number of shots before dying on the 6</a:t>
            </a:r>
            <a:r>
              <a:rPr lang="en-GB" baseline="30000" dirty="0"/>
              <a:t>th</a:t>
            </a:r>
            <a:r>
              <a:rPr lang="en-GB" dirty="0"/>
              <a:t> shot. Test, to the 10% level, whether the Vietcong have overstated the probability of dying on each shot.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860C4FC-0793-4701-B040-AC701BC3934E}"/>
                  </a:ext>
                </a:extLst>
              </p:cNvPr>
              <p:cNvSpPr txBox="1"/>
              <p:nvPr/>
            </p:nvSpPr>
            <p:spPr>
              <a:xfrm>
                <a:off x="8104862" y="4202038"/>
                <a:ext cx="2483768" cy="11079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Recap:</a:t>
                </a:r>
              </a:p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then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860C4FC-0793-4701-B040-AC701BC393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862" y="4202038"/>
                <a:ext cx="2483768" cy="1107996"/>
              </a:xfrm>
              <a:prstGeom prst="rect">
                <a:avLst/>
              </a:prstGeom>
              <a:blipFill>
                <a:blip r:embed="rId5"/>
                <a:stretch>
                  <a:fillRect l="-1010" t="-1124"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198FC9-74A8-4B86-A084-83D96CFFEB6D}"/>
                  </a:ext>
                </a:extLst>
              </p:cNvPr>
              <p:cNvSpPr txBox="1"/>
              <p:nvPr/>
            </p:nvSpPr>
            <p:spPr>
              <a:xfrm>
                <a:off x="1887538" y="3962054"/>
                <a:ext cx="500055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=0.3, 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&lt;0.3</m:t>
                    </m:r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Let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be number of shots before dying.</a:t>
                </a:r>
              </a:p>
              <a:p>
                <a:r>
                  <a:rPr lang="en-GB" dirty="0"/>
                  <a:t>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(0.3)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≥6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1−0.3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6−1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=0.16807</m:t>
                      </m:r>
                    </m:oMath>
                  </m:oMathPara>
                </a14:m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0.16807&gt;0.1</m:t>
                    </m:r>
                  </m:oMath>
                </a14:m>
                <a:r>
                  <a:rPr lang="en-GB" dirty="0"/>
                  <a:t> do not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Insufficient evidence to suggest that the Vietcong have overstated the probability of dying on each shot.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198FC9-74A8-4B86-A084-83D96CFFEB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538" y="3962054"/>
                <a:ext cx="5000550" cy="2585323"/>
              </a:xfrm>
              <a:prstGeom prst="rect">
                <a:avLst/>
              </a:prstGeom>
              <a:blipFill>
                <a:blip r:embed="rId6"/>
                <a:stretch>
                  <a:fillRect l="-1015" b="-2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DF678B75-CF0D-46A4-96CA-DE36F705A948}"/>
              </a:ext>
            </a:extLst>
          </p:cNvPr>
          <p:cNvSpPr txBox="1"/>
          <p:nvPr/>
        </p:nvSpPr>
        <p:spPr>
          <a:xfrm>
            <a:off x="5895975" y="3877047"/>
            <a:ext cx="129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We are claiming the probability of dying on each shot is actually lower.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F3B138-1593-40C7-84EA-AE42FD1370C1}"/>
              </a:ext>
            </a:extLst>
          </p:cNvPr>
          <p:cNvCxnSpPr>
            <a:cxnSpLocks/>
          </p:cNvCxnSpPr>
          <p:nvPr/>
        </p:nvCxnSpPr>
        <p:spPr>
          <a:xfrm flipH="1">
            <a:off x="4914901" y="4953000"/>
            <a:ext cx="1781174" cy="95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92A5F8E-2271-47EE-99B7-C8C7A07BD6F9}"/>
              </a:ext>
            </a:extLst>
          </p:cNvPr>
          <p:cNvSpPr txBox="1"/>
          <p:nvPr/>
        </p:nvSpPr>
        <p:spPr>
          <a:xfrm>
            <a:off x="8184232" y="5838364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* History disclaimer: There is no documented cases of Russian Roulette occurring during the Vietnam War.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4471CD1-F013-4718-B3EE-0D5C1A652D22}"/>
                  </a:ext>
                </a:extLst>
              </p:cNvPr>
              <p:cNvSpPr txBox="1"/>
              <p:nvPr/>
            </p:nvSpPr>
            <p:spPr>
              <a:xfrm>
                <a:off x="6717612" y="4609158"/>
                <a:ext cx="1283245" cy="1869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50" dirty="0"/>
                  <a:t>As </a:t>
                </a:r>
                <a14:m>
                  <m:oMath xmlns:m="http://schemas.openxmlformats.org/officeDocument/2006/math">
                    <m:r>
                      <a:rPr lang="en-GB" sz="105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050" dirty="0"/>
                  <a:t> decreases, the expected number of shots increases, so “6 or more extreme” is “6 or more”. </a:t>
                </a:r>
                <a:r>
                  <a:rPr lang="en-GB" sz="1050" b="1" u="sng" dirty="0"/>
                  <a:t>In general for Geometric tests, the inequality is the opposite direction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050" b="1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050" b="1" i="1" u="sng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GB" sz="1050" b="1" i="1" u="sng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GB" sz="1050" b="1" u="sng" dirty="0"/>
                  <a:t>.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54471CD1-F013-4718-B3EE-0D5C1A652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612" y="4609158"/>
                <a:ext cx="1283245" cy="1869743"/>
              </a:xfrm>
              <a:prstGeom prst="rect">
                <a:avLst/>
              </a:prstGeom>
              <a:blipFill>
                <a:blip r:embed="rId7"/>
                <a:stretch>
                  <a:fillRect r="-980" b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9CE5CF6-9801-43AB-8450-6FBAAAF22ED7}"/>
              </a:ext>
            </a:extLst>
          </p:cNvPr>
          <p:cNvCxnSpPr>
            <a:cxnSpLocks/>
          </p:cNvCxnSpPr>
          <p:nvPr/>
        </p:nvCxnSpPr>
        <p:spPr>
          <a:xfrm flipH="1">
            <a:off x="4600576" y="4031100"/>
            <a:ext cx="1290067" cy="83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3D2CE31-9720-4E13-BAF9-AF33F862F4F1}"/>
              </a:ext>
            </a:extLst>
          </p:cNvPr>
          <p:cNvSpPr/>
          <p:nvPr/>
        </p:nvSpPr>
        <p:spPr>
          <a:xfrm>
            <a:off x="1907804" y="3681260"/>
            <a:ext cx="6059616" cy="28276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7470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13E95A1-36B2-4054-A2B8-ECE3D6313C34}"/>
              </a:ext>
            </a:extLst>
          </p:cNvPr>
          <p:cNvGrpSpPr/>
          <p:nvPr/>
        </p:nvGrpSpPr>
        <p:grpSpPr>
          <a:xfrm>
            <a:off x="1524000" y="0"/>
            <a:ext cx="9144000" cy="587744"/>
            <a:chOff x="0" y="13335"/>
            <a:chExt cx="9144218" cy="587744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1BF5A6CE-EE86-43F4-B1DD-E8B504298F4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3D56BC5B-1570-4DA3-9066-35A9D6F371E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AB1B6224-A145-44DC-B43C-83A7DA60E411}"/>
              </a:ext>
            </a:extLst>
          </p:cNvPr>
          <p:cNvSpPr txBox="1"/>
          <p:nvPr/>
        </p:nvSpPr>
        <p:spPr>
          <a:xfrm>
            <a:off x="1843336" y="784669"/>
            <a:ext cx="8429128" cy="2308324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[Textbook] An electronics company makes small components for use in computers. It claims that the percentage of defective components coming off the production line is 0.05%. The electronics company sells the components to a retailer. The retailer suspects that the percentage defective stated by the electronics company should be higher. From a very large consignment recently purchased, the retailer tests the components until he finds a defective component. He finds a defective component on the 90</a:t>
            </a:r>
            <a:r>
              <a:rPr lang="en-GB" baseline="30000" dirty="0"/>
              <a:t>th</a:t>
            </a:r>
            <a:r>
              <a:rPr lang="en-GB" dirty="0"/>
              <a:t> component that he tests. Is there any evidence to suggest that the retailer’s suspicions are correct? Test at the 5% level of significance.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9A812B-30E3-4095-8B96-3E21E4E9130A}"/>
                  </a:ext>
                </a:extLst>
              </p:cNvPr>
              <p:cNvSpPr txBox="1"/>
              <p:nvPr/>
            </p:nvSpPr>
            <p:spPr>
              <a:xfrm>
                <a:off x="2063552" y="3356993"/>
                <a:ext cx="5688632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Let the random variable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dirty="0"/>
                  <a:t> = number of components tested until finding a defective one.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=0.0005,  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&gt;0.0005</m:t>
                    </m:r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(0.0005)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≤90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1−0.0005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30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                     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=0.0440 (4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0.0440&lt;0.05</m:t>
                    </m:r>
                  </m:oMath>
                </a14:m>
                <a:r>
                  <a:rPr lang="en-GB" dirty="0"/>
                  <a:t> therefore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/>
                  <a:t>. Sufficient evidence to conclude that the retailer’s suspicions are correct, i.e. the percentage defective is greater than 0.05%.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9A812B-30E3-4095-8B96-3E21E4E9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3356993"/>
                <a:ext cx="5688632" cy="3139321"/>
              </a:xfrm>
              <a:prstGeom prst="rect">
                <a:avLst/>
              </a:prstGeom>
              <a:blipFill>
                <a:blip r:embed="rId2"/>
                <a:stretch>
                  <a:fillRect l="-668" t="-806" r="-1114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B255517-57D1-43D5-94A0-2412FEDE9A15}"/>
                  </a:ext>
                </a:extLst>
              </p:cNvPr>
              <p:cNvSpPr txBox="1"/>
              <p:nvPr/>
            </p:nvSpPr>
            <p:spPr>
              <a:xfrm>
                <a:off x="5623546" y="4113152"/>
                <a:ext cx="2056631" cy="116955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As per discussion in previous example,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/>
                  <a:t> uses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1400" dirty="0"/>
                  <a:t>, we use the opposite direction, i.e. “90 or less”.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B255517-57D1-43D5-94A0-2412FEDE9A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546" y="4113152"/>
                <a:ext cx="2056631" cy="1169551"/>
              </a:xfrm>
              <a:prstGeom prst="rect">
                <a:avLst/>
              </a:prstGeom>
              <a:blipFill>
                <a:blip r:embed="rId3"/>
                <a:stretch>
                  <a:fillRect l="-610" t="-1075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F7F8C8A-1489-4271-9075-1B5281A4B7D0}"/>
              </a:ext>
            </a:extLst>
          </p:cNvPr>
          <p:cNvCxnSpPr>
            <a:cxnSpLocks/>
          </p:cNvCxnSpPr>
          <p:nvPr/>
        </p:nvCxnSpPr>
        <p:spPr>
          <a:xfrm flipH="1">
            <a:off x="5276851" y="4638676"/>
            <a:ext cx="352425" cy="295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785004A-2ADF-4077-A3D4-FBD3AD5ED80C}"/>
              </a:ext>
            </a:extLst>
          </p:cNvPr>
          <p:cNvSpPr/>
          <p:nvPr/>
        </p:nvSpPr>
        <p:spPr>
          <a:xfrm>
            <a:off x="1843336" y="3083731"/>
            <a:ext cx="6052864" cy="34125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4AD04B6-1385-474D-956F-9FD270A8CC37}"/>
                  </a:ext>
                </a:extLst>
              </p:cNvPr>
              <p:cNvSpPr txBox="1"/>
              <p:nvPr/>
            </p:nvSpPr>
            <p:spPr>
              <a:xfrm>
                <a:off x="8090631" y="5374575"/>
                <a:ext cx="2483768" cy="110799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Recap:</a:t>
                </a:r>
              </a:p>
              <a:p>
                <a:r>
                  <a:rPr lang="en-GB" sz="1600" dirty="0"/>
                  <a:t>If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𝐺𝑒𝑜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then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4AD04B6-1385-474D-956F-9FD270A8CC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631" y="5374575"/>
                <a:ext cx="2483768" cy="1107996"/>
              </a:xfrm>
              <a:prstGeom prst="rect">
                <a:avLst/>
              </a:prstGeom>
              <a:blipFill>
                <a:blip r:embed="rId4"/>
                <a:stretch>
                  <a:fillRect l="-1010" t="-1124" b="-1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174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9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4C</a:t>
              </a:r>
              <a:endParaRPr lang="en-GB" sz="32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68-69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95C7776-9E47-D24B-81BA-17415DB49151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Q4-7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Q8-12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4079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2019-09-16T03:17:41Z</dcterms:modified>
</cp:coreProperties>
</file>