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70" r:id="rId2"/>
    <p:sldId id="655" r:id="rId3"/>
    <p:sldId id="656" r:id="rId4"/>
    <p:sldId id="667" r:id="rId5"/>
    <p:sldId id="657" r:id="rId6"/>
    <p:sldId id="668" r:id="rId7"/>
    <p:sldId id="658" r:id="rId8"/>
    <p:sldId id="6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9F"/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464" autoAdjust="0"/>
    <p:restoredTop sz="88534" autoAdjust="0"/>
  </p:normalViewPr>
  <p:slideViewPr>
    <p:cSldViewPr>
      <p:cViewPr varScale="1">
        <p:scale>
          <a:sx n="70" d="100"/>
          <a:sy n="70" d="100"/>
        </p:scale>
        <p:origin x="712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6.png"/><Relationship Id="rId4" Type="http://schemas.openxmlformats.org/officeDocument/2006/relationships/image" Target="../media/image1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Radians </a:t>
            </a:r>
          </a:p>
          <a:p>
            <a:pPr algn="ctr"/>
            <a:r>
              <a:rPr lang="en-GB" sz="9600" b="1" dirty="0"/>
              <a:t>– </a:t>
            </a:r>
            <a:r>
              <a:rPr lang="en-GB" sz="9600" dirty="0"/>
              <a:t>Sector Area</a:t>
            </a:r>
          </a:p>
          <a:p>
            <a:pPr algn="ctr"/>
            <a:r>
              <a:rPr lang="en-GB" sz="8000" dirty="0"/>
              <a:t>Chapter 5</a:t>
            </a:r>
          </a:p>
          <a:p>
            <a:pPr algn="ctr"/>
            <a:r>
              <a:rPr lang="en-GB" sz="8000" dirty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148932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– Area of a Sector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2699792" y="836712"/>
            <a:ext cx="3096344" cy="30243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5" idx="0"/>
          </p:cNvCxnSpPr>
          <p:nvPr/>
        </p:nvCxnSpPr>
        <p:spPr>
          <a:xfrm>
            <a:off x="4247964" y="836712"/>
            <a:ext cx="12732" cy="1516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 flipH="1">
            <a:off x="4243388" y="1438672"/>
            <a:ext cx="1228888" cy="902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260696" y="1987312"/>
            <a:ext cx="306542" cy="132001"/>
          </a:xfrm>
          <a:custGeom>
            <a:avLst/>
            <a:gdLst>
              <a:gd name="connsiteX0" fmla="*/ 0 w 320040"/>
              <a:gd name="connsiteY0" fmla="*/ 7620 h 144780"/>
              <a:gd name="connsiteX1" fmla="*/ 160020 w 320040"/>
              <a:gd name="connsiteY1" fmla="*/ 22860 h 144780"/>
              <a:gd name="connsiteX2" fmla="*/ 320040 w 320040"/>
              <a:gd name="connsiteY2" fmla="*/ 144780 h 144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44780">
                <a:moveTo>
                  <a:pt x="0" y="7620"/>
                </a:moveTo>
                <a:cubicBezTo>
                  <a:pt x="53340" y="3810"/>
                  <a:pt x="106680" y="0"/>
                  <a:pt x="160020" y="22860"/>
                </a:cubicBezTo>
                <a:cubicBezTo>
                  <a:pt x="213360" y="45720"/>
                  <a:pt x="266700" y="95250"/>
                  <a:pt x="320040" y="1447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93481" y="166747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481" y="1667470"/>
                <a:ext cx="5760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48311" y="143239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11" y="1432397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ie 17"/>
          <p:cNvSpPr/>
          <p:nvPr/>
        </p:nvSpPr>
        <p:spPr>
          <a:xfrm>
            <a:off x="2695600" y="837282"/>
            <a:ext cx="3096344" cy="3024336"/>
          </a:xfrm>
          <a:prstGeom prst="pie">
            <a:avLst>
              <a:gd name="adj1" fmla="val 16213611"/>
              <a:gd name="adj2" fmla="val 19392056"/>
            </a:avLst>
          </a:prstGeom>
          <a:solidFill>
            <a:srgbClr val="FFFF00">
              <a:alpha val="46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/>
              <p:nvPr/>
            </p:nvSpPr>
            <p:spPr>
              <a:xfrm>
                <a:off x="2586323" y="4869160"/>
                <a:ext cx="3444056" cy="164814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323" y="4869160"/>
                <a:ext cx="3444056" cy="1648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0" y="4089828"/>
            <a:ext cx="9142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Calculating </a:t>
            </a:r>
            <a:r>
              <a:rPr lang="en-GB" sz="3600" b="1" dirty="0"/>
              <a:t>Area of a Sector </a:t>
            </a:r>
            <a:r>
              <a:rPr lang="en-GB" sz="3600" dirty="0"/>
              <a:t>using radians</a:t>
            </a:r>
          </a:p>
        </p:txBody>
      </p:sp>
    </p:spTree>
    <p:extLst>
      <p:ext uri="{BB962C8B-B14F-4D97-AF65-F5344CB8AC3E}">
        <p14:creationId xmlns:p14="http://schemas.microsoft.com/office/powerpoint/2010/main" val="351646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e 17"/>
          <p:cNvSpPr/>
          <p:nvPr/>
        </p:nvSpPr>
        <p:spPr>
          <a:xfrm>
            <a:off x="2699792" y="836712"/>
            <a:ext cx="3096344" cy="3024336"/>
          </a:xfrm>
          <a:prstGeom prst="pie">
            <a:avLst>
              <a:gd name="adj1" fmla="val 16213611"/>
              <a:gd name="adj2" fmla="val 19392056"/>
            </a:avLst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699792" y="836712"/>
            <a:ext cx="3096344" cy="302433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– Area of a Triangle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/>
              <p:nvPr/>
            </p:nvSpPr>
            <p:spPr>
              <a:xfrm>
                <a:off x="778747" y="4949525"/>
                <a:ext cx="3444056" cy="1244828"/>
              </a:xfrm>
              <a:prstGeom prst="rect">
                <a:avLst/>
              </a:prstGeom>
              <a:solidFill>
                <a:srgbClr val="FF9393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𝑠𝑖𝑛𝐶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47" y="4949525"/>
                <a:ext cx="3444056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0" y="4089828"/>
            <a:ext cx="9142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Calculating </a:t>
            </a:r>
            <a:r>
              <a:rPr lang="en-GB" sz="3600" b="1" dirty="0"/>
              <a:t>Area of a Triangle</a:t>
            </a:r>
            <a:endParaRPr lang="en-GB" sz="3600" dirty="0"/>
          </a:p>
        </p:txBody>
      </p:sp>
      <p:sp>
        <p:nvSpPr>
          <p:cNvPr id="7" name="Isosceles Triangle 6"/>
          <p:cNvSpPr/>
          <p:nvPr/>
        </p:nvSpPr>
        <p:spPr>
          <a:xfrm rot="5400000">
            <a:off x="4135084" y="977148"/>
            <a:ext cx="1491404" cy="1254636"/>
          </a:xfrm>
          <a:prstGeom prst="triangle">
            <a:avLst>
              <a:gd name="adj" fmla="val 39438"/>
            </a:avLst>
          </a:prstGeom>
          <a:solidFill>
            <a:srgbClr val="FF9F9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 flipH="1">
            <a:off x="4238625" y="836712"/>
            <a:ext cx="9339" cy="15191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  <a:stCxn id="7" idx="0"/>
          </p:cNvCxnSpPr>
          <p:nvPr/>
        </p:nvCxnSpPr>
        <p:spPr>
          <a:xfrm flipH="1">
            <a:off x="4220520" y="1446944"/>
            <a:ext cx="1287584" cy="9128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4238471" y="1977787"/>
            <a:ext cx="320040" cy="144780"/>
          </a:xfrm>
          <a:custGeom>
            <a:avLst/>
            <a:gdLst>
              <a:gd name="connsiteX0" fmla="*/ 0 w 320040"/>
              <a:gd name="connsiteY0" fmla="*/ 7620 h 144780"/>
              <a:gd name="connsiteX1" fmla="*/ 160020 w 320040"/>
              <a:gd name="connsiteY1" fmla="*/ 22860 h 144780"/>
              <a:gd name="connsiteX2" fmla="*/ 320040 w 320040"/>
              <a:gd name="connsiteY2" fmla="*/ 144780 h 144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44780">
                <a:moveTo>
                  <a:pt x="0" y="7620"/>
                </a:moveTo>
                <a:cubicBezTo>
                  <a:pt x="53340" y="3810"/>
                  <a:pt x="106680" y="0"/>
                  <a:pt x="160020" y="22860"/>
                </a:cubicBezTo>
                <a:cubicBezTo>
                  <a:pt x="213360" y="45720"/>
                  <a:pt x="266700" y="95250"/>
                  <a:pt x="320040" y="1447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8243" y="169763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sym typeface="Symbol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243" y="1697633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48311" y="143715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11" y="1437159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4252913" y="842963"/>
            <a:ext cx="1228725" cy="595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38365" y="179402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365" y="1794024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/>
              <p:nvPr/>
            </p:nvSpPr>
            <p:spPr>
              <a:xfrm>
                <a:off x="5004048" y="4928976"/>
                <a:ext cx="3444056" cy="1244828"/>
              </a:xfrm>
              <a:prstGeom prst="rect">
                <a:avLst/>
              </a:prstGeom>
              <a:solidFill>
                <a:srgbClr val="FF9393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4000" b="0" i="1" baseline="30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sz="4000" i="1" dirty="0">
                          <a:latin typeface="Cambria Math" panose="02040503050406030204" pitchFamily="18" charset="0"/>
                          <a:sym typeface="Symbol"/>
                        </a:rPr>
                        <m:t>𝜃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928976"/>
                <a:ext cx="3444056" cy="1244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4308351" y="5589240"/>
            <a:ext cx="61003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0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e 17"/>
          <p:cNvSpPr/>
          <p:nvPr/>
        </p:nvSpPr>
        <p:spPr>
          <a:xfrm>
            <a:off x="2699792" y="836712"/>
            <a:ext cx="3096344" cy="3024336"/>
          </a:xfrm>
          <a:prstGeom prst="pie">
            <a:avLst>
              <a:gd name="adj1" fmla="val 16213611"/>
              <a:gd name="adj2" fmla="val 19392056"/>
            </a:avLst>
          </a:prstGeom>
          <a:solidFill>
            <a:srgbClr val="00B0F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245868" y="836712"/>
            <a:ext cx="1219200" cy="1508760"/>
          </a:xfrm>
          <a:custGeom>
            <a:avLst/>
            <a:gdLst>
              <a:gd name="connsiteX0" fmla="*/ 0 w 1219200"/>
              <a:gd name="connsiteY0" fmla="*/ 1508760 h 1508760"/>
              <a:gd name="connsiteX1" fmla="*/ 1219200 w 1219200"/>
              <a:gd name="connsiteY1" fmla="*/ 609600 h 1508760"/>
              <a:gd name="connsiteX2" fmla="*/ 0 w 1219200"/>
              <a:gd name="connsiteY2" fmla="*/ 0 h 1508760"/>
              <a:gd name="connsiteX3" fmla="*/ 0 w 1219200"/>
              <a:gd name="connsiteY3" fmla="*/ 1508760 h 1508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" h="1508760">
                <a:moveTo>
                  <a:pt x="0" y="1508760"/>
                </a:moveTo>
                <a:lnTo>
                  <a:pt x="1219200" y="609600"/>
                </a:lnTo>
                <a:lnTo>
                  <a:pt x="0" y="0"/>
                </a:lnTo>
                <a:lnTo>
                  <a:pt x="0" y="15087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699792" y="836712"/>
            <a:ext cx="3096344" cy="302433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Segment Area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>
            <a:cxnSpLocks/>
            <a:stCxn id="5" idx="0"/>
          </p:cNvCxnSpPr>
          <p:nvPr/>
        </p:nvCxnSpPr>
        <p:spPr>
          <a:xfrm flipH="1">
            <a:off x="4238625" y="836712"/>
            <a:ext cx="9339" cy="15191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 flipH="1">
            <a:off x="4238625" y="1438672"/>
            <a:ext cx="1233652" cy="921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238471" y="1977787"/>
            <a:ext cx="320040" cy="144780"/>
          </a:xfrm>
          <a:custGeom>
            <a:avLst/>
            <a:gdLst>
              <a:gd name="connsiteX0" fmla="*/ 0 w 320040"/>
              <a:gd name="connsiteY0" fmla="*/ 7620 h 144780"/>
              <a:gd name="connsiteX1" fmla="*/ 160020 w 320040"/>
              <a:gd name="connsiteY1" fmla="*/ 22860 h 144780"/>
              <a:gd name="connsiteX2" fmla="*/ 320040 w 320040"/>
              <a:gd name="connsiteY2" fmla="*/ 144780 h 144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44780">
                <a:moveTo>
                  <a:pt x="0" y="7620"/>
                </a:moveTo>
                <a:cubicBezTo>
                  <a:pt x="53340" y="3810"/>
                  <a:pt x="106680" y="0"/>
                  <a:pt x="160020" y="22860"/>
                </a:cubicBezTo>
                <a:cubicBezTo>
                  <a:pt x="213360" y="45720"/>
                  <a:pt x="266700" y="95250"/>
                  <a:pt x="320040" y="1447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98243" y="169763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sym typeface="Symbol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243" y="1697633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48311" y="143715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11" y="1437159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252913" y="842963"/>
            <a:ext cx="1228725" cy="5953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88400" y="902002"/>
            <a:ext cx="3004079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A segment is the region bound between a chord and the circumference.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38365" y="179402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365" y="1794024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/>
              <p:nvPr/>
            </p:nvSpPr>
            <p:spPr>
              <a:xfrm>
                <a:off x="754187" y="5085184"/>
                <a:ext cx="1801589" cy="124482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87" y="5085184"/>
                <a:ext cx="1801589" cy="1244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/>
              <p:nvPr/>
            </p:nvSpPr>
            <p:spPr>
              <a:xfrm>
                <a:off x="3419872" y="5064915"/>
                <a:ext cx="2376264" cy="1244828"/>
              </a:xfrm>
              <a:prstGeom prst="rect">
                <a:avLst/>
              </a:prstGeom>
              <a:solidFill>
                <a:srgbClr val="FF9393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4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4000" i="1" baseline="300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sz="4000" i="1" dirty="0">
                          <a:latin typeface="Cambria Math" panose="02040503050406030204" pitchFamily="18" charset="0"/>
                          <a:sym typeface="Symbol"/>
                        </a:rPr>
                        <m:t>𝜃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ED1244-F5DA-4E74-A50C-E84C051D5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064915"/>
                <a:ext cx="2376264" cy="12448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783877" y="5153600"/>
            <a:ext cx="4919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0152" y="5153600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28049" y="5094768"/>
            <a:ext cx="2063378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Area of Segment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4089828"/>
            <a:ext cx="9142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Calculating </a:t>
            </a:r>
            <a:r>
              <a:rPr lang="en-GB" sz="3600" b="1" dirty="0"/>
              <a:t>Area of a Segment </a:t>
            </a:r>
            <a:r>
              <a:rPr lang="en-GB" sz="3600" dirty="0"/>
              <a:t>using radians</a:t>
            </a:r>
          </a:p>
        </p:txBody>
      </p:sp>
    </p:spTree>
    <p:extLst>
      <p:ext uri="{BB962C8B-B14F-4D97-AF65-F5344CB8AC3E}">
        <p14:creationId xmlns:p14="http://schemas.microsoft.com/office/powerpoint/2010/main" val="109963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E24F07-B569-4A3E-A806-DA424E9BB2F3}"/>
                  </a:ext>
                </a:extLst>
              </p:cNvPr>
              <p:cNvSpPr txBox="1"/>
              <p:nvPr/>
            </p:nvSpPr>
            <p:spPr>
              <a:xfrm>
                <a:off x="502976" y="747565"/>
                <a:ext cx="8136904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In the diagram, the area of the minor sector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2400" dirty="0"/>
                  <a:t> is 28.9 cm</a:t>
                </a:r>
                <a:r>
                  <a:rPr lang="en-GB" sz="2400" baseline="30000" dirty="0"/>
                  <a:t>2</a:t>
                </a:r>
                <a:r>
                  <a:rPr lang="en-GB" sz="2400" dirty="0"/>
                  <a:t>. </a:t>
                </a:r>
              </a:p>
              <a:p>
                <a:pPr algn="ctr"/>
                <a:r>
                  <a:rPr lang="en-GB" sz="2400" dirty="0"/>
                  <a:t>Calculate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E24F07-B569-4A3E-A806-DA424E9BB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76" y="747565"/>
                <a:ext cx="8136904" cy="830997"/>
              </a:xfrm>
              <a:prstGeom prst="rect">
                <a:avLst/>
              </a:prstGeom>
              <a:blipFill>
                <a:blip r:embed="rId2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6F49826C-BF26-40CE-9505-CB39EB2521C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DD4F920-99D5-4B6E-85A5-45F32C32ECF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479F029-0926-4447-821E-1A307ABB45B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6E8B575-B0F9-414A-9830-9518C182D94E}"/>
                  </a:ext>
                </a:extLst>
              </p:cNvPr>
              <p:cNvSpPr txBox="1"/>
              <p:nvPr/>
            </p:nvSpPr>
            <p:spPr>
              <a:xfrm>
                <a:off x="3961968" y="2852936"/>
                <a:ext cx="4392488" cy="3922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28.9=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×0.8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28.9=0.4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28.9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=72.25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72.25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6E8B575-B0F9-414A-9830-9518C182D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968" y="2852936"/>
                <a:ext cx="4392488" cy="3922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2348880"/>
            <a:ext cx="3541545" cy="32682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76056" y="1708590"/>
                <a:ext cx="2020297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708590"/>
                <a:ext cx="2020297" cy="10143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28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264303-1403-46EF-B8D3-39665DA722AC}"/>
                  </a:ext>
                </a:extLst>
              </p:cNvPr>
              <p:cNvSpPr txBox="1"/>
              <p:nvPr/>
            </p:nvSpPr>
            <p:spPr>
              <a:xfrm>
                <a:off x="438515" y="836712"/>
                <a:ext cx="8381958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In the diagram below,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sz="2400" dirty="0"/>
                  <a:t> is a sector of a circle, radius 4m. </a:t>
                </a:r>
              </a:p>
              <a:p>
                <a:r>
                  <a:rPr lang="en-GB" sz="2400" dirty="0"/>
                  <a:t>The chord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 is 5m long.</a:t>
                </a:r>
              </a:p>
              <a:p>
                <a:r>
                  <a:rPr lang="en-GB" sz="2400" dirty="0"/>
                  <a:t>Find the area of the shaded segment.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264303-1403-46EF-B8D3-39665DA72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15" y="836712"/>
                <a:ext cx="8381958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C1E17EF3-0A3A-4143-AB68-3E497478333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58835B2-6430-406E-B41B-B0264997732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CC423A-161C-42C4-83BE-9024DCFFC64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353A2B6-7405-457E-AFCA-50CFDE8E3CB9}"/>
                  </a:ext>
                </a:extLst>
              </p:cNvPr>
              <p:cNvSpPr txBox="1"/>
              <p:nvPr/>
            </p:nvSpPr>
            <p:spPr>
              <a:xfrm>
                <a:off x="3275856" y="2274626"/>
                <a:ext cx="5760640" cy="4076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Using cosine rule: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2×4×4×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25=32−32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32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=1.3502…</m:t>
                      </m:r>
                    </m:oMath>
                  </m:oMathPara>
                </a14:m>
                <a:endParaRPr lang="en-GB" sz="2800" b="0" dirty="0"/>
              </a:p>
              <a:p>
                <a:pPr algn="ctr"/>
                <a:br>
                  <a:rPr lang="en-GB" sz="2800" b="0" dirty="0"/>
                </a:br>
                <a:r>
                  <a:rPr lang="en-GB" sz="2800" dirty="0"/>
                  <a:t>Area of shaded segment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=3.00</m:t>
                    </m:r>
                  </m:oMath>
                </a14:m>
                <a:r>
                  <a:rPr lang="en-GB" sz="2800" dirty="0"/>
                  <a:t> m</a:t>
                </a:r>
                <a:r>
                  <a:rPr lang="en-GB" sz="2800" baseline="30000" dirty="0"/>
                  <a:t>2</a:t>
                </a:r>
                <a:endParaRPr lang="en-GB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353A2B6-7405-457E-AFCA-50CFDE8E3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74626"/>
                <a:ext cx="5760640" cy="4076693"/>
              </a:xfrm>
              <a:prstGeom prst="rect">
                <a:avLst/>
              </a:prstGeom>
              <a:blipFill>
                <a:blip r:embed="rId3"/>
                <a:stretch>
                  <a:fillRect t="-1345" b="-3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" y="2348880"/>
            <a:ext cx="3456384" cy="367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1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6930103" cy="57111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70615" y="3983171"/>
                <a:ext cx="2304256" cy="49564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×0.7=28.35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15" y="3983171"/>
                <a:ext cx="2304256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470615" y="3983170"/>
            <a:ext cx="2304256" cy="49564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6E7BA21-AFA8-4067-87A9-0FCCE211B53A}"/>
              </a:ext>
            </a:extLst>
          </p:cNvPr>
          <p:cNvCxnSpPr/>
          <p:nvPr/>
        </p:nvCxnSpPr>
        <p:spPr>
          <a:xfrm>
            <a:off x="547172" y="3804280"/>
            <a:ext cx="2520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610F81-D283-4B18-946B-C8D2C6285F35}"/>
                  </a:ext>
                </a:extLst>
              </p:cNvPr>
              <p:cNvSpPr txBox="1"/>
              <p:nvPr/>
            </p:nvSpPr>
            <p:spPr>
              <a:xfrm>
                <a:off x="6349105" y="4624380"/>
                <a:ext cx="2401491" cy="62388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0.7</m:t>
                              </m:r>
                            </m:e>
                          </m:d>
                        </m:e>
                      </m:func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=9</m:t>
                      </m:r>
                      <m:func>
                        <m:func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0.7</m:t>
                              </m:r>
                            </m:e>
                          </m:d>
                        </m:e>
                      </m:func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=7.58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610F81-D283-4B18-946B-C8D2C6285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105" y="4624380"/>
                <a:ext cx="2401491" cy="6238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349104" y="4595085"/>
            <a:ext cx="2401491" cy="6531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1F31965-B049-4626-A34C-F16574497DD5}"/>
                  </a:ext>
                </a:extLst>
              </p:cNvPr>
              <p:cNvSpPr txBox="1"/>
              <p:nvPr/>
            </p:nvSpPr>
            <p:spPr>
              <a:xfrm>
                <a:off x="5618981" y="5756188"/>
                <a:ext cx="2401491" cy="80733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𝑂𝐴𝐶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×9×7.58=34.11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=34.11−28.35=5.76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1F31965-B049-4626-A34C-F16574497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981" y="5756188"/>
                <a:ext cx="2401491" cy="807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618981" y="5756187"/>
            <a:ext cx="2401491" cy="8073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3C237E-BE0B-45DF-91F9-F1CEBFD44F12}"/>
              </a:ext>
            </a:extLst>
          </p:cNvPr>
          <p:cNvSpPr txBox="1"/>
          <p:nvPr/>
        </p:nvSpPr>
        <p:spPr>
          <a:xfrm>
            <a:off x="164998" y="677617"/>
            <a:ext cx="1512168" cy="3679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</a:t>
            </a:r>
          </a:p>
        </p:txBody>
      </p:sp>
    </p:spTree>
    <p:extLst>
      <p:ext uri="{BB962C8B-B14F-4D97-AF65-F5344CB8AC3E}">
        <p14:creationId xmlns:p14="http://schemas.microsoft.com/office/powerpoint/2010/main" val="38179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53942D9-43A9-4D6B-B512-B172113952EA}"/>
              </a:ext>
            </a:extLst>
          </p:cNvPr>
          <p:cNvSpPr/>
          <p:nvPr/>
        </p:nvSpPr>
        <p:spPr>
          <a:xfrm>
            <a:off x="7462812" y="4843123"/>
            <a:ext cx="1447800" cy="993775"/>
          </a:xfrm>
          <a:custGeom>
            <a:avLst/>
            <a:gdLst>
              <a:gd name="connsiteX0" fmla="*/ 0 w 1447800"/>
              <a:gd name="connsiteY0" fmla="*/ 492125 h 993775"/>
              <a:gd name="connsiteX1" fmla="*/ 1241425 w 1447800"/>
              <a:gd name="connsiteY1" fmla="*/ 993775 h 993775"/>
              <a:gd name="connsiteX2" fmla="*/ 1323975 w 1447800"/>
              <a:gd name="connsiteY2" fmla="*/ 889000 h 993775"/>
              <a:gd name="connsiteX3" fmla="*/ 1406525 w 1447800"/>
              <a:gd name="connsiteY3" fmla="*/ 730250 h 993775"/>
              <a:gd name="connsiteX4" fmla="*/ 1435100 w 1447800"/>
              <a:gd name="connsiteY4" fmla="*/ 615950 h 993775"/>
              <a:gd name="connsiteX5" fmla="*/ 1447800 w 1447800"/>
              <a:gd name="connsiteY5" fmla="*/ 485775 h 993775"/>
              <a:gd name="connsiteX6" fmla="*/ 1431925 w 1447800"/>
              <a:gd name="connsiteY6" fmla="*/ 346075 h 993775"/>
              <a:gd name="connsiteX7" fmla="*/ 1381125 w 1447800"/>
              <a:gd name="connsiteY7" fmla="*/ 203200 h 993775"/>
              <a:gd name="connsiteX8" fmla="*/ 1336675 w 1447800"/>
              <a:gd name="connsiteY8" fmla="*/ 114300 h 993775"/>
              <a:gd name="connsiteX9" fmla="*/ 1276350 w 1447800"/>
              <a:gd name="connsiteY9" fmla="*/ 34925 h 993775"/>
              <a:gd name="connsiteX10" fmla="*/ 1238250 w 1447800"/>
              <a:gd name="connsiteY10" fmla="*/ 0 h 993775"/>
              <a:gd name="connsiteX11" fmla="*/ 0 w 1447800"/>
              <a:gd name="connsiteY11" fmla="*/ 492125 h 993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7800" h="993775">
                <a:moveTo>
                  <a:pt x="0" y="492125"/>
                </a:moveTo>
                <a:lnTo>
                  <a:pt x="1241425" y="993775"/>
                </a:lnTo>
                <a:lnTo>
                  <a:pt x="1323975" y="889000"/>
                </a:lnTo>
                <a:lnTo>
                  <a:pt x="1406525" y="730250"/>
                </a:lnTo>
                <a:lnTo>
                  <a:pt x="1435100" y="615950"/>
                </a:lnTo>
                <a:lnTo>
                  <a:pt x="1447800" y="485775"/>
                </a:lnTo>
                <a:lnTo>
                  <a:pt x="1431925" y="346075"/>
                </a:lnTo>
                <a:lnTo>
                  <a:pt x="1381125" y="203200"/>
                </a:lnTo>
                <a:lnTo>
                  <a:pt x="1336675" y="114300"/>
                </a:lnTo>
                <a:lnTo>
                  <a:pt x="1276350" y="34925"/>
                </a:lnTo>
                <a:lnTo>
                  <a:pt x="1238250" y="0"/>
                </a:lnTo>
                <a:lnTo>
                  <a:pt x="0" y="49212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5D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125-128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76693D7-44B5-4FA4-AF20-C9EF38DB6D0B}"/>
              </a:ext>
            </a:extLst>
          </p:cNvPr>
          <p:cNvSpPr txBox="1"/>
          <p:nvPr/>
        </p:nvSpPr>
        <p:spPr>
          <a:xfrm>
            <a:off x="3563316" y="233280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27D8EA-13D0-4CA4-BA37-DF746A01E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573" y="1293024"/>
            <a:ext cx="2156003" cy="214716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682C62-44A4-4C86-8648-0A36EFC55330}"/>
                  </a:ext>
                </a:extLst>
              </p:cNvPr>
              <p:cNvSpPr txBox="1"/>
              <p:nvPr/>
            </p:nvSpPr>
            <p:spPr>
              <a:xfrm>
                <a:off x="3571960" y="3094787"/>
                <a:ext cx="554461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2012 1J]</a:t>
                </a:r>
              </a:p>
              <a:p>
                <a:r>
                  <a:rPr lang="en-GB" sz="1600" dirty="0"/>
                  <a:t>If two chords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𝑅𝑃</m:t>
                    </m:r>
                  </m:oMath>
                </a14:m>
                <a:r>
                  <a:rPr lang="en-GB" sz="1600" dirty="0"/>
                  <a:t> on a circle of radius 1 meet in an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/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, for example as drawn in the diagram on the left, then find the largest possible area of the shaded region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𝑅𝑃𝑄</m:t>
                    </m:r>
                  </m:oMath>
                </a14:m>
                <a:r>
                  <a:rPr lang="en-GB" sz="1600" dirty="0"/>
                  <a:t>, giving your answer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682C62-44A4-4C86-8648-0A36EFC5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960" y="3094787"/>
                <a:ext cx="5544616" cy="1323439"/>
              </a:xfrm>
              <a:prstGeom prst="rect">
                <a:avLst/>
              </a:prstGeom>
              <a:blipFill>
                <a:blip r:embed="rId3"/>
                <a:stretch>
                  <a:fillRect l="-457" t="-952" r="-1142" b="-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C9E681-2AD2-4281-867D-E01F7708FDAC}"/>
                  </a:ext>
                </a:extLst>
              </p:cNvPr>
              <p:cNvSpPr txBox="1"/>
              <p:nvPr/>
            </p:nvSpPr>
            <p:spPr>
              <a:xfrm>
                <a:off x="3564625" y="4531915"/>
                <a:ext cx="3542987" cy="2329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For a fixed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/>
                  <a:t> the largest area is obtained when the angle bisector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200" dirty="0"/>
                  <a:t> and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𝑃𝑅</m:t>
                    </m:r>
                  </m:oMath>
                </a14:m>
                <a:r>
                  <a:rPr lang="en-GB" sz="1200" dirty="0"/>
                  <a:t> is the diameter of the circle. This can be broken up into two isosceles triangles and a sector as shown.</a:t>
                </a:r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𝐵𝑂𝐶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/>
                  <a:t> as angle at centre is twice angle at circumference.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𝐴𝑂𝐵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  <a:p>
                <a:r>
                  <a:rPr lang="en-GB" sz="1200" dirty="0"/>
                  <a:t>Area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𝐴𝑂𝐵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</m:oMath>
                </a14:m>
                <a:endParaRPr lang="en-GB" sz="1200" dirty="0"/>
              </a:p>
              <a:p>
                <a:r>
                  <a:rPr lang="en-GB" sz="1200" dirty="0"/>
                  <a:t>Area of sector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𝐵𝑂𝐶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×2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/>
                  <a:t>.</a:t>
                </a:r>
              </a:p>
              <a:p>
                <a:r>
                  <a:rPr lang="en-GB" sz="1200" dirty="0"/>
                  <a:t>Total shaded area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=2×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200" dirty="0"/>
                  <a:t>.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C9E681-2AD2-4281-867D-E01F7708F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625" y="4531915"/>
                <a:ext cx="3542987" cy="23299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id="{06F7006F-3751-49DD-B6A6-EA34D62945E5}"/>
              </a:ext>
            </a:extLst>
          </p:cNvPr>
          <p:cNvSpPr/>
          <p:nvPr/>
        </p:nvSpPr>
        <p:spPr>
          <a:xfrm>
            <a:off x="7470328" y="4628859"/>
            <a:ext cx="1440160" cy="141158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08110BA-B0FA-4EF3-AC98-781FA8093E68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7470328" y="5334652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FC8AFA-7A32-4C75-9B22-23DEC41AB80B}"/>
              </a:ext>
            </a:extLst>
          </p:cNvPr>
          <p:cNvCxnSpPr>
            <a:cxnSpLocks/>
            <a:stCxn id="13" idx="2"/>
            <a:endCxn id="13" idx="7"/>
          </p:cNvCxnSpPr>
          <p:nvPr/>
        </p:nvCxnSpPr>
        <p:spPr>
          <a:xfrm flipV="1">
            <a:off x="7470328" y="4835581"/>
            <a:ext cx="1229253" cy="499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D1761DD-AD11-4E41-BCE8-9B5E2B23001D}"/>
              </a:ext>
            </a:extLst>
          </p:cNvPr>
          <p:cNvCxnSpPr>
            <a:cxnSpLocks/>
            <a:stCxn id="13" idx="2"/>
            <a:endCxn id="13" idx="5"/>
          </p:cNvCxnSpPr>
          <p:nvPr/>
        </p:nvCxnSpPr>
        <p:spPr>
          <a:xfrm>
            <a:off x="7470328" y="5334652"/>
            <a:ext cx="1229253" cy="499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81AA5D-1D37-4840-BFC6-E05FDB5CB7E4}"/>
              </a:ext>
            </a:extLst>
          </p:cNvPr>
          <p:cNvCxnSpPr>
            <a:cxnSpLocks/>
            <a:endCxn id="13" idx="7"/>
          </p:cNvCxnSpPr>
          <p:nvPr/>
        </p:nvCxnSpPr>
        <p:spPr>
          <a:xfrm flipV="1">
            <a:off x="8190408" y="4835581"/>
            <a:ext cx="509173" cy="499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27E0CCE-5F88-43D9-9C85-82B7B6CD2C81}"/>
              </a:ext>
            </a:extLst>
          </p:cNvPr>
          <p:cNvCxnSpPr>
            <a:cxnSpLocks/>
            <a:stCxn id="13" idx="5"/>
          </p:cNvCxnSpPr>
          <p:nvPr/>
        </p:nvCxnSpPr>
        <p:spPr>
          <a:xfrm flipH="1" flipV="1">
            <a:off x="8190409" y="5334651"/>
            <a:ext cx="509172" cy="499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6569271-AE20-4516-9D39-F45599D9CCEB}"/>
              </a:ext>
            </a:extLst>
          </p:cNvPr>
          <p:cNvSpPr/>
          <p:nvPr/>
        </p:nvSpPr>
        <p:spPr>
          <a:xfrm>
            <a:off x="7694488" y="5233963"/>
            <a:ext cx="52388" cy="100012"/>
          </a:xfrm>
          <a:custGeom>
            <a:avLst/>
            <a:gdLst>
              <a:gd name="connsiteX0" fmla="*/ 0 w 52388"/>
              <a:gd name="connsiteY0" fmla="*/ 0 h 100012"/>
              <a:gd name="connsiteX1" fmla="*/ 38100 w 52388"/>
              <a:gd name="connsiteY1" fmla="*/ 61912 h 100012"/>
              <a:gd name="connsiteX2" fmla="*/ 52388 w 52388"/>
              <a:gd name="connsiteY2" fmla="*/ 100012 h 1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8" h="100012">
                <a:moveTo>
                  <a:pt x="0" y="0"/>
                </a:moveTo>
                <a:cubicBezTo>
                  <a:pt x="14684" y="22621"/>
                  <a:pt x="29369" y="45243"/>
                  <a:pt x="38100" y="61912"/>
                </a:cubicBezTo>
                <a:cubicBezTo>
                  <a:pt x="46831" y="78581"/>
                  <a:pt x="49609" y="89296"/>
                  <a:pt x="52388" y="10001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DD367F6-A8F4-40C6-8FE2-96DA2C6316FC}"/>
              </a:ext>
            </a:extLst>
          </p:cNvPr>
          <p:cNvSpPr/>
          <p:nvPr/>
        </p:nvSpPr>
        <p:spPr>
          <a:xfrm>
            <a:off x="7694488" y="5333975"/>
            <a:ext cx="14288" cy="90488"/>
          </a:xfrm>
          <a:custGeom>
            <a:avLst/>
            <a:gdLst>
              <a:gd name="connsiteX0" fmla="*/ 14288 w 14288"/>
              <a:gd name="connsiteY0" fmla="*/ 0 h 90488"/>
              <a:gd name="connsiteX1" fmla="*/ 0 w 14288"/>
              <a:gd name="connsiteY1" fmla="*/ 90488 h 9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288" h="90488">
                <a:moveTo>
                  <a:pt x="14288" y="0"/>
                </a:moveTo>
                <a:lnTo>
                  <a:pt x="0" y="90488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F6B8780-3CF2-4353-B8B8-B2EAA40DEEAD}"/>
                  </a:ext>
                </a:extLst>
              </p:cNvPr>
              <p:cNvSpPr txBox="1"/>
              <p:nvPr/>
            </p:nvSpPr>
            <p:spPr>
              <a:xfrm>
                <a:off x="7680573" y="5087912"/>
                <a:ext cx="140468" cy="265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sz="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F6B8780-3CF2-4353-B8B8-B2EAA40DEE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573" y="5087912"/>
                <a:ext cx="140468" cy="265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D6BCB39-F46D-46BB-9B6A-17F97BCA5172}"/>
                  </a:ext>
                </a:extLst>
              </p:cNvPr>
              <p:cNvSpPr txBox="1"/>
              <p:nvPr/>
            </p:nvSpPr>
            <p:spPr>
              <a:xfrm>
                <a:off x="7678836" y="5283969"/>
                <a:ext cx="140468" cy="265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GB" sz="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D6BCB39-F46D-46BB-9B6A-17F97BCA5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836" y="5283969"/>
                <a:ext cx="140468" cy="265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1A663B-D4FD-4478-B617-342594BC0829}"/>
                  </a:ext>
                </a:extLst>
              </p:cNvPr>
              <p:cNvSpPr txBox="1"/>
              <p:nvPr/>
            </p:nvSpPr>
            <p:spPr>
              <a:xfrm>
                <a:off x="7874726" y="5122401"/>
                <a:ext cx="45079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6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1A663B-D4FD-4478-B617-342594BC0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726" y="5122401"/>
                <a:ext cx="450794" cy="1846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421DF19-192D-4BBB-93DF-6A7EE7A0D2DF}"/>
              </a:ext>
            </a:extLst>
          </p:cNvPr>
          <p:cNvSpPr/>
          <p:nvPr/>
        </p:nvSpPr>
        <p:spPr>
          <a:xfrm>
            <a:off x="8051676" y="5231581"/>
            <a:ext cx="240506" cy="100013"/>
          </a:xfrm>
          <a:custGeom>
            <a:avLst/>
            <a:gdLst>
              <a:gd name="connsiteX0" fmla="*/ 0 w 240506"/>
              <a:gd name="connsiteY0" fmla="*/ 100013 h 100013"/>
              <a:gd name="connsiteX1" fmla="*/ 116681 w 240506"/>
              <a:gd name="connsiteY1" fmla="*/ 28575 h 100013"/>
              <a:gd name="connsiteX2" fmla="*/ 240506 w 240506"/>
              <a:gd name="connsiteY2" fmla="*/ 0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506" h="100013">
                <a:moveTo>
                  <a:pt x="0" y="100013"/>
                </a:moveTo>
                <a:cubicBezTo>
                  <a:pt x="38298" y="72628"/>
                  <a:pt x="76597" y="45244"/>
                  <a:pt x="116681" y="28575"/>
                </a:cubicBezTo>
                <a:cubicBezTo>
                  <a:pt x="156765" y="11906"/>
                  <a:pt x="198635" y="5953"/>
                  <a:pt x="24050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8994E76-46A8-4D6D-9465-764D8EC65EA2}"/>
              </a:ext>
            </a:extLst>
          </p:cNvPr>
          <p:cNvSpPr/>
          <p:nvPr/>
        </p:nvSpPr>
        <p:spPr>
          <a:xfrm>
            <a:off x="8259638" y="5260950"/>
            <a:ext cx="44897" cy="158750"/>
          </a:xfrm>
          <a:custGeom>
            <a:avLst/>
            <a:gdLst>
              <a:gd name="connsiteX0" fmla="*/ 0 w 44897"/>
              <a:gd name="connsiteY0" fmla="*/ 0 h 158750"/>
              <a:gd name="connsiteX1" fmla="*/ 44450 w 44897"/>
              <a:gd name="connsiteY1" fmla="*/ 88900 h 158750"/>
              <a:gd name="connsiteX2" fmla="*/ 19050 w 44897"/>
              <a:gd name="connsiteY2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97" h="158750">
                <a:moveTo>
                  <a:pt x="0" y="0"/>
                </a:moveTo>
                <a:cubicBezTo>
                  <a:pt x="20637" y="31221"/>
                  <a:pt x="41275" y="62442"/>
                  <a:pt x="44450" y="88900"/>
                </a:cubicBezTo>
                <a:cubicBezTo>
                  <a:pt x="47625" y="115358"/>
                  <a:pt x="33337" y="137054"/>
                  <a:pt x="19050" y="15875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5701298-1BAA-4D78-9EA8-7E57F83F0D09}"/>
                  </a:ext>
                </a:extLst>
              </p:cNvPr>
              <p:cNvSpPr txBox="1"/>
              <p:nvPr/>
            </p:nvSpPr>
            <p:spPr>
              <a:xfrm>
                <a:off x="8173820" y="5228090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5701298-1BAA-4D78-9EA8-7E57F83F0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820" y="5228090"/>
                <a:ext cx="450794" cy="2154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852127B-7618-4A70-905B-A035C86F4928}"/>
                  </a:ext>
                </a:extLst>
              </p:cNvPr>
              <p:cNvSpPr txBox="1"/>
              <p:nvPr/>
            </p:nvSpPr>
            <p:spPr>
              <a:xfrm>
                <a:off x="8304088" y="4988601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852127B-7618-4A70-905B-A035C86F4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88" y="4988601"/>
                <a:ext cx="450794" cy="2154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7F9E801-3037-4886-8440-57F47E5179DE}"/>
                  </a:ext>
                </a:extLst>
              </p:cNvPr>
              <p:cNvSpPr txBox="1"/>
              <p:nvPr/>
            </p:nvSpPr>
            <p:spPr>
              <a:xfrm>
                <a:off x="8286271" y="5441194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7F9E801-3037-4886-8440-57F47E5179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271" y="5441194"/>
                <a:ext cx="450794" cy="2154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FA63BCB-2DCC-47DB-8F26-1335871ACE55}"/>
                  </a:ext>
                </a:extLst>
              </p:cNvPr>
              <p:cNvSpPr txBox="1"/>
              <p:nvPr/>
            </p:nvSpPr>
            <p:spPr>
              <a:xfrm>
                <a:off x="7733798" y="5280201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FA63BCB-2DCC-47DB-8F26-1335871AC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3798" y="5280201"/>
                <a:ext cx="450794" cy="2154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D63420C-3638-4E60-9D47-020144224409}"/>
                  </a:ext>
                </a:extLst>
              </p:cNvPr>
              <p:cNvSpPr txBox="1"/>
              <p:nvPr/>
            </p:nvSpPr>
            <p:spPr>
              <a:xfrm>
                <a:off x="7119297" y="5220982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D63420C-3638-4E60-9D47-020144224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297" y="5220982"/>
                <a:ext cx="450794" cy="2154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8CC0832-99D1-4AE0-AF51-3658F12CF16E}"/>
                  </a:ext>
                </a:extLst>
              </p:cNvPr>
              <p:cNvSpPr txBox="1"/>
              <p:nvPr/>
            </p:nvSpPr>
            <p:spPr>
              <a:xfrm>
                <a:off x="8564376" y="4653413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8CC0832-99D1-4AE0-AF51-3658F12CF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376" y="4653413"/>
                <a:ext cx="450794" cy="21544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C15D463-2984-41CC-A025-0D35B917E9FB}"/>
                  </a:ext>
                </a:extLst>
              </p:cNvPr>
              <p:cNvSpPr txBox="1"/>
              <p:nvPr/>
            </p:nvSpPr>
            <p:spPr>
              <a:xfrm>
                <a:off x="8556765" y="5814066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C15D463-2984-41CC-A025-0D35B917E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765" y="5814066"/>
                <a:ext cx="450794" cy="2154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34B9632-0B67-47B4-BBDF-AE859339E813}"/>
                  </a:ext>
                </a:extLst>
              </p:cNvPr>
              <p:cNvSpPr txBox="1"/>
              <p:nvPr/>
            </p:nvSpPr>
            <p:spPr>
              <a:xfrm>
                <a:off x="7941983" y="5285394"/>
                <a:ext cx="45079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34B9632-0B67-47B4-BBDF-AE859339E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983" y="5285394"/>
                <a:ext cx="450794" cy="2154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D23F3B20-7B6D-489C-B352-64E5C92FDBC6}"/>
              </a:ext>
            </a:extLst>
          </p:cNvPr>
          <p:cNvSpPr/>
          <p:nvPr/>
        </p:nvSpPr>
        <p:spPr>
          <a:xfrm>
            <a:off x="3332196" y="4418226"/>
            <a:ext cx="5823276" cy="26225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DB28F5-993C-5846-9BC7-C50EF12DFA1F}"/>
              </a:ext>
            </a:extLst>
          </p:cNvPr>
          <p:cNvSpPr txBox="1"/>
          <p:nvPr/>
        </p:nvSpPr>
        <p:spPr>
          <a:xfrm>
            <a:off x="198833" y="2164687"/>
            <a:ext cx="30740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Q4-12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Q13-15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Q16-17 		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665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37787</TotalTime>
  <Words>401</Words>
  <Application>Microsoft Macintosh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980</cp:revision>
  <dcterms:created xsi:type="dcterms:W3CDTF">2013-02-28T07:36:55Z</dcterms:created>
  <dcterms:modified xsi:type="dcterms:W3CDTF">2019-07-06T15:58:07Z</dcterms:modified>
</cp:coreProperties>
</file>