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67" r:id="rId2"/>
    <p:sldId id="553" r:id="rId3"/>
    <p:sldId id="568" r:id="rId4"/>
    <p:sldId id="564" r:id="rId5"/>
    <p:sldId id="572" r:id="rId6"/>
    <p:sldId id="571" r:id="rId7"/>
    <p:sldId id="570" r:id="rId8"/>
    <p:sldId id="555" r:id="rId9"/>
    <p:sldId id="565" r:id="rId10"/>
    <p:sldId id="556" r:id="rId11"/>
    <p:sldId id="575" r:id="rId12"/>
    <p:sldId id="576" r:id="rId13"/>
    <p:sldId id="577" r:id="rId14"/>
    <p:sldId id="578" r:id="rId15"/>
    <p:sldId id="566" r:id="rId16"/>
    <p:sldId id="580" r:id="rId17"/>
    <p:sldId id="557" r:id="rId18"/>
    <p:sldId id="579" r:id="rId19"/>
    <p:sldId id="582" r:id="rId20"/>
    <p:sldId id="583" r:id="rId21"/>
    <p:sldId id="584" r:id="rId22"/>
    <p:sldId id="581" r:id="rId23"/>
    <p:sldId id="558" r:id="rId24"/>
    <p:sldId id="55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68" autoAdjust="0"/>
    <p:restoredTop sz="88534" autoAdjust="0"/>
  </p:normalViewPr>
  <p:slideViewPr>
    <p:cSldViewPr>
      <p:cViewPr varScale="1">
        <p:scale>
          <a:sx n="70" d="100"/>
          <a:sy n="70" d="100"/>
        </p:scale>
        <p:origin x="720" y="17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Year 2 Pure Mathematics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836712"/>
            <a:ext cx="9142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Trigonometry and Modelling </a:t>
            </a:r>
          </a:p>
          <a:p>
            <a:pPr algn="ctr"/>
            <a:endParaRPr lang="en-GB" b="1" dirty="0"/>
          </a:p>
          <a:p>
            <a:pPr algn="ctr"/>
            <a:r>
              <a:rPr lang="en-GB" sz="7200" b="1" dirty="0"/>
              <a:t>- a sin x + b cos x</a:t>
            </a:r>
          </a:p>
          <a:p>
            <a:pPr algn="ctr"/>
            <a:endParaRPr lang="en-GB" sz="4400" dirty="0"/>
          </a:p>
          <a:p>
            <a:pPr algn="ctr"/>
            <a:r>
              <a:rPr lang="en-GB" sz="7200" dirty="0"/>
              <a:t>Chapter 7 (Part 4)</a:t>
            </a:r>
          </a:p>
        </p:txBody>
      </p:sp>
    </p:spTree>
    <p:extLst>
      <p:ext uri="{BB962C8B-B14F-4D97-AF65-F5344CB8AC3E}">
        <p14:creationId xmlns:p14="http://schemas.microsoft.com/office/powerpoint/2010/main" val="297680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Express and Solve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764704"/>
                <a:ext cx="6624845" cy="19389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/>
                  <a:t>i</a:t>
                </a:r>
                <a:r>
                  <a:rPr lang="en-GB" sz="2400" dirty="0"/>
                  <a:t>) Put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400" dirty="0"/>
                  <a:t> in 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0&lt;</m:t>
                    </m:r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r>
                      <a:rPr lang="en-GB" sz="2400" b="0" i="1" smtClean="0">
                        <a:latin typeface="Cambria Math"/>
                      </a:rPr>
                      <m:t>&lt;90°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ii) Hence solve the equation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2400" dirty="0"/>
              </a:p>
              <a:p>
                <a:pPr algn="ctr"/>
                <a:r>
                  <a:rPr lang="en-GB" sz="2400" dirty="0"/>
                  <a:t>for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0&lt;</m:t>
                    </m:r>
                    <m:r>
                      <a:rPr lang="en-GB" sz="2400" i="1">
                        <a:latin typeface="Cambria Math"/>
                      </a:rPr>
                      <m:t>𝜃</m:t>
                    </m:r>
                    <m:r>
                      <a:rPr lang="en-GB" sz="2400" i="1">
                        <a:latin typeface="Cambria Math"/>
                      </a:rPr>
                      <m:t>&lt;360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64704"/>
                <a:ext cx="6624845" cy="1938992"/>
              </a:xfrm>
              <a:prstGeom prst="rect">
                <a:avLst/>
              </a:prstGeom>
              <a:blipFill>
                <a:blip r:embed="rId3"/>
                <a:stretch>
                  <a:fillRect b="-144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7036" y="2873131"/>
                <a:ext cx="6655433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i)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29</m:t>
                        </m:r>
                      </m:e>
                    </m:rad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−68.2°</m:t>
                            </m:r>
                          </m:e>
                        </m:d>
                      </m:e>
                    </m:func>
                  </m:oMath>
                </a14:m>
                <a:endParaRPr lang="en-GB" sz="2800" b="0" dirty="0"/>
              </a:p>
              <a:p>
                <a:br>
                  <a:rPr lang="en-GB" sz="2800" b="0" dirty="0"/>
                </a:br>
                <a:r>
                  <a:rPr lang="en-GB" sz="2800" b="0" dirty="0"/>
                  <a:t>ii)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29</m:t>
                        </m:r>
                      </m:e>
                    </m:rad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−68.2°</m:t>
                            </m:r>
                          </m:e>
                        </m:d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2800" b="0" i="1" dirty="0">
                  <a:latin typeface="Cambria Math"/>
                </a:endParaRPr>
              </a:p>
              <a:p>
                <a:pPr/>
                <a:r>
                  <a:rPr lang="en-GB" sz="1000" b="0" i="1" dirty="0">
                    <a:solidFill>
                      <a:schemeClr val="bg1"/>
                    </a:solidFill>
                    <a:latin typeface="Cambria Math"/>
                  </a:rPr>
                  <a:t>1</a:t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800" b="0" i="1" dirty="0">
                  <a:latin typeface="Cambria Math"/>
                </a:endParaRPr>
              </a:p>
              <a:p>
                <a:pPr/>
                <a:r>
                  <a:rPr lang="en-GB" sz="1000" b="0" i="1" dirty="0">
                    <a:solidFill>
                      <a:schemeClr val="bg1"/>
                    </a:solidFill>
                    <a:latin typeface="Cambria Math"/>
                  </a:rPr>
                  <a:t>1</a:t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𝜃</m:t>
                      </m:r>
                      <m:r>
                        <a:rPr lang="en-GB" sz="2800" b="0" i="1" smtClean="0">
                          <a:latin typeface="Cambria Math"/>
                        </a:rPr>
                        <m:t>−68.2°=−56.1…°, 56.1…°</m:t>
                      </m:r>
                    </m:oMath>
                  </m:oMathPara>
                </a14:m>
                <a:endParaRPr lang="en-GB" sz="2800" b="0" i="1" dirty="0">
                  <a:latin typeface="Cambria Math"/>
                </a:endParaRPr>
              </a:p>
              <a:p>
                <a:pPr/>
                <a:r>
                  <a:rPr lang="en-GB" sz="1000" b="0" i="1" dirty="0">
                    <a:solidFill>
                      <a:schemeClr val="bg1"/>
                    </a:solidFill>
                    <a:latin typeface="Cambria Math"/>
                  </a:rPr>
                  <a:t>1</a:t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𝜃</m:t>
                      </m:r>
                      <m:r>
                        <a:rPr lang="en-GB" sz="2800" b="0" i="1" smtClean="0">
                          <a:latin typeface="Cambria Math"/>
                        </a:rPr>
                        <m:t>=12.1°, 124.3°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36" y="2873131"/>
                <a:ext cx="6655433" cy="3741024"/>
              </a:xfrm>
              <a:prstGeom prst="rect">
                <a:avLst/>
              </a:prstGeom>
              <a:blipFill>
                <a:blip r:embed="rId4"/>
                <a:stretch>
                  <a:fillRect l="-1923" t="-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2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Max and Min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1139260"/>
                <a:ext cx="8496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/>
                  <a:t>What is the maximum value of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GB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  <m:r>
                        <a:rPr lang="en-GB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39260"/>
                <a:ext cx="8496944" cy="1569660"/>
              </a:xfrm>
              <a:prstGeom prst="rect">
                <a:avLst/>
              </a:prstGeom>
              <a:blipFill>
                <a:blip r:embed="rId3"/>
                <a:stretch>
                  <a:fillRect t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55976" y="2695263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3861048"/>
                <a:ext cx="8496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/>
                  <a:t>What is the minimum value of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GB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  <m:r>
                        <a:rPr lang="en-GB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4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1048"/>
                <a:ext cx="8496944" cy="1569660"/>
              </a:xfrm>
              <a:prstGeom prst="rect">
                <a:avLst/>
              </a:prstGeom>
              <a:blipFill>
                <a:blip r:embed="rId4"/>
                <a:stretch>
                  <a:fillRect t="-8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085891" y="5514910"/>
            <a:ext cx="1044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302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Max and Min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47613" y="855146"/>
                <a:ext cx="4720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6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6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𝜽</m:t>
                              </m:r>
                              <m:r>
                                <a:rPr lang="en-GB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13" y="855146"/>
                <a:ext cx="472078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001034"/>
                <a:ext cx="82809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What is the maximum value of</a:t>
                </a:r>
                <a14:m>
                  <m:oMath xmlns:m="http://schemas.openxmlformats.org/officeDocument/2006/math">
                    <m:r>
                      <a:rPr lang="en-GB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  <m:r>
                              <a:rPr lang="en-GB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GB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˚</m:t>
                            </m:r>
                          </m:e>
                        </m:d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01034"/>
                <a:ext cx="8280920" cy="1323439"/>
              </a:xfrm>
              <a:prstGeom prst="rect">
                <a:avLst/>
              </a:prstGeom>
              <a:blipFill>
                <a:blip r:embed="rId4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82044" y="316521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1" y="4277571"/>
                <a:ext cx="82809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What is the minimum value of</a:t>
                </a:r>
                <a14:m>
                  <m:oMath xmlns:m="http://schemas.openxmlformats.org/officeDocument/2006/math">
                    <m:r>
                      <a:rPr lang="en-GB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  <m:r>
                              <a:rPr lang="en-GB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GB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˚</m:t>
                            </m:r>
                          </m:e>
                        </m:d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4277571"/>
                <a:ext cx="8280920" cy="1323439"/>
              </a:xfrm>
              <a:prstGeom prst="rect">
                <a:avLst/>
              </a:prstGeom>
              <a:blipFill>
                <a:blip r:embed="rId5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83967" y="5601010"/>
            <a:ext cx="1044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00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Max and Min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1196752"/>
                <a:ext cx="82809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/>
                  <a:t>What is the maximum value of</a:t>
                </a:r>
                <a14:m>
                  <m:oMath xmlns:m="http://schemas.openxmlformats.org/officeDocument/2006/math">
                    <m:r>
                      <a:rPr lang="en-GB" sz="5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GB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GB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5400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8280920" cy="1754326"/>
              </a:xfrm>
              <a:prstGeom prst="rect">
                <a:avLst/>
              </a:prstGeom>
              <a:blipFill>
                <a:blip r:embed="rId3"/>
                <a:stretch>
                  <a:fillRect l="-1988" t="-9722" r="-3829" b="-20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3848" y="440923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2 (</a:t>
            </a:r>
            <a:r>
              <a:rPr lang="en-GB" sz="7200" dirty="0">
                <a:solidFill>
                  <a:srgbClr val="FF0000"/>
                </a:solidFill>
              </a:rPr>
              <a:t>1</a:t>
            </a:r>
            <a:r>
              <a:rPr lang="en-GB" sz="7200" dirty="0"/>
              <a:t>) = </a:t>
            </a:r>
            <a:r>
              <a:rPr lang="en-GB" sz="72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3356992"/>
                <a:ext cx="7416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Knowing the maximum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/>
                  <a:t> is </a:t>
                </a:r>
                <a:r>
                  <a:rPr lang="en-GB" sz="3600" dirty="0">
                    <a:solidFill>
                      <a:srgbClr val="FF0000"/>
                    </a:solidFill>
                  </a:rPr>
                  <a:t>1</a:t>
                </a:r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7416824" cy="646331"/>
              </a:xfrm>
              <a:prstGeom prst="rect">
                <a:avLst/>
              </a:prstGeom>
              <a:blipFill>
                <a:blip r:embed="rId4"/>
                <a:stretch>
                  <a:fillRect l="-2549" t="-15094" r="-65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Max and Min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3379" y="1113334"/>
                <a:ext cx="82809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/>
                  <a:t>What is the minimum value of</a:t>
                </a:r>
                <a14:m>
                  <m:oMath xmlns:m="http://schemas.openxmlformats.org/officeDocument/2006/math">
                    <m:r>
                      <a:rPr lang="en-GB" sz="5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GB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GB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5400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9" y="1113334"/>
                <a:ext cx="8280920" cy="1754326"/>
              </a:xfrm>
              <a:prstGeom prst="rect">
                <a:avLst/>
              </a:prstGeom>
              <a:blipFill>
                <a:blip r:embed="rId3"/>
                <a:stretch>
                  <a:fillRect l="-1399" t="-9756" r="-3166" b="-20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27784" y="457710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5 (</a:t>
            </a:r>
            <a:r>
              <a:rPr lang="en-GB" sz="7200" dirty="0">
                <a:solidFill>
                  <a:srgbClr val="FF0000"/>
                </a:solidFill>
              </a:rPr>
              <a:t>-1</a:t>
            </a:r>
            <a:r>
              <a:rPr lang="en-GB" sz="7200" dirty="0"/>
              <a:t>) = </a:t>
            </a:r>
            <a:r>
              <a:rPr lang="en-GB" sz="7200" b="1" dirty="0"/>
              <a:t>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3379" y="3393249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Knowing that the minimum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/>
                  <a:t> is </a:t>
                </a:r>
                <a:r>
                  <a:rPr lang="en-GB" sz="3600" dirty="0">
                    <a:solidFill>
                      <a:srgbClr val="FF0000"/>
                    </a:solidFill>
                  </a:rPr>
                  <a:t>-1</a:t>
                </a:r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9" y="3393249"/>
                <a:ext cx="8496944" cy="646331"/>
              </a:xfrm>
              <a:prstGeom prst="rect">
                <a:avLst/>
              </a:prstGeom>
              <a:blipFill>
                <a:blip r:embed="rId4"/>
                <a:stretch>
                  <a:fillRect l="-2224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2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395" y="1152128"/>
                <a:ext cx="8928992" cy="16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/>
                  <a:t>What is the maximum value of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𝟐𝟗</m:t>
                        </m:r>
                      </m:e>
                    </m:rad>
                    <m:func>
                      <m:func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𝟔𝟖</m:t>
                            </m:r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°</m:t>
                            </m:r>
                          </m:e>
                        </m:d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r>
                  <a:rPr lang="en-GB" sz="4800" dirty="0"/>
                  <a:t>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5" y="1152128"/>
                <a:ext cx="8928992" cy="1639103"/>
              </a:xfrm>
              <a:prstGeom prst="rect">
                <a:avLst/>
              </a:prstGeom>
              <a:blipFill>
                <a:blip r:embed="rId3"/>
                <a:stretch>
                  <a:fillRect t="-8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560" y="3363014"/>
                <a:ext cx="7728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Maximum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𝟔𝟖</m:t>
                            </m:r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GB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3600" dirty="0"/>
                  <a:t> 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63014"/>
                <a:ext cx="7728818" cy="646331"/>
              </a:xfrm>
              <a:prstGeom prst="rect">
                <a:avLst/>
              </a:prstGeom>
              <a:blipFill>
                <a:blip r:embed="rId4"/>
                <a:stretch>
                  <a:fillRect l="-2129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584" y="4581128"/>
                <a:ext cx="7488770" cy="1021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5+ </m:t>
                      </m:r>
                      <m:rad>
                        <m:radPr>
                          <m:degHide m:val="on"/>
                          <m:ctrlPr>
                            <a:rPr lang="en-GB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54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29</m:t>
                          </m:r>
                        </m:e>
                      </m:rad>
                      <m:d>
                        <m:dPr>
                          <m:ctrlPr>
                            <a:rPr lang="en-GB" sz="5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5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𝟐𝟗</m:t>
                          </m:r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84" y="4581128"/>
                <a:ext cx="7488770" cy="1021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Max and Min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836028"/>
                <a:ext cx="82741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/>
                  <a:t>What is the maximum value of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4800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028"/>
                <a:ext cx="8274145" cy="1569660"/>
              </a:xfrm>
              <a:prstGeom prst="rect">
                <a:avLst/>
              </a:prstGeom>
              <a:blipFill>
                <a:blip r:embed="rId3"/>
                <a:stretch>
                  <a:fillRect l="-147" t="-8527" r="-1769" b="-19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120" y="2618912"/>
                <a:ext cx="86409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Be careful with this questions </a:t>
                </a:r>
              </a:p>
              <a:p>
                <a:pPr algn="ctr"/>
                <a:r>
                  <a:rPr lang="en-GB" sz="3200" dirty="0"/>
                  <a:t>the minimum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200" dirty="0"/>
                  <a:t> produces </a:t>
                </a:r>
              </a:p>
              <a:p>
                <a:pPr algn="ctr"/>
                <a:r>
                  <a:rPr lang="en-GB" sz="3200" dirty="0"/>
                  <a:t>the maximum for </a:t>
                </a:r>
                <a14:m>
                  <m:oMath xmlns:m="http://schemas.openxmlformats.org/officeDocument/2006/math">
                    <m:r>
                      <a:rPr lang="en-GB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GB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200" dirty="0"/>
                  <a:t>!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0" y="2618912"/>
                <a:ext cx="8640960" cy="1569660"/>
              </a:xfrm>
              <a:prstGeom prst="rect">
                <a:avLst/>
              </a:prstGeom>
              <a:blipFill>
                <a:blip r:embed="rId4"/>
                <a:stretch>
                  <a:fillRect t="-5058" b="-12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03648" y="4500846"/>
                <a:ext cx="65766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2−5</m:t>
                      </m:r>
                      <m:d>
                        <m:dPr>
                          <m:ctrlPr>
                            <a:rPr lang="en-GB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00846"/>
                <a:ext cx="65766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6069" y="5729732"/>
                <a:ext cx="58749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2−5</m:t>
                      </m:r>
                      <m:d>
                        <m:dPr>
                          <m:ctrlPr>
                            <a:rPr lang="en-GB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9" y="5729732"/>
                <a:ext cx="58749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Max and Min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392039"/>
                  </p:ext>
                </p:extLst>
              </p:nvPr>
            </p:nvGraphicFramePr>
            <p:xfrm>
              <a:off x="554648" y="1844824"/>
              <a:ext cx="8034486" cy="343795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78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81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781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756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Expression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/>
                                  </a:rPr>
                                  <m:t>20</m:t>
                                </m:r>
                                <m:func>
                                  <m:func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800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/>
                                  </a:rPr>
                                  <m:t>5−10</m:t>
                                </m:r>
                                <m:func>
                                  <m:func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800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/>
                                  </a:rPr>
                                  <m:t>3</m:t>
                                </m:r>
                                <m:func>
                                  <m:func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GB" sz="2800" smtClean="0">
                                            <a:latin typeface="Cambria Math"/>
                                          </a:rPr>
                                          <m:t>+20°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73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smtClean="0">
                                        <a:latin typeface="Cambria Math"/>
                                      </a:rPr>
                                      <m:t>10+3</m:t>
                                    </m:r>
                                    <m:func>
                                      <m:funcPr>
                                        <m:ctrlPr>
                                          <a:rPr lang="en-GB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400" smtClean="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  <m:r>
                                              <a:rPr lang="en-GB" sz="2400" smtClean="0">
                                                <a:latin typeface="Cambria Math"/>
                                              </a:rPr>
                                              <m:t>−30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392039"/>
                  </p:ext>
                </p:extLst>
              </p:nvPr>
            </p:nvGraphicFramePr>
            <p:xfrm>
              <a:off x="554648" y="1844824"/>
              <a:ext cx="8034486" cy="343795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78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81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781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756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Expression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endParaRPr lang="en-GB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7" t="-182955" r="-200455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7" t="-282955" r="-200455" b="-2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7" t="-382955" r="-200455" b="-1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7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7" t="-301418" r="-200455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63060" y="2833132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>
                          <a:solidFill>
                            <a:prstClr val="black"/>
                          </a:solidFill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GB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60" y="2833132"/>
                <a:ext cx="6639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39909" y="3353522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solidFill>
                            <a:prstClr val="black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09" y="3353522"/>
                <a:ext cx="6639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54391" y="3889193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91" y="3889193"/>
                <a:ext cx="4651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18496" y="4382536"/>
                <a:ext cx="465192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96" y="4382536"/>
                <a:ext cx="465192" cy="900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80806" y="2817465"/>
                <a:ext cx="9637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06" y="2817465"/>
                <a:ext cx="96372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79886" y="3353522"/>
                <a:ext cx="732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86" y="3353522"/>
                <a:ext cx="7328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96221" y="3889193"/>
                <a:ext cx="732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21" y="3889193"/>
                <a:ext cx="7328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130071" y="4388955"/>
                <a:ext cx="66396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71" y="4388955"/>
                <a:ext cx="663964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5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When does it </a:t>
                  </a:r>
                  <a:r>
                    <a:rPr lang="en-GB" sz="3200" dirty="0" err="1"/>
                    <a:t>occure</a:t>
                  </a:r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809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Determine the smallest positive value of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3600" dirty="0"/>
                  <a:t> </a:t>
                </a:r>
              </a:p>
              <a:p>
                <a:pPr algn="ctr"/>
                <a:r>
                  <a:rPr lang="en-GB" sz="3600" dirty="0"/>
                  <a:t>(in degrees) at which the maximum occurs</a:t>
                </a:r>
              </a:p>
              <a:p>
                <a:pPr algn="ctr"/>
                <a:r>
                  <a:rPr lang="en-GB" sz="3600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80920" cy="1815882"/>
              </a:xfrm>
              <a:prstGeom prst="rect">
                <a:avLst/>
              </a:prstGeom>
              <a:blipFill>
                <a:blip r:embed="rId3"/>
                <a:stretch>
                  <a:fillRect l="-810" t="-5034" r="-73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827584" y="3284984"/>
            <a:ext cx="7920880" cy="2592288"/>
            <a:chOff x="971600" y="2492896"/>
            <a:chExt cx="7920880" cy="25922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600" y="2492896"/>
              <a:ext cx="7449416" cy="259228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>
              <a:endCxn id="22" idx="3"/>
            </p:cNvCxnSpPr>
            <p:nvPr/>
          </p:nvCxnSpPr>
          <p:spPr>
            <a:xfrm>
              <a:off x="8421016" y="2636912"/>
              <a:ext cx="0" cy="11521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28384" y="3839093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360˚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20272" y="5736677"/>
            <a:ext cx="194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360˚</a:t>
            </a:r>
          </a:p>
        </p:txBody>
      </p:sp>
    </p:spTree>
    <p:extLst>
      <p:ext uri="{BB962C8B-B14F-4D97-AF65-F5344CB8AC3E}">
        <p14:creationId xmlns:p14="http://schemas.microsoft.com/office/powerpoint/2010/main" val="1405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>
                      <a:solidFill>
                        <a:prstClr val="white"/>
                      </a:solidFill>
                    </a:rPr>
                    <a:t> - When does it occure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687321"/>
                <a:ext cx="82809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Determine the smallest positive value of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3600" dirty="0"/>
                  <a:t> </a:t>
                </a:r>
              </a:p>
              <a:p>
                <a:pPr algn="ctr"/>
                <a:r>
                  <a:rPr lang="en-GB" sz="3600" dirty="0"/>
                  <a:t>(in degrees) at which the maximum occurs</a:t>
                </a:r>
              </a:p>
              <a:p>
                <a:pPr algn="ctr"/>
                <a:r>
                  <a:rPr lang="en-GB" sz="3600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87321"/>
                <a:ext cx="8280920" cy="1815882"/>
              </a:xfrm>
              <a:prstGeom prst="rect">
                <a:avLst/>
              </a:prstGeom>
              <a:blipFill>
                <a:blip r:embed="rId3"/>
                <a:stretch>
                  <a:fillRect l="-810" t="-5369" r="-73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20272" y="5736677"/>
            <a:ext cx="194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90˚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347" b="10015"/>
          <a:stretch/>
        </p:blipFill>
        <p:spPr>
          <a:xfrm>
            <a:off x="1763688" y="2636912"/>
            <a:ext cx="5904656" cy="31743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436096" y="2794134"/>
            <a:ext cx="0" cy="14610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48064" y="4255221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90˚</a:t>
            </a:r>
          </a:p>
        </p:txBody>
      </p:sp>
    </p:spTree>
    <p:extLst>
      <p:ext uri="{BB962C8B-B14F-4D97-AF65-F5344CB8AC3E}">
        <p14:creationId xmlns:p14="http://schemas.microsoft.com/office/powerpoint/2010/main" val="23795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9218"/>
            <a:ext cx="6480720" cy="42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599877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It’s a sin graph that has been translated.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812915"/>
                <a:ext cx="914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5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=3</m:t>
                      </m:r>
                      <m:func>
                        <m:funcPr>
                          <m:ctrlP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4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5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+4</m:t>
                      </m:r>
                      <m:func>
                        <m:funcPr>
                          <m:ctrlP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4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2915"/>
                <a:ext cx="91440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0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>
                      <a:solidFill>
                        <a:prstClr val="white"/>
                      </a:solidFill>
                    </a:rPr>
                    <a:t> - When does it occure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809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Determine the smallest positive value of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3600" dirty="0"/>
                  <a:t> </a:t>
                </a:r>
              </a:p>
              <a:p>
                <a:pPr algn="ctr"/>
                <a:r>
                  <a:rPr lang="en-GB" sz="3600" dirty="0"/>
                  <a:t>(in degrees) at which the maximum occurs</a:t>
                </a:r>
              </a:p>
              <a:p>
                <a:pPr algn="ctr"/>
                <a:r>
                  <a:rPr lang="en-GB" sz="3600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  <m:r>
                              <a:rPr lang="en-GB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GB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˚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80920" cy="1815882"/>
              </a:xfrm>
              <a:prstGeom prst="rect">
                <a:avLst/>
              </a:prstGeom>
              <a:blipFill>
                <a:blip r:embed="rId3"/>
                <a:stretch>
                  <a:fillRect l="-810" t="-5034" r="-73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35596" y="328498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360˚- 30</a:t>
            </a:r>
            <a:r>
              <a:rPr lang="en-GB" sz="8000" dirty="0">
                <a:solidFill>
                  <a:prstClr val="black"/>
                </a:solidFill>
              </a:rPr>
              <a:t>˚</a:t>
            </a:r>
            <a:r>
              <a:rPr lang="en-GB" sz="8000" dirty="0"/>
              <a:t> = </a:t>
            </a:r>
            <a:r>
              <a:rPr lang="en-GB" sz="8000" b="1" dirty="0"/>
              <a:t>330</a:t>
            </a:r>
            <a:r>
              <a:rPr lang="en-GB" sz="8000" b="1" dirty="0">
                <a:solidFill>
                  <a:prstClr val="black"/>
                </a:solidFill>
              </a:rPr>
              <a:t>˚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3339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>
                      <a:solidFill>
                        <a:prstClr val="white"/>
                      </a:solidFill>
                    </a:rPr>
                    <a:t> - When does it occure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809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Determine the smallest positive value of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3600" dirty="0"/>
                  <a:t> </a:t>
                </a:r>
              </a:p>
              <a:p>
                <a:pPr algn="ctr"/>
                <a:r>
                  <a:rPr lang="en-GB" sz="3600" dirty="0"/>
                  <a:t>(in degrees) at which the maximum occurs</a:t>
                </a:r>
              </a:p>
              <a:p>
                <a:pPr algn="ctr"/>
                <a:r>
                  <a:rPr lang="en-GB" sz="3600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𝜽</m:t>
                            </m:r>
                            <m:r>
                              <a:rPr lang="en-GB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GB" sz="3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˚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80920" cy="1815882"/>
              </a:xfrm>
              <a:prstGeom prst="rect">
                <a:avLst/>
              </a:prstGeom>
              <a:blipFill>
                <a:blip r:embed="rId3"/>
                <a:stretch>
                  <a:fillRect l="-810" t="-5034" r="-73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35596" y="328498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90˚+ 20</a:t>
            </a:r>
            <a:r>
              <a:rPr lang="en-GB" sz="8000" dirty="0">
                <a:solidFill>
                  <a:prstClr val="black"/>
                </a:solidFill>
              </a:rPr>
              <a:t>˚</a:t>
            </a:r>
            <a:r>
              <a:rPr lang="en-GB" sz="8000" dirty="0"/>
              <a:t> = </a:t>
            </a:r>
            <a:r>
              <a:rPr lang="en-GB" sz="8000" b="1" dirty="0"/>
              <a:t>110</a:t>
            </a:r>
            <a:r>
              <a:rPr lang="en-GB" sz="8000" b="1" dirty="0">
                <a:solidFill>
                  <a:prstClr val="black"/>
                </a:solidFill>
              </a:rPr>
              <a:t>˚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9904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>
                      <a:solidFill>
                        <a:prstClr val="white"/>
                      </a:solidFill>
                    </a:rPr>
                    <a:t> - When does it occure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809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Determine the smallest positive value of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3600" dirty="0"/>
                  <a:t> </a:t>
                </a:r>
              </a:p>
              <a:p>
                <a:pPr algn="ctr"/>
                <a:r>
                  <a:rPr lang="en-GB" sz="3600" dirty="0"/>
                  <a:t>(in degrees) at which the maximum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80920" cy="1200329"/>
              </a:xfrm>
              <a:prstGeom prst="rect">
                <a:avLst/>
              </a:prstGeom>
              <a:blipFill>
                <a:blip r:embed="rId3"/>
                <a:stretch>
                  <a:fillRect l="-1546" t="-7614" r="-1399" b="-18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25706"/>
                  </p:ext>
                </p:extLst>
              </p:nvPr>
            </p:nvGraphicFramePr>
            <p:xfrm>
              <a:off x="1857834" y="2204864"/>
              <a:ext cx="5356324" cy="39729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78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81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756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Expression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(Smallest)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at max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/>
                                  </a:rPr>
                                  <m:t>20</m:t>
                                </m:r>
                                <m:func>
                                  <m:func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800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smtClean="0">
                                    <a:latin typeface="Cambria Math"/>
                                  </a:rPr>
                                  <m:t>10</m:t>
                                </m:r>
                                <m:func>
                                  <m:func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800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kumimoji="0" lang="en-GB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func>
                                  <m:funcPr>
                                    <m:ctrlP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GB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0" lang="en-GB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6955813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/>
                                  </a:rPr>
                                  <m:t>3</m:t>
                                </m:r>
                                <m:func>
                                  <m:func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GB" sz="2800" smtClean="0">
                                            <a:latin typeface="Cambria Math"/>
                                          </a:rPr>
                                          <m:t>+20°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73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smtClean="0">
                                        <a:latin typeface="Cambria Math"/>
                                      </a:rPr>
                                      <m:t>10+3</m:t>
                                    </m:r>
                                    <m:func>
                                      <m:funcPr>
                                        <m:ctrlPr>
                                          <a:rPr lang="en-GB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400" smtClean="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  <m:r>
                                              <a:rPr lang="en-GB" sz="2400" smtClean="0">
                                                <a:latin typeface="Cambria Math"/>
                                              </a:rPr>
                                              <m:t>−30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25706"/>
                  </p:ext>
                </p:extLst>
              </p:nvPr>
            </p:nvGraphicFramePr>
            <p:xfrm>
              <a:off x="1857834" y="2204864"/>
              <a:ext cx="5356324" cy="39729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78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81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756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Expression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27" t="-3750" r="-455" b="-3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188636" r="-100455" b="-4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288636" r="-100455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388636" r="-100455" b="-2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6955813"/>
                      </a:ext>
                    </a:extLst>
                  </a:tr>
                  <a:tr h="53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488636" r="-100455" b="-1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7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367376" r="-100455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80112" y="3212976"/>
                <a:ext cx="798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>
                          <a:solidFill>
                            <a:prstClr val="black"/>
                          </a:solidFill>
                          <a:latin typeface="Cambria Math"/>
                        </a:rPr>
                        <m:t>90°</m:t>
                      </m:r>
                    </m:oMath>
                  </m:oMathPara>
                </a14:m>
                <a:endParaRPr lang="en-GB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12976"/>
                <a:ext cx="79861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63776" y="3749033"/>
                <a:ext cx="798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776" y="3749033"/>
                <a:ext cx="7986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28435" y="4835376"/>
                <a:ext cx="9973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solidFill>
                            <a:prstClr val="black"/>
                          </a:solidFill>
                          <a:latin typeface="Cambria Math"/>
                        </a:rPr>
                        <m:t>340°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35" y="4835376"/>
                <a:ext cx="99738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08104" y="5517232"/>
                <a:ext cx="9973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solidFill>
                            <a:prstClr val="black"/>
                          </a:solidFill>
                          <a:latin typeface="Cambria Math"/>
                        </a:rPr>
                        <m:t>300°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17232"/>
                <a:ext cx="9973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64391" y="4264249"/>
                <a:ext cx="9973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GB" sz="2800">
                          <a:solidFill>
                            <a:prstClr val="black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391" y="4264249"/>
                <a:ext cx="99738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6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0B57BC9-5111-40DB-9C17-A114D734B02B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A0C9BE09-B8C3-4F86-B301-CF97337E3482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61B8D2-9076-4D26-B99B-BF681AF3B9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24212105-411E-4704-A164-85F0255D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" y="1278052"/>
            <a:ext cx="5848898" cy="26139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D02E1-4EB7-4CC9-9BFF-8392D8F90F0D}"/>
              </a:ext>
            </a:extLst>
          </p:cNvPr>
          <p:cNvSpPr txBox="1"/>
          <p:nvPr/>
        </p:nvSpPr>
        <p:spPr>
          <a:xfrm>
            <a:off x="395536" y="908720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2013 Q4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6ABE91C-D990-43E1-8294-F4F7A24F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41" y="3879905"/>
            <a:ext cx="3324371" cy="29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838F0A-9FD6-4D12-999F-F5BEA9E1AED1}"/>
              </a:ext>
            </a:extLst>
          </p:cNvPr>
          <p:cNvSpPr/>
          <p:nvPr/>
        </p:nvSpPr>
        <p:spPr>
          <a:xfrm>
            <a:off x="5805376" y="3880884"/>
            <a:ext cx="3346343" cy="2959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0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184-186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FD6AEF-2D1B-3A47-AAAA-870A09749CBA}"/>
              </a:ext>
            </a:extLst>
          </p:cNvPr>
          <p:cNvSpPr txBox="1"/>
          <p:nvPr/>
        </p:nvSpPr>
        <p:spPr>
          <a:xfrm>
            <a:off x="188145" y="2268131"/>
            <a:ext cx="3791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Q1-4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Q5-9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Q10-12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</a:t>
            </a:r>
            <a:r>
              <a:rPr lang="en-US" sz="2400"/>
              <a:t>	Q13-15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47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68752" cy="440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81" y="692696"/>
                <a:ext cx="91173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1" y="692696"/>
                <a:ext cx="91173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850821"/>
                <a:ext cx="914378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5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5400" dirty="0">
                    <a:solidFill>
                      <a:srgbClr val="7030A0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50821"/>
                <a:ext cx="914378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3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GB" sz="3200" dirty="0"/>
                          <m:t>− </m:t>
                        </m:r>
                        <m:r>
                          <m:rPr>
                            <m:nor/>
                          </m:rPr>
                          <a:rPr lang="en-GB" sz="3200" dirty="0"/>
                          <m:t>Express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8" y="908720"/>
                <a:ext cx="9143782" cy="56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600" b="1" dirty="0">
                    <a:solidFill>
                      <a:srgbClr val="7030A0"/>
                    </a:solidFill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6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GB" sz="6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GB" sz="6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GB" sz="5400" b="1" dirty="0"/>
              </a:p>
              <a:p>
                <a:pPr algn="ctr"/>
                <a:endParaRPr lang="en-GB" sz="2400" b="1" dirty="0"/>
              </a:p>
              <a:p>
                <a:pPr algn="ctr"/>
                <a:r>
                  <a:rPr lang="en-GB" sz="5400" dirty="0"/>
                  <a:t>can be written as </a:t>
                </a:r>
              </a:p>
              <a:p>
                <a:pPr algn="ctr"/>
                <a:endParaRPr lang="en-GB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66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endParaRPr lang="en-GB" sz="4000" b="1" dirty="0"/>
              </a:p>
              <a:p>
                <a:pPr algn="ctr"/>
                <a:r>
                  <a:rPr lang="en-GB" sz="4400" dirty="0"/>
                  <a:t>where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4400" dirty="0"/>
                  <a:t> is the horizontal translation </a:t>
                </a:r>
              </a:p>
              <a:p>
                <a:pPr algn="ctr"/>
                <a:r>
                  <a:rPr lang="en-GB" sz="4400" dirty="0"/>
                  <a:t>and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4400" dirty="0"/>
                  <a:t> the stretch on the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-axis.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" y="908720"/>
                <a:ext cx="9143782" cy="5663089"/>
              </a:xfrm>
              <a:prstGeom prst="rect">
                <a:avLst/>
              </a:prstGeom>
              <a:blipFill>
                <a:blip r:embed="rId3"/>
                <a:stretch>
                  <a:fillRect t="-3660" r="-267" b="-4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51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Express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2420888"/>
                <a:ext cx="698477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66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20888"/>
                <a:ext cx="698477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03648" y="764704"/>
                <a:ext cx="684076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6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66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66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sz="66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func>
                        <m:funcPr>
                          <m:ctrlPr>
                            <a:rPr lang="en-GB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66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66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764704"/>
                <a:ext cx="684076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123728" y="3356992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32240" y="3356992"/>
            <a:ext cx="648072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76056" y="4599741"/>
                <a:ext cx="3579634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func>
                          <m:funcPr>
                            <m:ctrlPr>
                              <a:rPr lang="en-GB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func>
                          <m:funcPr>
                            <m:ctrlPr>
                              <a:rPr lang="en-GB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44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9741"/>
                <a:ext cx="3579634" cy="1155766"/>
              </a:xfrm>
              <a:prstGeom prst="rect">
                <a:avLst/>
              </a:prstGeom>
              <a:blipFill>
                <a:blip r:embed="rId5"/>
                <a:stretch>
                  <a:fillRect b="-10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4738130"/>
                <a:ext cx="3369064" cy="854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4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38130"/>
                <a:ext cx="3369064" cy="8548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18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r>
                    <a:rPr lang="en-GB" sz="3200" dirty="0"/>
                    <a:t>- Express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7727" y="2132856"/>
                <a:ext cx="698477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66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27" y="2132856"/>
                <a:ext cx="698477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03648" y="764704"/>
                <a:ext cx="684076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600" b="1" dirty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6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GB" sz="6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GB" sz="6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764704"/>
                <a:ext cx="6840760" cy="1107996"/>
              </a:xfrm>
              <a:prstGeom prst="rect">
                <a:avLst/>
              </a:prstGeom>
              <a:blipFill>
                <a:blip r:embed="rId4"/>
                <a:stretch>
                  <a:fillRect t="-18681" b="-4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15816" y="4509120"/>
                <a:ext cx="3670557" cy="77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4000" dirty="0"/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4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4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4000" dirty="0"/>
                  <a:t>) = 53.1˚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509120"/>
                <a:ext cx="3670557" cy="770917"/>
              </a:xfrm>
              <a:prstGeom prst="rect">
                <a:avLst/>
              </a:prstGeom>
              <a:blipFill>
                <a:blip r:embed="rId5"/>
                <a:stretch>
                  <a:fillRect t="-11111" r="-4983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816" y="3483404"/>
                <a:ext cx="3931013" cy="783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GB" sz="4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 = 5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483404"/>
                <a:ext cx="3931013" cy="783163"/>
              </a:xfrm>
              <a:prstGeom prst="rect">
                <a:avLst/>
              </a:prstGeom>
              <a:blipFill>
                <a:blip r:embed="rId6"/>
                <a:stretch>
                  <a:fillRect t="-3876" r="-465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9353" y="5517232"/>
                <a:ext cx="788507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𝟓𝟑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˚)</m:t>
                    </m:r>
                  </m:oMath>
                </a14:m>
                <a:r>
                  <a:rPr lang="en-GB" sz="66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53" y="5517232"/>
                <a:ext cx="7885076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68370" y="2213868"/>
                <a:ext cx="698477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GB" sz="6600" b="1" i="0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GB" sz="6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66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70" y="2213868"/>
                <a:ext cx="698477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2789" y="692696"/>
                <a:ext cx="684076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600" b="1" dirty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6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GB" sz="6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6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GB" sz="6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GB" sz="6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89" y="692696"/>
                <a:ext cx="6840760" cy="1107996"/>
              </a:xfrm>
              <a:prstGeom prst="rect">
                <a:avLst/>
              </a:prstGeom>
              <a:blipFill>
                <a:blip r:embed="rId4"/>
                <a:stretch>
                  <a:fillRect t="-19337" b="-4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088450" y="3230482"/>
            <a:ext cx="1368152" cy="1215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28146" y="4435244"/>
                <a:ext cx="3268724" cy="854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46" y="4435244"/>
                <a:ext cx="3268724" cy="854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6984994" y="3149972"/>
            <a:ext cx="36004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88650" y="4257968"/>
                <a:ext cx="514784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𝑹</m:t>
                      </m:r>
                      <m:func>
                        <m:funcPr>
                          <m:ctrlPr>
                            <a:rPr lang="en-GB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650" y="4257968"/>
                <a:ext cx="514784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54732" y="3820295"/>
            <a:ext cx="238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Addition Formula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1659" y="5064067"/>
                <a:ext cx="2180982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59" y="5064067"/>
                <a:ext cx="2180982" cy="712631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04874" y="4679088"/>
                <a:ext cx="29523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2000" b="1" i="1" dirty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GB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GB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GB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GB" sz="6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74" y="4679088"/>
                <a:ext cx="2952328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56176" y="5877272"/>
                <a:ext cx="1507079" cy="7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877272"/>
                <a:ext cx="1507079" cy="701987"/>
              </a:xfrm>
              <a:prstGeom prst="rect">
                <a:avLst/>
              </a:prstGeom>
              <a:blipFill>
                <a:blip r:embed="rId9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41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Express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755234"/>
                <a:ext cx="7550935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3200" dirty="0"/>
                  <a:t> in the form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32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200" dirty="0"/>
                  <a:t> giving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3200" dirty="0"/>
                  <a:t> in terms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32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755234"/>
                <a:ext cx="7550935" cy="1077218"/>
              </a:xfrm>
              <a:prstGeom prst="rect">
                <a:avLst/>
              </a:prstGeom>
              <a:blipFill>
                <a:blip r:embed="rId3"/>
                <a:stretch>
                  <a:fillRect b="-93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2204864"/>
                <a:ext cx="8261813" cy="399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≡</m:t>
                      </m:r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=1         </m:t>
                      </m:r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3200" dirty="0"/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𝑅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func>
                      <m:func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sz="3200" i="1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3200" i="1">
                        <a:latin typeface="Cambria Math"/>
                      </a:rPr>
                      <m:t>𝛼</m:t>
                    </m:r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261813" cy="3997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i="1">
                          <a:solidFill>
                            <a:prstClr val="white"/>
                          </a:solidFill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GB" sz="3200" dirty="0"/>
                    <a:t> - Express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8" y="836712"/>
                <a:ext cx="7536689" cy="9946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/>
                  <a:t> in the form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800" dirty="0"/>
                  <a:t> giving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2800" dirty="0"/>
                  <a:t> in terms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6712"/>
                <a:ext cx="7536689" cy="994631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2204864"/>
                <a:ext cx="7704856" cy="398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≡</m:t>
                      </m:r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=1         </m:t>
                      </m:r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3200" b="0" i="1" dirty="0">
                  <a:latin typeface="Cambria Math"/>
                </a:endParaRPr>
              </a:p>
              <a:p>
                <a:pPr/>
                <a:br>
                  <a:rPr lang="en-GB" sz="32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𝑅</m:t>
                      </m:r>
                      <m:r>
                        <a:rPr lang="en-GB" sz="3200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/>
                        </a:rPr>
                        <m:t>   </m:t>
                      </m:r>
                      <m:r>
                        <a:rPr lang="en-GB" sz="3200" b="0" i="1" smtClean="0">
                          <a:latin typeface="Cambria Math"/>
                        </a:rPr>
                        <m:t>𝑠𝑜</m:t>
                      </m:r>
                      <m:r>
                        <a:rPr lang="en-GB" sz="3200" b="0" i="1" smtClean="0">
                          <a:latin typeface="Cambria Math"/>
                        </a:rPr>
                        <m:t>  </m:t>
                      </m:r>
                      <m:r>
                        <a:rPr lang="en-GB" sz="3200" b="0" i="1" smtClean="0">
                          <a:latin typeface="Cambria Math"/>
                        </a:rPr>
                        <m:t>𝛼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7704856" cy="3985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0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45213</TotalTime>
  <Words>840</Words>
  <Application>Microsoft Macintosh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1080</cp:revision>
  <dcterms:created xsi:type="dcterms:W3CDTF">2013-02-28T07:36:55Z</dcterms:created>
  <dcterms:modified xsi:type="dcterms:W3CDTF">2019-07-06T17:13:58Z</dcterms:modified>
</cp:coreProperties>
</file>