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681" r:id="rId2"/>
    <p:sldId id="684" r:id="rId3"/>
    <p:sldId id="676" r:id="rId4"/>
    <p:sldId id="682" r:id="rId5"/>
    <p:sldId id="685" r:id="rId6"/>
    <p:sldId id="677" r:id="rId7"/>
    <p:sldId id="678" r:id="rId8"/>
    <p:sldId id="679" r:id="rId9"/>
    <p:sldId id="686" r:id="rId10"/>
    <p:sldId id="6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069" autoAdjust="0"/>
    <p:restoredTop sz="88534" autoAdjust="0"/>
  </p:normalViewPr>
  <p:slideViewPr>
    <p:cSldViewPr>
      <p:cViewPr varScale="1">
        <p:scale>
          <a:sx n="81" d="100"/>
          <a:sy n="81" d="100"/>
        </p:scale>
        <p:origin x="28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496" y="836712"/>
            <a:ext cx="91073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Regression Correlation </a:t>
            </a:r>
          </a:p>
          <a:p>
            <a:pPr algn="ctr"/>
            <a:r>
              <a:rPr lang="en-GB" sz="6000" b="1" dirty="0"/>
              <a:t>and Hypothesis Testing</a:t>
            </a:r>
          </a:p>
          <a:p>
            <a:pPr algn="ctr"/>
            <a:r>
              <a:rPr lang="en-GB" sz="6000" dirty="0"/>
              <a:t>- Hypothesis Testing </a:t>
            </a:r>
          </a:p>
          <a:p>
            <a:pPr algn="ctr"/>
            <a:r>
              <a:rPr lang="en-GB" sz="6000" dirty="0"/>
              <a:t>for Correlation</a:t>
            </a:r>
          </a:p>
          <a:p>
            <a:pPr algn="ctr"/>
            <a:endParaRPr lang="en-GB" sz="1600" dirty="0"/>
          </a:p>
          <a:p>
            <a:pPr algn="ctr"/>
            <a:r>
              <a:rPr lang="en-GB" sz="6000" dirty="0"/>
              <a:t>Chapter 1 </a:t>
            </a:r>
          </a:p>
          <a:p>
            <a:pPr algn="ctr"/>
            <a:r>
              <a:rPr lang="en-GB" sz="6000" dirty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88382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10-12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F0D6FD1-3915-2C4D-B900-50D0E69273AD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Q7-10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4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Hypothesis Testing for 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0" y="620688"/>
            <a:ext cx="9142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English and Maths results are </a:t>
            </a:r>
          </a:p>
          <a:p>
            <a:pPr algn="ctr"/>
            <a:r>
              <a:rPr lang="en-GB" sz="3200" dirty="0"/>
              <a:t>independently randomly generated.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24128" y="2762424"/>
            <a:ext cx="3024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PMCC 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for this data set is </a:t>
            </a:r>
            <a:r>
              <a:rPr lang="en-GB" sz="4000" b="1" dirty="0">
                <a:solidFill>
                  <a:prstClr val="black"/>
                </a:solidFill>
              </a:rPr>
              <a:t>0.219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5442664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PMCC did you except to get for this data set?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t="4342"/>
          <a:stretch/>
        </p:blipFill>
        <p:spPr>
          <a:xfrm>
            <a:off x="395536" y="1806162"/>
            <a:ext cx="5017443" cy="352824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7504" y="6084585"/>
            <a:ext cx="9035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>
                <a:solidFill>
                  <a:prstClr val="black"/>
                </a:solidFill>
              </a:rPr>
              <a:t>PMCC = 0 because the data was randomly generated.</a:t>
            </a:r>
          </a:p>
        </p:txBody>
      </p:sp>
    </p:spTree>
    <p:extLst>
      <p:ext uri="{BB962C8B-B14F-4D97-AF65-F5344CB8AC3E}">
        <p14:creationId xmlns:p14="http://schemas.microsoft.com/office/powerpoint/2010/main" val="73461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Hypothesis Testing for 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7584" y="2564904"/>
                <a:ext cx="7375952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A natural question you may ask is, </a:t>
                </a:r>
              </a:p>
              <a:p>
                <a:pPr algn="ctr"/>
                <a:r>
                  <a:rPr lang="en-GB" sz="3200" dirty="0"/>
                  <a:t>“</a:t>
                </a:r>
                <a:r>
                  <a:rPr lang="en-GB" sz="3200" b="1" dirty="0"/>
                  <a:t>is the PMCC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𝟐𝟏𝟗</m:t>
                    </m:r>
                  </m:oMath>
                </a14:m>
                <a:r>
                  <a:rPr lang="en-GB" sz="3200" b="1" dirty="0"/>
                  <a:t> </a:t>
                </a:r>
              </a:p>
              <a:p>
                <a:pPr algn="ctr"/>
                <a:r>
                  <a:rPr lang="en-GB" sz="3200" b="1" dirty="0"/>
                  <a:t>a true reflection of the correlation </a:t>
                </a:r>
              </a:p>
              <a:p>
                <a:pPr algn="ctr"/>
                <a:r>
                  <a:rPr lang="en-GB" sz="3200" b="1" dirty="0"/>
                  <a:t>or has it occurred by chance?”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564904"/>
                <a:ext cx="7375952" cy="2062103"/>
              </a:xfrm>
              <a:prstGeom prst="rect">
                <a:avLst/>
              </a:prstGeom>
              <a:blipFill>
                <a:blip r:embed="rId2"/>
                <a:stretch>
                  <a:fillRect t="-3846" b="-8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9512" y="980728"/>
                <a:ext cx="8928992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So despite that you know that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the observed PMCC suggested some correlation.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980728"/>
                <a:ext cx="8928992" cy="1077218"/>
              </a:xfrm>
              <a:prstGeom prst="rect">
                <a:avLst/>
              </a:prstGeom>
              <a:blipFill>
                <a:blip r:embed="rId3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709428" y="5949280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sounds like a Hypothesis Test!</a:t>
            </a:r>
          </a:p>
        </p:txBody>
      </p:sp>
    </p:spTree>
    <p:extLst>
      <p:ext uri="{BB962C8B-B14F-4D97-AF65-F5344CB8AC3E}">
        <p14:creationId xmlns:p14="http://schemas.microsoft.com/office/powerpoint/2010/main" val="25057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Hypothesis Testing for 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623430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Step 1) </a:t>
            </a:r>
            <a:r>
              <a:rPr lang="en-GB" sz="2800" dirty="0"/>
              <a:t>Write a hypothesis: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39552" y="1090676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090676"/>
                <a:ext cx="2232247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19872" y="1052736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052736"/>
                <a:ext cx="2232247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44209" y="1052736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9" y="1052736"/>
                <a:ext cx="2232247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04809" y="2170149"/>
                <a:ext cx="29007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𝑁𝑜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𝑐𝑜𝑟𝑟𝑒𝑙𝑎𝑡𝑜𝑛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𝑃𝑜𝑠𝑖𝑡𝑣𝑒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𝑐𝑜𝑟𝑟𝑒𝑙𝑎𝑡𝑖𝑜𝑛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09" y="2170149"/>
                <a:ext cx="290077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105584" y="2165639"/>
                <a:ext cx="29007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𝑁𝑜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𝑐𝑜𝑟𝑟𝑒𝑙𝑎𝑡𝑜𝑛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𝑁𝑒𝑔𝑎𝑡𝑖𝑣𝑒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𝑐𝑜𝑟𝑟𝑒𝑙𝑎𝑡𝑖𝑜𝑛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5584" y="2165639"/>
                <a:ext cx="2900775" cy="707886"/>
              </a:xfrm>
              <a:prstGeom prst="rect">
                <a:avLst/>
              </a:prstGeom>
              <a:blipFill>
                <a:blip r:embed="rId6"/>
                <a:stretch>
                  <a:fillRect r="-3151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135721" y="2121397"/>
                <a:ext cx="29007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𝑁𝑜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𝑐𝑜𝑟𝑟𝑒𝑙𝑎𝑡𝑜𝑛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𝑇h𝑒𝑟𝑒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𝑐𝑜𝑟𝑟𝑒𝑙𝑎𝑡𝑖𝑜𝑛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721" y="2121397"/>
                <a:ext cx="290077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50948" y="2870689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Step 2) </a:t>
            </a:r>
            <a:r>
              <a:rPr lang="en-GB" sz="2800" dirty="0"/>
              <a:t>Use a PMCC table to identify the minimum value needed to make the correlation statistically signification: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/>
          <a:srcRect b="3810"/>
          <a:stretch/>
        </p:blipFill>
        <p:spPr>
          <a:xfrm>
            <a:off x="971600" y="3793006"/>
            <a:ext cx="3312368" cy="29846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16016" y="4077072"/>
            <a:ext cx="3312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Information needed:</a:t>
            </a:r>
          </a:p>
          <a:p>
            <a:endParaRPr lang="en-GB" sz="2800" dirty="0"/>
          </a:p>
          <a:p>
            <a:pPr marL="285750" indent="-285750">
              <a:buFontTx/>
              <a:buChar char="-"/>
            </a:pPr>
            <a:r>
              <a:rPr lang="en-GB" sz="2800" dirty="0"/>
              <a:t>PMCC of sample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Significant Level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Sample Size</a:t>
            </a:r>
          </a:p>
        </p:txBody>
      </p:sp>
    </p:spTree>
    <p:extLst>
      <p:ext uri="{BB962C8B-B14F-4D97-AF65-F5344CB8AC3E}">
        <p14:creationId xmlns:p14="http://schemas.microsoft.com/office/powerpoint/2010/main" val="42390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/>
      <p:bldP spid="20" grpId="0"/>
      <p:bldP spid="21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Hypothesis Testing for Correlation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72127" y="778837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Step 4) </a:t>
            </a:r>
            <a:r>
              <a:rPr lang="en-GB" sz="2800" dirty="0"/>
              <a:t>Accept or reject your hypothesis: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3568" y="1484784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2232247" cy="1077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11560" y="3140968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140968"/>
                <a:ext cx="2232247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11560" y="5047244"/>
                <a:ext cx="2232247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047244"/>
                <a:ext cx="2232247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092598" y="1607895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Table PMCC: </a:t>
            </a:r>
            <a:r>
              <a:rPr lang="en-GB" sz="2800" b="1" dirty="0"/>
              <a:t>0.35</a:t>
            </a:r>
            <a:r>
              <a:rPr lang="en-GB" sz="2800" dirty="0"/>
              <a:t>     </a:t>
            </a:r>
          </a:p>
          <a:p>
            <a:pPr algn="ctr"/>
            <a:r>
              <a:rPr lang="en-GB" sz="2800" dirty="0"/>
              <a:t>Sample PMCC: </a:t>
            </a:r>
            <a:r>
              <a:rPr lang="en-GB" sz="2800" b="1" dirty="0"/>
              <a:t>0.25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28355" y="3235064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Table PMCC: -</a:t>
            </a:r>
            <a:r>
              <a:rPr lang="en-GB" sz="2800" b="1" dirty="0"/>
              <a:t>0.5</a:t>
            </a:r>
            <a:r>
              <a:rPr lang="en-GB" sz="2800" dirty="0"/>
              <a:t>     </a:t>
            </a:r>
          </a:p>
          <a:p>
            <a:pPr algn="ctr"/>
            <a:r>
              <a:rPr lang="en-GB" sz="2800" dirty="0"/>
              <a:t>Sample PMCC: </a:t>
            </a:r>
            <a:r>
              <a:rPr lang="en-GB" sz="2800" b="1" dirty="0"/>
              <a:t>-0.7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9074" y="5157710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Table PMCC: </a:t>
            </a:r>
            <a:r>
              <a:rPr lang="en-GB" sz="2800" b="1" dirty="0"/>
              <a:t>0.4</a:t>
            </a:r>
            <a:r>
              <a:rPr lang="en-GB" sz="2800" dirty="0"/>
              <a:t>     </a:t>
            </a:r>
          </a:p>
          <a:p>
            <a:pPr algn="ctr"/>
            <a:r>
              <a:rPr lang="en-GB" sz="2800" dirty="0"/>
              <a:t>Sample PMCC: </a:t>
            </a:r>
            <a:r>
              <a:rPr lang="en-GB" sz="2800" b="1" dirty="0"/>
              <a:t>0.5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660232" y="1823338"/>
                <a:ext cx="20882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2800" baseline="-25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823338"/>
                <a:ext cx="2088232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54547" y="3250366"/>
                <a:ext cx="208823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2800" baseline="-25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47" y="3250366"/>
                <a:ext cx="2088232" cy="954107"/>
              </a:xfrm>
              <a:prstGeom prst="rect">
                <a:avLst/>
              </a:prstGeom>
              <a:blipFill>
                <a:blip r:embed="rId6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54547" y="5157192"/>
                <a:ext cx="208823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800" dirty="0"/>
                  <a:t> </a:t>
                </a:r>
              </a:p>
              <a:p>
                <a:pPr algn="ctr"/>
                <a:r>
                  <a:rPr lang="en-GB" sz="2800" dirty="0"/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2800" baseline="-25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47" y="5157192"/>
                <a:ext cx="2088232" cy="954107"/>
              </a:xfrm>
              <a:prstGeom prst="rect">
                <a:avLst/>
              </a:prstGeom>
              <a:blipFill>
                <a:blip r:embed="rId7"/>
                <a:stretch>
                  <a:fillRect t="-6369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916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How to carry out the hypothesis test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0" t="31980" r="33572"/>
          <a:stretch/>
        </p:blipFill>
        <p:spPr bwMode="auto">
          <a:xfrm>
            <a:off x="395536" y="2685971"/>
            <a:ext cx="4242097" cy="275925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13698" y="3793510"/>
                <a:ext cx="396681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0.219&lt;0.5494</m:t>
                    </m:r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698" y="3793510"/>
                <a:ext cx="396681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395536" y="712942"/>
            <a:ext cx="52932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Sample size is 10 </a:t>
            </a:r>
          </a:p>
          <a:p>
            <a:pPr algn="ctr"/>
            <a:r>
              <a:rPr lang="en-GB" sz="3600" dirty="0"/>
              <a:t>Significance level is 5%</a:t>
            </a:r>
          </a:p>
          <a:p>
            <a:pPr algn="ctr"/>
            <a:r>
              <a:rPr lang="en-GB" sz="3600" dirty="0">
                <a:solidFill>
                  <a:prstClr val="black"/>
                </a:solidFill>
              </a:rPr>
              <a:t>Sample PMCC is 0.219</a:t>
            </a:r>
            <a:endParaRPr lang="en-GB" sz="3600" dirty="0"/>
          </a:p>
        </p:txBody>
      </p:sp>
      <p:sp>
        <p:nvSpPr>
          <p:cNvPr id="22" name="Oval 21"/>
          <p:cNvSpPr/>
          <p:nvPr/>
        </p:nvSpPr>
        <p:spPr>
          <a:xfrm>
            <a:off x="4061370" y="4412973"/>
            <a:ext cx="360040" cy="305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1181050" y="4412972"/>
            <a:ext cx="648072" cy="305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1253058" y="3057441"/>
            <a:ext cx="432048" cy="2928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>
            <a:stCxn id="34" idx="4"/>
            <a:endCxn id="33" idx="0"/>
          </p:cNvCxnSpPr>
          <p:nvPr/>
        </p:nvCxnSpPr>
        <p:spPr>
          <a:xfrm>
            <a:off x="1469082" y="3350297"/>
            <a:ext cx="36004" cy="10626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829122" y="4574432"/>
            <a:ext cx="223224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27584" y="5570421"/>
            <a:ext cx="7417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Insufficient evidence to suggest that </a:t>
            </a:r>
          </a:p>
          <a:p>
            <a:pPr lvl="0" algn="ctr"/>
            <a:r>
              <a:rPr lang="en-GB" sz="3600" dirty="0">
                <a:solidFill>
                  <a:prstClr val="black"/>
                </a:solidFill>
              </a:rPr>
              <a:t>the data is correlated.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233580" y="824518"/>
            <a:ext cx="364693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400" dirty="0">
                <a:solidFill>
                  <a:prstClr val="black"/>
                </a:solidFill>
              </a:rPr>
              <a:t>Is the data is correlated? </a:t>
            </a:r>
          </a:p>
        </p:txBody>
      </p:sp>
    </p:spTree>
    <p:extLst>
      <p:ext uri="{BB962C8B-B14F-4D97-AF65-F5344CB8AC3E}">
        <p14:creationId xmlns:p14="http://schemas.microsoft.com/office/powerpoint/2010/main" val="8917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 animBg="1"/>
      <p:bldP spid="33" grpId="0" animBg="1"/>
      <p:bldP spid="34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Hypothesis Testing for correlation - </a:t>
              </a:r>
              <a:r>
                <a:rPr lang="en-GB" sz="3200" dirty="0">
                  <a:latin typeface="+mj-lt"/>
                </a:rPr>
                <a:t>Two-tailed test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250948" y="706422"/>
                <a:ext cx="8640960" cy="147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scientist takes 30 observations of the masses of two reactants in an experiment. </a:t>
                </a:r>
              </a:p>
              <a:p>
                <a:r>
                  <a:rPr lang="en-GB" dirty="0"/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The scientist believes there is no correlation between the masses of the two reactants. </a:t>
                </a:r>
              </a:p>
              <a:p>
                <a:r>
                  <a:rPr lang="en-GB" dirty="0"/>
                  <a:t>Test at the 10%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48" y="706422"/>
                <a:ext cx="8640960" cy="1477328"/>
              </a:xfrm>
              <a:prstGeom prst="rect">
                <a:avLst/>
              </a:prstGeom>
              <a:blipFill>
                <a:blip r:embed="rId2"/>
                <a:stretch>
                  <a:fillRect b="-3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72" y="2276872"/>
            <a:ext cx="4309912" cy="40373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11738" y="2291045"/>
                <a:ext cx="458017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r>
                  <a:rPr lang="en-GB" sz="2400" dirty="0"/>
                  <a:t>Sample size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endParaRPr lang="en-GB" sz="2400" dirty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Critical value at 5%  significance:</a:t>
                </a:r>
              </a:p>
              <a:p>
                <a:pPr algn="ctr"/>
                <a:r>
                  <a:rPr lang="en-GB" sz="2400" dirty="0"/>
                  <a:t>0.306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−0.45&lt;−0.3061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:r>
                  <a:rPr lang="en-GB" sz="2400" dirty="0"/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400" dirty="0"/>
                  <a:t>.</a:t>
                </a:r>
              </a:p>
              <a:p>
                <a:pPr algn="ctr"/>
                <a:r>
                  <a:rPr lang="en-GB" sz="2400" dirty="0"/>
                  <a:t>There is evidence, that there is a correlation between </a:t>
                </a:r>
              </a:p>
              <a:p>
                <a:pPr algn="ctr"/>
                <a:r>
                  <a:rPr lang="en-GB" sz="2400" dirty="0"/>
                  <a:t>the masses of the two reactants.</a:t>
                </a:r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738" y="2291045"/>
                <a:ext cx="4580170" cy="4524315"/>
              </a:xfrm>
              <a:prstGeom prst="rect">
                <a:avLst/>
              </a:prstGeom>
              <a:blipFill>
                <a:blip r:embed="rId4"/>
                <a:stretch>
                  <a:fillRect b="-2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50948" y="6285432"/>
            <a:ext cx="3412718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Two-tailed, so 5% at each tail.</a:t>
            </a:r>
          </a:p>
        </p:txBody>
      </p:sp>
      <p:sp>
        <p:nvSpPr>
          <p:cNvPr id="18" name="Oval 17"/>
          <p:cNvSpPr/>
          <p:nvPr/>
        </p:nvSpPr>
        <p:spPr>
          <a:xfrm>
            <a:off x="3995936" y="5422736"/>
            <a:ext cx="360040" cy="305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935596" y="5397542"/>
            <a:ext cx="648072" cy="3054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043608" y="2807505"/>
            <a:ext cx="432048" cy="2928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>
            <a:stCxn id="21" idx="4"/>
          </p:cNvCxnSpPr>
          <p:nvPr/>
        </p:nvCxnSpPr>
        <p:spPr>
          <a:xfrm>
            <a:off x="1259632" y="3100361"/>
            <a:ext cx="0" cy="22971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0" idx="6"/>
          </p:cNvCxnSpPr>
          <p:nvPr/>
        </p:nvCxnSpPr>
        <p:spPr>
          <a:xfrm flipH="1" flipV="1">
            <a:off x="1583668" y="5550280"/>
            <a:ext cx="2412268" cy="285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05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251520" y="692696"/>
                <a:ext cx="8640960" cy="31393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table from the large data set shows the daily maximum gust,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kn</a:t>
                </a:r>
                <a:r>
                  <a:rPr lang="en-GB" dirty="0"/>
                  <a:t>, and the daily maximum relative humidity,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%, in </a:t>
                </a:r>
                <a:r>
                  <a:rPr lang="en-GB" dirty="0" err="1"/>
                  <a:t>Leeming</a:t>
                </a:r>
                <a:r>
                  <a:rPr lang="en-GB" dirty="0"/>
                  <a:t> for a sample of eight days in May 2015.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 marL="342900" indent="-342900">
                  <a:buAutoNum type="alphaLcPeriod"/>
                </a:pPr>
                <a:r>
                  <a:rPr lang="en-GB" dirty="0"/>
                  <a:t>Find the product moment correlation coefficient for this data.</a:t>
                </a:r>
              </a:p>
              <a:p>
                <a:pPr marL="342900" indent="-342900">
                  <a:buAutoNum type="alphaLcPeriod"/>
                </a:pPr>
                <a:endParaRPr lang="en-GB" dirty="0"/>
              </a:p>
              <a:p>
                <a:pPr marL="342900" indent="-342900">
                  <a:buAutoNum type="alphaLcPeriod"/>
                </a:pPr>
                <a:r>
                  <a:rPr lang="en-GB" dirty="0"/>
                  <a:t>Test, at the 10% level of significance, whether there is evidence of a positive correlation between daily maximum gust and daily maximum relative humidity. </a:t>
                </a:r>
              </a:p>
              <a:p>
                <a:r>
                  <a:rPr lang="en-GB" dirty="0"/>
                  <a:t>       State your hypotheses clearly.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92696"/>
                <a:ext cx="8640960" cy="31393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Hypothesis Testing for correlation - Example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2868084"/>
                  </p:ext>
                </p:extLst>
              </p:nvPr>
            </p:nvGraphicFramePr>
            <p:xfrm>
              <a:off x="752813" y="1412776"/>
              <a:ext cx="4343567" cy="7924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06359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31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28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38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37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17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21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29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99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94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86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2868084"/>
                  </p:ext>
                </p:extLst>
              </p:nvPr>
            </p:nvGraphicFramePr>
            <p:xfrm>
              <a:off x="752813" y="1412776"/>
              <a:ext cx="4343567" cy="79248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406359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92151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93" t="-7576" r="-968657" b="-1257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31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28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38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37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18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17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21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29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493" t="-109231" r="-968657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99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94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87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80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80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89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84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smtClean="0"/>
                            <a:t>86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9029" y="3903439"/>
                <a:ext cx="17281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=0.1149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29" y="3903439"/>
                <a:ext cx="172819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23528" y="4026260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4845" y="403670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936448" y="3904025"/>
                <a:ext cx="6955426" cy="2985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/>
              </a:p>
              <a:p>
                <a:pPr algn="ctr"/>
                <a:r>
                  <a:rPr lang="en-GB" sz="2000" dirty="0"/>
                  <a:t>Sample size = 8</a:t>
                </a:r>
              </a:p>
              <a:p>
                <a:pPr algn="ctr"/>
                <a:endParaRPr lang="en-GB" sz="1400" dirty="0"/>
              </a:p>
              <a:p>
                <a:pPr algn="ctr"/>
                <a:r>
                  <a:rPr lang="en-GB" sz="2000" dirty="0"/>
                  <a:t>Critical value at 10% significant level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=0.5067</m:t>
                    </m:r>
                  </m:oMath>
                </a14:m>
                <a:endParaRPr lang="en-GB" sz="2000" dirty="0"/>
              </a:p>
              <a:p>
                <a:pPr algn="ctr"/>
                <a:endParaRPr lang="en-GB" sz="14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0.1149&lt;0.5067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pPr algn="ctr"/>
                <a:r>
                  <a:rPr lang="en-GB" sz="2000" dirty="0"/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2000" dirty="0"/>
                  <a:t>.</a:t>
                </a:r>
              </a:p>
              <a:p>
                <a:pPr algn="ctr"/>
                <a:r>
                  <a:rPr lang="en-GB" sz="2000" dirty="0"/>
                  <a:t>Not sufficient evidence, of a positive correlation between the daily maximum gust and the daily maximum relative humidity.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448" y="3904025"/>
                <a:ext cx="6955426" cy="2985433"/>
              </a:xfrm>
              <a:prstGeom prst="rect">
                <a:avLst/>
              </a:prstGeom>
              <a:blipFill>
                <a:blip r:embed="rId5"/>
                <a:stretch>
                  <a:fillRect b="-2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57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8640960" cy="20621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The table from the large data set shows the daily maximum gust,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</a:t>
                </a:r>
                <a:r>
                  <a:rPr lang="en-GB" sz="1600" dirty="0" err="1"/>
                  <a:t>kn</a:t>
                </a:r>
                <a:r>
                  <a:rPr lang="en-GB" sz="1600" dirty="0"/>
                  <a:t>, and the daily maximum relative humidity,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%, in </a:t>
                </a:r>
                <a:r>
                  <a:rPr lang="en-GB" sz="1600" dirty="0" err="1"/>
                  <a:t>Leeming</a:t>
                </a:r>
                <a:r>
                  <a:rPr lang="en-GB" sz="1600" dirty="0"/>
                  <a:t> for a sample of eight days in May 2015.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Find the product moment correlation coefficient for this data.</a:t>
                </a:r>
              </a:p>
              <a:p>
                <a:pPr marL="342900" indent="-342900">
                  <a:buAutoNum type="alphaLcPeriod"/>
                </a:pPr>
                <a:r>
                  <a:rPr lang="en-GB" sz="1600" dirty="0"/>
                  <a:t>Test, at the 10% level of significance, whether there is evidence of a positive correlation between daily maximum gust and daily maximum relative humidity. State your hypotheses clearly.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5EE5F78-CB01-4A35-A3A3-0DC579254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8640960" cy="20621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/>
            </p:nvGraphicFramePr>
            <p:xfrm>
              <a:off x="451657" y="1462441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10930643"/>
                  </p:ext>
                </p:extLst>
              </p:nvPr>
            </p:nvGraphicFramePr>
            <p:xfrm>
              <a:off x="451657" y="1462441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{5C22544A-7EE6-4342-B048-85BDC9FD1C3A}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2174" r="-964706" b="-11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37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18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17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21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29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104444" r="-964706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94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87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80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89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84</a:t>
                          </a:r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smtClean="0"/>
                            <a:t>86</a:t>
                          </a:r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5730" y="3292262"/>
                <a:ext cx="4336367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=0.1149</m:t>
                      </m:r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=0,   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Sample size = 8</a:t>
                </a:r>
              </a:p>
              <a:p>
                <a:r>
                  <a:rPr lang="en-GB" sz="1600" dirty="0"/>
                  <a:t>Critical value at 10% significant level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=0.5067</m:t>
                    </m:r>
                  </m:oMath>
                </a14:m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0.1149&lt;0.5067</m:t>
                    </m:r>
                  </m:oMath>
                </a14:m>
                <a:r>
                  <a:rPr lang="en-GB" sz="1600" dirty="0"/>
                  <a:t> therefore 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Not sufficient evidence, at 10% significance level, of a positive correlation between the daily maximum gust and the daily maximum relative humidity.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730" y="3292262"/>
                <a:ext cx="4336367" cy="2800767"/>
              </a:xfrm>
              <a:prstGeom prst="rect">
                <a:avLst/>
              </a:prstGeom>
              <a:blipFill>
                <a:blip r:embed="rId4"/>
                <a:stretch>
                  <a:fillRect l="-702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23528" y="335699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528" y="3830399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2F923A-BED6-4555-B139-684AF1ED5D27}"/>
              </a:ext>
            </a:extLst>
          </p:cNvPr>
          <p:cNvSpPr/>
          <p:nvPr/>
        </p:nvSpPr>
        <p:spPr>
          <a:xfrm>
            <a:off x="542144" y="3362445"/>
            <a:ext cx="4893951" cy="354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2F923A-BED6-4555-B139-684AF1ED5D27}"/>
              </a:ext>
            </a:extLst>
          </p:cNvPr>
          <p:cNvSpPr/>
          <p:nvPr/>
        </p:nvSpPr>
        <p:spPr>
          <a:xfrm>
            <a:off x="542144" y="3826075"/>
            <a:ext cx="4893951" cy="23371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4712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28546</TotalTime>
  <Words>714</Words>
  <Application>Microsoft Macintosh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1128</cp:revision>
  <dcterms:created xsi:type="dcterms:W3CDTF">2013-02-28T07:36:55Z</dcterms:created>
  <dcterms:modified xsi:type="dcterms:W3CDTF">2019-07-30T16:51:13Z</dcterms:modified>
</cp:coreProperties>
</file>