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4" r:id="rId3"/>
    <p:sldId id="286" r:id="rId4"/>
    <p:sldId id="285" r:id="rId5"/>
    <p:sldId id="287" r:id="rId6"/>
    <p:sldId id="288" r:id="rId7"/>
    <p:sldId id="289" r:id="rId8"/>
    <p:sldId id="62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22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29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43.png"/><Relationship Id="rId5" Type="http://schemas.openxmlformats.org/officeDocument/2006/relationships/image" Target="../media/image31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0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29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38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52.png"/><Relationship Id="rId5" Type="http://schemas.openxmlformats.org/officeDocument/2006/relationships/image" Target="../media/image31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30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29.png"/><Relationship Id="rId7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62.png"/><Relationship Id="rId4" Type="http://schemas.openxmlformats.org/officeDocument/2006/relationships/image" Target="../media/image30.png"/><Relationship Id="rId9" Type="http://schemas.openxmlformats.org/officeDocument/2006/relationships/image" Target="../media/image6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29.png"/><Relationship Id="rId7" Type="http://schemas.openxmlformats.org/officeDocument/2006/relationships/image" Target="../media/image59.png"/><Relationship Id="rId12" Type="http://schemas.openxmlformats.org/officeDocument/2006/relationships/image" Target="../media/image67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66.png"/><Relationship Id="rId5" Type="http://schemas.openxmlformats.org/officeDocument/2006/relationships/image" Target="../media/image31.png"/><Relationship Id="rId10" Type="http://schemas.openxmlformats.org/officeDocument/2006/relationships/image" Target="../media/image65.png"/><Relationship Id="rId4" Type="http://schemas.openxmlformats.org/officeDocument/2006/relationships/image" Target="../media/image30.png"/><Relationship Id="rId9" Type="http://schemas.openxmlformats.org/officeDocument/2006/relationships/image" Target="../media/image6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quartic equation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𝑐𝑥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can be represented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  <a:blipFill>
                <a:blip r:embed="rId2"/>
                <a:stretch>
                  <a:fillRect l="-327" t="-761" r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17767" y="4015330"/>
                <a:ext cx="400314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𝑒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767" y="4015330"/>
                <a:ext cx="4003147" cy="184666"/>
              </a:xfrm>
              <a:prstGeom prst="rect">
                <a:avLst/>
              </a:prstGeom>
              <a:blipFill>
                <a:blip r:embed="rId3"/>
                <a:stretch>
                  <a:fillRect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78327" y="3135087"/>
                <a:ext cx="832421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𝑑𝑥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𝑒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has the roots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then the following relationship can be written…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327" y="3135087"/>
                <a:ext cx="8324211" cy="584775"/>
              </a:xfrm>
              <a:prstGeom prst="rect">
                <a:avLst/>
              </a:prstGeom>
              <a:blipFill>
                <a:blip r:embed="rId4"/>
                <a:stretch>
                  <a:fillRect t="-2128" r="-152" b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21783" y="4436174"/>
                <a:ext cx="6350450" cy="4149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𝑒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𝛿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𝛼𝛽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𝛽𝛾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𝛾𝛼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𝛾𝛿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𝛼𝛿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𝛽𝛿</m:t>
                                  </m:r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𝛼𝛽𝛾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𝛼𝛽𝛾𝛿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783" y="4436174"/>
                <a:ext cx="6350450" cy="414985"/>
              </a:xfrm>
              <a:prstGeom prst="rect">
                <a:avLst/>
              </a:prstGeom>
              <a:blipFill>
                <a:blip r:embed="rId5"/>
                <a:stretch>
                  <a:fillRect l="-200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24699" y="5029243"/>
                <a:ext cx="869123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𝑏𝑥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𝑒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𝛾𝛼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𝛼𝛽𝛾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𝛼𝛽𝛿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𝛼𝛾𝛿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𝛽𝛾𝛿</m:t>
                              </m:r>
                            </m:e>
                          </m:d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𝛼𝛽𝛾𝛿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99" y="5029243"/>
                <a:ext cx="8691238" cy="184666"/>
              </a:xfrm>
              <a:prstGeom prst="rect">
                <a:avLst/>
              </a:prstGeom>
              <a:blipFill>
                <a:blip r:embed="rId6"/>
                <a:stretch>
                  <a:fillRect l="-14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85512" y="5469027"/>
                <a:ext cx="8533849" cy="361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𝛽𝛾𝛿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512" y="5469027"/>
                <a:ext cx="8533849" cy="361637"/>
              </a:xfrm>
              <a:prstGeom prst="rect">
                <a:avLst/>
              </a:prstGeom>
              <a:blipFill>
                <a:blip r:embed="rId7"/>
                <a:stretch>
                  <a:fillRect r="-149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7921758" y="4162698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8025629" y="4144224"/>
            <a:ext cx="1100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10268718" y="4576355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9567046" y="4078909"/>
            <a:ext cx="1100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10220820" y="5155475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58190" y="5807561"/>
                <a:ext cx="120981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8190" y="5807561"/>
                <a:ext cx="1209811" cy="307777"/>
              </a:xfrm>
              <a:prstGeom prst="rect">
                <a:avLst/>
              </a:prstGeom>
              <a:blipFill>
                <a:blip r:embed="rId8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914502" y="4419601"/>
            <a:ext cx="1754778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857896" y="5007429"/>
            <a:ext cx="1419498" cy="24384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808617" y="4423956"/>
            <a:ext cx="1959429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975463" y="4646024"/>
            <a:ext cx="962298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442858" y="5007430"/>
            <a:ext cx="2055222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885613" y="5003076"/>
            <a:ext cx="1702524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929053" y="4650379"/>
            <a:ext cx="2107473" cy="2307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6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roots of a quartic equation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𝑐𝑥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can be represented by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  <a:blipFill>
                <a:blip r:embed="rId2"/>
                <a:stretch>
                  <a:fillRect l="-327" t="-761" r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55477" y="3213507"/>
                <a:ext cx="8533849" cy="361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𝛽𝛾𝛿</m:t>
                          </m:r>
                        </m:e>
                      </m:d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477" y="3213507"/>
                <a:ext cx="8533849" cy="361637"/>
              </a:xfrm>
              <a:prstGeom prst="rect">
                <a:avLst/>
              </a:prstGeom>
              <a:blipFill>
                <a:blip r:embed="rId3"/>
                <a:stretch>
                  <a:fillRect r="-297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H="1">
            <a:off x="3230884" y="3683728"/>
            <a:ext cx="975359" cy="47026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20093" y="3657600"/>
                <a:ext cx="16633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093" y="3657600"/>
                <a:ext cx="1663337" cy="461665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9087394" y="3686702"/>
            <a:ext cx="1153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constants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434149" y="3707094"/>
            <a:ext cx="858651" cy="4643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964587" y="4320344"/>
                <a:ext cx="1488356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587" y="4320344"/>
                <a:ext cx="1488356" cy="350609"/>
              </a:xfrm>
              <a:prstGeom prst="rect">
                <a:avLst/>
              </a:prstGeom>
              <a:blipFill>
                <a:blip r:embed="rId5"/>
                <a:stretch>
                  <a:fillRect l="-1695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12907" y="4948753"/>
                <a:ext cx="1386277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2907" y="4948753"/>
                <a:ext cx="1386277" cy="350609"/>
              </a:xfrm>
              <a:prstGeom prst="rect">
                <a:avLst/>
              </a:prstGeom>
              <a:blipFill>
                <a:blip r:embed="rId6"/>
                <a:stretch>
                  <a:fillRect r="-909"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18822" y="4355729"/>
                <a:ext cx="2323713" cy="3161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822" y="4355729"/>
                <a:ext cx="2323713" cy="316177"/>
              </a:xfrm>
              <a:prstGeom prst="rect">
                <a:avLst/>
              </a:prstGeom>
              <a:blipFill>
                <a:blip r:embed="rId7"/>
                <a:stretch>
                  <a:fillRect l="-546" r="-1639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869105" y="4320345"/>
                <a:ext cx="2195858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𝛼𝛽𝛾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𝛼𝛽𝛿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𝛼𝛾𝛿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𝛽𝛾𝛿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105" y="4320345"/>
                <a:ext cx="2195858" cy="350609"/>
              </a:xfrm>
              <a:prstGeom prst="rect">
                <a:avLst/>
              </a:prstGeom>
              <a:blipFill>
                <a:blip r:embed="rId8"/>
                <a:stretch>
                  <a:fillRect l="-575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485192" y="4361743"/>
                <a:ext cx="1174101" cy="3162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5192" y="4361743"/>
                <a:ext cx="1174101" cy="316240"/>
              </a:xfrm>
              <a:prstGeom prst="rect">
                <a:avLst/>
              </a:prstGeom>
              <a:blipFill>
                <a:blip r:embed="rId9"/>
                <a:stretch>
                  <a:fillRect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35914" y="5645270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‘single roots’ is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14" y="5645270"/>
                <a:ext cx="2171029" cy="543034"/>
              </a:xfrm>
              <a:prstGeom prst="rect">
                <a:avLst/>
              </a:prstGeom>
              <a:blipFill>
                <a:blip r:embed="rId10"/>
                <a:stretch>
                  <a:fillRect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564760" y="5671396"/>
                <a:ext cx="2171029" cy="543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‘triple roots’ is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760" y="5671396"/>
                <a:ext cx="2171029" cy="543034"/>
              </a:xfrm>
              <a:prstGeom prst="rect">
                <a:avLst/>
              </a:prstGeom>
              <a:blipFill>
                <a:blip r:embed="rId11"/>
                <a:stretch>
                  <a:fillRect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83770" y="5654729"/>
                <a:ext cx="2171029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‘double roots’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770" y="5654729"/>
                <a:ext cx="2171029" cy="5241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27862" y="3683726"/>
                <a:ext cx="15936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862" y="3683726"/>
                <a:ext cx="1593668" cy="461665"/>
              </a:xfrm>
              <a:prstGeom prst="rect">
                <a:avLst/>
              </a:prstGeom>
              <a:blipFill>
                <a:blip r:embed="rId13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7859488" y="3728866"/>
            <a:ext cx="858651" cy="4643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53201" y="3705498"/>
                <a:ext cx="15936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Compare coefficients of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1" y="3705498"/>
                <a:ext cx="1593668" cy="461665"/>
              </a:xfrm>
              <a:prstGeom prst="rect">
                <a:avLst/>
              </a:prstGeom>
              <a:blipFill>
                <a:blip r:embed="rId14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734123" y="4951716"/>
                <a:ext cx="2093778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123" y="4951716"/>
                <a:ext cx="2093778" cy="350609"/>
              </a:xfrm>
              <a:prstGeom prst="rect">
                <a:avLst/>
              </a:prstGeom>
              <a:blipFill>
                <a:blip r:embed="rId15"/>
                <a:stretch>
                  <a:fillRect r="-1205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>
          <a:xfrm>
            <a:off x="10133281" y="3707095"/>
            <a:ext cx="663" cy="5399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694006" y="5693166"/>
                <a:ext cx="2171029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the ‘quadruple roots’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4006" y="5693166"/>
                <a:ext cx="2171029" cy="52411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21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some patterns involving the roots of cubic equations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7339" y="2377440"/>
            <a:ext cx="63161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Comparing the patterns between quadratics, </a:t>
            </a:r>
            <a:r>
              <a:rPr lang="en-US" sz="1600" u="sng" dirty="0" err="1">
                <a:latin typeface="Comic Sans MS" panose="030F0702030302020204" pitchFamily="66" charset="0"/>
              </a:rPr>
              <a:t>cubics</a:t>
            </a:r>
            <a:r>
              <a:rPr lang="en-US" sz="1600" u="sng" dirty="0">
                <a:latin typeface="Comic Sans MS" panose="030F0702030302020204" pitchFamily="66" charset="0"/>
              </a:rPr>
              <a:t> and </a:t>
            </a:r>
            <a:r>
              <a:rPr lang="en-US" sz="1600" u="sng" dirty="0" err="1">
                <a:latin typeface="Comic Sans MS" panose="030F0702030302020204" pitchFamily="66" charset="0"/>
              </a:rPr>
              <a:t>quartics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984070" y="3606608"/>
                <a:ext cx="1375953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70" y="3606608"/>
                <a:ext cx="1375953" cy="525913"/>
              </a:xfrm>
              <a:prstGeom prst="rect">
                <a:avLst/>
              </a:prstGeom>
              <a:blipFill>
                <a:blip r:embed="rId2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311943" y="4435508"/>
                <a:ext cx="772456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943" y="4435508"/>
                <a:ext cx="772456" cy="474297"/>
              </a:xfrm>
              <a:prstGeom prst="rect">
                <a:avLst/>
              </a:prstGeom>
              <a:blipFill>
                <a:blip r:embed="rId3"/>
                <a:stretch>
                  <a:fillRect l="-9677" r="-1613" b="-102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98174" y="3011930"/>
                <a:ext cx="196919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𝑏𝑥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174" y="3011930"/>
                <a:ext cx="1969193" cy="307777"/>
              </a:xfrm>
              <a:prstGeom prst="rect">
                <a:avLst/>
              </a:prstGeom>
              <a:blipFill>
                <a:blip r:embed="rId4"/>
                <a:stretch>
                  <a:fillRect l="-1282" r="-1923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71430" y="3008685"/>
                <a:ext cx="27002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1430" y="3008685"/>
                <a:ext cx="2700226" cy="307777"/>
              </a:xfrm>
              <a:prstGeom prst="rect">
                <a:avLst/>
              </a:prstGeom>
              <a:blipFill>
                <a:blip r:embed="rId5"/>
                <a:stretch>
                  <a:fillRect l="-939" r="-1408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62845" y="3592244"/>
                <a:ext cx="2103120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5" y="3592244"/>
                <a:ext cx="2103120" cy="525913"/>
              </a:xfrm>
              <a:prstGeom prst="rect">
                <a:avLst/>
              </a:prstGeom>
              <a:blipFill>
                <a:blip r:embed="rId6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54608" y="4408058"/>
                <a:ext cx="1858073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608" y="4408058"/>
                <a:ext cx="1858073" cy="474297"/>
              </a:xfrm>
              <a:prstGeom prst="rect">
                <a:avLst/>
              </a:prstGeom>
              <a:blipFill>
                <a:blip r:embed="rId7"/>
                <a:stretch>
                  <a:fillRect l="-4082" r="-680"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567646" y="5086691"/>
                <a:ext cx="1510937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646" y="5086691"/>
                <a:ext cx="1510937" cy="525913"/>
              </a:xfrm>
              <a:prstGeom prst="rect">
                <a:avLst/>
              </a:prstGeom>
              <a:blipFill>
                <a:blip r:embed="rId8"/>
                <a:stretch>
                  <a:fillRect t="-2381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435634" y="3535680"/>
            <a:ext cx="940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‘singles’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39884" y="4362994"/>
            <a:ext cx="1114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‘doubles’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978434" y="5055325"/>
            <a:ext cx="1180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‘triples’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882539" y="3544390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5725887" y="3513910"/>
            <a:ext cx="505097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104709" y="4380413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2860767" y="4376060"/>
            <a:ext cx="243840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blipFill>
                <a:blip r:embed="rId10"/>
                <a:stretch>
                  <a:fillRect l="-455" b="-64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blipFill>
                <a:blip r:embed="rId11"/>
                <a:stretch>
                  <a:fillRect l="-505"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blipFill>
                <a:blip r:embed="rId12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158619" y="3004331"/>
                <a:ext cx="340881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𝑎𝑥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619" y="3004331"/>
                <a:ext cx="3408818" cy="307777"/>
              </a:xfrm>
              <a:prstGeom prst="rect">
                <a:avLst/>
              </a:prstGeom>
              <a:blipFill>
                <a:blip r:embed="rId13"/>
                <a:stretch>
                  <a:fillRect l="-746" r="-111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715794" y="3614016"/>
                <a:ext cx="2103120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794" y="3614016"/>
                <a:ext cx="2103120" cy="525913"/>
              </a:xfrm>
              <a:prstGeom prst="rect">
                <a:avLst/>
              </a:prstGeom>
              <a:blipFill>
                <a:blip r:embed="rId14"/>
                <a:stretch>
                  <a:fillRect l="-602" t="-2381" r="-1205" b="-95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010574" y="4394995"/>
                <a:ext cx="3481787" cy="47429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574" y="4394995"/>
                <a:ext cx="3481787" cy="474297"/>
              </a:xfrm>
              <a:prstGeom prst="rect">
                <a:avLst/>
              </a:prstGeom>
              <a:blipFill>
                <a:blip r:embed="rId15"/>
                <a:stretch>
                  <a:fillRect l="-2190" r="-365" b="-1052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097487" y="5082337"/>
                <a:ext cx="3283131" cy="5259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487" y="5082337"/>
                <a:ext cx="3283131" cy="525913"/>
              </a:xfrm>
              <a:prstGeom prst="rect">
                <a:avLst/>
              </a:prstGeom>
              <a:blipFill>
                <a:blip r:embed="rId16"/>
                <a:stretch>
                  <a:fillRect t="-2326" b="-697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9396548" y="3518265"/>
            <a:ext cx="444138" cy="6792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0228218" y="4341224"/>
            <a:ext cx="300445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051075" y="5870463"/>
                <a:ext cx="1371600" cy="4743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1075" y="5870463"/>
                <a:ext cx="1371600" cy="474361"/>
              </a:xfrm>
              <a:prstGeom prst="rect">
                <a:avLst/>
              </a:prstGeom>
              <a:blipFill>
                <a:blip r:embed="rId17"/>
                <a:stretch>
                  <a:fillRect b="-102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9892938" y="5059681"/>
            <a:ext cx="444137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482046" y="5072744"/>
            <a:ext cx="444137" cy="566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087291" y="5765074"/>
            <a:ext cx="1349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Sum of ‘quadruples’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1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6" grpId="0"/>
      <p:bldP spid="43" grpId="0"/>
      <p:bldP spid="44" grpId="0"/>
      <p:bldP spid="47" grpId="0"/>
      <p:bldP spid="48" grpId="0"/>
      <p:bldP spid="7" grpId="0"/>
      <p:bldP spid="7" grpId="1"/>
      <p:bldP spid="7" grpId="2"/>
      <p:bldP spid="49" grpId="0"/>
      <p:bldP spid="49" grpId="1"/>
      <p:bldP spid="49" grpId="2"/>
      <p:bldP spid="50" grpId="0"/>
      <p:bldP spid="50" grpId="1"/>
      <p:bldP spid="50" grpId="2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32" grpId="0"/>
      <p:bldP spid="33" grpId="0"/>
      <p:bldP spid="36" grpId="0"/>
      <p:bldP spid="37" grpId="0"/>
      <p:bldP spid="40" grpId="0" animBg="1"/>
      <p:bldP spid="40" grpId="1" animBg="1"/>
      <p:bldP spid="40" grpId="2" animBg="1"/>
      <p:bldP spid="42" grpId="0" animBg="1"/>
      <p:bldP spid="42" grpId="1" animBg="1"/>
      <p:bldP spid="42" grpId="2" animBg="1"/>
      <p:bldP spid="45" grpId="0"/>
      <p:bldP spid="46" grpId="0" animBg="1"/>
      <p:bldP spid="46" grpId="1" animBg="1"/>
      <p:bldP spid="46" grpId="2" animBg="1"/>
      <p:bldP spid="55" grpId="0" animBg="1"/>
      <p:bldP spid="55" grpId="1" animBg="1"/>
      <p:bldP spid="55" grpId="2" animBg="1"/>
      <p:bldP spid="56" grpId="0"/>
      <p:bldP spid="56" grpId="1"/>
      <p:bldP spid="56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+3=0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  <a:blipFill>
                <a:blip r:embed="rId2"/>
                <a:stretch>
                  <a:fillRect l="-327" t="-761" r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55" b="-64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505"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945086" y="1310641"/>
                <a:ext cx="1737361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086" y="1310641"/>
                <a:ext cx="1737361" cy="409023"/>
              </a:xfrm>
              <a:prstGeom prst="rect">
                <a:avLst/>
              </a:prstGeom>
              <a:blipFill>
                <a:blip r:embed="rId7"/>
                <a:stretch>
                  <a:fillRect t="-3030" b="-909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60572" y="1924595"/>
                <a:ext cx="2987040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+(−2+4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)+(−2−4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2" y="1924595"/>
                <a:ext cx="2987040" cy="403316"/>
              </a:xfrm>
              <a:prstGeom prst="rect">
                <a:avLst/>
              </a:prstGeom>
              <a:blipFill>
                <a:blip r:embed="rId8"/>
                <a:stretch>
                  <a:fillRect t="-3125" b="-156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171509" y="2669178"/>
                <a:ext cx="153706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−4=−2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509" y="2669178"/>
                <a:ext cx="1537063" cy="215444"/>
              </a:xfrm>
              <a:prstGeom prst="rect">
                <a:avLst/>
              </a:prstGeom>
              <a:blipFill>
                <a:blip r:embed="rId9"/>
                <a:stretch>
                  <a:fillRect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245532" y="3248298"/>
                <a:ext cx="1271452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532" y="3248298"/>
                <a:ext cx="1271452" cy="215444"/>
              </a:xfrm>
              <a:prstGeom prst="rect">
                <a:avLst/>
              </a:prstGeom>
              <a:blipFill>
                <a:blip r:embed="rId10"/>
                <a:stretch>
                  <a:fillRect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8614089" y="1589315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8769532" y="1536006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that we know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8609735" y="2194561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8605381" y="2808516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843556" y="2132544"/>
            <a:ext cx="1092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/ 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786950" y="2929379"/>
            <a:ext cx="757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424057" y="3705499"/>
                <a:ext cx="988422" cy="36894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4057" y="3705499"/>
                <a:ext cx="988422" cy="36894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817326" y="3596641"/>
            <a:ext cx="44936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035040" y="4249783"/>
                <a:ext cx="2656114" cy="40331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(−2+4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)(−2−4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−60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040" y="4249783"/>
                <a:ext cx="2656114" cy="403316"/>
              </a:xfrm>
              <a:prstGeom prst="rect">
                <a:avLst/>
              </a:prstGeom>
              <a:blipFill>
                <a:blip r:embed="rId12"/>
                <a:stretch>
                  <a:fillRect t="-3125" b="-156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345680" y="4924697"/>
                <a:ext cx="1188721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(20)=−60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680" y="4924697"/>
                <a:ext cx="1188721" cy="215444"/>
              </a:xfrm>
              <a:prstGeom prst="rect">
                <a:avLst/>
              </a:prstGeom>
              <a:blipFill>
                <a:blip r:embed="rId13"/>
                <a:stretch>
                  <a:fillRect l="-3158" r="-2105"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672251" y="5477691"/>
                <a:ext cx="801190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2251" y="5477691"/>
                <a:ext cx="801190" cy="215444"/>
              </a:xfrm>
              <a:prstGeom prst="rect">
                <a:avLst/>
              </a:prstGeom>
              <a:blipFill>
                <a:blip r:embed="rId14"/>
                <a:stretch>
                  <a:fillRect l="-3125" b="-3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380513" y="6004560"/>
                <a:ext cx="92746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3" y="6004560"/>
                <a:ext cx="927464" cy="215444"/>
              </a:xfrm>
              <a:prstGeom prst="rect">
                <a:avLst/>
              </a:prstGeom>
              <a:blipFill>
                <a:blip r:embed="rId15"/>
                <a:stretch>
                  <a:fillRect l="-5405" r="-2703" b="-27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8557484" y="3936276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8712926" y="3926510"/>
            <a:ext cx="14064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that we know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8570546" y="4506688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8725989" y="4488213"/>
            <a:ext cx="155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parts / 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Arc 64"/>
          <p:cNvSpPr/>
          <p:nvPr/>
        </p:nvSpPr>
        <p:spPr>
          <a:xfrm>
            <a:off x="8522648" y="5068391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8660674" y="5154419"/>
            <a:ext cx="1371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8457334" y="5603969"/>
            <a:ext cx="212049" cy="51380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8638903" y="5724832"/>
            <a:ext cx="757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43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  <p:bldP spid="63" grpId="0" animBg="1"/>
      <p:bldP spid="64" grpId="0"/>
      <p:bldP spid="65" grpId="0" animBg="1"/>
      <p:bldP spid="66" grpId="0"/>
      <p:bldP spid="67" grpId="0" animBg="1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𝛼𝛽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+3=0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  <a:blipFill>
                <a:blip r:embed="rId2"/>
                <a:stretch>
                  <a:fillRect l="-327" t="-761" r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55" b="-64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505"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65074" y="1428206"/>
                <a:ext cx="14534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074" y="1428206"/>
                <a:ext cx="1453475" cy="276999"/>
              </a:xfrm>
              <a:prstGeom prst="rect">
                <a:avLst/>
              </a:prstGeom>
              <a:blipFill>
                <a:blip r:embed="rId7"/>
                <a:stretch>
                  <a:fillRect l="-1739" r="-3478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794011" y="1423852"/>
                <a:ext cx="11868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4011" y="1423852"/>
                <a:ext cx="1186800" cy="276999"/>
              </a:xfrm>
              <a:prstGeom prst="rect">
                <a:avLst/>
              </a:prstGeom>
              <a:blipFill>
                <a:blip r:embed="rId8"/>
                <a:stretch>
                  <a:fillRect l="-7368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79324" y="1867989"/>
                <a:ext cx="104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324" y="1867989"/>
                <a:ext cx="1049518" cy="276999"/>
              </a:xfrm>
              <a:prstGeom prst="rect">
                <a:avLst/>
              </a:prstGeom>
              <a:blipFill>
                <a:blip r:embed="rId9"/>
                <a:stretch>
                  <a:fillRect l="-1190" r="-5952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55142" y="3265715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(2−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142" y="3265715"/>
                <a:ext cx="1969659" cy="276999"/>
              </a:xfrm>
              <a:prstGeom prst="rect">
                <a:avLst/>
              </a:prstGeom>
              <a:blipFill>
                <a:blip r:embed="rId10"/>
                <a:stretch>
                  <a:fillRect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25576" y="2764972"/>
                <a:ext cx="11868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5576" y="2764972"/>
                <a:ext cx="1186800" cy="276999"/>
              </a:xfrm>
              <a:prstGeom prst="rect">
                <a:avLst/>
              </a:prstGeom>
              <a:blipFill>
                <a:blip r:embed="rId11"/>
                <a:stretch>
                  <a:fillRect l="-8511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7516809" y="1541418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733213" y="1631802"/>
            <a:ext cx="931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7712751" y="2904309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929155" y="2994693"/>
            <a:ext cx="709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7725814" y="343988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872550" y="3425767"/>
            <a:ext cx="9318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007393" y="3796938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393" y="3796938"/>
                <a:ext cx="1969659" cy="276999"/>
              </a:xfrm>
              <a:prstGeom prst="rect">
                <a:avLst/>
              </a:prstGeom>
              <a:blipFill>
                <a:blip r:embed="rId12"/>
                <a:stretch>
                  <a:fillRect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003038" y="4315098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+3=0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038" y="4315098"/>
                <a:ext cx="1969659" cy="276999"/>
              </a:xfrm>
              <a:prstGeom prst="rect">
                <a:avLst/>
              </a:prstGeom>
              <a:blipFill>
                <a:blip r:embed="rId13"/>
                <a:stretch>
                  <a:fillRect t="-434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59347" y="4868093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−3)(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+1)=0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347" y="4868093"/>
                <a:ext cx="1969659" cy="276999"/>
              </a:xfrm>
              <a:prstGeom prst="rect">
                <a:avLst/>
              </a:prstGeom>
              <a:blipFill>
                <a:blip r:embed="rId14"/>
                <a:stretch>
                  <a:fillRect l="-5128" r="-641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950787" y="5473338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=−1</m:t>
                    </m:r>
                  </m:oMath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787" y="5473338"/>
                <a:ext cx="1969659" cy="276999"/>
              </a:xfrm>
              <a:prstGeom prst="rect">
                <a:avLst/>
              </a:prstGeom>
              <a:blipFill>
                <a:blip r:embed="rId15"/>
                <a:stretch>
                  <a:fillRect t="-21739" b="-478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7738877" y="3992880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7743232" y="453716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968344" y="4087618"/>
            <a:ext cx="1201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-1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990116" y="4640612"/>
            <a:ext cx="857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933370" y="5943601"/>
                <a:ext cx="196965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=−1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=3</m:t>
                    </m:r>
                  </m:oMath>
                </a14:m>
                <a:endParaRPr lang="en-US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370" y="5943601"/>
                <a:ext cx="1969659" cy="276999"/>
              </a:xfrm>
              <a:prstGeom prst="rect">
                <a:avLst/>
              </a:prstGeom>
              <a:blipFill>
                <a:blip r:embed="rId16"/>
                <a:stretch>
                  <a:fillRect t="-27273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185852" y="5495109"/>
            <a:ext cx="19333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Notice that we actually only have 2 roots here!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145281" y="5791200"/>
            <a:ext cx="1785257" cy="4354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34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69" grpId="0"/>
      <p:bldP spid="70" grpId="0"/>
      <p:bldP spid="71" grpId="0"/>
      <p:bldP spid="72" grpId="0"/>
      <p:bldP spid="73" grpId="0" animBg="1"/>
      <p:bldP spid="74" grpId="0" animBg="1"/>
      <p:bldP spid="75" grpId="0"/>
      <p:bldP spid="76" grpId="0"/>
      <p:bldP spid="77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  <a:blipFill>
                <a:blip r:embed="rId2"/>
                <a:stretch>
                  <a:fillRect l="-327" t="-761" r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55" b="-64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505"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927427" y="4219303"/>
                <a:ext cx="365476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Roots are: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−2+4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−2−4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7" y="4219303"/>
                <a:ext cx="3654767" cy="246221"/>
              </a:xfrm>
              <a:prstGeom prst="rect">
                <a:avLst/>
              </a:prstGeom>
              <a:blipFill>
                <a:blip r:embed="rId7"/>
                <a:stretch>
                  <a:fillRect l="-692" t="-19048" b="-3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57406" y="4367348"/>
                <a:ext cx="3087189" cy="3688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406" y="4367348"/>
                <a:ext cx="3087189" cy="368884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4963885"/>
                <a:ext cx="7829005" cy="36753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(−2+4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)(−2−4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)+(−2+4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)(3)+(−2+4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)(−1)+(−2−4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)(3)+(−2−4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)(−1)+(3)(−1)=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963885"/>
                <a:ext cx="7829005" cy="367537"/>
              </a:xfrm>
              <a:prstGeom prst="rect">
                <a:avLst/>
              </a:prstGeom>
              <a:blipFill>
                <a:blip r:embed="rId9"/>
                <a:stretch>
                  <a:fillRect l="-812" t="-3333" r="-487" b="-13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665029" y="5556066"/>
                <a:ext cx="89698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9=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029" y="5556066"/>
                <a:ext cx="896984" cy="215444"/>
              </a:xfrm>
              <a:prstGeom prst="rect">
                <a:avLst/>
              </a:prstGeom>
              <a:blipFill>
                <a:blip r:embed="rId10"/>
                <a:stretch>
                  <a:fillRect b="-2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9371735" y="4598126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9514117" y="4623195"/>
            <a:ext cx="857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9341255" y="5194663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9501054" y="5211023"/>
            <a:ext cx="1288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To cut a long story short…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2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31" grpId="0"/>
      <p:bldP spid="32" grpId="0"/>
      <p:bldP spid="33" grpId="0"/>
      <p:bldP spid="47" grpId="0" animBg="1"/>
      <p:bldP spid="48" grpId="0"/>
      <p:bldP spid="49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Roots of Polynomials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recognize some patterns involving the roots of quartic equations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equation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−60=0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</m:t>
                    </m:r>
                    <m:r>
                      <a:rPr lang="en-US" sz="16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𝛾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=−2+4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𝛿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𝛾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Hence, find all the roots of the equation and the values of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5" y="1175658"/>
                <a:ext cx="3871776" cy="5001305"/>
              </a:xfrm>
              <a:blipFill>
                <a:blip r:embed="rId2"/>
                <a:stretch>
                  <a:fillRect l="-327" t="-761" r="-26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57052"/>
                <a:ext cx="1654628" cy="409023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2751909" cy="368884"/>
              </a:xfrm>
              <a:prstGeom prst="rect">
                <a:avLst/>
              </a:prstGeom>
              <a:blipFill>
                <a:blip r:embed="rId4"/>
                <a:stretch>
                  <a:fillRect l="-455" b="-645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66" y="1"/>
                <a:ext cx="2473234" cy="409023"/>
              </a:xfrm>
              <a:prstGeom prst="rect">
                <a:avLst/>
              </a:prstGeom>
              <a:blipFill>
                <a:blip r:embed="rId5"/>
                <a:stretch>
                  <a:fillRect l="-505" b="-58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9248" y="407951"/>
                <a:ext cx="918753" cy="368947"/>
              </a:xfrm>
              <a:prstGeom prst="rect">
                <a:avLst/>
              </a:prstGeom>
              <a:blipFill>
                <a:blip r:embed="rId6"/>
                <a:stretch>
                  <a:fillRect b="-625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927427" y="4219303"/>
                <a:ext cx="365476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Roots are: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−2+4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−2−4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𝑖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3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7" y="4219303"/>
                <a:ext cx="3654767" cy="246221"/>
              </a:xfrm>
              <a:prstGeom prst="rect">
                <a:avLst/>
              </a:prstGeom>
              <a:blipFill>
                <a:blip r:embed="rId7"/>
                <a:stretch>
                  <a:fillRect l="-692" t="-19048" b="-3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431281" y="4367349"/>
                <a:ext cx="3087189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𝛼𝛽𝛾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𝛼𝛽𝛿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𝛽𝛾𝛿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281" y="4367349"/>
                <a:ext cx="3087189" cy="409023"/>
              </a:xfrm>
              <a:prstGeom prst="rect">
                <a:avLst/>
              </a:prstGeom>
              <a:blipFill>
                <a:blip r:embed="rId8"/>
                <a:stretch>
                  <a:fillRect t="-3030" b="-909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4972594"/>
                <a:ext cx="7750629" cy="36753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−2+4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−2−4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−2+4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−2−4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−2+4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−2−4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972594"/>
                <a:ext cx="7750629" cy="367537"/>
              </a:xfrm>
              <a:prstGeom prst="rect">
                <a:avLst/>
              </a:prstGeom>
              <a:blipFill>
                <a:blip r:embed="rId9"/>
                <a:stretch>
                  <a:fillRect t="-3448" b="-1724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212182" y="5573484"/>
                <a:ext cx="896984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−52=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182" y="5573484"/>
                <a:ext cx="896984" cy="215444"/>
              </a:xfrm>
              <a:prstGeom prst="rect">
                <a:avLst/>
              </a:prstGeom>
              <a:blipFill>
                <a:blip r:embed="rId10"/>
                <a:stretch>
                  <a:fillRect b="-2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503716" y="3304901"/>
                <a:ext cx="89698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𝑝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716" y="3304901"/>
                <a:ext cx="896984" cy="246221"/>
              </a:xfrm>
              <a:prstGeom prst="rect">
                <a:avLst/>
              </a:prstGeom>
              <a:blipFill>
                <a:blip r:embed="rId11"/>
                <a:stretch>
                  <a:fillRect b="-1904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9188854" y="4624252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9331236" y="4658029"/>
            <a:ext cx="857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9193210" y="5185954"/>
            <a:ext cx="251237" cy="492035"/>
          </a:xfrm>
          <a:prstGeom prst="arc">
            <a:avLst>
              <a:gd name="adj1" fmla="val 16200000"/>
              <a:gd name="adj2" fmla="val 5431249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9318175" y="5106519"/>
            <a:ext cx="1419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To cut another long story short…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66459" y="3287485"/>
                <a:ext cx="89698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𝑞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=−52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459" y="3287485"/>
                <a:ext cx="896984" cy="246221"/>
              </a:xfrm>
              <a:prstGeom prst="rect">
                <a:avLst/>
              </a:prstGeom>
              <a:blipFill>
                <a:blip r:embed="rId12"/>
                <a:stretch>
                  <a:fillRect b="-2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7" grpId="0" animBg="1"/>
      <p:bldP spid="48" grpId="0"/>
      <p:bldP spid="49" grpId="0" animBg="1"/>
      <p:bldP spid="50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85784" y="852205"/>
            <a:ext cx="8508095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4C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408275" y="1260489"/>
            <a:ext cx="7370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85785" y="1830795"/>
            <a:ext cx="85089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529789" y="2361131"/>
            <a:ext cx="68347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Q1-2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Q3-7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Q7810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Q11-13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3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755</Words>
  <Application>Microsoft Office PowerPoint</Application>
  <PresentationFormat>Widescreen</PresentationFormat>
  <Paragraphs>163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Roots of Polynomials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Roots of Polynomials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2019-08-26T03:24:18Z</dcterms:modified>
</cp:coreProperties>
</file>