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71" r:id="rId2"/>
    <p:sldId id="460" r:id="rId3"/>
    <p:sldId id="461" r:id="rId4"/>
    <p:sldId id="462" r:id="rId5"/>
    <p:sldId id="463" r:id="rId6"/>
    <p:sldId id="464" r:id="rId7"/>
    <p:sldId id="624" r:id="rId8"/>
    <p:sldId id="466" r:id="rId9"/>
    <p:sldId id="467" r:id="rId10"/>
    <p:sldId id="468" r:id="rId11"/>
    <p:sldId id="634" r:id="rId12"/>
    <p:sldId id="470" r:id="rId13"/>
    <p:sldId id="472" r:id="rId14"/>
    <p:sldId id="473" r:id="rId15"/>
    <p:sldId id="636" r:id="rId16"/>
    <p:sldId id="635" r:id="rId17"/>
    <p:sldId id="476" r:id="rId18"/>
    <p:sldId id="477" r:id="rId19"/>
    <p:sldId id="625" r:id="rId20"/>
    <p:sldId id="478" r:id="rId21"/>
    <p:sldId id="479" r:id="rId22"/>
    <p:sldId id="480" r:id="rId23"/>
    <p:sldId id="474" r:id="rId24"/>
    <p:sldId id="633" r:id="rId25"/>
    <p:sldId id="637" r:id="rId26"/>
    <p:sldId id="639" r:id="rId27"/>
    <p:sldId id="643" r:id="rId28"/>
    <p:sldId id="640" r:id="rId29"/>
    <p:sldId id="641" r:id="rId30"/>
    <p:sldId id="642" r:id="rId31"/>
    <p:sldId id="638" r:id="rId32"/>
    <p:sldId id="626" r:id="rId33"/>
    <p:sldId id="628" r:id="rId34"/>
    <p:sldId id="627" r:id="rId35"/>
    <p:sldId id="485" r:id="rId36"/>
    <p:sldId id="629" r:id="rId37"/>
    <p:sldId id="630" r:id="rId38"/>
    <p:sldId id="631" r:id="rId39"/>
    <p:sldId id="63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02" autoAdjust="0"/>
    <p:restoredTop sz="88534" autoAdjust="0"/>
  </p:normalViewPr>
  <p:slideViewPr>
    <p:cSldViewPr>
      <p:cViewPr varScale="1">
        <p:scale>
          <a:sx n="63" d="100"/>
          <a:sy n="63" d="100"/>
        </p:scale>
        <p:origin x="1444" y="64"/>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21/06/2021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2F2399-CD51-4C4C-BC34-03B9F40F9CF8}" type="slidenum">
              <a:rPr lang="en-GB" smtClean="0"/>
              <a:pPr/>
              <a:t>22</a:t>
            </a:fld>
            <a:endParaRPr lang="en-GB"/>
          </a:p>
        </p:txBody>
      </p:sp>
    </p:spTree>
    <p:extLst>
      <p:ext uri="{BB962C8B-B14F-4D97-AF65-F5344CB8AC3E}">
        <p14:creationId xmlns:p14="http://schemas.microsoft.com/office/powerpoint/2010/main" val="3767074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21/06/2021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21/06/2021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80.png"/></Relationships>
</file>

<file path=ppt/slides/_rels/slide13.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510.png"/><Relationship Id="rId7" Type="http://schemas.openxmlformats.org/officeDocument/2006/relationships/image" Target="../media/image16.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810.png"/><Relationship Id="rId5" Type="http://schemas.openxmlformats.org/officeDocument/2006/relationships/image" Target="../media/image710.png"/><Relationship Id="rId4" Type="http://schemas.openxmlformats.org/officeDocument/2006/relationships/image" Target="../media/image610.png"/><Relationship Id="rId9" Type="http://schemas.openxmlformats.org/officeDocument/2006/relationships/image" Target="../media/image110.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4.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3.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34.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630.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40.png"/><Relationship Id="rId1" Type="http://schemas.openxmlformats.org/officeDocument/2006/relationships/slideLayout" Target="../slideLayouts/slideLayout7.xml"/><Relationship Id="rId4" Type="http://schemas.openxmlformats.org/officeDocument/2006/relationships/image" Target="../media/image66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0.png"/><Relationship Id="rId1" Type="http://schemas.openxmlformats.org/officeDocument/2006/relationships/slideLayout" Target="../slideLayouts/slideLayout7.xml"/><Relationship Id="rId4" Type="http://schemas.openxmlformats.org/officeDocument/2006/relationships/image" Target="../media/image160.png"/></Relationships>
</file>

<file path=ppt/slides/_rels/slide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OVERVIEW</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15863" y="1583432"/>
                <a:ext cx="2311922" cy="65845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𝑐𝑜𝑠</m:t>
                      </m:r>
                      <m:r>
                        <a:rPr lang="en-GB" b="0" i="1" smtClean="0">
                          <a:latin typeface="Cambria Math" panose="02040503050406030204" pitchFamily="18" charset="0"/>
                        </a:rPr>
                        <m:t> 2</m:t>
                      </m:r>
                      <m:r>
                        <a:rPr lang="en-GB" b="0" i="1" smtClean="0">
                          <a:latin typeface="Cambria Math" panose="02040503050406030204" pitchFamily="18" charset="0"/>
                        </a:rPr>
                        <m:t>𝜃</m:t>
                      </m:r>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 </m:t>
                      </m:r>
                      <m:r>
                        <a:rPr lang="en-GB" b="0" i="1" smtClean="0">
                          <a:latin typeface="Cambria Math" panose="02040503050406030204" pitchFamily="18" charset="0"/>
                        </a:rPr>
                        <m:t>𝑠𝑖𝑛</m:t>
                      </m:r>
                      <m:r>
                        <a:rPr lang="en-GB" b="0" i="1" smtClean="0">
                          <a:latin typeface="Cambria Math" panose="02040503050406030204" pitchFamily="18" charset="0"/>
                        </a:rPr>
                        <m:t> 2</m:t>
                      </m:r>
                      <m:r>
                        <a:rPr lang="en-GB" b="0" i="1" smtClean="0">
                          <a:latin typeface="Cambria Math" panose="02040503050406030204" pitchFamily="18" charset="0"/>
                        </a:rPr>
                        <m:t>𝜃</m:t>
                      </m:r>
                      <m:r>
                        <a:rPr lang="en-GB" b="0" i="1" smtClean="0">
                          <a:latin typeface="Cambria Math" panose="02040503050406030204" pitchFamily="18" charset="0"/>
                        </a:rPr>
                        <m:t>  </m:t>
                      </m:r>
                    </m:oMath>
                    <m:oMath xmlns:m="http://schemas.openxmlformats.org/officeDocument/2006/math">
                      <m:r>
                        <a:rPr lang="en-GB" b="0" i="1" smtClean="0">
                          <a:latin typeface="Cambria Math" panose="02040503050406030204" pitchFamily="18" charset="0"/>
                        </a:rPr>
                        <m:t>→   </m:t>
                      </m:r>
                      <m:sSup>
                        <m:sSupPr>
                          <m:ctrlPr>
                            <a:rPr lang="en-GB"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2</m:t>
                          </m:r>
                          <m:r>
                            <a:rPr lang="en-GB" b="0" i="1" smtClean="0">
                              <a:latin typeface="Cambria Math" panose="02040503050406030204" pitchFamily="18" charset="0"/>
                            </a:rPr>
                            <m:t>𝑖</m:t>
                          </m:r>
                          <m:r>
                            <a:rPr lang="en-GB" b="0" i="1" smtClean="0">
                              <a:latin typeface="Cambria Math" panose="02040503050406030204" pitchFamily="18" charset="0"/>
                            </a:rPr>
                            <m:t>𝜃</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15863" y="1583432"/>
                <a:ext cx="2311922" cy="65845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0" name="TextBox 9">
            <a:extLst>
              <a:ext uri="{FF2B5EF4-FFF2-40B4-BE49-F238E27FC236}">
                <a16:creationId xmlns:a16="http://schemas.microsoft.com/office/drawing/2014/main" id="{B54E73DB-6DFC-4A98-8B94-543F78BD7C74}"/>
              </a:ext>
            </a:extLst>
          </p:cNvPr>
          <p:cNvSpPr txBox="1"/>
          <p:nvPr/>
        </p:nvSpPr>
        <p:spPr>
          <a:xfrm>
            <a:off x="323528" y="908720"/>
            <a:ext cx="232442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1 :: Exponential form of a complex number</a:t>
            </a:r>
          </a:p>
        </p:txBody>
      </p:sp>
      <p:sp>
        <p:nvSpPr>
          <p:cNvPr id="18" name="TextBox 17">
            <a:extLst>
              <a:ext uri="{FF2B5EF4-FFF2-40B4-BE49-F238E27FC236}">
                <a16:creationId xmlns:a16="http://schemas.microsoft.com/office/drawing/2014/main" id="{2F3B4317-9E7A-4BD9-98B7-3ACE2B7F9C60}"/>
              </a:ext>
            </a:extLst>
          </p:cNvPr>
          <p:cNvSpPr txBox="1"/>
          <p:nvPr/>
        </p:nvSpPr>
        <p:spPr>
          <a:xfrm>
            <a:off x="2803798" y="887219"/>
            <a:ext cx="309634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2 :: Multiplying and dividing complex numbers</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39646B8-436A-4307-A9BA-85566D750B39}"/>
                  </a:ext>
                </a:extLst>
              </p:cNvPr>
              <p:cNvSpPr txBox="1"/>
              <p:nvPr/>
            </p:nvSpPr>
            <p:spPr>
              <a:xfrm>
                <a:off x="2803798" y="1543075"/>
                <a:ext cx="3096347" cy="160204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1</m:t>
                        </m:r>
                      </m:sub>
                    </m:sSub>
                  </m:oMath>
                </a14:m>
                <a:r>
                  <a:rPr lang="en-GB" dirty="0"/>
                  <a:t> and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2</m:t>
                        </m:r>
                      </m:sub>
                    </m:sSub>
                  </m:oMath>
                </a14:m>
                <a:r>
                  <a:rPr lang="en-GB" dirty="0"/>
                  <a:t> are two complex numbers, what happens to their moduli when we find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1</m:t>
                        </m:r>
                      </m:sub>
                    </m:sSub>
                    <m:sSub>
                      <m:sSubPr>
                        <m:ctrlPr>
                          <a:rPr lang="en-GB"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2</m:t>
                        </m:r>
                      </m:sub>
                    </m:sSub>
                  </m:oMath>
                </a14:m>
                <a:r>
                  <a:rPr lang="en-GB" dirty="0"/>
                  <a:t>. What happens to their arguments when we find </a:t>
                </a:r>
                <a14:m>
                  <m:oMath xmlns:m="http://schemas.openxmlformats.org/officeDocument/2006/math">
                    <m:f>
                      <m:fPr>
                        <m:ctrlPr>
                          <a:rPr lang="en-GB" b="0" i="1" smtClean="0">
                            <a:latin typeface="Cambria Math" panose="02040503050406030204" pitchFamily="18" charset="0"/>
                          </a:rPr>
                        </m:ctrlPr>
                      </m:fPr>
                      <m:num>
                        <m:sSub>
                          <m:sSubPr>
                            <m:ctrlPr>
                              <a:rPr lang="en-GB"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1</m:t>
                            </m:r>
                          </m:sub>
                        </m:sSub>
                      </m:num>
                      <m:den>
                        <m:sSub>
                          <m:sSubPr>
                            <m:ctrlPr>
                              <a:rPr lang="en-GB"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2</m:t>
                            </m:r>
                          </m:sub>
                        </m:sSub>
                      </m:den>
                    </m:f>
                  </m:oMath>
                </a14:m>
                <a:r>
                  <a:rPr lang="en-GB" dirty="0"/>
                  <a:t>?</a:t>
                </a:r>
              </a:p>
            </p:txBody>
          </p:sp>
        </mc:Choice>
        <mc:Fallback xmlns="">
          <p:sp>
            <p:nvSpPr>
              <p:cNvPr id="19" name="TextBox 18">
                <a:extLst>
                  <a:ext uri="{FF2B5EF4-FFF2-40B4-BE49-F238E27FC236}">
                    <a16:creationId xmlns:a16="http://schemas.microsoft.com/office/drawing/2014/main" id="{C39646B8-436A-4307-A9BA-85566D750B39}"/>
                  </a:ext>
                </a:extLst>
              </p:cNvPr>
              <p:cNvSpPr txBox="1">
                <a:spLocks noRot="1" noChangeAspect="1" noMove="1" noResize="1" noEditPoints="1" noAdjustHandles="1" noChangeArrowheads="1" noChangeShapeType="1" noTextEdit="1"/>
              </p:cNvSpPr>
              <p:nvPr/>
            </p:nvSpPr>
            <p:spPr>
              <a:xfrm>
                <a:off x="2803798" y="1543075"/>
                <a:ext cx="3096347" cy="1602042"/>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a:extLst>
              <a:ext uri="{FF2B5EF4-FFF2-40B4-BE49-F238E27FC236}">
                <a16:creationId xmlns:a16="http://schemas.microsoft.com/office/drawing/2014/main" id="{E2B6DB54-1CF8-44C1-BAB8-129468036A43}"/>
              </a:ext>
            </a:extLst>
          </p:cNvPr>
          <p:cNvSpPr txBox="1"/>
          <p:nvPr/>
        </p:nvSpPr>
        <p:spPr>
          <a:xfrm>
            <a:off x="6126834" y="887219"/>
            <a:ext cx="28838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3 :: De </a:t>
            </a:r>
            <a:r>
              <a:rPr lang="en-GB" dirty="0" err="1"/>
              <a:t>Moivre’s</a:t>
            </a:r>
            <a:r>
              <a:rPr lang="en-GB" dirty="0"/>
              <a:t> Theorem</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E1B60AB-70D3-447E-A5B1-062683979DA5}"/>
                  </a:ext>
                </a:extLst>
              </p:cNvPr>
              <p:cNvSpPr txBox="1"/>
              <p:nvPr/>
            </p:nvSpPr>
            <p:spPr>
              <a:xfrm>
                <a:off x="6106965" y="1269833"/>
                <a:ext cx="288915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𝑟</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r>
                          <a:rPr lang="en-GB" b="0" i="1" smtClean="0">
                            <a:latin typeface="Cambria Math" panose="02040503050406030204" pitchFamily="18" charset="0"/>
                          </a:rPr>
                          <m:t>)</m:t>
                        </m:r>
                      </m:e>
                    </m:func>
                  </m:oMath>
                </a14:m>
                <a:r>
                  <a:rPr lang="en-GB" b="0" dirty="0"/>
                  <a:t>,</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𝑛</m:t>
                          </m:r>
                        </m:sup>
                      </m:sSup>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𝑛</m:t>
                          </m:r>
                          <m:r>
                            <a:rPr lang="en-GB" b="0" i="1" smtClean="0">
                              <a:latin typeface="Cambria Math" panose="02040503050406030204" pitchFamily="18" charset="0"/>
                            </a:rPr>
                            <m:t>𝜃</m:t>
                          </m:r>
                        </m:e>
                      </m:func>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𝑛</m:t>
                          </m:r>
                          <m:r>
                            <a:rPr lang="en-GB" b="0" i="1" smtClean="0">
                              <a:latin typeface="Cambria Math" panose="02040503050406030204" pitchFamily="18" charset="0"/>
                            </a:rPr>
                            <m:t>𝜃</m:t>
                          </m:r>
                        </m:e>
                      </m:func>
                      <m:r>
                        <a:rPr lang="en-GB" b="0" i="1" smtClean="0">
                          <a:latin typeface="Cambria Math" panose="02040503050406030204" pitchFamily="18" charset="0"/>
                        </a:rPr>
                        <m:t>)</m:t>
                      </m:r>
                    </m:oMath>
                  </m:oMathPara>
                </a14:m>
                <a:endParaRPr lang="en-GB" dirty="0"/>
              </a:p>
            </p:txBody>
          </p:sp>
        </mc:Choice>
        <mc:Fallback xmlns="">
          <p:sp>
            <p:nvSpPr>
              <p:cNvPr id="21" name="TextBox 20">
                <a:extLst>
                  <a:ext uri="{FF2B5EF4-FFF2-40B4-BE49-F238E27FC236}">
                    <a16:creationId xmlns:a16="http://schemas.microsoft.com/office/drawing/2014/main" id="{6E1B60AB-70D3-447E-A5B1-062683979DA5}"/>
                  </a:ext>
                </a:extLst>
              </p:cNvPr>
              <p:cNvSpPr txBox="1">
                <a:spLocks noRot="1" noChangeAspect="1" noMove="1" noResize="1" noEditPoints="1" noAdjustHandles="1" noChangeArrowheads="1" noChangeShapeType="1" noTextEdit="1"/>
              </p:cNvSpPr>
              <p:nvPr/>
            </p:nvSpPr>
            <p:spPr>
              <a:xfrm>
                <a:off x="6106965" y="1269833"/>
                <a:ext cx="2889151" cy="646331"/>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2" name="TextBox 21">
            <a:extLst>
              <a:ext uri="{FF2B5EF4-FFF2-40B4-BE49-F238E27FC236}">
                <a16:creationId xmlns:a16="http://schemas.microsoft.com/office/drawing/2014/main" id="{EAC4ACE1-8D1F-4F4D-880B-8926957A041D}"/>
              </a:ext>
            </a:extLst>
          </p:cNvPr>
          <p:cNvSpPr txBox="1"/>
          <p:nvPr/>
        </p:nvSpPr>
        <p:spPr>
          <a:xfrm>
            <a:off x="306685" y="3472984"/>
            <a:ext cx="28838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4 :: De </a:t>
            </a:r>
            <a:r>
              <a:rPr lang="en-GB" dirty="0" err="1"/>
              <a:t>Moivre’s</a:t>
            </a:r>
            <a:r>
              <a:rPr lang="en-GB" dirty="0"/>
              <a:t> for Trigonometric Identities</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FEE5356-4B8A-4A07-AF2E-5F71DB7718C1}"/>
                  </a:ext>
                </a:extLst>
              </p:cNvPr>
              <p:cNvSpPr txBox="1"/>
              <p:nvPr/>
            </p:nvSpPr>
            <p:spPr>
              <a:xfrm>
                <a:off x="306685" y="4131392"/>
                <a:ext cx="2883816"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“Express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m:t>
                        </m:r>
                        <m:r>
                          <a:rPr lang="en-GB" b="0" i="1" smtClean="0">
                            <a:latin typeface="Cambria Math" panose="02040503050406030204" pitchFamily="18" charset="0"/>
                          </a:rPr>
                          <m:t>𝜃</m:t>
                        </m:r>
                      </m:e>
                    </m:func>
                  </m:oMath>
                </a14:m>
                <a:r>
                  <a:rPr lang="en-GB" dirty="0"/>
                  <a:t> in terms of powers of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oMath>
                </a14:m>
                <a:r>
                  <a:rPr lang="en-GB" dirty="0"/>
                  <a:t>”</a:t>
                </a:r>
              </a:p>
            </p:txBody>
          </p:sp>
        </mc:Choice>
        <mc:Fallback xmlns="">
          <p:sp>
            <p:nvSpPr>
              <p:cNvPr id="23" name="TextBox 22">
                <a:extLst>
                  <a:ext uri="{FF2B5EF4-FFF2-40B4-BE49-F238E27FC236}">
                    <a16:creationId xmlns:a16="http://schemas.microsoft.com/office/drawing/2014/main" id="{CFEE5356-4B8A-4A07-AF2E-5F71DB7718C1}"/>
                  </a:ext>
                </a:extLst>
              </p:cNvPr>
              <p:cNvSpPr txBox="1">
                <a:spLocks noRot="1" noChangeAspect="1" noMove="1" noResize="1" noEditPoints="1" noAdjustHandles="1" noChangeArrowheads="1" noChangeShapeType="1" noTextEdit="1"/>
              </p:cNvSpPr>
              <p:nvPr/>
            </p:nvSpPr>
            <p:spPr>
              <a:xfrm>
                <a:off x="306685" y="4131392"/>
                <a:ext cx="2883816" cy="646331"/>
              </a:xfrm>
              <a:prstGeom prst="rect">
                <a:avLst/>
              </a:prstGeom>
              <a:blipFill>
                <a:blip r:embed="rId5"/>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4" name="TextBox 23">
            <a:extLst>
              <a:ext uri="{FF2B5EF4-FFF2-40B4-BE49-F238E27FC236}">
                <a16:creationId xmlns:a16="http://schemas.microsoft.com/office/drawing/2014/main" id="{27B58B28-11E4-4D32-9212-54B985B0EC0E}"/>
              </a:ext>
            </a:extLst>
          </p:cNvPr>
          <p:cNvSpPr txBox="1"/>
          <p:nvPr/>
        </p:nvSpPr>
        <p:spPr>
          <a:xfrm>
            <a:off x="407987" y="4933950"/>
            <a:ext cx="254307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5 :: Roots</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386A44D-BA17-4D71-AAF4-40DEC954985C}"/>
                  </a:ext>
                </a:extLst>
              </p:cNvPr>
              <p:cNvSpPr txBox="1"/>
              <p:nvPr/>
            </p:nvSpPr>
            <p:spPr>
              <a:xfrm>
                <a:off x="407987" y="5316564"/>
                <a:ext cx="2543077"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“Solve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4</m:t>
                        </m:r>
                      </m:sup>
                    </m:sSup>
                    <m:r>
                      <a:rPr lang="en-GB" b="0" i="1" smtClean="0">
                        <a:latin typeface="Cambria Math" panose="02040503050406030204" pitchFamily="18" charset="0"/>
                      </a:rPr>
                      <m:t>=3+2</m:t>
                    </m:r>
                    <m:r>
                      <a:rPr lang="en-GB" b="0" i="1" smtClean="0">
                        <a:latin typeface="Cambria Math" panose="02040503050406030204" pitchFamily="18" charset="0"/>
                      </a:rPr>
                      <m:t>𝑖</m:t>
                    </m:r>
                  </m:oMath>
                </a14:m>
                <a:r>
                  <a:rPr lang="en-GB" dirty="0"/>
                  <a:t>”</a:t>
                </a:r>
              </a:p>
            </p:txBody>
          </p:sp>
        </mc:Choice>
        <mc:Fallback xmlns="">
          <p:sp>
            <p:nvSpPr>
              <p:cNvPr id="25" name="TextBox 24">
                <a:extLst>
                  <a:ext uri="{FF2B5EF4-FFF2-40B4-BE49-F238E27FC236}">
                    <a16:creationId xmlns:a16="http://schemas.microsoft.com/office/drawing/2014/main" id="{4386A44D-BA17-4D71-AAF4-40DEC954985C}"/>
                  </a:ext>
                </a:extLst>
              </p:cNvPr>
              <p:cNvSpPr txBox="1">
                <a:spLocks noRot="1" noChangeAspect="1" noMove="1" noResize="1" noEditPoints="1" noAdjustHandles="1" noChangeArrowheads="1" noChangeShapeType="1" noTextEdit="1"/>
              </p:cNvSpPr>
              <p:nvPr/>
            </p:nvSpPr>
            <p:spPr>
              <a:xfrm>
                <a:off x="407987" y="5316564"/>
                <a:ext cx="2543077" cy="369332"/>
              </a:xfrm>
              <a:prstGeom prst="rect">
                <a:avLst/>
              </a:prstGeom>
              <a:blipFill>
                <a:blip r:embed="rId6"/>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6" name="TextBox 25">
            <a:extLst>
              <a:ext uri="{FF2B5EF4-FFF2-40B4-BE49-F238E27FC236}">
                <a16:creationId xmlns:a16="http://schemas.microsoft.com/office/drawing/2014/main" id="{6A5413B0-0DA5-45A1-9AC9-E0712B171C7D}"/>
              </a:ext>
            </a:extLst>
          </p:cNvPr>
          <p:cNvSpPr txBox="1"/>
          <p:nvPr/>
        </p:nvSpPr>
        <p:spPr>
          <a:xfrm>
            <a:off x="3431036" y="3429000"/>
            <a:ext cx="309634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6 :: Sums of series</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3F5BF5-FC66-45E8-84AC-3EDF85E98360}"/>
                  </a:ext>
                </a:extLst>
              </p:cNvPr>
              <p:cNvSpPr txBox="1"/>
              <p:nvPr/>
            </p:nvSpPr>
            <p:spPr>
              <a:xfrm>
                <a:off x="3421511" y="3802089"/>
                <a:ext cx="3109513" cy="204081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a:t>
                </a:r>
                <a14:m>
                  <m:oMath xmlns:m="http://schemas.openxmlformats.org/officeDocument/2006/math">
                    <m:r>
                      <a:rPr lang="en-GB" i="1">
                        <a:latin typeface="Cambria Math" panose="02040503050406030204" pitchFamily="18" charset="0"/>
                      </a:rPr>
                      <m:t>𝑧</m:t>
                    </m:r>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𝑛</m:t>
                            </m:r>
                          </m:den>
                        </m:f>
                      </m:e>
                    </m:func>
                    <m:r>
                      <a:rPr lang="en-GB" i="1">
                        <a:latin typeface="Cambria Math" panose="02040503050406030204" pitchFamily="18" charset="0"/>
                      </a:rPr>
                      <m:t>+</m:t>
                    </m:r>
                    <m:r>
                      <a:rPr lang="en-GB" i="1">
                        <a:latin typeface="Cambria Math" panose="02040503050406030204" pitchFamily="18" charset="0"/>
                      </a:rPr>
                      <m:t>𝑖</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𝑛</m:t>
                            </m:r>
                          </m:den>
                        </m:f>
                      </m:e>
                    </m:func>
                  </m:oMath>
                </a14:m>
                <a:r>
                  <a:rPr lang="en-GB" dirty="0"/>
                  <a:t>, where </a:t>
                </a:r>
                <a14:m>
                  <m:oMath xmlns:m="http://schemas.openxmlformats.org/officeDocument/2006/math">
                    <m:r>
                      <a:rPr lang="en-GB" i="1">
                        <a:latin typeface="Cambria Math" panose="02040503050406030204" pitchFamily="18" charset="0"/>
                      </a:rPr>
                      <m:t>𝑛</m:t>
                    </m:r>
                  </m:oMath>
                </a14:m>
                <a:r>
                  <a:rPr lang="en-GB" dirty="0"/>
                  <a:t> is a positive integer, show that</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1+</m:t>
                      </m:r>
                      <m:r>
                        <a:rPr lang="en-GB" i="1">
                          <a:latin typeface="Cambria Math" panose="02040503050406030204" pitchFamily="18" charset="0"/>
                        </a:rPr>
                        <m:t>𝑧</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𝑧</m:t>
                          </m:r>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𝑧</m:t>
                          </m:r>
                        </m:e>
                        <m:sup>
                          <m:r>
                            <a:rPr lang="en-GB" i="1">
                              <a:latin typeface="Cambria Math" panose="02040503050406030204" pitchFamily="18" charset="0"/>
                            </a:rPr>
                            <m:t>𝑛</m:t>
                          </m:r>
                          <m:r>
                            <a:rPr lang="en-GB" i="1">
                              <a:latin typeface="Cambria Math" panose="02040503050406030204" pitchFamily="18" charset="0"/>
                            </a:rPr>
                            <m:t>−1</m:t>
                          </m:r>
                        </m:sup>
                      </m:sSup>
                      <m:r>
                        <a:rPr lang="en-GB" i="1">
                          <a:latin typeface="Cambria Math" panose="02040503050406030204" pitchFamily="18" charset="0"/>
                        </a:rPr>
                        <m:t>=1+</m:t>
                      </m:r>
                      <m:r>
                        <a:rPr lang="en-GB" i="1">
                          <a:latin typeface="Cambria Math" panose="02040503050406030204" pitchFamily="18" charset="0"/>
                        </a:rPr>
                        <m:t>𝑖</m:t>
                      </m:r>
                      <m:func>
                        <m:funcPr>
                          <m:ctrlPr>
                            <a:rPr lang="en-GB" i="1">
                              <a:latin typeface="Cambria Math" panose="02040503050406030204" pitchFamily="18" charset="0"/>
                            </a:rPr>
                          </m:ctrlPr>
                        </m:funcPr>
                        <m:fName>
                          <m:r>
                            <m:rPr>
                              <m:sty m:val="p"/>
                            </m:rPr>
                            <a:rPr lang="en-GB">
                              <a:latin typeface="Cambria Math" panose="02040503050406030204" pitchFamily="18" charset="0"/>
                            </a:rPr>
                            <m:t>cot</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2</m:t>
                                  </m:r>
                                  <m:r>
                                    <a:rPr lang="en-GB" i="1">
                                      <a:latin typeface="Cambria Math" panose="02040503050406030204" pitchFamily="18" charset="0"/>
                                    </a:rPr>
                                    <m:t>𝑛</m:t>
                                  </m:r>
                                </m:den>
                              </m:f>
                            </m:e>
                          </m:d>
                        </m:e>
                      </m:func>
                    </m:oMath>
                  </m:oMathPara>
                </a14:m>
                <a:endParaRPr lang="en-GB" dirty="0"/>
              </a:p>
              <a:p>
                <a:r>
                  <a:rPr lang="en-GB" dirty="0"/>
                  <a:t>”</a:t>
                </a:r>
              </a:p>
            </p:txBody>
          </p:sp>
        </mc:Choice>
        <mc:Fallback xmlns="">
          <p:sp>
            <p:nvSpPr>
              <p:cNvPr id="27" name="TextBox 26">
                <a:extLst>
                  <a:ext uri="{FF2B5EF4-FFF2-40B4-BE49-F238E27FC236}">
                    <a16:creationId xmlns:a16="http://schemas.microsoft.com/office/drawing/2014/main" id="{C43F5BF5-FC66-45E8-84AC-3EDF85E98360}"/>
                  </a:ext>
                </a:extLst>
              </p:cNvPr>
              <p:cNvSpPr txBox="1">
                <a:spLocks noRot="1" noChangeAspect="1" noMove="1" noResize="1" noEditPoints="1" noAdjustHandles="1" noChangeArrowheads="1" noChangeShapeType="1" noTextEdit="1"/>
              </p:cNvSpPr>
              <p:nvPr/>
            </p:nvSpPr>
            <p:spPr>
              <a:xfrm>
                <a:off x="3421511" y="3802089"/>
                <a:ext cx="3109513" cy="2040815"/>
              </a:xfrm>
              <a:prstGeom prst="rect">
                <a:avLst/>
              </a:prstGeom>
              <a:blipFill>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TextBox 12">
            <a:extLst>
              <a:ext uri="{FF2B5EF4-FFF2-40B4-BE49-F238E27FC236}">
                <a16:creationId xmlns:a16="http://schemas.microsoft.com/office/drawing/2014/main" id="{4E01F794-0FF3-4963-8578-5C6182734183}"/>
              </a:ext>
            </a:extLst>
          </p:cNvPr>
          <p:cNvSpPr txBox="1"/>
          <p:nvPr/>
        </p:nvSpPr>
        <p:spPr>
          <a:xfrm>
            <a:off x="7020272" y="4293096"/>
            <a:ext cx="1715741"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Note for teachers</a:t>
            </a:r>
            <a:r>
              <a:rPr lang="en-GB" dirty="0"/>
              <a:t>: Most of this content is the old FP2, but sums of series is new.</a:t>
            </a:r>
          </a:p>
        </p:txBody>
      </p:sp>
    </p:spTree>
    <p:extLst>
      <p:ext uri="{BB962C8B-B14F-4D97-AF65-F5344CB8AC3E}">
        <p14:creationId xmlns:p14="http://schemas.microsoft.com/office/powerpoint/2010/main" val="271268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3074" cy="599127"/>
            <a:chOff x="0" y="13335"/>
            <a:chExt cx="9144218" cy="599127"/>
          </a:xfrm>
        </p:grpSpPr>
        <p:sp>
          <p:nvSpPr>
            <p:cNvPr id="1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11" name="Straight Connector 1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2" name="TextBox 11"/>
              <p:cNvSpPr txBox="1"/>
              <p:nvPr/>
            </p:nvSpPr>
            <p:spPr>
              <a:xfrm>
                <a:off x="251520" y="1559868"/>
                <a:ext cx="4464496" cy="30825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=5</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−5</m:t>
                      </m:r>
                      <m:r>
                        <a:rPr lang="en-GB" b="0" i="1" smtClean="0">
                          <a:latin typeface="Cambria Math" panose="02040503050406030204" pitchFamily="18" charset="0"/>
                        </a:rPr>
                        <m:t>𝑖</m:t>
                      </m:r>
                    </m:oMath>
                  </m:oMathPara>
                </a14:m>
                <a:endParaRPr lang="en-GB" dirty="0"/>
              </a:p>
              <a:p>
                <a:r>
                  <a:rPr lang="en-GB" dirty="0"/>
                  <a:t>Find</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𝑧</m:t>
                    </m:r>
                    <m:r>
                      <a:rPr lang="en-GB" b="0" i="1" smtClean="0">
                        <a:latin typeface="Cambria Math" panose="02040503050406030204" pitchFamily="18" charset="0"/>
                      </a:rPr>
                      <m:t>|</m:t>
                    </m:r>
                  </m:oMath>
                </a14:m>
                <a:r>
                  <a:rPr lang="en-GB" dirty="0"/>
                  <a:t>				(1)</a:t>
                </a:r>
              </a:p>
              <a:p>
                <a:pPr marL="342900" indent="-342900">
                  <a:buAutoNum type="alphaLcParenBoth"/>
                </a:pPr>
                <a:r>
                  <a:rPr lang="en-GB" dirty="0"/>
                  <a:t> </a:t>
                </a:r>
                <a14:m>
                  <m:oMath xmlns:m="http://schemas.openxmlformats.org/officeDocument/2006/math">
                    <m:r>
                      <m:rPr>
                        <m:sty m:val="p"/>
                      </m:rPr>
                      <a:rPr lang="en-GB" b="0" i="0" smtClean="0">
                        <a:latin typeface="Cambria Math" panose="02040503050406030204" pitchFamily="18" charset="0"/>
                      </a:rPr>
                      <m:t>arg</m:t>
                    </m:r>
                    <m:r>
                      <a:rPr lang="en-GB" b="0" i="1" smtClean="0">
                        <a:latin typeface="Cambria Math" panose="02040503050406030204" pitchFamily="18" charset="0"/>
                      </a:rPr>
                      <m:t>⁡(</m:t>
                    </m:r>
                    <m:r>
                      <a:rPr lang="en-GB" b="0" i="1" smtClean="0">
                        <a:latin typeface="Cambria Math" panose="02040503050406030204" pitchFamily="18" charset="0"/>
                      </a:rPr>
                      <m:t>𝑧</m:t>
                    </m:r>
                    <m:r>
                      <a:rPr lang="en-GB" b="0" i="1" smtClean="0">
                        <a:latin typeface="Cambria Math" panose="02040503050406030204" pitchFamily="18" charset="0"/>
                      </a:rPr>
                      <m:t>)</m:t>
                    </m:r>
                  </m:oMath>
                </a14:m>
                <a:r>
                  <a:rPr lang="en-GB" dirty="0"/>
                  <a:t> in terms of </a:t>
                </a:r>
                <a14:m>
                  <m:oMath xmlns:m="http://schemas.openxmlformats.org/officeDocument/2006/math">
                    <m:r>
                      <a:rPr lang="en-GB" b="0" i="1" smtClean="0">
                        <a:latin typeface="Cambria Math" panose="02040503050406030204" pitchFamily="18" charset="0"/>
                      </a:rPr>
                      <m:t>𝜋</m:t>
                    </m:r>
                  </m:oMath>
                </a14:m>
                <a:r>
                  <a:rPr lang="en-GB" dirty="0"/>
                  <a:t>		(2)</a:t>
                </a:r>
              </a:p>
              <a:p>
                <a:pPr marL="342900" indent="-342900">
                  <a:buAutoNum type="alphaLcParenBoth"/>
                </a:pPr>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𝑤</m:t>
                      </m:r>
                      <m:r>
                        <a:rPr lang="en-GB" b="0" i="1" smtClean="0">
                          <a:latin typeface="Cambria Math" panose="02040503050406030204" pitchFamily="18" charset="0"/>
                        </a:rPr>
                        <m:t>=2</m:t>
                      </m:r>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4</m:t>
                                  </m:r>
                                </m:den>
                              </m:f>
                            </m:e>
                          </m:func>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4</m:t>
                                  </m:r>
                                </m:den>
                              </m:f>
                            </m:e>
                          </m:func>
                        </m:e>
                      </m:d>
                    </m:oMath>
                  </m:oMathPara>
                </a14:m>
                <a:endParaRPr lang="en-GB" dirty="0"/>
              </a:p>
              <a:p>
                <a:r>
                  <a:rPr lang="en-GB" dirty="0"/>
                  <a:t>Find</a:t>
                </a:r>
              </a:p>
              <a:p>
                <a:r>
                  <a:rPr lang="en-GB" dirty="0"/>
                  <a:t>(c) </a:t>
                </a:r>
                <a14:m>
                  <m:oMath xmlns:m="http://schemas.openxmlformats.org/officeDocument/2006/math">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𝑤</m:t>
                            </m:r>
                          </m:num>
                          <m:den>
                            <m:r>
                              <a:rPr lang="en-GB" b="0" i="1" smtClean="0">
                                <a:latin typeface="Cambria Math" panose="02040503050406030204" pitchFamily="18" charset="0"/>
                              </a:rPr>
                              <m:t>𝑧</m:t>
                            </m:r>
                          </m:den>
                        </m:f>
                      </m:e>
                    </m:d>
                  </m:oMath>
                </a14:m>
                <a:r>
                  <a:rPr lang="en-GB" dirty="0"/>
                  <a:t>				(1)</a:t>
                </a:r>
              </a:p>
              <a:p>
                <a:r>
                  <a:rPr lang="en-GB" dirty="0"/>
                  <a:t>(d)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arg</m:t>
                        </m:r>
                      </m:fName>
                      <m:e>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𝑤</m:t>
                                </m:r>
                              </m:num>
                              <m:den>
                                <m:r>
                                  <a:rPr lang="en-GB" b="0" i="1" smtClean="0">
                                    <a:latin typeface="Cambria Math" panose="02040503050406030204" pitchFamily="18" charset="0"/>
                                  </a:rPr>
                                  <m:t>𝑧</m:t>
                                </m:r>
                              </m:den>
                            </m:f>
                          </m:e>
                        </m:d>
                      </m:e>
                    </m:func>
                  </m:oMath>
                </a14:m>
                <a:r>
                  <a:rPr lang="en-GB" dirty="0"/>
                  <a:t>			(2)</a:t>
                </a:r>
              </a:p>
            </p:txBody>
          </p:sp>
        </mc:Choice>
        <mc:Fallback xmlns="">
          <p:sp>
            <p:nvSpPr>
              <p:cNvPr id="12" name="TextBox 11"/>
              <p:cNvSpPr txBox="1">
                <a:spLocks noRot="1" noChangeAspect="1" noMove="1" noResize="1" noEditPoints="1" noAdjustHandles="1" noChangeArrowheads="1" noChangeShapeType="1" noTextEdit="1"/>
              </p:cNvSpPr>
              <p:nvPr/>
            </p:nvSpPr>
            <p:spPr>
              <a:xfrm>
                <a:off x="251520" y="1559868"/>
                <a:ext cx="4464496" cy="3082575"/>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TextBox 12"/>
          <p:cNvSpPr txBox="1"/>
          <p:nvPr/>
        </p:nvSpPr>
        <p:spPr>
          <a:xfrm>
            <a:off x="251520" y="1175489"/>
            <a:ext cx="309634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FP2(Old) June 2013 Q2</a:t>
            </a:r>
          </a:p>
        </p:txBody>
      </p:sp>
      <p:pic>
        <p:nvPicPr>
          <p:cNvPr id="15" name="Picture 14"/>
          <p:cNvPicPr>
            <a:picLocks noChangeAspect="1"/>
          </p:cNvPicPr>
          <p:nvPr/>
        </p:nvPicPr>
        <p:blipFill>
          <a:blip r:embed="rId3"/>
          <a:stretch>
            <a:fillRect/>
          </a:stretch>
        </p:blipFill>
        <p:spPr>
          <a:xfrm>
            <a:off x="4932040" y="1819967"/>
            <a:ext cx="4210816" cy="2492803"/>
          </a:xfrm>
          <a:prstGeom prst="rect">
            <a:avLst/>
          </a:prstGeom>
        </p:spPr>
      </p:pic>
      <p:sp>
        <p:nvSpPr>
          <p:cNvPr id="16" name="Rectangle 15"/>
          <p:cNvSpPr/>
          <p:nvPr/>
        </p:nvSpPr>
        <p:spPr>
          <a:xfrm>
            <a:off x="5262698" y="1778000"/>
            <a:ext cx="3830502" cy="6730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5262698" y="2451099"/>
            <a:ext cx="3830502" cy="6730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262698" y="3124199"/>
            <a:ext cx="3830502" cy="546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5262698" y="3670300"/>
            <a:ext cx="3830502" cy="6222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99735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Core Pure Year 2</a:t>
            </a:r>
          </a:p>
          <a:p>
            <a:r>
              <a:rPr lang="en-GB" sz="2400" dirty="0"/>
              <a:t>Pages 7-8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95DDCA91-E2F5-42EC-8706-E05058DA741E}"/>
              </a:ext>
            </a:extLst>
          </p:cNvPr>
          <p:cNvSpPr txBox="1"/>
          <p:nvPr/>
        </p:nvSpPr>
        <p:spPr>
          <a:xfrm>
            <a:off x="1763688" y="2725433"/>
            <a:ext cx="4752528" cy="2677656"/>
          </a:xfrm>
          <a:prstGeom prst="rect">
            <a:avLst/>
          </a:prstGeom>
          <a:noFill/>
        </p:spPr>
        <p:txBody>
          <a:bodyPr wrap="square" rtlCol="0">
            <a:spAutoFit/>
          </a:bodyPr>
          <a:lstStyle/>
          <a:p>
            <a:r>
              <a:rPr lang="en-US" sz="2400" dirty="0"/>
              <a:t>Complete before the lesson Q1&amp;3</a:t>
            </a:r>
          </a:p>
          <a:p>
            <a:endParaRPr lang="en-US" sz="2400" dirty="0"/>
          </a:p>
          <a:p>
            <a:r>
              <a:rPr lang="en-US" sz="2400" dirty="0"/>
              <a:t>In Class:			</a:t>
            </a:r>
          </a:p>
          <a:p>
            <a:r>
              <a:rPr lang="en-US" sz="2400" dirty="0">
                <a:solidFill>
                  <a:srgbClr val="00B050"/>
                </a:solidFill>
              </a:rPr>
              <a:t>Green</a:t>
            </a:r>
            <a:r>
              <a:rPr lang="en-US" sz="2400" dirty="0"/>
              <a:t>		Q2&amp;4</a:t>
            </a:r>
          </a:p>
          <a:p>
            <a:r>
              <a:rPr lang="en-US" sz="2400" dirty="0">
                <a:solidFill>
                  <a:schemeClr val="accent6"/>
                </a:solidFill>
              </a:rPr>
              <a:t>Amber</a:t>
            </a:r>
            <a:r>
              <a:rPr lang="en-US" sz="2400" dirty="0"/>
              <a:t> 		Q5</a:t>
            </a:r>
          </a:p>
          <a:p>
            <a:r>
              <a:rPr lang="en-US" sz="2400" dirty="0">
                <a:solidFill>
                  <a:srgbClr val="FF0000"/>
                </a:solidFill>
              </a:rPr>
              <a:t>Red</a:t>
            </a:r>
            <a:r>
              <a:rPr lang="en-US" sz="2400" dirty="0"/>
              <a:t>		Q6-9 &amp; Challenge</a:t>
            </a:r>
          </a:p>
          <a:p>
            <a:endParaRPr lang="en-US" sz="2400" dirty="0"/>
          </a:p>
        </p:txBody>
      </p:sp>
    </p:spTree>
    <p:extLst>
      <p:ext uri="{BB962C8B-B14F-4D97-AF65-F5344CB8AC3E}">
        <p14:creationId xmlns:p14="http://schemas.microsoft.com/office/powerpoint/2010/main" val="43816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De </a:t>
              </a:r>
              <a:r>
                <a:rPr lang="en-GB" sz="3200" dirty="0" err="1"/>
                <a:t>Moivre’s</a:t>
              </a:r>
              <a:r>
                <a:rPr lang="en-GB" sz="3200" dirty="0"/>
                <a:t> Theorem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67544" y="836712"/>
            <a:ext cx="7992888" cy="369332"/>
          </a:xfrm>
          <a:prstGeom prst="rect">
            <a:avLst/>
          </a:prstGeom>
          <a:noFill/>
        </p:spPr>
        <p:txBody>
          <a:bodyPr wrap="square" rtlCol="0">
            <a:spAutoFit/>
          </a:bodyPr>
          <a:lstStyle/>
          <a:p>
            <a:r>
              <a:rPr lang="en-GB" dirty="0"/>
              <a:t>We saw that:</a:t>
            </a:r>
          </a:p>
        </p:txBody>
      </p:sp>
      <mc:AlternateContent xmlns:mc="http://schemas.openxmlformats.org/markup-compatibility/2006" xmlns:a14="http://schemas.microsoft.com/office/drawing/2010/main">
        <mc:Choice Requires="a14">
          <p:sp>
            <p:nvSpPr>
              <p:cNvPr id="6" name="Rectangle 5"/>
              <p:cNvSpPr/>
              <p:nvPr/>
            </p:nvSpPr>
            <p:spPr>
              <a:xfrm>
                <a:off x="2122587" y="812569"/>
                <a:ext cx="4572000" cy="36939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b="1" i="1">
                              <a:latin typeface="Cambria Math" panose="02040503050406030204" pitchFamily="18" charset="0"/>
                            </a:rPr>
                          </m:ctrlPr>
                        </m:sSubPr>
                        <m:e>
                          <m:r>
                            <a:rPr lang="en-GB" b="1" i="1">
                              <a:latin typeface="Cambria Math" panose="02040503050406030204" pitchFamily="18" charset="0"/>
                            </a:rPr>
                            <m:t>𝒓</m:t>
                          </m:r>
                        </m:e>
                        <m:sub>
                          <m:r>
                            <a:rPr lang="en-GB" b="1" i="1">
                              <a:latin typeface="Cambria Math" panose="02040503050406030204" pitchFamily="18" charset="0"/>
                            </a:rPr>
                            <m:t>𝟏</m:t>
                          </m:r>
                        </m:sub>
                      </m:sSub>
                      <m:sSub>
                        <m:sSubPr>
                          <m:ctrlPr>
                            <a:rPr lang="en-GB" b="1" i="1">
                              <a:latin typeface="Cambria Math" panose="02040503050406030204" pitchFamily="18" charset="0"/>
                            </a:rPr>
                          </m:ctrlPr>
                        </m:sSubPr>
                        <m:e>
                          <m:r>
                            <a:rPr lang="en-GB" b="1" i="1">
                              <a:latin typeface="Cambria Math" panose="02040503050406030204" pitchFamily="18" charset="0"/>
                            </a:rPr>
                            <m:t>𝒓</m:t>
                          </m:r>
                        </m:e>
                        <m:sub>
                          <m:r>
                            <a:rPr lang="en-GB" b="1" i="1">
                              <a:latin typeface="Cambria Math" panose="02040503050406030204" pitchFamily="18" charset="0"/>
                            </a:rPr>
                            <m:t>𝟐</m:t>
                          </m:r>
                        </m:sub>
                      </m:sSub>
                      <m:r>
                        <a:rPr lang="en-GB" b="1" i="1">
                          <a:latin typeface="Cambria Math" panose="02040503050406030204" pitchFamily="18" charset="0"/>
                        </a:rPr>
                        <m:t>(</m:t>
                      </m:r>
                      <m:func>
                        <m:funcPr>
                          <m:ctrlPr>
                            <a:rPr lang="en-GB" b="1" i="1">
                              <a:latin typeface="Cambria Math" panose="02040503050406030204" pitchFamily="18" charset="0"/>
                            </a:rPr>
                          </m:ctrlPr>
                        </m:funcPr>
                        <m:fName>
                          <m:r>
                            <a:rPr lang="en-GB" b="1">
                              <a:latin typeface="Cambria Math" panose="02040503050406030204" pitchFamily="18" charset="0"/>
                            </a:rPr>
                            <m:t>𝐜𝐨𝐬</m:t>
                          </m:r>
                        </m:fName>
                        <m:e>
                          <m:d>
                            <m:dPr>
                              <m:ctrlPr>
                                <a:rPr lang="en-GB" b="1" i="1">
                                  <a:latin typeface="Cambria Math" panose="02040503050406030204" pitchFamily="18" charset="0"/>
                                </a:rPr>
                              </m:ctrlPr>
                            </m:dPr>
                            <m:e>
                              <m:sSub>
                                <m:sSubPr>
                                  <m:ctrlPr>
                                    <a:rPr lang="en-GB" b="1" i="1">
                                      <a:latin typeface="Cambria Math" panose="02040503050406030204" pitchFamily="18" charset="0"/>
                                    </a:rPr>
                                  </m:ctrlPr>
                                </m:sSubPr>
                                <m:e>
                                  <m:r>
                                    <a:rPr lang="en-GB" b="1" i="1">
                                      <a:latin typeface="Cambria Math" panose="02040503050406030204" pitchFamily="18" charset="0"/>
                                    </a:rPr>
                                    <m:t>𝜽</m:t>
                                  </m:r>
                                </m:e>
                                <m:sub>
                                  <m:r>
                                    <a:rPr lang="en-GB" b="1" i="1">
                                      <a:latin typeface="Cambria Math" panose="02040503050406030204" pitchFamily="18" charset="0"/>
                                    </a:rPr>
                                    <m:t>𝟏</m:t>
                                  </m:r>
                                </m:sub>
                              </m:sSub>
                              <m:r>
                                <a:rPr lang="en-GB" b="1" i="1">
                                  <a:latin typeface="Cambria Math" panose="02040503050406030204" pitchFamily="18" charset="0"/>
                                </a:rPr>
                                <m:t>+</m:t>
                              </m:r>
                              <m:sSub>
                                <m:sSubPr>
                                  <m:ctrlPr>
                                    <a:rPr lang="en-GB" b="1" i="1">
                                      <a:latin typeface="Cambria Math" panose="02040503050406030204" pitchFamily="18" charset="0"/>
                                    </a:rPr>
                                  </m:ctrlPr>
                                </m:sSubPr>
                                <m:e>
                                  <m:r>
                                    <a:rPr lang="en-GB" b="1" i="1">
                                      <a:latin typeface="Cambria Math" panose="02040503050406030204" pitchFamily="18" charset="0"/>
                                    </a:rPr>
                                    <m:t>𝜽</m:t>
                                  </m:r>
                                </m:e>
                                <m:sub>
                                  <m:r>
                                    <a:rPr lang="en-GB" b="1" i="1">
                                      <a:latin typeface="Cambria Math" panose="02040503050406030204" pitchFamily="18" charset="0"/>
                                    </a:rPr>
                                    <m:t>𝟐</m:t>
                                  </m:r>
                                </m:sub>
                              </m:sSub>
                            </m:e>
                          </m:d>
                        </m:e>
                      </m:func>
                      <m:r>
                        <a:rPr lang="en-GB" b="1" i="1">
                          <a:latin typeface="Cambria Math" panose="02040503050406030204" pitchFamily="18" charset="0"/>
                        </a:rPr>
                        <m:t>+</m:t>
                      </m:r>
                      <m:r>
                        <a:rPr lang="en-GB" b="1" i="1">
                          <a:latin typeface="Cambria Math" panose="02040503050406030204" pitchFamily="18" charset="0"/>
                        </a:rPr>
                        <m:t>𝒊</m:t>
                      </m:r>
                      <m:func>
                        <m:funcPr>
                          <m:ctrlPr>
                            <a:rPr lang="en-GB" b="1" i="1">
                              <a:latin typeface="Cambria Math" panose="02040503050406030204" pitchFamily="18" charset="0"/>
                            </a:rPr>
                          </m:ctrlPr>
                        </m:funcPr>
                        <m:fName>
                          <m:r>
                            <a:rPr lang="en-GB" b="1">
                              <a:latin typeface="Cambria Math" panose="02040503050406030204" pitchFamily="18" charset="0"/>
                            </a:rPr>
                            <m:t>𝐬𝐢𝐧</m:t>
                          </m:r>
                        </m:fName>
                        <m:e>
                          <m:r>
                            <a:rPr lang="en-GB" b="1" i="1">
                              <a:latin typeface="Cambria Math" panose="02040503050406030204" pitchFamily="18" charset="0"/>
                            </a:rPr>
                            <m:t>(</m:t>
                          </m:r>
                          <m:sSub>
                            <m:sSubPr>
                              <m:ctrlPr>
                                <a:rPr lang="en-GB" b="1" i="1">
                                  <a:latin typeface="Cambria Math" panose="02040503050406030204" pitchFamily="18" charset="0"/>
                                </a:rPr>
                              </m:ctrlPr>
                            </m:sSubPr>
                            <m:e>
                              <m:r>
                                <a:rPr lang="en-GB" b="1" i="1">
                                  <a:latin typeface="Cambria Math" panose="02040503050406030204" pitchFamily="18" charset="0"/>
                                </a:rPr>
                                <m:t>𝜽</m:t>
                              </m:r>
                            </m:e>
                            <m:sub>
                              <m:r>
                                <a:rPr lang="en-GB" b="1" i="1">
                                  <a:latin typeface="Cambria Math" panose="02040503050406030204" pitchFamily="18" charset="0"/>
                                </a:rPr>
                                <m:t>𝟏</m:t>
                              </m:r>
                            </m:sub>
                          </m:sSub>
                          <m:r>
                            <a:rPr lang="en-GB" b="1" i="1">
                              <a:latin typeface="Cambria Math" panose="02040503050406030204" pitchFamily="18" charset="0"/>
                            </a:rPr>
                            <m:t>+</m:t>
                          </m:r>
                          <m:sSub>
                            <m:sSubPr>
                              <m:ctrlPr>
                                <a:rPr lang="en-GB" b="1" i="1">
                                  <a:latin typeface="Cambria Math" panose="02040503050406030204" pitchFamily="18" charset="0"/>
                                </a:rPr>
                              </m:ctrlPr>
                            </m:sSubPr>
                            <m:e>
                              <m:r>
                                <a:rPr lang="en-GB" b="1" i="1">
                                  <a:latin typeface="Cambria Math" panose="02040503050406030204" pitchFamily="18" charset="0"/>
                                </a:rPr>
                                <m:t>𝜽</m:t>
                              </m:r>
                            </m:e>
                            <m:sub>
                              <m:r>
                                <a:rPr lang="en-GB" b="1" i="1">
                                  <a:latin typeface="Cambria Math" panose="02040503050406030204" pitchFamily="18" charset="0"/>
                                </a:rPr>
                                <m:t>𝟐</m:t>
                              </m:r>
                            </m:sub>
                          </m:sSub>
                        </m:e>
                      </m:func>
                      <m:r>
                        <a:rPr lang="en-GB" b="1" i="1">
                          <a:latin typeface="Cambria Math" panose="02040503050406030204" pitchFamily="18" charset="0"/>
                        </a:rPr>
                        <m:t>))</m:t>
                      </m:r>
                    </m:oMath>
                  </m:oMathPara>
                </a14:m>
                <a:br>
                  <a:rPr lang="en-GB" dirty="0"/>
                </a:br>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2122587" y="812569"/>
                <a:ext cx="4572000" cy="369397"/>
              </a:xfrm>
              <a:prstGeom prst="rect">
                <a:avLst/>
              </a:prstGeom>
              <a:blipFill>
                <a:blip r:embed="rId2"/>
                <a:stretch>
                  <a:fillRect r="-400"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6594" y="1221507"/>
                <a:ext cx="7992888" cy="369332"/>
              </a:xfrm>
              <a:prstGeom prst="rect">
                <a:avLst/>
              </a:prstGeom>
              <a:noFill/>
            </p:spPr>
            <p:txBody>
              <a:bodyPr wrap="square" rtlCol="0">
                <a:spAutoFit/>
              </a:bodyPr>
              <a:lstStyle/>
              <a:p>
                <a:r>
                  <a:rPr lang="en-GB" dirty="0"/>
                  <a:t>Can you think therefore what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oMath>
                </a14:m>
                <a:r>
                  <a:rPr lang="en-GB" dirty="0"/>
                  <a:t> is going to be?</a:t>
                </a:r>
              </a:p>
            </p:txBody>
          </p:sp>
        </mc:Choice>
        <mc:Fallback xmlns="">
          <p:sp>
            <p:nvSpPr>
              <p:cNvPr id="7" name="TextBox 6"/>
              <p:cNvSpPr txBox="1">
                <a:spLocks noRot="1" noChangeAspect="1" noMove="1" noResize="1" noEditPoints="1" noAdjustHandles="1" noChangeArrowheads="1" noChangeShapeType="1" noTextEdit="1"/>
              </p:cNvSpPr>
              <p:nvPr/>
            </p:nvSpPr>
            <p:spPr>
              <a:xfrm>
                <a:off x="486594" y="1221507"/>
                <a:ext cx="7992888" cy="369332"/>
              </a:xfrm>
              <a:prstGeom prst="rect">
                <a:avLst/>
              </a:prstGeom>
              <a:blipFill>
                <a:blip r:embed="rId3"/>
                <a:stretch>
                  <a:fillRect l="-686"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7544" y="3559458"/>
                <a:ext cx="547260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Prove by induction that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𝑛</m:t>
                        </m:r>
                      </m:sup>
                    </m:sSup>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𝑛</m:t>
                            </m:r>
                            <m:r>
                              <a:rPr lang="en-GB" b="0" i="1" smtClean="0">
                                <a:latin typeface="Cambria Math" panose="02040503050406030204" pitchFamily="18" charset="0"/>
                              </a:rPr>
                              <m:t>𝜃</m:t>
                            </m:r>
                          </m:e>
                        </m:func>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𝑛</m:t>
                            </m:r>
                            <m:r>
                              <a:rPr lang="en-GB" b="0" i="1" smtClean="0">
                                <a:latin typeface="Cambria Math" panose="02040503050406030204" pitchFamily="18" charset="0"/>
                              </a:rPr>
                              <m:t>𝜃</m:t>
                            </m:r>
                          </m:e>
                        </m:func>
                      </m:e>
                    </m:d>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67544" y="3559458"/>
                <a:ext cx="5472608" cy="369332"/>
              </a:xfrm>
              <a:prstGeom prst="rect">
                <a:avLst/>
              </a:prstGeom>
              <a:blipFill rotWithShape="0">
                <a:blip r:embed="rId4"/>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4" name="TextBox 13"/>
          <p:cNvSpPr txBox="1"/>
          <p:nvPr/>
        </p:nvSpPr>
        <p:spPr>
          <a:xfrm>
            <a:off x="6732240" y="3774014"/>
            <a:ext cx="2160240" cy="369332"/>
          </a:xfrm>
          <a:prstGeom prst="rect">
            <a:avLst/>
          </a:prstGeom>
          <a:noFill/>
        </p:spPr>
        <p:txBody>
          <a:bodyPr wrap="square" rtlCol="0">
            <a:spAutoFit/>
          </a:bodyPr>
          <a:lstStyle/>
          <a:p>
            <a:r>
              <a:rPr lang="en-GB" dirty="0"/>
              <a:t>They so went there...</a:t>
            </a:r>
          </a:p>
        </p:txBody>
      </p:sp>
      <p:cxnSp>
        <p:nvCxnSpPr>
          <p:cNvPr id="16" name="Straight Arrow Connector 15"/>
          <p:cNvCxnSpPr>
            <a:stCxn id="14" idx="1"/>
          </p:cNvCxnSpPr>
          <p:nvPr/>
        </p:nvCxnSpPr>
        <p:spPr>
          <a:xfrm flipH="1" flipV="1">
            <a:off x="6084168" y="3774014"/>
            <a:ext cx="648072" cy="184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467544" y="3181618"/>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FP2(Old) June 2013 Q4</a:t>
            </a:r>
          </a:p>
        </p:txBody>
      </p:sp>
      <p:pic>
        <p:nvPicPr>
          <p:cNvPr id="19" name="Picture 18"/>
          <p:cNvPicPr>
            <a:picLocks noChangeAspect="1"/>
          </p:cNvPicPr>
          <p:nvPr/>
        </p:nvPicPr>
        <p:blipFill>
          <a:blip r:embed="rId5"/>
          <a:stretch>
            <a:fillRect/>
          </a:stretch>
        </p:blipFill>
        <p:spPr>
          <a:xfrm>
            <a:off x="467544" y="4073145"/>
            <a:ext cx="5047506" cy="2773855"/>
          </a:xfrm>
          <a:prstGeom prst="rect">
            <a:avLst/>
          </a:prstGeom>
        </p:spPr>
      </p:pic>
      <p:pic>
        <p:nvPicPr>
          <p:cNvPr id="20" name="Picture 19"/>
          <p:cNvPicPr>
            <a:picLocks noChangeAspect="1"/>
          </p:cNvPicPr>
          <p:nvPr/>
        </p:nvPicPr>
        <p:blipFill>
          <a:blip r:embed="rId6"/>
          <a:stretch>
            <a:fillRect/>
          </a:stretch>
        </p:blipFill>
        <p:spPr>
          <a:xfrm>
            <a:off x="5512788" y="5248275"/>
            <a:ext cx="3631212" cy="1396620"/>
          </a:xfrm>
          <a:prstGeom prst="rect">
            <a:avLst/>
          </a:prstGeom>
        </p:spPr>
      </p:pic>
      <p:sp>
        <p:nvSpPr>
          <p:cNvPr id="21" name="Rectangle 20"/>
          <p:cNvSpPr/>
          <p:nvPr/>
        </p:nvSpPr>
        <p:spPr>
          <a:xfrm>
            <a:off x="462098" y="4006850"/>
            <a:ext cx="5005252" cy="279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5486400" y="4467224"/>
            <a:ext cx="3653802" cy="23431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Secret Alternative Way</a:t>
            </a:r>
          </a:p>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69BA90F-994D-4CB7-9667-ADECA8482090}"/>
                  </a:ext>
                </a:extLst>
              </p:cNvPr>
              <p:cNvSpPr/>
              <p:nvPr/>
            </p:nvSpPr>
            <p:spPr>
              <a:xfrm>
                <a:off x="2468910" y="1849242"/>
                <a:ext cx="45720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r>
                  <a:rPr lang="en-GB" dirty="0">
                    <a:latin typeface="Wingdings" panose="05000000000000000000" pitchFamily="2" charset="2"/>
                  </a:rPr>
                  <a:t>!</a:t>
                </a:r>
                <a:r>
                  <a:rPr lang="en-GB" dirty="0">
                    <a:latin typeface="+mj-lt"/>
                  </a:rPr>
                  <a:t> If</a:t>
                </a:r>
                <a:r>
                  <a:rPr lang="en-GB" i="1" dirty="0">
                    <a:latin typeface="+mj-lt"/>
                  </a:rPr>
                  <a:t> </a:t>
                </a:r>
                <a14:m>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𝑟</m:t>
                    </m:r>
                    <m:d>
                      <m:dPr>
                        <m:ctrlPr>
                          <a:rPr lang="en-GB" i="1" smtClean="0">
                            <a:latin typeface="Cambria Math" panose="02040503050406030204" pitchFamily="18" charset="0"/>
                          </a:rPr>
                        </m:ctrlPr>
                      </m:dPr>
                      <m:e>
                        <m:r>
                          <a:rPr lang="en-GB" b="0" i="1" smtClean="0">
                            <a:latin typeface="Cambria Math" panose="02040503050406030204" pitchFamily="18" charset="0"/>
                          </a:rPr>
                          <m:t>𝑐𝑜𝑠</m:t>
                        </m:r>
                        <m:r>
                          <a:rPr lang="en-GB" b="0" i="1" smtClean="0">
                            <a:latin typeface="Cambria Math" panose="02040503050406030204" pitchFamily="18" charset="0"/>
                          </a:rPr>
                          <m:t> </m:t>
                        </m:r>
                        <m:r>
                          <a:rPr lang="en-GB" b="0" i="1" smtClean="0">
                            <a:latin typeface="Cambria Math" panose="02040503050406030204" pitchFamily="18" charset="0"/>
                          </a:rPr>
                          <m:t>𝜃</m:t>
                        </m:r>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 </m:t>
                        </m:r>
                        <m:r>
                          <a:rPr lang="en-GB" b="0" i="1" smtClean="0">
                            <a:latin typeface="Cambria Math" panose="02040503050406030204" pitchFamily="18" charset="0"/>
                          </a:rPr>
                          <m:t>𝑠𝑖𝑛</m:t>
                        </m:r>
                        <m:r>
                          <a:rPr lang="en-GB" b="0" i="1" smtClean="0">
                            <a:latin typeface="Cambria Math" panose="02040503050406030204" pitchFamily="18" charset="0"/>
                          </a:rPr>
                          <m:t> </m:t>
                        </m:r>
                        <m:r>
                          <a:rPr lang="en-GB" b="0" i="1" smtClean="0">
                            <a:latin typeface="Cambria Math" panose="02040503050406030204" pitchFamily="18" charset="0"/>
                          </a:rPr>
                          <m:t>𝜃</m:t>
                        </m:r>
                      </m:e>
                    </m:d>
                  </m:oMath>
                </a14:m>
                <a:endParaRPr lang="en-GB" i="1" dirty="0">
                  <a:latin typeface="Cambria Math" panose="02040503050406030204" pitchFamily="18" charset="0"/>
                </a:endParaRPr>
              </a:p>
              <a:p>
                <a14:m>
                  <m:oMath xmlns:m="http://schemas.openxmlformats.org/officeDocument/2006/math">
                    <m:sSup>
                      <m:sSupPr>
                        <m:ctrlPr>
                          <a:rPr lang="en-GB" b="1" i="1">
                            <a:latin typeface="Cambria Math" panose="02040503050406030204" pitchFamily="18" charset="0"/>
                          </a:rPr>
                        </m:ctrlPr>
                      </m:sSupPr>
                      <m:e>
                        <m:r>
                          <a:rPr lang="en-GB" b="1" i="1">
                            <a:latin typeface="Cambria Math" panose="02040503050406030204" pitchFamily="18" charset="0"/>
                          </a:rPr>
                          <m:t>𝒛</m:t>
                        </m:r>
                      </m:e>
                      <m:sup>
                        <m:r>
                          <a:rPr lang="en-GB" b="1" i="1">
                            <a:latin typeface="Cambria Math" panose="02040503050406030204" pitchFamily="18" charset="0"/>
                          </a:rPr>
                          <m:t>𝒏</m:t>
                        </m:r>
                      </m:sup>
                    </m:sSup>
                    <m:r>
                      <a:rPr lang="en-GB" b="1"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𝒓</m:t>
                        </m:r>
                      </m:e>
                      <m:sup>
                        <m:r>
                          <a:rPr lang="en-GB" b="1" i="1">
                            <a:latin typeface="Cambria Math" panose="02040503050406030204" pitchFamily="18" charset="0"/>
                          </a:rPr>
                          <m:t>𝒏</m:t>
                        </m:r>
                      </m:sup>
                    </m:sSup>
                    <m:d>
                      <m:dPr>
                        <m:ctrlPr>
                          <a:rPr lang="en-GB" b="1" i="1">
                            <a:latin typeface="Cambria Math" panose="02040503050406030204" pitchFamily="18" charset="0"/>
                          </a:rPr>
                        </m:ctrlPr>
                      </m:dPr>
                      <m:e>
                        <m:func>
                          <m:funcPr>
                            <m:ctrlPr>
                              <a:rPr lang="en-GB" b="1" i="1">
                                <a:latin typeface="Cambria Math" panose="02040503050406030204" pitchFamily="18" charset="0"/>
                              </a:rPr>
                            </m:ctrlPr>
                          </m:funcPr>
                          <m:fName>
                            <m:r>
                              <a:rPr lang="en-GB" b="1">
                                <a:latin typeface="Cambria Math" panose="02040503050406030204" pitchFamily="18" charset="0"/>
                              </a:rPr>
                              <m:t>𝐜𝐨𝐬</m:t>
                            </m:r>
                          </m:fName>
                          <m:e>
                            <m:r>
                              <a:rPr lang="en-GB" b="1" i="1">
                                <a:latin typeface="Cambria Math" panose="02040503050406030204" pitchFamily="18" charset="0"/>
                              </a:rPr>
                              <m:t>𝒏</m:t>
                            </m:r>
                            <m:r>
                              <a:rPr lang="en-GB" b="1" i="1">
                                <a:latin typeface="Cambria Math" panose="02040503050406030204" pitchFamily="18" charset="0"/>
                              </a:rPr>
                              <m:t>𝜽</m:t>
                            </m:r>
                          </m:e>
                        </m:func>
                        <m:r>
                          <a:rPr lang="en-GB" b="1" i="1">
                            <a:latin typeface="Cambria Math" panose="02040503050406030204" pitchFamily="18" charset="0"/>
                          </a:rPr>
                          <m:t>+</m:t>
                        </m:r>
                        <m:r>
                          <a:rPr lang="en-GB" b="1" i="1">
                            <a:latin typeface="Cambria Math" panose="02040503050406030204" pitchFamily="18" charset="0"/>
                          </a:rPr>
                          <m:t>𝒊</m:t>
                        </m:r>
                        <m:func>
                          <m:funcPr>
                            <m:ctrlPr>
                              <a:rPr lang="en-GB" b="1" i="1">
                                <a:latin typeface="Cambria Math" panose="02040503050406030204" pitchFamily="18" charset="0"/>
                              </a:rPr>
                            </m:ctrlPr>
                          </m:funcPr>
                          <m:fName>
                            <m:r>
                              <a:rPr lang="en-GB" b="1">
                                <a:latin typeface="Cambria Math" panose="02040503050406030204" pitchFamily="18" charset="0"/>
                              </a:rPr>
                              <m:t>𝐬𝐢𝐧</m:t>
                            </m:r>
                          </m:fName>
                          <m:e>
                            <m:r>
                              <a:rPr lang="en-GB" b="1" i="1">
                                <a:latin typeface="Cambria Math" panose="02040503050406030204" pitchFamily="18" charset="0"/>
                              </a:rPr>
                              <m:t>𝒏</m:t>
                            </m:r>
                            <m:r>
                              <a:rPr lang="en-GB" b="1" i="1">
                                <a:latin typeface="Cambria Math" panose="02040503050406030204" pitchFamily="18" charset="0"/>
                              </a:rPr>
                              <m:t>𝜽</m:t>
                            </m:r>
                          </m:e>
                        </m:func>
                      </m:e>
                    </m:d>
                  </m:oMath>
                </a14:m>
                <a:r>
                  <a:rPr lang="en-GB" b="1" dirty="0"/>
                  <a:t> </a:t>
                </a:r>
              </a:p>
              <a:p>
                <a:r>
                  <a:rPr lang="en-GB" dirty="0"/>
                  <a:t>          This is known as </a:t>
                </a:r>
                <a:r>
                  <a:rPr lang="en-GB" b="1" dirty="0"/>
                  <a:t>De </a:t>
                </a:r>
                <a:r>
                  <a:rPr lang="en-GB" b="1" dirty="0" err="1"/>
                  <a:t>Moivre’s</a:t>
                </a:r>
                <a:r>
                  <a:rPr lang="en-GB" b="1" dirty="0"/>
                  <a:t> Theorem</a:t>
                </a:r>
                <a:r>
                  <a:rPr lang="en-GB" dirty="0"/>
                  <a:t>.</a:t>
                </a:r>
              </a:p>
            </p:txBody>
          </p:sp>
        </mc:Choice>
        <mc:Fallback xmlns="">
          <p:sp>
            <p:nvSpPr>
              <p:cNvPr id="9" name="Rectangle 8">
                <a:extLst>
                  <a:ext uri="{FF2B5EF4-FFF2-40B4-BE49-F238E27FC236}">
                    <a16:creationId xmlns:a16="http://schemas.microsoft.com/office/drawing/2014/main" id="{C69BA90F-994D-4CB7-9667-ADECA8482090}"/>
                  </a:ext>
                </a:extLst>
              </p:cNvPr>
              <p:cNvSpPr>
                <a:spLocks noRot="1" noChangeAspect="1" noMove="1" noResize="1" noEditPoints="1" noAdjustHandles="1" noChangeArrowheads="1" noChangeShapeType="1" noTextEdit="1"/>
              </p:cNvSpPr>
              <p:nvPr/>
            </p:nvSpPr>
            <p:spPr>
              <a:xfrm>
                <a:off x="2468910" y="1849242"/>
                <a:ext cx="4572000" cy="923330"/>
              </a:xfrm>
              <a:prstGeom prst="rect">
                <a:avLst/>
              </a:prstGeom>
              <a:blipFill>
                <a:blip r:embed="rId7"/>
                <a:stretch>
                  <a:fillRect l="-796" t="-2564" b="-7692"/>
                </a:stretch>
              </a:blipFill>
            </p:spPr>
            <p:txBody>
              <a:bodyPr/>
              <a:lstStyle/>
              <a:p>
                <a:r>
                  <a:rPr lang="en-GB">
                    <a:noFill/>
                  </a:rPr>
                  <a:t> </a:t>
                </a:r>
              </a:p>
            </p:txBody>
          </p:sp>
        </mc:Fallback>
      </mc:AlternateContent>
      <p:sp>
        <p:nvSpPr>
          <p:cNvPr id="23" name="Rectangle 22"/>
          <p:cNvSpPr/>
          <p:nvPr/>
        </p:nvSpPr>
        <p:spPr>
          <a:xfrm>
            <a:off x="3074454" y="2163567"/>
            <a:ext cx="3812121" cy="579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4852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1" restart="whenNotActive" fill="hold" evtFilter="cancelBubble" nodeType="interactiveSeq">
                <p:stCondLst>
                  <p:cond evt="onClick" delay="0">
                    <p:tgtEl>
                      <p:spTgt spid="23"/>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par>
                                <p:cTn id="27" presetID="1" presetClass="entr" presetSubtype="0" fill="hold" grpId="1"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childTnLst>
        </p:cTn>
      </p:par>
    </p:tnLst>
    <p:bldLst>
      <p:bldP spid="8" grpId="0" animBg="1"/>
      <p:bldP spid="14" grpId="0"/>
      <p:bldP spid="18" grpId="0" animBg="1"/>
      <p:bldP spid="21" grpId="0" animBg="1"/>
      <p:bldP spid="21" grpId="1" animBg="1"/>
      <p:bldP spid="21" grpId="2" animBg="1"/>
      <p:bldP spid="22" grpId="0" animBg="1"/>
      <p:bldP spid="22" grpId="1" animBg="1"/>
      <p:bldP spid="22" grpId="2"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De </a:t>
              </a:r>
              <a:r>
                <a:rPr lang="en-GB" sz="3200" dirty="0" err="1"/>
                <a:t>Moivre’s</a:t>
              </a:r>
              <a:r>
                <a:rPr lang="en-GB" sz="3200" dirty="0"/>
                <a:t> Theorem for Exponential Form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980728"/>
                <a:ext cx="7128792" cy="628698"/>
              </a:xfrm>
              <a:prstGeom prst="rect">
                <a:avLst/>
              </a:prstGeom>
              <a:noFill/>
            </p:spPr>
            <p:txBody>
              <a:bodyPr wrap="square" rtlCol="0">
                <a:spAutoFit/>
              </a:bodyPr>
              <a:lstStyle/>
              <a:p>
                <a:r>
                  <a:rPr lang="en-GB" sz="2800" dirty="0"/>
                  <a:t>If </a:t>
                </a:r>
                <a14:m>
                  <m:oMath xmlns:m="http://schemas.openxmlformats.org/officeDocument/2006/math">
                    <m:r>
                      <a:rPr lang="en-GB" sz="2800" b="0" i="1" smtClean="0">
                        <a:latin typeface="Cambria Math" panose="02040503050406030204" pitchFamily="18" charset="0"/>
                      </a:rPr>
                      <m:t>𝑧</m:t>
                    </m:r>
                    <m:r>
                      <a:rPr lang="en-GB" sz="2800" b="0" i="1" smtClean="0">
                        <a:latin typeface="Cambria Math" panose="02040503050406030204" pitchFamily="18" charset="0"/>
                      </a:rPr>
                      <m:t>=</m:t>
                    </m:r>
                    <m:r>
                      <a:rPr lang="en-GB" sz="2800" b="0" i="1" smtClean="0">
                        <a:latin typeface="Cambria Math" panose="02040503050406030204" pitchFamily="18" charset="0"/>
                      </a:rPr>
                      <m:t>𝑟</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𝑒</m:t>
                        </m:r>
                      </m:e>
                      <m:sup>
                        <m:r>
                          <a:rPr lang="en-GB" sz="2800" b="0" i="1" smtClean="0">
                            <a:latin typeface="Cambria Math" panose="02040503050406030204" pitchFamily="18" charset="0"/>
                          </a:rPr>
                          <m:t>𝑖</m:t>
                        </m:r>
                        <m:r>
                          <a:rPr lang="en-GB" sz="2800" b="0" i="1" smtClean="0">
                            <a:latin typeface="Cambria Math" panose="02040503050406030204" pitchFamily="18" charset="0"/>
                          </a:rPr>
                          <m:t>𝜃</m:t>
                        </m:r>
                      </m:sup>
                    </m:sSup>
                  </m:oMath>
                </a14:m>
                <a:r>
                  <a:rPr lang="en-GB" sz="2800" dirty="0"/>
                  <a:t> then </a:t>
                </a:r>
                <a14:m>
                  <m:oMath xmlns:m="http://schemas.openxmlformats.org/officeDocument/2006/math">
                    <m:sSup>
                      <m:sSupPr>
                        <m:ctrlPr>
                          <a:rPr lang="en-GB" sz="2800" b="1" i="1" smtClean="0">
                            <a:latin typeface="Cambria Math" panose="02040503050406030204" pitchFamily="18" charset="0"/>
                          </a:rPr>
                        </m:ctrlPr>
                      </m:sSupPr>
                      <m:e>
                        <m:r>
                          <a:rPr lang="en-GB" sz="2800" b="1" i="1" smtClean="0">
                            <a:latin typeface="Cambria Math" panose="02040503050406030204" pitchFamily="18" charset="0"/>
                          </a:rPr>
                          <m:t>𝒛</m:t>
                        </m:r>
                      </m:e>
                      <m:sup>
                        <m:r>
                          <a:rPr lang="en-GB" sz="2800" b="1" i="1" smtClean="0">
                            <a:latin typeface="Cambria Math" panose="02040503050406030204" pitchFamily="18" charset="0"/>
                          </a:rPr>
                          <m:t>𝒏</m:t>
                        </m:r>
                      </m:sup>
                    </m:sSup>
                    <m:r>
                      <a:rPr lang="en-GB" sz="2800" b="1" i="1" smtClean="0">
                        <a:latin typeface="Cambria Math" panose="02040503050406030204" pitchFamily="18" charset="0"/>
                      </a:rPr>
                      <m:t>=</m:t>
                    </m:r>
                    <m:sSup>
                      <m:sSupPr>
                        <m:ctrlPr>
                          <a:rPr lang="en-GB" sz="2800" b="1" i="1" smtClean="0">
                            <a:latin typeface="Cambria Math" panose="02040503050406030204" pitchFamily="18" charset="0"/>
                          </a:rPr>
                        </m:ctrlPr>
                      </m:sSupPr>
                      <m:e>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𝒓</m:t>
                            </m:r>
                            <m:sSup>
                              <m:sSupPr>
                                <m:ctrlPr>
                                  <a:rPr lang="en-GB" sz="2800" b="1" i="1" smtClean="0">
                                    <a:latin typeface="Cambria Math" panose="02040503050406030204" pitchFamily="18" charset="0"/>
                                  </a:rPr>
                                </m:ctrlPr>
                              </m:sSupPr>
                              <m:e>
                                <m:r>
                                  <a:rPr lang="en-GB" sz="2800" b="1" i="1" smtClean="0">
                                    <a:latin typeface="Cambria Math" panose="02040503050406030204" pitchFamily="18" charset="0"/>
                                  </a:rPr>
                                  <m:t>𝒆</m:t>
                                </m:r>
                              </m:e>
                              <m:sup>
                                <m:r>
                                  <a:rPr lang="en-GB" sz="2800" b="1" i="1" smtClean="0">
                                    <a:latin typeface="Cambria Math" panose="02040503050406030204" pitchFamily="18" charset="0"/>
                                  </a:rPr>
                                  <m:t>𝒊</m:t>
                                </m:r>
                                <m:r>
                                  <a:rPr lang="en-GB" sz="2800" b="1" i="1" smtClean="0">
                                    <a:latin typeface="Cambria Math" panose="02040503050406030204" pitchFamily="18" charset="0"/>
                                  </a:rPr>
                                  <m:t>𝜽</m:t>
                                </m:r>
                              </m:sup>
                            </m:sSup>
                          </m:e>
                        </m:d>
                      </m:e>
                      <m:sup>
                        <m:r>
                          <a:rPr lang="en-GB" sz="2800" b="1" i="1" smtClean="0">
                            <a:latin typeface="Cambria Math" panose="02040503050406030204" pitchFamily="18" charset="0"/>
                          </a:rPr>
                          <m:t>𝒏</m:t>
                        </m:r>
                      </m:sup>
                    </m:sSup>
                    <m:r>
                      <a:rPr lang="en-GB" sz="2800" b="1" i="1" smtClean="0">
                        <a:latin typeface="Cambria Math" panose="02040503050406030204" pitchFamily="18" charset="0"/>
                      </a:rPr>
                      <m:t>=</m:t>
                    </m:r>
                    <m:sSup>
                      <m:sSupPr>
                        <m:ctrlPr>
                          <a:rPr lang="en-GB" sz="2800" b="1" i="1" smtClean="0">
                            <a:latin typeface="Cambria Math" panose="02040503050406030204" pitchFamily="18" charset="0"/>
                          </a:rPr>
                        </m:ctrlPr>
                      </m:sSupPr>
                      <m:e>
                        <m:r>
                          <a:rPr lang="en-GB" sz="2800" b="1" i="1" smtClean="0">
                            <a:latin typeface="Cambria Math" panose="02040503050406030204" pitchFamily="18" charset="0"/>
                          </a:rPr>
                          <m:t>𝒓</m:t>
                        </m:r>
                      </m:e>
                      <m:sup>
                        <m:r>
                          <a:rPr lang="en-GB" sz="2800" b="1" i="1" smtClean="0">
                            <a:latin typeface="Cambria Math" panose="02040503050406030204" pitchFamily="18" charset="0"/>
                          </a:rPr>
                          <m:t>𝒏</m:t>
                        </m:r>
                      </m:sup>
                    </m:sSup>
                    <m:sSup>
                      <m:sSupPr>
                        <m:ctrlPr>
                          <a:rPr lang="en-GB" sz="2800" b="1" i="1" smtClean="0">
                            <a:latin typeface="Cambria Math" panose="02040503050406030204" pitchFamily="18" charset="0"/>
                          </a:rPr>
                        </m:ctrlPr>
                      </m:sSupPr>
                      <m:e>
                        <m:r>
                          <a:rPr lang="en-GB" sz="2800" b="1" i="1" smtClean="0">
                            <a:latin typeface="Cambria Math" panose="02040503050406030204" pitchFamily="18" charset="0"/>
                          </a:rPr>
                          <m:t>𝒆</m:t>
                        </m:r>
                      </m:e>
                      <m:sup>
                        <m:r>
                          <a:rPr lang="en-GB" sz="2800" b="1" i="1" smtClean="0">
                            <a:latin typeface="Cambria Math" panose="02040503050406030204" pitchFamily="18" charset="0"/>
                          </a:rPr>
                          <m:t>𝒊𝒏</m:t>
                        </m:r>
                        <m:r>
                          <a:rPr lang="en-GB" sz="2800" b="1" i="1" smtClean="0">
                            <a:latin typeface="Cambria Math" panose="02040503050406030204" pitchFamily="18" charset="0"/>
                          </a:rPr>
                          <m:t>𝜽</m:t>
                        </m:r>
                      </m:sup>
                    </m:sSup>
                  </m:oMath>
                </a14:m>
                <a:endParaRPr lang="en-GB"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980728"/>
                <a:ext cx="7128792" cy="628698"/>
              </a:xfrm>
              <a:prstGeom prst="rect">
                <a:avLst/>
              </a:prstGeom>
              <a:blipFill rotWithShape="0">
                <a:blip r:embed="rId2"/>
                <a:stretch>
                  <a:fillRect l="-1796" b="-23301"/>
                </a:stretch>
              </a:blipFill>
            </p:spPr>
            <p:txBody>
              <a:bodyPr/>
              <a:lstStyle/>
              <a:p>
                <a:r>
                  <a:rPr lang="en-GB">
                    <a:noFill/>
                  </a:rPr>
                  <a:t> </a:t>
                </a:r>
              </a:p>
            </p:txBody>
          </p:sp>
        </mc:Fallback>
      </mc:AlternateContent>
      <p:sp>
        <p:nvSpPr>
          <p:cNvPr id="6" name="Rectangle 5"/>
          <p:cNvSpPr/>
          <p:nvPr/>
        </p:nvSpPr>
        <p:spPr>
          <a:xfrm>
            <a:off x="4087041" y="921657"/>
            <a:ext cx="3830502" cy="6730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743791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358959" y="630161"/>
                <a:ext cx="8654411" cy="5931496"/>
              </a:xfrm>
              <a:prstGeom prst="rect">
                <a:avLst/>
              </a:prstGeom>
            </p:spPr>
            <p:txBody>
              <a:bodyPr wrap="square">
                <a:spAutoFit/>
              </a:bodyPr>
              <a:lstStyle/>
              <a:p>
                <a:pPr/>
                <a:r>
                  <a:rPr lang="en-GB" sz="2400" dirty="0"/>
                  <a:t>Simplify </a:t>
                </a:r>
                <a14:m>
                  <m:oMath xmlns:m="http://schemas.openxmlformats.org/officeDocument/2006/math">
                    <m:f>
                      <m:fPr>
                        <m:ctrlPr>
                          <a:rPr lang="en-GB" sz="2400" i="1">
                            <a:latin typeface="Cambria Math" panose="02040503050406030204" pitchFamily="18" charset="0"/>
                          </a:rPr>
                        </m:ctrlPr>
                      </m:fPr>
                      <m:num>
                        <m:sSup>
                          <m:sSupPr>
                            <m:ctrlPr>
                              <a:rPr lang="en-GB" sz="2400" b="0" i="1" smtClean="0">
                                <a:latin typeface="Cambria Math" panose="02040503050406030204" pitchFamily="18" charset="0"/>
                              </a:rPr>
                            </m:ctrlPr>
                          </m:sSupPr>
                          <m:e>
                            <m:d>
                              <m:dPr>
                                <m:ctrlPr>
                                  <a:rPr lang="en-GB" sz="2400" i="1">
                                    <a:latin typeface="Cambria Math" panose="02040503050406030204" pitchFamily="18" charset="0"/>
                                  </a:rPr>
                                </m:ctrlPr>
                              </m:dPr>
                              <m:e>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cos</m:t>
                                    </m:r>
                                  </m:fName>
                                  <m:e>
                                    <m:f>
                                      <m:fPr>
                                        <m:ctrlPr>
                                          <a:rPr lang="en-GB" sz="2400" i="1">
                                            <a:latin typeface="Cambria Math" panose="02040503050406030204" pitchFamily="18" charset="0"/>
                                          </a:rPr>
                                        </m:ctrlPr>
                                      </m:fPr>
                                      <m:num>
                                        <m:r>
                                          <a:rPr lang="en-GB" sz="2400" b="0" i="1" smtClean="0">
                                            <a:latin typeface="Cambria Math" panose="02040503050406030204" pitchFamily="18" charset="0"/>
                                          </a:rPr>
                                          <m:t>9</m:t>
                                        </m:r>
                                        <m:r>
                                          <a:rPr lang="en-GB" sz="2400" i="1">
                                            <a:latin typeface="Cambria Math" panose="02040503050406030204" pitchFamily="18" charset="0"/>
                                          </a:rPr>
                                          <m:t>𝜋</m:t>
                                        </m:r>
                                      </m:num>
                                      <m:den>
                                        <m:r>
                                          <a:rPr lang="en-GB" sz="2400" i="1">
                                            <a:latin typeface="Cambria Math" panose="02040503050406030204" pitchFamily="18" charset="0"/>
                                          </a:rPr>
                                          <m:t>1</m:t>
                                        </m:r>
                                        <m:r>
                                          <a:rPr lang="en-GB" sz="2400" b="0" i="1" smtClean="0">
                                            <a:latin typeface="Cambria Math" panose="02040503050406030204" pitchFamily="18" charset="0"/>
                                          </a:rPr>
                                          <m:t>7</m:t>
                                        </m:r>
                                      </m:den>
                                    </m:f>
                                  </m:e>
                                </m:func>
                                <m:r>
                                  <a:rPr lang="en-GB" sz="2400" i="1">
                                    <a:latin typeface="Cambria Math" panose="02040503050406030204" pitchFamily="18" charset="0"/>
                                  </a:rPr>
                                  <m:t>+</m:t>
                                </m:r>
                                <m:r>
                                  <a:rPr lang="en-GB" sz="2400" i="1">
                                    <a:latin typeface="Cambria Math" panose="02040503050406030204" pitchFamily="18" charset="0"/>
                                  </a:rPr>
                                  <m:t>𝑖</m:t>
                                </m:r>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sin</m:t>
                                    </m:r>
                                  </m:fName>
                                  <m:e>
                                    <m:f>
                                      <m:fPr>
                                        <m:ctrlPr>
                                          <a:rPr lang="en-GB" sz="2400" i="1">
                                            <a:latin typeface="Cambria Math" panose="02040503050406030204" pitchFamily="18" charset="0"/>
                                          </a:rPr>
                                        </m:ctrlPr>
                                      </m:fPr>
                                      <m:num>
                                        <m:r>
                                          <a:rPr lang="en-GB" sz="2400" b="0" i="1" smtClean="0">
                                            <a:latin typeface="Cambria Math" panose="02040503050406030204" pitchFamily="18" charset="0"/>
                                          </a:rPr>
                                          <m:t>9</m:t>
                                        </m:r>
                                        <m:r>
                                          <a:rPr lang="en-GB" sz="2400" i="1">
                                            <a:latin typeface="Cambria Math" panose="02040503050406030204" pitchFamily="18" charset="0"/>
                                          </a:rPr>
                                          <m:t>𝜋</m:t>
                                        </m:r>
                                      </m:num>
                                      <m:den>
                                        <m:r>
                                          <a:rPr lang="en-GB" sz="2400" i="1">
                                            <a:latin typeface="Cambria Math" panose="02040503050406030204" pitchFamily="18" charset="0"/>
                                          </a:rPr>
                                          <m:t>1</m:t>
                                        </m:r>
                                        <m:r>
                                          <a:rPr lang="en-GB" sz="2400" b="0" i="1" smtClean="0">
                                            <a:latin typeface="Cambria Math" panose="02040503050406030204" pitchFamily="18" charset="0"/>
                                          </a:rPr>
                                          <m:t>7</m:t>
                                        </m:r>
                                      </m:den>
                                    </m:f>
                                  </m:e>
                                </m:func>
                              </m:e>
                            </m:d>
                          </m:e>
                          <m:sup>
                            <m:r>
                              <a:rPr lang="en-GB" sz="2400" b="0" i="1" smtClean="0">
                                <a:latin typeface="Cambria Math" panose="02040503050406030204" pitchFamily="18" charset="0"/>
                              </a:rPr>
                              <m:t>5</m:t>
                            </m:r>
                          </m:sup>
                        </m:sSup>
                      </m:num>
                      <m:den>
                        <m:sSup>
                          <m:sSupPr>
                            <m:ctrlPr>
                              <a:rPr lang="en-GB" sz="2400" b="0" i="1" smtClean="0">
                                <a:latin typeface="Cambria Math" panose="02040503050406030204" pitchFamily="18" charset="0"/>
                              </a:rPr>
                            </m:ctrlPr>
                          </m:sSupPr>
                          <m:e>
                            <m:d>
                              <m:dPr>
                                <m:ctrlPr>
                                  <a:rPr lang="en-GB" sz="2400" i="1">
                                    <a:latin typeface="Cambria Math" panose="02040503050406030204" pitchFamily="18" charset="0"/>
                                  </a:rPr>
                                </m:ctrlPr>
                              </m:dPr>
                              <m:e>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cos</m:t>
                                    </m:r>
                                  </m:fName>
                                  <m:e>
                                    <m:f>
                                      <m:fPr>
                                        <m:ctrlPr>
                                          <a:rPr lang="en-GB" sz="2400" i="1">
                                            <a:latin typeface="Cambria Math" panose="02040503050406030204" pitchFamily="18" charset="0"/>
                                          </a:rPr>
                                        </m:ctrlPr>
                                      </m:fPr>
                                      <m:num>
                                        <m:r>
                                          <a:rPr lang="en-GB" sz="2400" b="0" i="1" smtClean="0">
                                            <a:latin typeface="Cambria Math" panose="02040503050406030204" pitchFamily="18" charset="0"/>
                                          </a:rPr>
                                          <m:t>2</m:t>
                                        </m:r>
                                        <m:r>
                                          <a:rPr lang="en-GB" sz="2400" i="1">
                                            <a:latin typeface="Cambria Math" panose="02040503050406030204" pitchFamily="18" charset="0"/>
                                          </a:rPr>
                                          <m:t>𝜋</m:t>
                                        </m:r>
                                      </m:num>
                                      <m:den>
                                        <m:r>
                                          <a:rPr lang="en-GB" sz="2400" b="0" i="1" smtClean="0">
                                            <a:latin typeface="Cambria Math" panose="02040503050406030204" pitchFamily="18" charset="0"/>
                                          </a:rPr>
                                          <m:t>17</m:t>
                                        </m:r>
                                      </m:den>
                                    </m:f>
                                  </m:e>
                                </m:func>
                                <m:r>
                                  <a:rPr lang="en-GB" sz="2400" b="0" i="1" smtClean="0">
                                    <a:latin typeface="Cambria Math" panose="02040503050406030204" pitchFamily="18" charset="0"/>
                                  </a:rPr>
                                  <m:t> − </m:t>
                                </m:r>
                                <m:r>
                                  <a:rPr lang="en-GB" sz="2400" i="1">
                                    <a:latin typeface="Cambria Math" panose="02040503050406030204" pitchFamily="18" charset="0"/>
                                  </a:rPr>
                                  <m:t>𝑖</m:t>
                                </m:r>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sin</m:t>
                                    </m:r>
                                  </m:fName>
                                  <m:e>
                                    <m:f>
                                      <m:fPr>
                                        <m:ctrlPr>
                                          <a:rPr lang="en-GB" sz="2400" i="1">
                                            <a:latin typeface="Cambria Math" panose="02040503050406030204" pitchFamily="18" charset="0"/>
                                          </a:rPr>
                                        </m:ctrlPr>
                                      </m:fPr>
                                      <m:num>
                                        <m:r>
                                          <a:rPr lang="en-GB" sz="2400" b="0" i="1" smtClean="0">
                                            <a:latin typeface="Cambria Math" panose="02040503050406030204" pitchFamily="18" charset="0"/>
                                          </a:rPr>
                                          <m:t>2</m:t>
                                        </m:r>
                                        <m:r>
                                          <a:rPr lang="en-GB" sz="2400" i="1">
                                            <a:latin typeface="Cambria Math" panose="02040503050406030204" pitchFamily="18" charset="0"/>
                                          </a:rPr>
                                          <m:t>𝜋</m:t>
                                        </m:r>
                                      </m:num>
                                      <m:den>
                                        <m:r>
                                          <a:rPr lang="en-GB" sz="2400" b="0" i="1" smtClean="0">
                                            <a:latin typeface="Cambria Math" panose="02040503050406030204" pitchFamily="18" charset="0"/>
                                          </a:rPr>
                                          <m:t>17</m:t>
                                        </m:r>
                                      </m:den>
                                    </m:f>
                                  </m:e>
                                </m:func>
                              </m:e>
                            </m:d>
                          </m:e>
                          <m:sup>
                            <m:r>
                              <a:rPr lang="en-GB" sz="2400" b="0" i="1" smtClean="0">
                                <a:latin typeface="Cambria Math" panose="02040503050406030204" pitchFamily="18" charset="0"/>
                              </a:rPr>
                              <m:t>3</m:t>
                            </m:r>
                          </m:sup>
                        </m:sSup>
                      </m:den>
                    </m:f>
                  </m:oMath>
                </a14:m>
                <a:br>
                  <a:rPr lang="en-GB" sz="24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m:t>
                      </m:r>
                      <m:f>
                        <m:fPr>
                          <m:ctrlPr>
                            <a:rPr lang="en-GB" sz="2400" b="1" i="1">
                              <a:latin typeface="Cambria Math" panose="02040503050406030204" pitchFamily="18" charset="0"/>
                            </a:rPr>
                          </m:ctrlPr>
                        </m:fPr>
                        <m:num>
                          <m:sSup>
                            <m:sSupPr>
                              <m:ctrlPr>
                                <a:rPr lang="en-GB" sz="2400" b="1" i="1">
                                  <a:latin typeface="Cambria Math" panose="02040503050406030204" pitchFamily="18" charset="0"/>
                                </a:rPr>
                              </m:ctrlPr>
                            </m:sSupPr>
                            <m:e>
                              <m:d>
                                <m:dPr>
                                  <m:ctrlPr>
                                    <a:rPr lang="en-GB" sz="2400" b="1" i="1">
                                      <a:latin typeface="Cambria Math" panose="02040503050406030204" pitchFamily="18" charset="0"/>
                                    </a:rPr>
                                  </m:ctrlPr>
                                </m:dPr>
                                <m:e>
                                  <m:func>
                                    <m:funcPr>
                                      <m:ctrlPr>
                                        <a:rPr lang="en-GB" sz="2400" b="1" i="1">
                                          <a:latin typeface="Cambria Math" panose="02040503050406030204" pitchFamily="18" charset="0"/>
                                        </a:rPr>
                                      </m:ctrlPr>
                                    </m:funcPr>
                                    <m:fName>
                                      <m:r>
                                        <a:rPr lang="en-GB" sz="2400" b="1" i="1">
                                          <a:latin typeface="Cambria Math" panose="02040503050406030204" pitchFamily="18" charset="0"/>
                                        </a:rPr>
                                        <m:t>𝒄𝒐𝒔</m:t>
                                      </m:r>
                                    </m:fName>
                                    <m:e>
                                      <m:f>
                                        <m:fPr>
                                          <m:ctrlPr>
                                            <a:rPr lang="en-GB" sz="2400" b="1" i="1">
                                              <a:latin typeface="Cambria Math" panose="02040503050406030204" pitchFamily="18" charset="0"/>
                                            </a:rPr>
                                          </m:ctrlPr>
                                        </m:fPr>
                                        <m:num>
                                          <m:r>
                                            <a:rPr lang="en-GB" sz="2400" b="1" i="1">
                                              <a:latin typeface="Cambria Math" panose="02040503050406030204" pitchFamily="18" charset="0"/>
                                            </a:rPr>
                                            <m:t>𝟗</m:t>
                                          </m:r>
                                          <m:r>
                                            <a:rPr lang="en-GB" sz="2400" b="1" i="1">
                                              <a:latin typeface="Cambria Math" panose="02040503050406030204" pitchFamily="18" charset="0"/>
                                            </a:rPr>
                                            <m:t>𝝅</m:t>
                                          </m:r>
                                        </m:num>
                                        <m:den>
                                          <m:r>
                                            <a:rPr lang="en-GB" sz="2400" b="1" i="1">
                                              <a:latin typeface="Cambria Math" panose="02040503050406030204" pitchFamily="18" charset="0"/>
                                            </a:rPr>
                                            <m:t>𝟏𝟕</m:t>
                                          </m:r>
                                        </m:den>
                                      </m:f>
                                    </m:e>
                                  </m:func>
                                  <m:r>
                                    <a:rPr lang="en-GB" sz="2400" b="1" i="1">
                                      <a:latin typeface="Cambria Math" panose="02040503050406030204" pitchFamily="18" charset="0"/>
                                    </a:rPr>
                                    <m:t>+</m:t>
                                  </m:r>
                                  <m:r>
                                    <a:rPr lang="en-GB" sz="2400" b="1" i="1">
                                      <a:latin typeface="Cambria Math" panose="02040503050406030204" pitchFamily="18" charset="0"/>
                                    </a:rPr>
                                    <m:t>𝒊</m:t>
                                  </m:r>
                                  <m:func>
                                    <m:funcPr>
                                      <m:ctrlPr>
                                        <a:rPr lang="en-GB" sz="2400" b="1" i="1">
                                          <a:latin typeface="Cambria Math" panose="02040503050406030204" pitchFamily="18" charset="0"/>
                                        </a:rPr>
                                      </m:ctrlPr>
                                    </m:funcPr>
                                    <m:fName>
                                      <m:r>
                                        <a:rPr lang="en-GB" sz="2400" b="1" i="1">
                                          <a:latin typeface="Cambria Math" panose="02040503050406030204" pitchFamily="18" charset="0"/>
                                        </a:rPr>
                                        <m:t>𝒔𝒊𝒏</m:t>
                                      </m:r>
                                    </m:fName>
                                    <m:e>
                                      <m:f>
                                        <m:fPr>
                                          <m:ctrlPr>
                                            <a:rPr lang="en-GB" sz="2400" b="1" i="1">
                                              <a:latin typeface="Cambria Math" panose="02040503050406030204" pitchFamily="18" charset="0"/>
                                            </a:rPr>
                                          </m:ctrlPr>
                                        </m:fPr>
                                        <m:num>
                                          <m:r>
                                            <a:rPr lang="en-GB" sz="2400" b="1" i="1">
                                              <a:latin typeface="Cambria Math" panose="02040503050406030204" pitchFamily="18" charset="0"/>
                                            </a:rPr>
                                            <m:t>𝟗</m:t>
                                          </m:r>
                                          <m:r>
                                            <a:rPr lang="en-GB" sz="2400" b="1" i="1">
                                              <a:latin typeface="Cambria Math" panose="02040503050406030204" pitchFamily="18" charset="0"/>
                                            </a:rPr>
                                            <m:t>𝝅</m:t>
                                          </m:r>
                                        </m:num>
                                        <m:den>
                                          <m:r>
                                            <a:rPr lang="en-GB" sz="2400" b="1" i="1">
                                              <a:latin typeface="Cambria Math" panose="02040503050406030204" pitchFamily="18" charset="0"/>
                                            </a:rPr>
                                            <m:t>𝟏𝟕</m:t>
                                          </m:r>
                                        </m:den>
                                      </m:f>
                                    </m:e>
                                  </m:func>
                                </m:e>
                              </m:d>
                            </m:e>
                            <m:sup>
                              <m:r>
                                <a:rPr lang="en-GB" sz="2400" b="1" i="1">
                                  <a:latin typeface="Cambria Math" panose="02040503050406030204" pitchFamily="18" charset="0"/>
                                </a:rPr>
                                <m:t>𝟓</m:t>
                              </m:r>
                            </m:sup>
                          </m:sSup>
                        </m:num>
                        <m:den>
                          <m:sSup>
                            <m:sSupPr>
                              <m:ctrlPr>
                                <a:rPr lang="en-GB" sz="2400" b="1" i="1">
                                  <a:latin typeface="Cambria Math" panose="02040503050406030204" pitchFamily="18" charset="0"/>
                                </a:rPr>
                              </m:ctrlPr>
                            </m:sSupPr>
                            <m:e>
                              <m:d>
                                <m:dPr>
                                  <m:ctrlPr>
                                    <a:rPr lang="en-GB" sz="2400" b="1" i="1">
                                      <a:latin typeface="Cambria Math" panose="02040503050406030204" pitchFamily="18" charset="0"/>
                                    </a:rPr>
                                  </m:ctrlPr>
                                </m:dPr>
                                <m:e>
                                  <m:func>
                                    <m:funcPr>
                                      <m:ctrlPr>
                                        <a:rPr lang="en-GB" sz="2400" b="1" i="1">
                                          <a:latin typeface="Cambria Math" panose="02040503050406030204" pitchFamily="18" charset="0"/>
                                        </a:rPr>
                                      </m:ctrlPr>
                                    </m:funcPr>
                                    <m:fName>
                                      <m:r>
                                        <a:rPr lang="en-GB" sz="2400" b="1" i="1">
                                          <a:latin typeface="Cambria Math" panose="02040503050406030204" pitchFamily="18" charset="0"/>
                                        </a:rPr>
                                        <m:t>𝒄𝒐𝒔</m:t>
                                      </m:r>
                                    </m:fName>
                                    <m:e>
                                      <m:d>
                                        <m:dPr>
                                          <m:ctrlPr>
                                            <a:rPr lang="en-GB" sz="2400" b="1" i="1" smtClean="0">
                                              <a:latin typeface="Cambria Math" panose="02040503050406030204" pitchFamily="18" charset="0"/>
                                            </a:rPr>
                                          </m:ctrlPr>
                                        </m:dPr>
                                        <m:e>
                                          <m:r>
                                            <a:rPr lang="en-GB" sz="2400" b="1" i="1" smtClean="0">
                                              <a:latin typeface="Cambria Math" panose="02040503050406030204" pitchFamily="18" charset="0"/>
                                            </a:rPr>
                                            <m:t>−</m:t>
                                          </m:r>
                                          <m:f>
                                            <m:fPr>
                                              <m:ctrlPr>
                                                <a:rPr lang="en-GB" sz="2400" b="1" i="1">
                                                  <a:latin typeface="Cambria Math" panose="02040503050406030204" pitchFamily="18" charset="0"/>
                                                </a:rPr>
                                              </m:ctrlPr>
                                            </m:fPr>
                                            <m:num>
                                              <m:r>
                                                <a:rPr lang="en-GB" sz="2400" b="1" i="1">
                                                  <a:latin typeface="Cambria Math" panose="02040503050406030204" pitchFamily="18" charset="0"/>
                                                </a:rPr>
                                                <m:t>𝟐</m:t>
                                              </m:r>
                                              <m:r>
                                                <a:rPr lang="en-GB" sz="2400" b="1" i="1">
                                                  <a:latin typeface="Cambria Math" panose="02040503050406030204" pitchFamily="18" charset="0"/>
                                                </a:rPr>
                                                <m:t>𝝅</m:t>
                                              </m:r>
                                            </m:num>
                                            <m:den>
                                              <m:r>
                                                <a:rPr lang="en-GB" sz="2400" b="1" i="1">
                                                  <a:latin typeface="Cambria Math" panose="02040503050406030204" pitchFamily="18" charset="0"/>
                                                </a:rPr>
                                                <m:t>𝟏𝟕</m:t>
                                              </m:r>
                                            </m:den>
                                          </m:f>
                                        </m:e>
                                      </m:d>
                                    </m:e>
                                  </m:func>
                                  <m:r>
                                    <a:rPr lang="en-GB" sz="2400" b="1" i="1" smtClean="0">
                                      <a:latin typeface="Cambria Math" panose="02040503050406030204" pitchFamily="18" charset="0"/>
                                    </a:rPr>
                                    <m:t>+</m:t>
                                  </m:r>
                                  <m:r>
                                    <a:rPr lang="en-GB" sz="2400" b="1" i="1">
                                      <a:latin typeface="Cambria Math" panose="02040503050406030204" pitchFamily="18" charset="0"/>
                                    </a:rPr>
                                    <m:t> </m:t>
                                  </m:r>
                                  <m:r>
                                    <a:rPr lang="en-GB" sz="2400" b="1" i="1">
                                      <a:latin typeface="Cambria Math" panose="02040503050406030204" pitchFamily="18" charset="0"/>
                                    </a:rPr>
                                    <m:t>𝒊</m:t>
                                  </m:r>
                                  <m:func>
                                    <m:funcPr>
                                      <m:ctrlPr>
                                        <a:rPr lang="en-GB" sz="2400" b="1" i="1">
                                          <a:latin typeface="Cambria Math" panose="02040503050406030204" pitchFamily="18" charset="0"/>
                                        </a:rPr>
                                      </m:ctrlPr>
                                    </m:funcPr>
                                    <m:fName>
                                      <m:r>
                                        <a:rPr lang="en-GB" sz="2400" b="1" i="1">
                                          <a:latin typeface="Cambria Math" panose="02040503050406030204" pitchFamily="18" charset="0"/>
                                        </a:rPr>
                                        <m:t>𝒔𝒊𝒏</m:t>
                                      </m:r>
                                    </m:fName>
                                    <m:e>
                                      <m:d>
                                        <m:dPr>
                                          <m:ctrlPr>
                                            <a:rPr lang="en-GB" sz="2400" b="1" i="1" smtClean="0">
                                              <a:latin typeface="Cambria Math" panose="02040503050406030204" pitchFamily="18" charset="0"/>
                                            </a:rPr>
                                          </m:ctrlPr>
                                        </m:dPr>
                                        <m:e>
                                          <m:r>
                                            <a:rPr lang="en-GB" sz="2400" b="1" i="1" smtClean="0">
                                              <a:latin typeface="Cambria Math" panose="02040503050406030204" pitchFamily="18" charset="0"/>
                                            </a:rPr>
                                            <m:t>−</m:t>
                                          </m:r>
                                          <m:f>
                                            <m:fPr>
                                              <m:ctrlPr>
                                                <a:rPr lang="en-GB" sz="2400" b="1" i="1">
                                                  <a:latin typeface="Cambria Math" panose="02040503050406030204" pitchFamily="18" charset="0"/>
                                                </a:rPr>
                                              </m:ctrlPr>
                                            </m:fPr>
                                            <m:num>
                                              <m:r>
                                                <a:rPr lang="en-GB" sz="2400" b="1" i="1">
                                                  <a:latin typeface="Cambria Math" panose="02040503050406030204" pitchFamily="18" charset="0"/>
                                                </a:rPr>
                                                <m:t>𝟐</m:t>
                                              </m:r>
                                              <m:r>
                                                <a:rPr lang="en-GB" sz="2400" b="1" i="1">
                                                  <a:latin typeface="Cambria Math" panose="02040503050406030204" pitchFamily="18" charset="0"/>
                                                </a:rPr>
                                                <m:t>𝝅</m:t>
                                              </m:r>
                                            </m:num>
                                            <m:den>
                                              <m:r>
                                                <a:rPr lang="en-GB" sz="2400" b="1" i="1">
                                                  <a:latin typeface="Cambria Math" panose="02040503050406030204" pitchFamily="18" charset="0"/>
                                                </a:rPr>
                                                <m:t>𝟏𝟕</m:t>
                                              </m:r>
                                            </m:den>
                                          </m:f>
                                        </m:e>
                                      </m:d>
                                    </m:e>
                                  </m:func>
                                </m:e>
                              </m:d>
                            </m:e>
                            <m:sup>
                              <m:r>
                                <a:rPr lang="en-GB" sz="2400" b="1" i="1">
                                  <a:latin typeface="Cambria Math" panose="02040503050406030204" pitchFamily="18" charset="0"/>
                                </a:rPr>
                                <m:t>𝟑</m:t>
                              </m:r>
                            </m:sup>
                          </m:sSup>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𝐜𝐨𝐬</m:t>
                              </m:r>
                            </m:fName>
                            <m:e>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𝟒𝟓</m:t>
                                  </m:r>
                                  <m:r>
                                    <a:rPr lang="en-GB" sz="2400" b="1" i="1" smtClean="0">
                                      <a:latin typeface="Cambria Math" panose="02040503050406030204" pitchFamily="18" charset="0"/>
                                    </a:rPr>
                                    <m:t>𝝅</m:t>
                                  </m:r>
                                </m:num>
                                <m:den>
                                  <m:r>
                                    <a:rPr lang="en-GB" sz="2400" b="1" i="1" smtClean="0">
                                      <a:latin typeface="Cambria Math" panose="02040503050406030204" pitchFamily="18" charset="0"/>
                                    </a:rPr>
                                    <m:t>𝟏𝟕</m:t>
                                  </m:r>
                                </m:den>
                              </m:f>
                            </m:e>
                          </m:func>
                          <m:r>
                            <a:rPr lang="en-GB" sz="2400" b="1" i="1" smtClean="0">
                              <a:latin typeface="Cambria Math" panose="02040503050406030204" pitchFamily="18" charset="0"/>
                            </a:rPr>
                            <m:t>+</m:t>
                          </m:r>
                          <m:r>
                            <a:rPr lang="en-GB" sz="2400" b="1" i="1" smtClean="0">
                              <a:latin typeface="Cambria Math" panose="02040503050406030204" pitchFamily="18" charset="0"/>
                            </a:rPr>
                            <m:t>𝒊</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𝐬𝐢𝐧</m:t>
                              </m:r>
                            </m:fName>
                            <m:e>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𝟒𝟓</m:t>
                                  </m:r>
                                  <m:r>
                                    <a:rPr lang="en-GB" sz="2400" b="1" i="1" smtClean="0">
                                      <a:latin typeface="Cambria Math" panose="02040503050406030204" pitchFamily="18" charset="0"/>
                                    </a:rPr>
                                    <m:t>𝝅</m:t>
                                  </m:r>
                                </m:num>
                                <m:den>
                                  <m:r>
                                    <a:rPr lang="en-GB" sz="2400" b="1" i="1" smtClean="0">
                                      <a:latin typeface="Cambria Math" panose="02040503050406030204" pitchFamily="18" charset="0"/>
                                    </a:rPr>
                                    <m:t>𝟏𝟕</m:t>
                                  </m:r>
                                </m:den>
                              </m:f>
                            </m:e>
                          </m:func>
                        </m:num>
                        <m:den>
                          <m:func>
                            <m:funcPr>
                              <m:ctrlPr>
                                <a:rPr lang="en-GB" sz="2400" b="1" i="1">
                                  <a:latin typeface="Cambria Math" panose="02040503050406030204" pitchFamily="18" charset="0"/>
                                </a:rPr>
                              </m:ctrlPr>
                            </m:funcPr>
                            <m:fName>
                              <m:r>
                                <a:rPr lang="en-GB" sz="2400" b="1" i="1">
                                  <a:latin typeface="Cambria Math" panose="02040503050406030204" pitchFamily="18" charset="0"/>
                                </a:rPr>
                                <m:t>𝒄𝒐𝒔</m:t>
                              </m:r>
                            </m:fName>
                            <m:e>
                              <m:d>
                                <m:dPr>
                                  <m:ctrlPr>
                                    <a:rPr lang="en-GB" sz="2400" b="1" i="1">
                                      <a:latin typeface="Cambria Math" panose="02040503050406030204" pitchFamily="18" charset="0"/>
                                    </a:rPr>
                                  </m:ctrlPr>
                                </m:dPr>
                                <m:e>
                                  <m:r>
                                    <a:rPr lang="en-GB" sz="2400" b="1" i="1">
                                      <a:latin typeface="Cambria Math" panose="02040503050406030204" pitchFamily="18" charset="0"/>
                                    </a:rPr>
                                    <m:t>−</m:t>
                                  </m:r>
                                  <m:f>
                                    <m:fPr>
                                      <m:ctrlPr>
                                        <a:rPr lang="en-GB" sz="2400" b="1" i="1">
                                          <a:latin typeface="Cambria Math" panose="02040503050406030204" pitchFamily="18" charset="0"/>
                                        </a:rPr>
                                      </m:ctrlPr>
                                    </m:fPr>
                                    <m:num>
                                      <m:r>
                                        <a:rPr lang="en-GB" sz="2400" b="1" i="1" smtClean="0">
                                          <a:latin typeface="Cambria Math" panose="02040503050406030204" pitchFamily="18" charset="0"/>
                                        </a:rPr>
                                        <m:t>𝟔</m:t>
                                      </m:r>
                                      <m:r>
                                        <a:rPr lang="en-GB" sz="2400" b="1" i="1">
                                          <a:latin typeface="Cambria Math" panose="02040503050406030204" pitchFamily="18" charset="0"/>
                                        </a:rPr>
                                        <m:t>𝝅</m:t>
                                      </m:r>
                                    </m:num>
                                    <m:den>
                                      <m:r>
                                        <a:rPr lang="en-GB" sz="2400" b="1" i="1">
                                          <a:latin typeface="Cambria Math" panose="02040503050406030204" pitchFamily="18" charset="0"/>
                                        </a:rPr>
                                        <m:t>𝟏𝟕</m:t>
                                      </m:r>
                                    </m:den>
                                  </m:f>
                                </m:e>
                              </m:d>
                            </m:e>
                          </m:func>
                          <m:r>
                            <a:rPr lang="en-GB" sz="2400" b="1" i="1">
                              <a:latin typeface="Cambria Math" panose="02040503050406030204" pitchFamily="18" charset="0"/>
                            </a:rPr>
                            <m:t>+ </m:t>
                          </m:r>
                          <m:r>
                            <a:rPr lang="en-GB" sz="2400" b="1" i="1">
                              <a:latin typeface="Cambria Math" panose="02040503050406030204" pitchFamily="18" charset="0"/>
                            </a:rPr>
                            <m:t>𝒊</m:t>
                          </m:r>
                          <m:func>
                            <m:funcPr>
                              <m:ctrlPr>
                                <a:rPr lang="en-GB" sz="2400" b="1" i="1">
                                  <a:latin typeface="Cambria Math" panose="02040503050406030204" pitchFamily="18" charset="0"/>
                                </a:rPr>
                              </m:ctrlPr>
                            </m:funcPr>
                            <m:fName>
                              <m:r>
                                <a:rPr lang="en-GB" sz="2400" b="1" i="1">
                                  <a:latin typeface="Cambria Math" panose="02040503050406030204" pitchFamily="18" charset="0"/>
                                </a:rPr>
                                <m:t>𝒔𝒊𝒏</m:t>
                              </m:r>
                            </m:fName>
                            <m:e>
                              <m:d>
                                <m:dPr>
                                  <m:ctrlPr>
                                    <a:rPr lang="en-GB" sz="2400" b="1" i="1">
                                      <a:latin typeface="Cambria Math" panose="02040503050406030204" pitchFamily="18" charset="0"/>
                                    </a:rPr>
                                  </m:ctrlPr>
                                </m:dPr>
                                <m:e>
                                  <m:r>
                                    <a:rPr lang="en-GB" sz="2400" b="1" i="1">
                                      <a:latin typeface="Cambria Math" panose="02040503050406030204" pitchFamily="18" charset="0"/>
                                    </a:rPr>
                                    <m:t>−</m:t>
                                  </m:r>
                                  <m:f>
                                    <m:fPr>
                                      <m:ctrlPr>
                                        <a:rPr lang="en-GB" sz="2400" b="1" i="1">
                                          <a:latin typeface="Cambria Math" panose="02040503050406030204" pitchFamily="18" charset="0"/>
                                        </a:rPr>
                                      </m:ctrlPr>
                                    </m:fPr>
                                    <m:num>
                                      <m:r>
                                        <a:rPr lang="en-GB" sz="2400" b="1" i="1" smtClean="0">
                                          <a:latin typeface="Cambria Math" panose="02040503050406030204" pitchFamily="18" charset="0"/>
                                        </a:rPr>
                                        <m:t>𝟔</m:t>
                                      </m:r>
                                      <m:r>
                                        <a:rPr lang="en-GB" sz="2400" b="1" i="1">
                                          <a:latin typeface="Cambria Math" panose="02040503050406030204" pitchFamily="18" charset="0"/>
                                        </a:rPr>
                                        <m:t>𝝅</m:t>
                                      </m:r>
                                    </m:num>
                                    <m:den>
                                      <m:r>
                                        <a:rPr lang="en-GB" sz="2400" b="1" i="1">
                                          <a:latin typeface="Cambria Math" panose="02040503050406030204" pitchFamily="18" charset="0"/>
                                        </a:rPr>
                                        <m:t>𝟏𝟕</m:t>
                                      </m:r>
                                    </m:den>
                                  </m:f>
                                </m:e>
                              </m:d>
                            </m:e>
                          </m:func>
                        </m:den>
                      </m:f>
                    </m:oMath>
                    <m:oMath xmlns:m="http://schemas.openxmlformats.org/officeDocument/2006/math">
                      <m:r>
                        <a:rPr lang="en-GB" sz="2400" b="1" i="1" smtClean="0">
                          <a:latin typeface="Cambria Math" panose="02040503050406030204" pitchFamily="18" charset="0"/>
                        </a:rPr>
                        <m:t>=</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𝐜𝐨𝐬</m:t>
                          </m:r>
                        </m:fName>
                        <m:e>
                          <m:r>
                            <a:rPr lang="en-GB" sz="2400" b="1" i="1" smtClean="0">
                              <a:latin typeface="Cambria Math" panose="02040503050406030204" pitchFamily="18" charset="0"/>
                            </a:rPr>
                            <m:t>𝟑</m:t>
                          </m:r>
                          <m:r>
                            <a:rPr lang="en-GB" sz="2400" b="1" i="1" smtClean="0">
                              <a:latin typeface="Cambria Math" panose="02040503050406030204" pitchFamily="18" charset="0"/>
                            </a:rPr>
                            <m:t>𝝅</m:t>
                          </m:r>
                        </m:e>
                      </m:func>
                      <m:r>
                        <a:rPr lang="en-GB" sz="2400" b="1" i="1" smtClean="0">
                          <a:latin typeface="Cambria Math" panose="02040503050406030204" pitchFamily="18" charset="0"/>
                        </a:rPr>
                        <m:t>+</m:t>
                      </m:r>
                      <m:r>
                        <a:rPr lang="en-GB" sz="2400" b="1" i="1" smtClean="0">
                          <a:latin typeface="Cambria Math" panose="02040503050406030204" pitchFamily="18" charset="0"/>
                        </a:rPr>
                        <m:t>𝒊</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𝐬𝐢𝐧</m:t>
                          </m:r>
                        </m:fName>
                        <m:e>
                          <m:r>
                            <a:rPr lang="en-GB" sz="2400" b="1" i="1" smtClean="0">
                              <a:latin typeface="Cambria Math" panose="02040503050406030204" pitchFamily="18" charset="0"/>
                            </a:rPr>
                            <m:t>𝟑</m:t>
                          </m:r>
                          <m:r>
                            <a:rPr lang="en-GB" sz="2400" b="1" i="1" smtClean="0">
                              <a:latin typeface="Cambria Math" panose="02040503050406030204" pitchFamily="18" charset="0"/>
                            </a:rPr>
                            <m:t>𝝅</m:t>
                          </m:r>
                        </m:e>
                      </m:func>
                    </m:oMath>
                    <m:oMath xmlns:m="http://schemas.openxmlformats.org/officeDocument/2006/math">
                      <m:r>
                        <a:rPr lang="en-GB" sz="2400" b="1" i="1" smtClean="0">
                          <a:latin typeface="Cambria Math" panose="02040503050406030204" pitchFamily="18" charset="0"/>
                        </a:rPr>
                        <m:t>=</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𝐜𝐨𝐬</m:t>
                          </m:r>
                        </m:fName>
                        <m:e>
                          <m:r>
                            <a:rPr lang="en-GB" sz="2400" b="1" i="1" smtClean="0">
                              <a:latin typeface="Cambria Math" panose="02040503050406030204" pitchFamily="18" charset="0"/>
                            </a:rPr>
                            <m:t>𝝅</m:t>
                          </m:r>
                        </m:e>
                      </m:func>
                      <m:r>
                        <a:rPr lang="en-GB" sz="2400" b="1" i="1" smtClean="0">
                          <a:latin typeface="Cambria Math" panose="02040503050406030204" pitchFamily="18" charset="0"/>
                        </a:rPr>
                        <m:t>+</m:t>
                      </m:r>
                      <m:r>
                        <a:rPr lang="en-GB" sz="2400" b="1" i="1" smtClean="0">
                          <a:latin typeface="Cambria Math" panose="02040503050406030204" pitchFamily="18" charset="0"/>
                        </a:rPr>
                        <m:t>𝒊</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𝐬𝐢𝐧</m:t>
                          </m:r>
                        </m:fName>
                        <m:e>
                          <m:r>
                            <a:rPr lang="en-GB" sz="2400" b="1" i="1" smtClean="0">
                              <a:latin typeface="Cambria Math" panose="02040503050406030204" pitchFamily="18" charset="0"/>
                            </a:rPr>
                            <m:t>𝝅</m:t>
                          </m:r>
                        </m:e>
                      </m:func>
                      <m:r>
                        <a:rPr lang="en-GB" sz="2400" b="1" i="1" smtClean="0">
                          <a:latin typeface="Cambria Math" panose="02040503050406030204" pitchFamily="18" charset="0"/>
                        </a:rPr>
                        <m:t>=−</m:t>
                      </m:r>
                      <m:r>
                        <a:rPr lang="en-GB" sz="2400" b="1" i="1" smtClean="0">
                          <a:latin typeface="Cambria Math" panose="02040503050406030204" pitchFamily="18" charset="0"/>
                        </a:rPr>
                        <m:t>𝟏</m:t>
                      </m:r>
                    </m:oMath>
                  </m:oMathPara>
                </a14:m>
                <a:endParaRPr lang="en-GB" sz="2400" b="1" dirty="0"/>
              </a:p>
              <a:p>
                <a:endParaRPr lang="en-GB" sz="2400" b="1" dirty="0"/>
              </a:p>
              <a:p>
                <a:r>
                  <a:rPr lang="en-GB" sz="2400" dirty="0"/>
                  <a:t>Express </a:t>
                </a:r>
                <a14:m>
                  <m:oMath xmlns:m="http://schemas.openxmlformats.org/officeDocument/2006/math">
                    <m:sSup>
                      <m:sSupPr>
                        <m:ctrlPr>
                          <a:rPr lang="en-GB" sz="2400" i="1" smtClean="0">
                            <a:latin typeface="Cambria Math" panose="02040503050406030204" pitchFamily="18" charset="0"/>
                          </a:rPr>
                        </m:ctrlPr>
                      </m:sSupPr>
                      <m:e>
                        <m:d>
                          <m:dPr>
                            <m:ctrlPr>
                              <a:rPr lang="en-GB" sz="2400" i="1" smtClean="0">
                                <a:latin typeface="Cambria Math" panose="02040503050406030204" pitchFamily="18" charset="0"/>
                              </a:rPr>
                            </m:ctrlPr>
                          </m:dPr>
                          <m:e>
                            <m:r>
                              <a:rPr lang="en-GB" sz="2400" b="0" i="1" smtClean="0">
                                <a:latin typeface="Cambria Math" panose="02040503050406030204" pitchFamily="18" charset="0"/>
                              </a:rPr>
                              <m:t>1+</m:t>
                            </m:r>
                            <m:rad>
                              <m:radPr>
                                <m:degHide m:val="on"/>
                                <m:ctrlPr>
                                  <a:rPr lang="en-GB" sz="2400" i="1" smtClean="0">
                                    <a:latin typeface="Cambria Math" panose="02040503050406030204" pitchFamily="18" charset="0"/>
                                  </a:rPr>
                                </m:ctrlPr>
                              </m:radPr>
                              <m:deg/>
                              <m:e>
                                <m:r>
                                  <a:rPr lang="en-GB" sz="2400" b="0" i="1" smtClean="0">
                                    <a:latin typeface="Cambria Math" panose="02040503050406030204" pitchFamily="18" charset="0"/>
                                  </a:rPr>
                                  <m:t>3</m:t>
                                </m:r>
                              </m:e>
                            </m:rad>
                            <m:r>
                              <a:rPr lang="en-GB" sz="2400" b="0" i="1" smtClean="0">
                                <a:latin typeface="Cambria Math" panose="02040503050406030204" pitchFamily="18" charset="0"/>
                              </a:rPr>
                              <m:t> </m:t>
                            </m:r>
                            <m:r>
                              <a:rPr lang="en-GB" sz="2400" b="0" i="1" smtClean="0">
                                <a:latin typeface="Cambria Math" panose="02040503050406030204" pitchFamily="18" charset="0"/>
                              </a:rPr>
                              <m:t>𝑖</m:t>
                            </m:r>
                          </m:e>
                        </m:d>
                      </m:e>
                      <m:sup>
                        <m:r>
                          <a:rPr lang="en-GB" sz="2400" b="0" i="1" smtClean="0">
                            <a:latin typeface="Cambria Math" panose="02040503050406030204" pitchFamily="18" charset="0"/>
                          </a:rPr>
                          <m:t>7</m:t>
                        </m:r>
                      </m:sup>
                    </m:sSup>
                  </m:oMath>
                </a14:m>
                <a:r>
                  <a:rPr lang="en-GB" sz="2400" dirty="0"/>
                  <a:t> in the form </a:t>
                </a:r>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𝑖𝑦</m:t>
                    </m:r>
                  </m:oMath>
                </a14:m>
                <a:r>
                  <a:rPr lang="en-GB" sz="2400" dirty="0"/>
                  <a:t> where </a:t>
                </a:r>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𝑦</m:t>
                    </m:r>
                    <m:r>
                      <a:rPr lang="en-GB" sz="2400" b="0" i="1" smtClean="0">
                        <a:latin typeface="Cambria Math" panose="02040503050406030204" pitchFamily="18" charset="0"/>
                      </a:rPr>
                      <m:t>∈</m:t>
                    </m:r>
                    <m:r>
                      <a:rPr lang="en-GB" sz="2400" b="0" i="1" smtClean="0">
                        <a:latin typeface="Cambria Math" panose="02040503050406030204" pitchFamily="18" charset="0"/>
                      </a:rPr>
                      <m:t>ℝ</m:t>
                    </m:r>
                  </m:oMath>
                </a14:m>
                <a:r>
                  <a:rPr lang="en-GB" sz="2400" dirty="0"/>
                  <a:t>.</a:t>
                </a:r>
              </a:p>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𝟏</m:t>
                      </m:r>
                      <m:r>
                        <a:rPr lang="en-GB" sz="2400" b="1" i="1" smtClean="0">
                          <a:latin typeface="Cambria Math" panose="02040503050406030204" pitchFamily="18" charset="0"/>
                        </a:rPr>
                        <m:t>+</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𝟑</m:t>
                          </m:r>
                        </m:e>
                      </m:rad>
                      <m:r>
                        <a:rPr lang="en-GB" sz="2400" b="1" i="1" smtClean="0">
                          <a:latin typeface="Cambria Math" panose="02040503050406030204" pitchFamily="18" charset="0"/>
                        </a:rPr>
                        <m:t> </m:t>
                      </m:r>
                      <m:r>
                        <a:rPr lang="en-GB" sz="2400" b="1" i="1" smtClean="0">
                          <a:latin typeface="Cambria Math" panose="02040503050406030204" pitchFamily="18" charset="0"/>
                        </a:rPr>
                        <m:t>𝒊</m:t>
                      </m:r>
                      <m:r>
                        <a:rPr lang="en-GB" sz="2400" b="1" i="1" smtClean="0">
                          <a:latin typeface="Cambria Math" panose="02040503050406030204" pitchFamily="18" charset="0"/>
                        </a:rPr>
                        <m:t>=</m:t>
                      </m:r>
                      <m:r>
                        <a:rPr lang="en-GB" sz="2400" b="1" i="1" smtClean="0">
                          <a:latin typeface="Cambria Math" panose="02040503050406030204" pitchFamily="18" charset="0"/>
                        </a:rPr>
                        <m:t>𝟐</m:t>
                      </m:r>
                      <m:r>
                        <a:rPr lang="en-GB" sz="2400" b="1" i="1" smtClean="0">
                          <a:latin typeface="Cambria Math" panose="02040503050406030204" pitchFamily="18" charset="0"/>
                        </a:rPr>
                        <m:t>(</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𝐜𝐨𝐬</m:t>
                          </m:r>
                        </m:fName>
                        <m:e>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𝝅</m:t>
                              </m:r>
                            </m:num>
                            <m:den>
                              <m:r>
                                <a:rPr lang="en-GB" sz="2400" b="1" i="1" smtClean="0">
                                  <a:latin typeface="Cambria Math" panose="02040503050406030204" pitchFamily="18" charset="0"/>
                                </a:rPr>
                                <m:t>𝟑</m:t>
                              </m:r>
                            </m:den>
                          </m:f>
                        </m:e>
                      </m:func>
                      <m:r>
                        <a:rPr lang="en-GB" sz="2400" b="1" i="1" smtClean="0">
                          <a:latin typeface="Cambria Math" panose="02040503050406030204" pitchFamily="18" charset="0"/>
                        </a:rPr>
                        <m:t>+</m:t>
                      </m:r>
                      <m:r>
                        <a:rPr lang="en-GB" sz="2400" b="1" i="1" smtClean="0">
                          <a:latin typeface="Cambria Math" panose="02040503050406030204" pitchFamily="18" charset="0"/>
                        </a:rPr>
                        <m:t>𝒊</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𝐬𝐢𝐧</m:t>
                          </m:r>
                        </m:fName>
                        <m:e>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𝝅</m:t>
                              </m:r>
                            </m:num>
                            <m:den>
                              <m:r>
                                <a:rPr lang="en-GB" sz="2400" b="1" i="1" smtClean="0">
                                  <a:latin typeface="Cambria Math" panose="02040503050406030204" pitchFamily="18" charset="0"/>
                                </a:rPr>
                                <m:t>𝟑</m:t>
                              </m:r>
                            </m:den>
                          </m:f>
                        </m:e>
                      </m:func>
                      <m:r>
                        <a:rPr lang="en-GB" sz="2400" b="1" i="1" smtClean="0">
                          <a:latin typeface="Cambria Math" panose="02040503050406030204" pitchFamily="18" charset="0"/>
                        </a:rPr>
                        <m:t>)</m:t>
                      </m:r>
                    </m:oMath>
                  </m:oMathPara>
                </a14:m>
                <a:endParaRPr lang="en-GB" sz="2400" b="1" dirty="0"/>
              </a:p>
              <a:p>
                <a:pPr/>
                <a:r>
                  <a:rPr lang="en-GB" sz="2400" b="1" dirty="0"/>
                  <a:t>Therefore </a:t>
                </a:r>
                <a14:m>
                  <m:oMath xmlns:m="http://schemas.openxmlformats.org/officeDocument/2006/math">
                    <m:sSup>
                      <m:sSupPr>
                        <m:ctrlPr>
                          <a:rPr lang="en-GB" sz="2400" b="1" i="1">
                            <a:latin typeface="Cambria Math" panose="02040503050406030204" pitchFamily="18" charset="0"/>
                          </a:rPr>
                        </m:ctrlPr>
                      </m:sSupPr>
                      <m:e>
                        <m:d>
                          <m:dPr>
                            <m:ctrlPr>
                              <a:rPr lang="en-GB" sz="2400" b="1" i="1">
                                <a:latin typeface="Cambria Math" panose="02040503050406030204" pitchFamily="18" charset="0"/>
                              </a:rPr>
                            </m:ctrlPr>
                          </m:dPr>
                          <m:e>
                            <m:r>
                              <a:rPr lang="en-GB" sz="2400" b="1" i="1">
                                <a:latin typeface="Cambria Math" panose="02040503050406030204" pitchFamily="18" charset="0"/>
                              </a:rPr>
                              <m:t>𝟏</m:t>
                            </m:r>
                            <m:r>
                              <a:rPr lang="en-GB" sz="2400" b="1" i="1">
                                <a:latin typeface="Cambria Math" panose="02040503050406030204" pitchFamily="18" charset="0"/>
                              </a:rPr>
                              <m:t>+</m:t>
                            </m:r>
                            <m:rad>
                              <m:radPr>
                                <m:degHide m:val="on"/>
                                <m:ctrlPr>
                                  <a:rPr lang="en-GB" sz="2400" b="1" i="1">
                                    <a:latin typeface="Cambria Math" panose="02040503050406030204" pitchFamily="18" charset="0"/>
                                  </a:rPr>
                                </m:ctrlPr>
                              </m:radPr>
                              <m:deg/>
                              <m:e>
                                <m:r>
                                  <a:rPr lang="en-GB" sz="2400" b="1" i="1">
                                    <a:latin typeface="Cambria Math" panose="02040503050406030204" pitchFamily="18" charset="0"/>
                                  </a:rPr>
                                  <m:t>𝟑</m:t>
                                </m:r>
                              </m:e>
                            </m:rad>
                            <m:r>
                              <a:rPr lang="en-GB" sz="2400" b="1" i="1">
                                <a:latin typeface="Cambria Math" panose="02040503050406030204" pitchFamily="18" charset="0"/>
                              </a:rPr>
                              <m:t> </m:t>
                            </m:r>
                            <m:r>
                              <a:rPr lang="en-GB" sz="2400" b="1" i="1">
                                <a:latin typeface="Cambria Math" panose="02040503050406030204" pitchFamily="18" charset="0"/>
                              </a:rPr>
                              <m:t>𝒊</m:t>
                            </m:r>
                          </m:e>
                        </m:d>
                      </m:e>
                      <m:sup>
                        <m:r>
                          <a:rPr lang="en-GB" sz="2400" b="1" i="1">
                            <a:latin typeface="Cambria Math" panose="02040503050406030204" pitchFamily="18" charset="0"/>
                          </a:rPr>
                          <m:t>𝟕</m:t>
                        </m:r>
                      </m:sup>
                    </m:sSup>
                    <m:r>
                      <a:rPr lang="en-GB" sz="2400" b="1" i="1" smtClean="0">
                        <a:latin typeface="Cambria Math" panose="02040503050406030204" pitchFamily="18" charset="0"/>
                      </a:rPr>
                      <m:t>=</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𝟐</m:t>
                        </m:r>
                      </m:e>
                      <m:sup>
                        <m:r>
                          <a:rPr lang="en-GB" sz="2400" b="1" i="1" smtClean="0">
                            <a:latin typeface="Cambria Math" panose="02040503050406030204" pitchFamily="18" charset="0"/>
                          </a:rPr>
                          <m:t>𝟕</m:t>
                        </m:r>
                      </m:sup>
                    </m:sSup>
                    <m:d>
                      <m:dPr>
                        <m:ctrlPr>
                          <a:rPr lang="en-GB" sz="2400" b="1" i="1" smtClean="0">
                            <a:latin typeface="Cambria Math" panose="02040503050406030204" pitchFamily="18" charset="0"/>
                          </a:rPr>
                        </m:ctrlPr>
                      </m:dPr>
                      <m:e>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𝐜𝐨𝐬</m:t>
                            </m:r>
                          </m:fName>
                          <m:e>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𝟕</m:t>
                                </m:r>
                                <m:r>
                                  <a:rPr lang="en-GB" sz="2400" b="1" i="1" smtClean="0">
                                    <a:latin typeface="Cambria Math" panose="02040503050406030204" pitchFamily="18" charset="0"/>
                                  </a:rPr>
                                  <m:t>𝝅</m:t>
                                </m:r>
                              </m:num>
                              <m:den>
                                <m:r>
                                  <a:rPr lang="en-GB" sz="2400" b="1" i="1" smtClean="0">
                                    <a:latin typeface="Cambria Math" panose="02040503050406030204" pitchFamily="18" charset="0"/>
                                  </a:rPr>
                                  <m:t>𝟑</m:t>
                                </m:r>
                              </m:den>
                            </m:f>
                          </m:e>
                        </m:func>
                        <m:r>
                          <a:rPr lang="en-GB" sz="2400" b="1" i="1" smtClean="0">
                            <a:latin typeface="Cambria Math" panose="02040503050406030204" pitchFamily="18" charset="0"/>
                          </a:rPr>
                          <m:t>+</m:t>
                        </m:r>
                        <m:r>
                          <a:rPr lang="en-GB" sz="2400" b="1" i="1" smtClean="0">
                            <a:latin typeface="Cambria Math" panose="02040503050406030204" pitchFamily="18" charset="0"/>
                          </a:rPr>
                          <m:t>𝒊</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𝐬𝐢𝐧</m:t>
                            </m:r>
                          </m:fName>
                          <m:e>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𝟕</m:t>
                                </m:r>
                                <m:r>
                                  <a:rPr lang="en-GB" sz="2400" b="1" i="1" smtClean="0">
                                    <a:latin typeface="Cambria Math" panose="02040503050406030204" pitchFamily="18" charset="0"/>
                                  </a:rPr>
                                  <m:t>𝝅</m:t>
                                </m:r>
                              </m:num>
                              <m:den>
                                <m:r>
                                  <a:rPr lang="en-GB" sz="2400" b="1" i="1" smtClean="0">
                                    <a:latin typeface="Cambria Math" panose="02040503050406030204" pitchFamily="18" charset="0"/>
                                  </a:rPr>
                                  <m:t>𝟑</m:t>
                                </m:r>
                              </m:den>
                            </m:f>
                          </m:e>
                        </m:func>
                      </m:e>
                    </m:d>
                  </m:oMath>
                </a14:m>
                <a:br>
                  <a:rPr lang="en-GB" sz="2400" b="1" dirty="0"/>
                </a:b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m:t>
                      </m:r>
                      <m:r>
                        <a:rPr lang="en-GB" sz="2400" b="1" i="1" smtClean="0">
                          <a:latin typeface="Cambria Math" panose="02040503050406030204" pitchFamily="18" charset="0"/>
                        </a:rPr>
                        <m:t>𝟏𝟐𝟖</m:t>
                      </m:r>
                      <m:d>
                        <m:dPr>
                          <m:ctrlPr>
                            <a:rPr lang="en-GB" sz="2400" b="1" i="1" smtClean="0">
                              <a:latin typeface="Cambria Math" panose="02040503050406030204" pitchFamily="18" charset="0"/>
                            </a:rPr>
                          </m:ctrlPr>
                        </m:dPr>
                        <m:e>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𝐜𝐨𝐬</m:t>
                              </m:r>
                            </m:fName>
                            <m:e>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𝝅</m:t>
                                  </m:r>
                                </m:num>
                                <m:den>
                                  <m:r>
                                    <a:rPr lang="en-GB" sz="2400" b="1" i="1" smtClean="0">
                                      <a:latin typeface="Cambria Math" panose="02040503050406030204" pitchFamily="18" charset="0"/>
                                    </a:rPr>
                                    <m:t>𝟑</m:t>
                                  </m:r>
                                </m:den>
                              </m:f>
                            </m:e>
                          </m:func>
                          <m:r>
                            <a:rPr lang="en-GB" sz="2400" b="1" i="1" smtClean="0">
                              <a:latin typeface="Cambria Math" panose="02040503050406030204" pitchFamily="18" charset="0"/>
                            </a:rPr>
                            <m:t>+</m:t>
                          </m:r>
                          <m:r>
                            <a:rPr lang="en-GB" sz="2400" b="1" i="1" smtClean="0">
                              <a:latin typeface="Cambria Math" panose="02040503050406030204" pitchFamily="18" charset="0"/>
                            </a:rPr>
                            <m:t>𝒊</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𝐬𝐢𝐧</m:t>
                              </m:r>
                            </m:fName>
                            <m:e>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𝝅</m:t>
                                  </m:r>
                                </m:num>
                                <m:den>
                                  <m:r>
                                    <a:rPr lang="en-GB" sz="2400" b="1" i="1" smtClean="0">
                                      <a:latin typeface="Cambria Math" panose="02040503050406030204" pitchFamily="18" charset="0"/>
                                    </a:rPr>
                                    <m:t>𝟑</m:t>
                                  </m:r>
                                </m:den>
                              </m:f>
                            </m:e>
                          </m:func>
                        </m:e>
                      </m:d>
                      <m:r>
                        <a:rPr lang="en-GB" sz="2400" b="1" i="1" smtClean="0">
                          <a:latin typeface="Cambria Math" panose="02040503050406030204" pitchFamily="18" charset="0"/>
                        </a:rPr>
                        <m:t>=</m:t>
                      </m:r>
                      <m:r>
                        <a:rPr lang="en-GB" sz="2400" b="1" i="1" smtClean="0">
                          <a:latin typeface="Cambria Math" panose="02040503050406030204" pitchFamily="18" charset="0"/>
                        </a:rPr>
                        <m:t>𝟔𝟒</m:t>
                      </m:r>
                      <m:r>
                        <a:rPr lang="en-GB" sz="2400" b="1" i="1" smtClean="0">
                          <a:latin typeface="Cambria Math" panose="02040503050406030204" pitchFamily="18" charset="0"/>
                        </a:rPr>
                        <m:t>+</m:t>
                      </m:r>
                      <m:r>
                        <a:rPr lang="en-GB" sz="2400" b="1" i="1" smtClean="0">
                          <a:latin typeface="Cambria Math" panose="02040503050406030204" pitchFamily="18" charset="0"/>
                        </a:rPr>
                        <m:t>𝟔𝟒</m:t>
                      </m:r>
                      <m:rad>
                        <m:radPr>
                          <m:degHide m:val="on"/>
                          <m:ctrlPr>
                            <a:rPr lang="en-GB" sz="2400" b="1" i="1" smtClean="0">
                              <a:latin typeface="Cambria Math" panose="02040503050406030204" pitchFamily="18" charset="0"/>
                            </a:rPr>
                          </m:ctrlPr>
                        </m:radPr>
                        <m:deg/>
                        <m:e>
                          <m:r>
                            <a:rPr lang="en-GB" sz="2400" b="1" i="1" smtClean="0">
                              <a:latin typeface="Cambria Math" panose="02040503050406030204" pitchFamily="18" charset="0"/>
                            </a:rPr>
                            <m:t>𝟑</m:t>
                          </m:r>
                        </m:e>
                      </m:rad>
                      <m:r>
                        <a:rPr lang="en-GB" sz="2400" b="1" i="1" smtClean="0">
                          <a:latin typeface="Cambria Math" panose="02040503050406030204" pitchFamily="18" charset="0"/>
                        </a:rPr>
                        <m:t> </m:t>
                      </m:r>
                      <m:r>
                        <a:rPr lang="en-GB" sz="2400" b="1" i="1" smtClean="0">
                          <a:latin typeface="Cambria Math" panose="02040503050406030204" pitchFamily="18" charset="0"/>
                        </a:rPr>
                        <m:t>𝒊</m:t>
                      </m:r>
                    </m:oMath>
                  </m:oMathPara>
                </a14:m>
                <a:endParaRPr lang="en-GB" sz="2400" b="1" dirty="0"/>
              </a:p>
            </p:txBody>
          </p:sp>
        </mc:Choice>
        <mc:Fallback xmlns="">
          <p:sp>
            <p:nvSpPr>
              <p:cNvPr id="5" name="Rectangle 4"/>
              <p:cNvSpPr>
                <a:spLocks noRot="1" noChangeAspect="1" noMove="1" noResize="1" noEditPoints="1" noAdjustHandles="1" noChangeArrowheads="1" noChangeShapeType="1" noTextEdit="1"/>
              </p:cNvSpPr>
              <p:nvPr/>
            </p:nvSpPr>
            <p:spPr>
              <a:xfrm>
                <a:off x="358959" y="630161"/>
                <a:ext cx="8654411" cy="5931496"/>
              </a:xfrm>
              <a:prstGeom prst="rect">
                <a:avLst/>
              </a:prstGeom>
              <a:blipFill rotWithShape="0">
                <a:blip r:embed="rId2"/>
                <a:stretch>
                  <a:fillRect l="-1127"/>
                </a:stretch>
              </a:blipFill>
            </p:spPr>
            <p:txBody>
              <a:bodyPr/>
              <a:lstStyle/>
              <a:p>
                <a:r>
                  <a:rPr lang="en-GB">
                    <a:noFill/>
                  </a:rPr>
                  <a:t> </a:t>
                </a:r>
              </a:p>
            </p:txBody>
          </p:sp>
        </mc:Fallback>
      </mc:AlternateContent>
      <p:sp>
        <p:nvSpPr>
          <p:cNvPr id="6" name="Rectangle 5"/>
          <p:cNvSpPr/>
          <p:nvPr/>
        </p:nvSpPr>
        <p:spPr>
          <a:xfrm>
            <a:off x="806813" y="1705428"/>
            <a:ext cx="8075930" cy="20973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358959" y="4653136"/>
            <a:ext cx="8552812" cy="19191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849140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DBE8F-8F11-495A-BC9A-FAEF575480C9}"/>
              </a:ext>
            </a:extLst>
          </p:cNvPr>
          <p:cNvPicPr>
            <a:picLocks noChangeAspect="1"/>
          </p:cNvPicPr>
          <p:nvPr/>
        </p:nvPicPr>
        <p:blipFill>
          <a:blip r:embed="rId2"/>
          <a:stretch>
            <a:fillRect/>
          </a:stretch>
        </p:blipFill>
        <p:spPr>
          <a:xfrm>
            <a:off x="467544" y="1268760"/>
            <a:ext cx="5133354" cy="1541115"/>
          </a:xfrm>
          <a:prstGeom prst="rect">
            <a:avLst/>
          </a:prstGeom>
          <a:effectLst>
            <a:outerShdw blurRad="63500" sx="102000" sy="102000" algn="ctr" rotWithShape="0">
              <a:prstClr val="black">
                <a:alpha val="40000"/>
              </a:prstClr>
            </a:outerShdw>
          </a:effectLst>
        </p:spPr>
      </p:pic>
      <p:sp>
        <p:nvSpPr>
          <p:cNvPr id="4" name="TextBox 3">
            <a:extLst>
              <a:ext uri="{FF2B5EF4-FFF2-40B4-BE49-F238E27FC236}">
                <a16:creationId xmlns:a16="http://schemas.microsoft.com/office/drawing/2014/main" id="{4104D0E4-B227-4505-93A0-21E7393C789D}"/>
              </a:ext>
            </a:extLst>
          </p:cNvPr>
          <p:cNvSpPr txBox="1"/>
          <p:nvPr/>
        </p:nvSpPr>
        <p:spPr>
          <a:xfrm>
            <a:off x="467544" y="899428"/>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FP2(Old) June 2010 Q4</a:t>
            </a:r>
          </a:p>
        </p:txBody>
      </p:sp>
      <p:grpSp>
        <p:nvGrpSpPr>
          <p:cNvPr id="5" name="Group 4">
            <a:extLst>
              <a:ext uri="{FF2B5EF4-FFF2-40B4-BE49-F238E27FC236}">
                <a16:creationId xmlns:a16="http://schemas.microsoft.com/office/drawing/2014/main" id="{D636DBB6-6F5C-4CCA-BD16-A7E04CE41B40}"/>
              </a:ext>
            </a:extLst>
          </p:cNvPr>
          <p:cNvGrpSpPr/>
          <p:nvPr/>
        </p:nvGrpSpPr>
        <p:grpSpPr>
          <a:xfrm>
            <a:off x="0" y="0"/>
            <a:ext cx="9143074" cy="599127"/>
            <a:chOff x="0" y="13335"/>
            <a:chExt cx="9144218" cy="599127"/>
          </a:xfrm>
        </p:grpSpPr>
        <p:sp>
          <p:nvSpPr>
            <p:cNvPr id="6" name="TextBox 32">
              <a:extLst>
                <a:ext uri="{FF2B5EF4-FFF2-40B4-BE49-F238E27FC236}">
                  <a16:creationId xmlns:a16="http://schemas.microsoft.com/office/drawing/2014/main" id="{C40FAAAF-24A5-429A-BCF5-92CB51953AF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7" name="Straight Connector 6">
              <a:extLst>
                <a:ext uri="{FF2B5EF4-FFF2-40B4-BE49-F238E27FC236}">
                  <a16:creationId xmlns:a16="http://schemas.microsoft.com/office/drawing/2014/main" id="{22E1F027-FD05-4AAC-8634-452E50E8496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8" name="Picture 7">
            <a:extLst>
              <a:ext uri="{FF2B5EF4-FFF2-40B4-BE49-F238E27FC236}">
                <a16:creationId xmlns:a16="http://schemas.microsoft.com/office/drawing/2014/main" id="{372B6790-4734-4058-A2C2-9CBB1ACCA94D}"/>
              </a:ext>
            </a:extLst>
          </p:cNvPr>
          <p:cNvPicPr>
            <a:picLocks noChangeAspect="1"/>
          </p:cNvPicPr>
          <p:nvPr/>
        </p:nvPicPr>
        <p:blipFill>
          <a:blip r:embed="rId3"/>
          <a:stretch>
            <a:fillRect/>
          </a:stretch>
        </p:blipFill>
        <p:spPr>
          <a:xfrm>
            <a:off x="1043608" y="3319655"/>
            <a:ext cx="6877050" cy="1704975"/>
          </a:xfrm>
          <a:prstGeom prst="rect">
            <a:avLst/>
          </a:prstGeom>
        </p:spPr>
      </p:pic>
      <p:sp>
        <p:nvSpPr>
          <p:cNvPr id="9" name="Rectangle 8">
            <a:extLst>
              <a:ext uri="{FF2B5EF4-FFF2-40B4-BE49-F238E27FC236}">
                <a16:creationId xmlns:a16="http://schemas.microsoft.com/office/drawing/2014/main" id="{9D73E1DF-F767-4A03-9D51-EC07456746B5}"/>
              </a:ext>
            </a:extLst>
          </p:cNvPr>
          <p:cNvSpPr/>
          <p:nvPr/>
        </p:nvSpPr>
        <p:spPr>
          <a:xfrm>
            <a:off x="1492613" y="3200853"/>
            <a:ext cx="6451237" cy="11044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727D72AD-918B-40F1-83B0-7B45B5E3F89F}"/>
              </a:ext>
            </a:extLst>
          </p:cNvPr>
          <p:cNvSpPr/>
          <p:nvPr/>
        </p:nvSpPr>
        <p:spPr>
          <a:xfrm>
            <a:off x="1492613" y="4305300"/>
            <a:ext cx="6451237" cy="11044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023052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Core Pure Year 2</a:t>
            </a:r>
          </a:p>
          <a:p>
            <a:r>
              <a:rPr lang="en-GB" sz="2400" dirty="0"/>
              <a:t>Pages 10-11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DD1427C-B1D4-4703-B151-DBEF135CAE98}"/>
              </a:ext>
            </a:extLst>
          </p:cNvPr>
          <p:cNvSpPr txBox="1"/>
          <p:nvPr/>
        </p:nvSpPr>
        <p:spPr>
          <a:xfrm>
            <a:off x="1907704" y="2852936"/>
            <a:ext cx="4752528" cy="2677656"/>
          </a:xfrm>
          <a:prstGeom prst="rect">
            <a:avLst/>
          </a:prstGeom>
          <a:noFill/>
        </p:spPr>
        <p:txBody>
          <a:bodyPr wrap="square" rtlCol="0">
            <a:spAutoFit/>
          </a:bodyPr>
          <a:lstStyle/>
          <a:p>
            <a:r>
              <a:rPr lang="en-US" sz="2400" dirty="0"/>
              <a:t>Complete before the lesson Q1</a:t>
            </a:r>
          </a:p>
          <a:p>
            <a:endParaRPr lang="en-US" sz="2400" dirty="0"/>
          </a:p>
          <a:p>
            <a:r>
              <a:rPr lang="en-US" sz="2400" dirty="0"/>
              <a:t>In Class:			</a:t>
            </a:r>
          </a:p>
          <a:p>
            <a:r>
              <a:rPr lang="en-US" sz="2400" dirty="0">
                <a:solidFill>
                  <a:srgbClr val="00B050"/>
                </a:solidFill>
              </a:rPr>
              <a:t>Green</a:t>
            </a:r>
            <a:r>
              <a:rPr lang="en-US" sz="2400" dirty="0"/>
              <a:t>		Q2-3</a:t>
            </a:r>
          </a:p>
          <a:p>
            <a:r>
              <a:rPr lang="en-US" sz="2400" dirty="0">
                <a:solidFill>
                  <a:schemeClr val="accent6"/>
                </a:solidFill>
              </a:rPr>
              <a:t>Amber</a:t>
            </a:r>
            <a:r>
              <a:rPr lang="en-US" sz="2400" dirty="0"/>
              <a:t> 		Q4</a:t>
            </a:r>
          </a:p>
          <a:p>
            <a:r>
              <a:rPr lang="en-US" sz="2400" dirty="0">
                <a:solidFill>
                  <a:srgbClr val="FF0000"/>
                </a:solidFill>
              </a:rPr>
              <a:t>Red</a:t>
            </a:r>
            <a:r>
              <a:rPr lang="en-US" sz="2400" dirty="0"/>
              <a:t>		Q5-9 &amp; Challenge</a:t>
            </a:r>
          </a:p>
          <a:p>
            <a:endParaRPr lang="en-US" sz="2400" dirty="0"/>
          </a:p>
        </p:txBody>
      </p:sp>
    </p:spTree>
    <p:extLst>
      <p:ext uri="{BB962C8B-B14F-4D97-AF65-F5344CB8AC3E}">
        <p14:creationId xmlns:p14="http://schemas.microsoft.com/office/powerpoint/2010/main" val="2715552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Applications of de </a:t>
              </a:r>
              <a:r>
                <a:rPr lang="en-GB" sz="3200" dirty="0" err="1"/>
                <a:t>Moivre</a:t>
              </a:r>
              <a:r>
                <a:rPr lang="en-GB" sz="3200" dirty="0"/>
                <a:t> #1: Trig identities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44656"/>
                <a:ext cx="5976664"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Express </a:t>
                </a:r>
                <a14:m>
                  <m:oMath xmlns:m="http://schemas.openxmlformats.org/officeDocument/2006/math">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3</m:t>
                        </m:r>
                        <m:r>
                          <a:rPr lang="en-GB" sz="2400" b="0" i="1" smtClean="0">
                            <a:latin typeface="Cambria Math" panose="02040503050406030204" pitchFamily="18" charset="0"/>
                          </a:rPr>
                          <m:t>𝜃</m:t>
                        </m:r>
                      </m:e>
                    </m:func>
                  </m:oMath>
                </a14:m>
                <a:r>
                  <a:rPr lang="en-GB" sz="2400" dirty="0"/>
                  <a:t> in terms of powers of </a:t>
                </a:r>
                <a14:m>
                  <m:oMath xmlns:m="http://schemas.openxmlformats.org/officeDocument/2006/math">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𝜃</m:t>
                        </m:r>
                      </m:e>
                    </m:func>
                  </m:oMath>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44656"/>
                <a:ext cx="5976664" cy="461665"/>
              </a:xfrm>
              <a:prstGeom prst="rect">
                <a:avLst/>
              </a:prstGeom>
              <a:blipFill rotWithShape="0">
                <a:blip r:embed="rId2"/>
                <a:stretch>
                  <a:fillRect b="-1000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7544" y="1700808"/>
                <a:ext cx="8424936" cy="3995196"/>
              </a:xfrm>
              <a:prstGeom prst="rect">
                <a:avLst/>
              </a:prstGeom>
              <a:noFill/>
            </p:spPr>
            <p:txBody>
              <a:bodyPr wrap="square" rtlCol="0">
                <a:spAutoFit/>
              </a:bodyPr>
              <a:lstStyle/>
              <a:p>
                <a:r>
                  <a:rPr lang="en-GB" dirty="0"/>
                  <a:t>Is there someway we could use de </a:t>
                </a:r>
                <a:r>
                  <a:rPr lang="en-GB" dirty="0" err="1"/>
                  <a:t>Moivre’s</a:t>
                </a:r>
                <a:r>
                  <a:rPr lang="en-GB" dirty="0"/>
                  <a:t> theorem to get a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m:t>
                        </m:r>
                        <m:r>
                          <a:rPr lang="en-GB" b="0" i="1" smtClean="0">
                            <a:latin typeface="Cambria Math" panose="02040503050406030204" pitchFamily="18" charset="0"/>
                          </a:rPr>
                          <m:t>𝜃</m:t>
                        </m:r>
                      </m:e>
                    </m:func>
                  </m:oMath>
                </a14:m>
                <a:r>
                  <a:rPr lang="en-GB" dirty="0"/>
                  <a:t> term?</a:t>
                </a:r>
              </a:p>
              <a:p>
                <a:endParaRPr lang="en-GB" dirty="0"/>
              </a:p>
              <a:p>
                <a:pPr/>
                <a14:m>
                  <m:oMathPara xmlns:m="http://schemas.openxmlformats.org/officeDocument/2006/math">
                    <m:oMathParaPr>
                      <m:jc m:val="centerGroup"/>
                    </m:oMathParaPr>
                    <m:oMath xmlns:m="http://schemas.openxmlformats.org/officeDocument/2006/math">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𝜽</m:t>
                                  </m:r>
                                </m:e>
                              </m:func>
                              <m:r>
                                <a:rPr lang="en-GB" b="1" i="1" smtClean="0">
                                  <a:latin typeface="Cambria Math" panose="02040503050406030204" pitchFamily="18" charset="0"/>
                                </a:rPr>
                                <m:t>+</m:t>
                              </m:r>
                              <m:r>
                                <a:rPr lang="en-GB" b="1" i="1" smtClean="0">
                                  <a:latin typeface="Cambria Math" panose="02040503050406030204" pitchFamily="18" charset="0"/>
                                </a:rPr>
                                <m:t>𝒊</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e>
                          </m:d>
                        </m:e>
                        <m:sup>
                          <m:r>
                            <a:rPr lang="en-GB" b="1" i="1" smtClean="0">
                              <a:latin typeface="Cambria Math" panose="02040503050406030204" pitchFamily="18" charset="0"/>
                            </a:rPr>
                            <m:t>𝟑</m:t>
                          </m:r>
                        </m:sup>
                      </m:sSup>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𝟑</m:t>
                          </m:r>
                          <m:r>
                            <a:rPr lang="en-GB" b="1" i="1" smtClean="0">
                              <a:latin typeface="Cambria Math" panose="02040503050406030204" pitchFamily="18" charset="0"/>
                            </a:rPr>
                            <m:t>𝜽</m:t>
                          </m:r>
                        </m:e>
                      </m:func>
                      <m:r>
                        <a:rPr lang="en-GB" b="1" i="1" smtClean="0">
                          <a:latin typeface="Cambria Math" panose="02040503050406030204" pitchFamily="18" charset="0"/>
                        </a:rPr>
                        <m:t>+</m:t>
                      </m:r>
                      <m:r>
                        <a:rPr lang="en-GB" b="1" i="1" smtClean="0">
                          <a:latin typeface="Cambria Math" panose="02040503050406030204" pitchFamily="18" charset="0"/>
                        </a:rPr>
                        <m:t>𝒊</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𝟑</m:t>
                          </m:r>
                          <m:r>
                            <a:rPr lang="en-GB" b="1" i="1" smtClean="0">
                              <a:latin typeface="Cambria Math" panose="02040503050406030204" pitchFamily="18" charset="0"/>
                            </a:rPr>
                            <m:t>𝜽</m:t>
                          </m:r>
                        </m:e>
                      </m:func>
                    </m:oMath>
                  </m:oMathPara>
                </a14:m>
                <a:endParaRPr lang="en-GB" b="1" dirty="0"/>
              </a:p>
              <a:p>
                <a:endParaRPr lang="en-GB" dirty="0"/>
              </a:p>
              <a:p>
                <a:r>
                  <a:rPr lang="en-GB" dirty="0"/>
                  <a:t>Could we use the LHS to get another expression?</a:t>
                </a:r>
              </a:p>
              <a:p>
                <a:r>
                  <a:rPr lang="en-GB" b="1" dirty="0"/>
                  <a:t>Use a Binomial expansion!</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e>
                          </m:d>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1" i="1" smtClean="0">
                          <a:latin typeface="Cambria Math" panose="02040503050406030204" pitchFamily="18" charset="0"/>
                        </a:rPr>
                        <m:t>𝟏</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𝐜𝐨𝐬</m:t>
                              </m:r>
                            </m:e>
                            <m:sup>
                              <m:r>
                                <a:rPr lang="en-GB" b="1" i="1" smtClean="0">
                                  <a:latin typeface="Cambria Math" panose="02040503050406030204" pitchFamily="18" charset="0"/>
                                </a:rPr>
                                <m:t>𝟑</m:t>
                              </m:r>
                            </m:sup>
                          </m:sSup>
                        </m:fName>
                        <m:e>
                          <m:r>
                            <a:rPr lang="en-GB" b="1" i="1" smtClean="0">
                              <a:latin typeface="Cambria Math" panose="02040503050406030204" pitchFamily="18" charset="0"/>
                            </a:rPr>
                            <m:t>𝜽</m:t>
                          </m:r>
                        </m:e>
                      </m:func>
                      <m:r>
                        <a:rPr lang="en-GB" b="1" i="1" smtClean="0">
                          <a:latin typeface="Cambria Math" panose="02040503050406030204" pitchFamily="18" charset="0"/>
                        </a:rPr>
                        <m:t>+</m:t>
                      </m:r>
                      <m:r>
                        <a:rPr lang="en-GB" b="1" i="1" smtClean="0">
                          <a:latin typeface="Cambria Math" panose="02040503050406030204" pitchFamily="18" charset="0"/>
                        </a:rPr>
                        <m:t>𝟑</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𝐜𝐨𝐬</m:t>
                              </m:r>
                            </m:e>
                            <m:sup>
                              <m:r>
                                <a:rPr lang="en-GB" b="1" i="1" smtClean="0">
                                  <a:latin typeface="Cambria Math" panose="02040503050406030204" pitchFamily="18" charset="0"/>
                                </a:rPr>
                                <m:t>𝟐</m:t>
                              </m:r>
                            </m:sup>
                          </m:sSup>
                        </m:fName>
                        <m:e>
                          <m:r>
                            <a:rPr lang="en-GB" b="1" i="1" smtClean="0">
                              <a:latin typeface="Cambria Math" panose="02040503050406030204" pitchFamily="18" charset="0"/>
                            </a:rPr>
                            <m:t>𝜽</m:t>
                          </m:r>
                        </m:e>
                      </m:func>
                      <m:d>
                        <m:dPr>
                          <m:ctrlPr>
                            <a:rPr lang="en-GB" b="1" i="1" smtClean="0">
                              <a:latin typeface="Cambria Math" panose="02040503050406030204" pitchFamily="18" charset="0"/>
                            </a:rPr>
                          </m:ctrlPr>
                        </m:dPr>
                        <m:e>
                          <m:r>
                            <a:rPr lang="en-GB" b="1" i="1" smtClean="0">
                              <a:latin typeface="Cambria Math" panose="02040503050406030204" pitchFamily="18" charset="0"/>
                            </a:rPr>
                            <m:t>𝒊</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e>
                      </m:d>
                      <m:r>
                        <a:rPr lang="en-GB" b="1" i="1" smtClean="0">
                          <a:latin typeface="Cambria Math" panose="02040503050406030204" pitchFamily="18" charset="0"/>
                        </a:rPr>
                        <m:t>+</m:t>
                      </m:r>
                      <m:r>
                        <a:rPr lang="en-GB" b="1" i="1" smtClean="0">
                          <a:latin typeface="Cambria Math" panose="02040503050406030204" pitchFamily="18" charset="0"/>
                        </a:rPr>
                        <m:t>𝟑</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𝜽</m:t>
                          </m:r>
                        </m:e>
                      </m:func>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𝒊</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e>
                          </m:d>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𝒊</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e>
                          </m:d>
                        </m:e>
                        <m:sup>
                          <m:r>
                            <a:rPr lang="en-GB" b="1" i="1" smtClean="0">
                              <a:latin typeface="Cambria Math" panose="02040503050406030204" pitchFamily="18" charset="0"/>
                            </a:rPr>
                            <m:t>𝟑</m:t>
                          </m:r>
                        </m:sup>
                      </m:sSup>
                    </m:oMath>
                    <m:oMath xmlns:m="http://schemas.openxmlformats.org/officeDocument/2006/math">
                      <m:r>
                        <a:rPr lang="en-GB" b="1" i="1" smtClean="0">
                          <a:latin typeface="Cambria Math" panose="02040503050406030204" pitchFamily="18" charset="0"/>
                        </a:rPr>
                        <m:t>                                =</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𝐜𝐨𝐬</m:t>
                              </m:r>
                            </m:e>
                            <m:sup>
                              <m:r>
                                <a:rPr lang="en-GB" b="1" i="1" smtClean="0">
                                  <a:latin typeface="Cambria Math" panose="02040503050406030204" pitchFamily="18" charset="0"/>
                                </a:rPr>
                                <m:t>𝟑</m:t>
                              </m:r>
                            </m:sup>
                          </m:sSup>
                        </m:fName>
                        <m:e>
                          <m:r>
                            <a:rPr lang="en-GB" b="1" i="1" smtClean="0">
                              <a:latin typeface="Cambria Math" panose="02040503050406030204" pitchFamily="18" charset="0"/>
                            </a:rPr>
                            <m:t>𝜽</m:t>
                          </m:r>
                        </m:e>
                      </m:func>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𝒊</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𝐜𝐨𝐬</m:t>
                              </m:r>
                            </m:e>
                            <m:sup>
                              <m:r>
                                <a:rPr lang="en-GB" b="1" i="1" smtClean="0">
                                  <a:latin typeface="Cambria Math" panose="02040503050406030204" pitchFamily="18" charset="0"/>
                                </a:rPr>
                                <m:t>𝟐</m:t>
                              </m:r>
                            </m:sup>
                          </m:sSup>
                        </m:fName>
                        <m:e>
                          <m:r>
                            <a:rPr lang="en-GB" b="1" i="1" smtClean="0">
                              <a:latin typeface="Cambria Math" panose="02040503050406030204" pitchFamily="18" charset="0"/>
                            </a:rPr>
                            <m:t>𝜽</m:t>
                          </m:r>
                        </m:e>
                      </m:func>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r>
                        <a:rPr lang="en-GB" b="1" i="1" smtClean="0">
                          <a:latin typeface="Cambria Math" panose="02040503050406030204" pitchFamily="18" charset="0"/>
                        </a:rPr>
                        <m:t>−</m:t>
                      </m:r>
                      <m:r>
                        <a:rPr lang="en-GB" b="1" i="1" smtClean="0">
                          <a:latin typeface="Cambria Math" panose="02040503050406030204" pitchFamily="18" charset="0"/>
                        </a:rPr>
                        <m:t>𝟑</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𝜽</m:t>
                          </m:r>
                        </m:e>
                      </m:func>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𝐬𝐢𝐧</m:t>
                              </m:r>
                            </m:e>
                            <m:sup>
                              <m:r>
                                <a:rPr lang="en-GB" b="1" i="1" smtClean="0">
                                  <a:latin typeface="Cambria Math" panose="02040503050406030204" pitchFamily="18" charset="0"/>
                                </a:rPr>
                                <m:t>𝟐</m:t>
                              </m:r>
                            </m:sup>
                          </m:sSup>
                        </m:fName>
                        <m:e>
                          <m:r>
                            <a:rPr lang="en-GB" b="1" i="1" smtClean="0">
                              <a:latin typeface="Cambria Math" panose="02040503050406030204" pitchFamily="18" charset="0"/>
                            </a:rPr>
                            <m:t>𝜽</m:t>
                          </m:r>
                        </m:e>
                      </m:func>
                      <m:r>
                        <a:rPr lang="en-GB" b="1" i="1" smtClean="0">
                          <a:latin typeface="Cambria Math" panose="02040503050406030204" pitchFamily="18" charset="0"/>
                        </a:rPr>
                        <m:t>−</m:t>
                      </m:r>
                      <m:r>
                        <a:rPr lang="en-GB" b="1" i="1" smtClean="0">
                          <a:latin typeface="Cambria Math" panose="02040503050406030204" pitchFamily="18" charset="0"/>
                        </a:rPr>
                        <m:t>𝒊</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𝐬𝐢𝐧</m:t>
                              </m:r>
                            </m:e>
                            <m:sup>
                              <m:r>
                                <a:rPr lang="en-GB" b="1" i="1" smtClean="0">
                                  <a:latin typeface="Cambria Math" panose="02040503050406030204" pitchFamily="18" charset="0"/>
                                </a:rPr>
                                <m:t>𝟑</m:t>
                              </m:r>
                            </m:sup>
                          </m:sSup>
                        </m:fName>
                        <m:e>
                          <m:r>
                            <a:rPr lang="en-GB" b="1" i="1" smtClean="0">
                              <a:latin typeface="Cambria Math" panose="02040503050406030204" pitchFamily="18" charset="0"/>
                            </a:rPr>
                            <m:t>𝜽</m:t>
                          </m:r>
                        </m:e>
                      </m:func>
                    </m:oMath>
                  </m:oMathPara>
                </a14:m>
                <a:endParaRPr lang="en-GB" b="1" dirty="0"/>
              </a:p>
              <a:p>
                <a:endParaRPr lang="en-GB" dirty="0"/>
              </a:p>
              <a:p>
                <a:r>
                  <a:rPr lang="en-GB" dirty="0"/>
                  <a:t>How could we then compare the two expressions?</a:t>
                </a:r>
              </a:p>
              <a:p>
                <a:r>
                  <a:rPr lang="en-GB" b="1" dirty="0"/>
                  <a:t>Equating real parts:</a:t>
                </a:r>
              </a:p>
              <a:p>
                <a:pPr/>
                <a14:m>
                  <m:oMathPara xmlns:m="http://schemas.openxmlformats.org/officeDocument/2006/math">
                    <m:oMathParaPr>
                      <m:jc m:val="centerGroup"/>
                    </m:oMathParaPr>
                    <m:oMath xmlns:m="http://schemas.openxmlformats.org/officeDocument/2006/math">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𝟑</m:t>
                          </m:r>
                          <m:r>
                            <a:rPr lang="en-GB" b="1" i="1" smtClean="0">
                              <a:latin typeface="Cambria Math" panose="02040503050406030204" pitchFamily="18" charset="0"/>
                            </a:rPr>
                            <m:t>𝜽</m:t>
                          </m:r>
                        </m:e>
                      </m:func>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𝐜𝐨𝐬</m:t>
                              </m:r>
                            </m:e>
                            <m:sup>
                              <m:r>
                                <a:rPr lang="en-GB" b="1" i="1" smtClean="0">
                                  <a:latin typeface="Cambria Math" panose="02040503050406030204" pitchFamily="18" charset="0"/>
                                </a:rPr>
                                <m:t>𝟑</m:t>
                              </m:r>
                            </m:sup>
                          </m:sSup>
                        </m:fName>
                        <m:e>
                          <m:r>
                            <a:rPr lang="en-GB" b="1" i="1" smtClean="0">
                              <a:latin typeface="Cambria Math" panose="02040503050406030204" pitchFamily="18" charset="0"/>
                            </a:rPr>
                            <m:t>𝜽</m:t>
                          </m:r>
                        </m:e>
                      </m:func>
                      <m:r>
                        <a:rPr lang="en-GB" b="1" i="1" smtClean="0">
                          <a:latin typeface="Cambria Math" panose="02040503050406030204" pitchFamily="18" charset="0"/>
                        </a:rPr>
                        <m:t>−</m:t>
                      </m:r>
                      <m:r>
                        <a:rPr lang="en-GB" b="1" i="1" smtClean="0">
                          <a:latin typeface="Cambria Math" panose="02040503050406030204" pitchFamily="18" charset="0"/>
                        </a:rPr>
                        <m:t>𝟑</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𝜽</m:t>
                          </m:r>
                        </m:e>
                      </m:func>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𝐬𝐢𝐧</m:t>
                              </m:r>
                            </m:e>
                            <m:sup>
                              <m:r>
                                <a:rPr lang="en-GB" b="1" i="1" smtClean="0">
                                  <a:latin typeface="Cambria Math" panose="02040503050406030204" pitchFamily="18" charset="0"/>
                                </a:rPr>
                                <m:t>𝟐</m:t>
                              </m:r>
                            </m:sup>
                          </m:sSup>
                        </m:fName>
                        <m:e>
                          <m:r>
                            <a:rPr lang="en-GB" b="1" i="1" smtClean="0">
                              <a:latin typeface="Cambria Math" panose="02040503050406030204" pitchFamily="18" charset="0"/>
                            </a:rPr>
                            <m:t>𝜽</m:t>
                          </m:r>
                        </m:e>
                      </m:func>
                    </m:oMath>
                    <m:oMath xmlns:m="http://schemas.openxmlformats.org/officeDocument/2006/math">
                      <m:r>
                        <a:rPr lang="en-GB" b="1" i="1" smtClean="0">
                          <a:latin typeface="Cambria Math" panose="02040503050406030204" pitchFamily="18" charset="0"/>
                        </a:rPr>
                        <m:t>=…</m:t>
                      </m:r>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𝟒</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𝐜𝐨𝐬</m:t>
                              </m:r>
                            </m:e>
                            <m:sup>
                              <m:r>
                                <a:rPr lang="en-GB" b="1" i="1" smtClean="0">
                                  <a:latin typeface="Cambria Math" panose="02040503050406030204" pitchFamily="18" charset="0"/>
                                </a:rPr>
                                <m:t>𝟑</m:t>
                              </m:r>
                            </m:sup>
                          </m:sSup>
                        </m:fName>
                        <m:e>
                          <m:r>
                            <a:rPr lang="en-GB" b="1" i="1" smtClean="0">
                              <a:latin typeface="Cambria Math" panose="02040503050406030204" pitchFamily="18" charset="0"/>
                            </a:rPr>
                            <m:t>𝜽</m:t>
                          </m:r>
                        </m:e>
                      </m:func>
                      <m:r>
                        <a:rPr lang="en-GB" b="1" i="1" smtClean="0">
                          <a:latin typeface="Cambria Math" panose="02040503050406030204" pitchFamily="18" charset="0"/>
                        </a:rPr>
                        <m:t>−</m:t>
                      </m:r>
                      <m:r>
                        <a:rPr lang="en-GB" b="1" i="1" smtClean="0">
                          <a:latin typeface="Cambria Math" panose="02040503050406030204" pitchFamily="18" charset="0"/>
                        </a:rPr>
                        <m:t>𝟑</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𝜽</m:t>
                          </m:r>
                        </m:e>
                      </m:func>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467544" y="1700808"/>
                <a:ext cx="8424936" cy="3995196"/>
              </a:xfrm>
              <a:prstGeom prst="rect">
                <a:avLst/>
              </a:prstGeom>
              <a:blipFill rotWithShape="0">
                <a:blip r:embed="rId3"/>
                <a:stretch>
                  <a:fillRect l="-651" t="-763"/>
                </a:stretch>
              </a:blipFill>
            </p:spPr>
            <p:txBody>
              <a:bodyPr/>
              <a:lstStyle/>
              <a:p>
                <a:r>
                  <a:rPr lang="en-GB">
                    <a:noFill/>
                  </a:rPr>
                  <a:t> </a:t>
                </a:r>
              </a:p>
            </p:txBody>
          </p:sp>
        </mc:Fallback>
      </mc:AlternateContent>
      <p:sp>
        <p:nvSpPr>
          <p:cNvPr id="7" name="Rectangle 6"/>
          <p:cNvSpPr/>
          <p:nvPr/>
        </p:nvSpPr>
        <p:spPr>
          <a:xfrm>
            <a:off x="2377604" y="2128665"/>
            <a:ext cx="4569296" cy="5383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548060" y="3160070"/>
            <a:ext cx="8354640" cy="9547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550540" y="4581408"/>
            <a:ext cx="8352160" cy="10573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13836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Applications of de </a:t>
              </a:r>
              <a:r>
                <a:rPr lang="en-GB" sz="3200" dirty="0" err="1"/>
                <a:t>Moivre</a:t>
              </a:r>
              <a:r>
                <a:rPr lang="en-GB" sz="3200" dirty="0"/>
                <a:t> #1: Trig identities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3888432" cy="10525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Express</a:t>
                </a:r>
              </a:p>
              <a:p>
                <a:pPr marL="342900" indent="-342900">
                  <a:buAutoNum type="alphaLcParenBoth"/>
                </a:pPr>
                <a:r>
                  <a:rPr lang="en-GB" b="0" dirty="0"/>
                  <a:t>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6</m:t>
                        </m:r>
                        <m:r>
                          <a:rPr lang="en-GB" b="0" i="1" smtClean="0">
                            <a:latin typeface="Cambria Math" panose="02040503050406030204" pitchFamily="18" charset="0"/>
                          </a:rPr>
                          <m:t>𝜃</m:t>
                        </m:r>
                      </m:e>
                    </m:func>
                  </m:oMath>
                </a14:m>
                <a:r>
                  <a:rPr lang="en-GB" dirty="0"/>
                  <a:t> in terms of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oMath>
                </a14:m>
                <a:r>
                  <a:rPr lang="en-GB" dirty="0"/>
                  <a:t>.</a:t>
                </a:r>
              </a:p>
              <a:p>
                <a:pPr marL="342900" indent="-342900">
                  <a:buAutoNum type="alphaLcParenBoth"/>
                </a:pPr>
                <a:r>
                  <a:rPr lang="en-GB" dirty="0"/>
                  <a:t> </a:t>
                </a:r>
                <a14:m>
                  <m:oMath xmlns:m="http://schemas.openxmlformats.org/officeDocument/2006/math">
                    <m:f>
                      <m:fPr>
                        <m:ctrlPr>
                          <a:rPr lang="en-GB" b="0" i="1" smtClean="0">
                            <a:latin typeface="Cambria Math" panose="02040503050406030204" pitchFamily="18" charset="0"/>
                          </a:rPr>
                        </m:ctrlPr>
                      </m:fPr>
                      <m:num>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6</m:t>
                            </m:r>
                            <m:r>
                              <a:rPr lang="en-GB" b="0" i="1" smtClean="0">
                                <a:latin typeface="Cambria Math" panose="02040503050406030204" pitchFamily="18" charset="0"/>
                              </a:rPr>
                              <m:t>𝜃</m:t>
                            </m:r>
                          </m:e>
                        </m:func>
                      </m:num>
                      <m:den>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den>
                    </m:f>
                    <m:r>
                      <a:rPr lang="en-GB" b="0" i="1" smtClean="0">
                        <a:latin typeface="Cambria Math" panose="02040503050406030204" pitchFamily="18" charset="0"/>
                      </a:rPr>
                      <m:t>, </m:t>
                    </m:r>
                    <m:r>
                      <a:rPr lang="en-GB" b="0" i="1" smtClean="0">
                        <a:latin typeface="Cambria Math" panose="02040503050406030204" pitchFamily="18" charset="0"/>
                      </a:rPr>
                      <m:t>𝜃</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𝜋</m:t>
                    </m:r>
                  </m:oMath>
                </a14:m>
                <a:r>
                  <a:rPr lang="en-GB" dirty="0"/>
                  <a:t>, in terms of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3888432" cy="1052532"/>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5536" y="2126829"/>
                <a:ext cx="8295332" cy="34222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e>
                          </m:d>
                        </m:e>
                        <m:sup>
                          <m:r>
                            <a:rPr lang="en-GB" b="0" i="1" smtClean="0">
                              <a:latin typeface="Cambria Math" panose="02040503050406030204" pitchFamily="18" charset="0"/>
                            </a:rPr>
                            <m:t>6</m:t>
                          </m:r>
                        </m:sup>
                      </m:sSup>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6</m:t>
                          </m:r>
                          <m:r>
                            <a:rPr lang="en-GB" b="0" i="1" smtClean="0">
                              <a:latin typeface="Cambria Math" panose="02040503050406030204" pitchFamily="18" charset="0"/>
                            </a:rPr>
                            <m:t>𝜃</m:t>
                          </m:r>
                        </m:e>
                      </m:func>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6</m:t>
                          </m:r>
                          <m:r>
                            <a:rPr lang="en-GB" b="0" i="1" smtClean="0">
                              <a:latin typeface="Cambria Math" panose="02040503050406030204" pitchFamily="18" charset="0"/>
                            </a:rPr>
                            <m:t>𝜃</m:t>
                          </m:r>
                        </m:e>
                      </m:func>
                    </m:oMath>
                    <m:oMath xmlns:m="http://schemas.openxmlformats.org/officeDocument/2006/math">
                      <m:r>
                        <a:rPr lang="en-GB" b="0" i="1" smtClean="0">
                          <a:latin typeface="Cambria Math" panose="02040503050406030204" pitchFamily="18" charset="0"/>
                        </a:rPr>
                        <m:t>  =</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6</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+6</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5</m:t>
                              </m:r>
                            </m:sup>
                          </m:sSup>
                        </m:fName>
                        <m:e>
                          <m:r>
                            <a:rPr lang="en-GB" b="0" i="1" smtClean="0">
                              <a:latin typeface="Cambria Math" panose="02040503050406030204" pitchFamily="18" charset="0"/>
                            </a:rPr>
                            <m:t>𝜃</m:t>
                          </m:r>
                        </m:e>
                      </m:func>
                      <m:d>
                        <m:dPr>
                          <m:ctrlPr>
                            <a:rPr lang="en-GB" b="0" i="1" smtClean="0">
                              <a:latin typeface="Cambria Math" panose="02040503050406030204" pitchFamily="18" charset="0"/>
                            </a:rPr>
                          </m:ctrlPr>
                        </m:dPr>
                        <m:e>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e>
                      </m:d>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  =</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6</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+6</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5</m:t>
                              </m:r>
                            </m:sup>
                          </m:sSup>
                        </m:fName>
                        <m:e>
                          <m:r>
                            <a:rPr lang="en-GB" b="0" i="1" smtClean="0">
                              <a:latin typeface="Cambria Math" panose="02040503050406030204" pitchFamily="18" charset="0"/>
                            </a:rPr>
                            <m:t>𝜃</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r>
                        <a:rPr lang="en-GB" b="0" i="1" smtClean="0">
                          <a:latin typeface="Cambria Math" panose="02040503050406030204" pitchFamily="18" charset="0"/>
                        </a:rPr>
                        <m:t>−15</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4</m:t>
                              </m:r>
                            </m:sup>
                          </m:sSup>
                        </m:fName>
                        <m:e>
                          <m:r>
                            <a:rPr lang="en-GB" b="0" i="1" smtClean="0">
                              <a:latin typeface="Cambria Math" panose="02040503050406030204" pitchFamily="18" charset="0"/>
                            </a:rPr>
                            <m:t>𝜃</m:t>
                          </m:r>
                        </m:e>
                      </m:func>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−20</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3</m:t>
                              </m:r>
                            </m:sup>
                          </m:sSup>
                        </m:fName>
                        <m:e>
                          <m:r>
                            <a:rPr lang="en-GB" b="0" i="1" smtClean="0">
                              <a:latin typeface="Cambria Math" panose="02040503050406030204" pitchFamily="18" charset="0"/>
                            </a:rPr>
                            <m:t>𝜃</m:t>
                          </m:r>
                        </m:e>
                      </m:func>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3</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+15</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𝜃</m:t>
                          </m:r>
                        </m:e>
                      </m:func>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4</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+6</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5</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6</m:t>
                                  </m:r>
                                </m:sup>
                              </m:sSup>
                            </m:fName>
                            <m:e>
                              <m:r>
                                <a:rPr lang="en-GB" b="0" i="1" smtClean="0">
                                  <a:latin typeface="Cambria Math" panose="02040503050406030204" pitchFamily="18" charset="0"/>
                                </a:rPr>
                                <m:t>𝜃</m:t>
                              </m:r>
                            </m:e>
                          </m:func>
                        </m:e>
                      </m:func>
                    </m:oMath>
                  </m:oMathPara>
                </a14:m>
                <a:endParaRPr lang="en-GB" dirty="0"/>
              </a:p>
              <a:p>
                <a:endParaRPr lang="en-GB" dirty="0"/>
              </a:p>
              <a:p>
                <a:r>
                  <a:rPr lang="en-GB" b="1" dirty="0"/>
                  <a:t>Equating real parts:</a:t>
                </a:r>
              </a:p>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6</m:t>
                          </m:r>
                          <m:r>
                            <a:rPr lang="en-GB" b="0" i="1" smtClean="0">
                              <a:latin typeface="Cambria Math" panose="02040503050406030204" pitchFamily="18" charset="0"/>
                            </a:rPr>
                            <m:t>𝜃</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6</m:t>
                              </m:r>
                            </m:sup>
                          </m:sSup>
                        </m:fName>
                        <m:e>
                          <m:r>
                            <a:rPr lang="en-GB" b="0" i="1" smtClean="0">
                              <a:latin typeface="Cambria Math" panose="02040503050406030204" pitchFamily="18" charset="0"/>
                            </a:rPr>
                            <m:t>𝜃</m:t>
                          </m:r>
                        </m:e>
                      </m:func>
                      <m:r>
                        <a:rPr lang="en-GB" i="1">
                          <a:latin typeface="Cambria Math" panose="02040503050406030204" pitchFamily="18" charset="0"/>
                        </a:rPr>
                        <m:t>−15</m:t>
                      </m:r>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cos</m:t>
                              </m:r>
                            </m:e>
                            <m:sup>
                              <m:r>
                                <a:rPr lang="en-GB" i="1">
                                  <a:latin typeface="Cambria Math" panose="02040503050406030204" pitchFamily="18" charset="0"/>
                                </a:rPr>
                                <m:t>4</m:t>
                              </m:r>
                            </m:sup>
                          </m:sSup>
                        </m:fName>
                        <m:e>
                          <m:r>
                            <a:rPr lang="en-GB" i="1">
                              <a:latin typeface="Cambria Math" panose="02040503050406030204" pitchFamily="18" charset="0"/>
                            </a:rPr>
                            <m:t>𝜃</m:t>
                          </m:r>
                        </m:e>
                      </m:func>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sin</m:t>
                              </m:r>
                            </m:e>
                            <m:sup>
                              <m:r>
                                <a:rPr lang="en-GB" i="1">
                                  <a:latin typeface="Cambria Math" panose="02040503050406030204" pitchFamily="18" charset="0"/>
                                </a:rPr>
                                <m:t>2</m:t>
                              </m:r>
                            </m:sup>
                          </m:sSup>
                        </m:fName>
                        <m:e>
                          <m:r>
                            <a:rPr lang="en-GB" i="1">
                              <a:latin typeface="Cambria Math" panose="02040503050406030204" pitchFamily="18" charset="0"/>
                            </a:rPr>
                            <m:t>𝜃</m:t>
                          </m:r>
                        </m:e>
                      </m:func>
                      <m:r>
                        <a:rPr lang="en-GB" i="1">
                          <a:latin typeface="Cambria Math" panose="02040503050406030204" pitchFamily="18" charset="0"/>
                        </a:rPr>
                        <m:t>+15</m:t>
                      </m:r>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cos</m:t>
                              </m:r>
                            </m:e>
                            <m:sup>
                              <m:r>
                                <a:rPr lang="en-GB" i="1">
                                  <a:latin typeface="Cambria Math" panose="02040503050406030204" pitchFamily="18" charset="0"/>
                                </a:rPr>
                                <m:t>2</m:t>
                              </m:r>
                            </m:sup>
                          </m:sSup>
                        </m:fName>
                        <m:e>
                          <m:r>
                            <a:rPr lang="en-GB" i="1">
                              <a:latin typeface="Cambria Math" panose="02040503050406030204" pitchFamily="18" charset="0"/>
                            </a:rPr>
                            <m:t>𝜃</m:t>
                          </m:r>
                        </m:e>
                      </m:func>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sin</m:t>
                              </m:r>
                            </m:e>
                            <m:sup>
                              <m:r>
                                <a:rPr lang="en-GB" i="1">
                                  <a:latin typeface="Cambria Math" panose="02040503050406030204" pitchFamily="18" charset="0"/>
                                </a:rPr>
                                <m:t>4</m:t>
                              </m:r>
                            </m:sup>
                          </m:sSup>
                        </m:fName>
                        <m:e>
                          <m:r>
                            <a:rPr lang="en-GB" i="1">
                              <a:latin typeface="Cambria Math" panose="02040503050406030204" pitchFamily="18" charset="0"/>
                            </a:rPr>
                            <m:t>𝜃</m:t>
                          </m:r>
                        </m:e>
                      </m:func>
                      <m:r>
                        <a:rPr lang="en-GB" i="1">
                          <a:latin typeface="Cambria Math" panose="02040503050406030204" pitchFamily="18" charset="0"/>
                        </a:rPr>
                        <m:t>−</m:t>
                      </m:r>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sin</m:t>
                              </m:r>
                            </m:e>
                            <m:sup>
                              <m:r>
                                <a:rPr lang="en-GB" i="1">
                                  <a:latin typeface="Cambria Math" panose="02040503050406030204" pitchFamily="18" charset="0"/>
                                </a:rPr>
                                <m:t>6</m:t>
                              </m:r>
                            </m:sup>
                          </m:sSup>
                        </m:fName>
                        <m:e>
                          <m:r>
                            <a:rPr lang="en-GB" i="1">
                              <a:latin typeface="Cambria Math" panose="02040503050406030204" pitchFamily="18" charset="0"/>
                            </a:rPr>
                            <m:t>𝜃</m:t>
                          </m:r>
                        </m:e>
                      </m:func>
                    </m:oMath>
                    <m:oMath xmlns:m="http://schemas.openxmlformats.org/officeDocument/2006/math">
                      <m:r>
                        <a:rPr lang="en-GB" b="0" i="1" smtClean="0">
                          <a:latin typeface="Cambria Math" panose="02040503050406030204" pitchFamily="18" charset="0"/>
                        </a:rPr>
                        <m:t>=32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6</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−48</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4</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+18</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−1</m:t>
                      </m:r>
                    </m:oMath>
                  </m:oMathPara>
                </a14:m>
                <a:endParaRPr lang="en-GB" dirty="0"/>
              </a:p>
              <a:p>
                <a:endParaRPr lang="en-GB" dirty="0"/>
              </a:p>
              <a:p>
                <a:r>
                  <a:rPr lang="en-GB" b="1" dirty="0"/>
                  <a:t>Equating imaginary parts: (and simplifying)</a:t>
                </a:r>
              </a:p>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6</m:t>
                          </m:r>
                          <m:r>
                            <a:rPr lang="en-GB" b="0" i="1" smtClean="0">
                              <a:latin typeface="Cambria Math" panose="02040503050406030204" pitchFamily="18" charset="0"/>
                            </a:rPr>
                            <m:t>𝜃</m:t>
                          </m:r>
                        </m:e>
                      </m:func>
                      <m:r>
                        <a:rPr lang="en-GB" b="0" i="1" smtClean="0">
                          <a:latin typeface="Cambria Math" panose="02040503050406030204" pitchFamily="18" charset="0"/>
                        </a:rPr>
                        <m:t>=32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5</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−32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3</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+6</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95536" y="2126829"/>
                <a:ext cx="8295332" cy="3422284"/>
              </a:xfrm>
              <a:prstGeom prst="rect">
                <a:avLst/>
              </a:prstGeom>
              <a:blipFill rotWithShape="0">
                <a:blip r:embed="rId3"/>
                <a:stretch>
                  <a:fillRect l="-661"/>
                </a:stretch>
              </a:blipFill>
            </p:spPr>
            <p:txBody>
              <a:bodyPr/>
              <a:lstStyle/>
              <a:p>
                <a:r>
                  <a:rPr lang="en-GB">
                    <a:noFill/>
                  </a:rPr>
                  <a:t> </a:t>
                </a:r>
              </a:p>
            </p:txBody>
          </p:sp>
        </mc:Fallback>
      </mc:AlternateContent>
    </p:spTree>
    <p:extLst>
      <p:ext uri="{BB962C8B-B14F-4D97-AF65-F5344CB8AC3E}">
        <p14:creationId xmlns:p14="http://schemas.microsoft.com/office/powerpoint/2010/main" val="167050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1175489"/>
                <a:ext cx="7776864" cy="20344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342900" indent="-342900">
                  <a:buAutoNum type="alphaLcParenBoth"/>
                </a:pPr>
                <a:r>
                  <a:rPr lang="en-GB" dirty="0"/>
                  <a:t>Use de </a:t>
                </a:r>
                <a:r>
                  <a:rPr lang="en-GB" dirty="0" err="1"/>
                  <a:t>Moivre’s</a:t>
                </a:r>
                <a:r>
                  <a:rPr lang="en-GB" dirty="0"/>
                  <a:t> theorem to show that			     </a:t>
                </a:r>
                <a:r>
                  <a:rPr lang="en-GB" b="1" dirty="0"/>
                  <a:t>(5)</a:t>
                </a:r>
                <a:br>
                  <a:rPr lang="en-GB" dirty="0"/>
                </a:b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5</m:t>
                        </m:r>
                        <m:r>
                          <a:rPr lang="en-GB" b="0" i="1" smtClean="0">
                            <a:latin typeface="Cambria Math" panose="02040503050406030204" pitchFamily="18" charset="0"/>
                          </a:rPr>
                          <m:t>𝜃</m:t>
                        </m:r>
                      </m:e>
                    </m:func>
                    <m:r>
                      <a:rPr lang="en-GB" b="0" i="1" smtClean="0">
                        <a:latin typeface="Cambria Math" panose="02040503050406030204" pitchFamily="18" charset="0"/>
                      </a:rPr>
                      <m:t>=16</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5</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−20</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3</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+5</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oMath>
                </a14:m>
                <a:br>
                  <a:rPr lang="en-GB" dirty="0"/>
                </a:br>
                <a:br>
                  <a:rPr lang="en-GB" dirty="0"/>
                </a:br>
                <a:r>
                  <a:rPr lang="en-GB" dirty="0"/>
                  <a:t>Hence, given also that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m:t>
                        </m:r>
                        <m:r>
                          <a:rPr lang="en-GB" b="0" i="1" smtClean="0">
                            <a:latin typeface="Cambria Math" panose="02040503050406030204" pitchFamily="18" charset="0"/>
                          </a:rPr>
                          <m:t>𝜃</m:t>
                        </m:r>
                      </m:e>
                    </m:func>
                    <m:r>
                      <a:rPr lang="en-GB" b="0" i="1" smtClean="0">
                        <a:latin typeface="Cambria Math" panose="02040503050406030204" pitchFamily="18" charset="0"/>
                      </a:rPr>
                      <m:t>=3</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r>
                      <a:rPr lang="en-GB" b="0" i="1" smtClean="0">
                        <a:latin typeface="Cambria Math" panose="02040503050406030204" pitchFamily="18" charset="0"/>
                      </a:rPr>
                      <m:t>−4</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3</m:t>
                            </m:r>
                          </m:sup>
                        </m:sSup>
                      </m:fName>
                      <m:e>
                        <m:r>
                          <a:rPr lang="en-GB" b="0" i="1" smtClean="0">
                            <a:latin typeface="Cambria Math" panose="02040503050406030204" pitchFamily="18" charset="0"/>
                          </a:rPr>
                          <m:t>𝜃</m:t>
                        </m:r>
                      </m:e>
                    </m:func>
                  </m:oMath>
                </a14:m>
                <a:endParaRPr lang="en-GB" dirty="0"/>
              </a:p>
              <a:p>
                <a:pPr marL="342900" indent="-342900">
                  <a:buAutoNum type="alphaLcParenBoth"/>
                </a:pPr>
                <a:r>
                  <a:rPr lang="en-GB" dirty="0"/>
                  <a:t>Find all the solutions of</a:t>
                </a:r>
                <a:br>
                  <a:rPr lang="en-GB" dirty="0"/>
                </a:b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5</m:t>
                        </m:r>
                        <m:r>
                          <a:rPr lang="en-GB" b="0" i="1" smtClean="0">
                            <a:latin typeface="Cambria Math" panose="02040503050406030204" pitchFamily="18" charset="0"/>
                          </a:rPr>
                          <m:t>𝜃</m:t>
                        </m:r>
                      </m:e>
                    </m:func>
                    <m:r>
                      <a:rPr lang="en-GB" b="0" i="1" smtClean="0">
                        <a:latin typeface="Cambria Math" panose="02040503050406030204" pitchFamily="18" charset="0"/>
                      </a:rPr>
                      <m:t>=5</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m:t>
                        </m:r>
                        <m:r>
                          <a:rPr lang="en-GB" b="0" i="1" smtClean="0">
                            <a:latin typeface="Cambria Math" panose="02040503050406030204" pitchFamily="18" charset="0"/>
                          </a:rPr>
                          <m:t>𝜃</m:t>
                        </m:r>
                      </m:e>
                    </m:func>
                  </m:oMath>
                </a14:m>
                <a:br>
                  <a:rPr lang="en-GB" dirty="0"/>
                </a:br>
                <a:r>
                  <a:rPr lang="en-GB" b="0" i="0" dirty="0">
                    <a:latin typeface="+mj-lt"/>
                  </a:rPr>
                  <a:t>in the interval </a:t>
                </a:r>
                <a14:m>
                  <m:oMath xmlns:m="http://schemas.openxmlformats.org/officeDocument/2006/math">
                    <m:r>
                      <a:rPr lang="en-GB" b="0" i="1" smtClean="0">
                        <a:latin typeface="Cambria Math" panose="02040503050406030204" pitchFamily="18" charset="0"/>
                      </a:rPr>
                      <m:t>0≤</m:t>
                    </m:r>
                    <m:r>
                      <a:rPr lang="en-GB" b="0" i="1" smtClean="0">
                        <a:latin typeface="Cambria Math" panose="02040503050406030204" pitchFamily="18" charset="0"/>
                      </a:rPr>
                      <m:t>𝜃</m:t>
                    </m:r>
                    <m:r>
                      <a:rPr lang="en-GB" b="0" i="1" smtClean="0">
                        <a:latin typeface="Cambria Math" panose="02040503050406030204" pitchFamily="18" charset="0"/>
                      </a:rPr>
                      <m:t>&lt;2</m:t>
                    </m:r>
                    <m:r>
                      <a:rPr lang="en-GB" b="0" i="1" smtClean="0">
                        <a:latin typeface="Cambria Math" panose="02040503050406030204" pitchFamily="18" charset="0"/>
                      </a:rPr>
                      <m:t>𝜋</m:t>
                    </m:r>
                  </m:oMath>
                </a14:m>
                <a:r>
                  <a:rPr lang="en-GB" dirty="0"/>
                  <a:t>. Give your answers to 3 decimal places.   </a:t>
                </a:r>
                <a:r>
                  <a:rPr lang="en-GB" b="1" dirty="0"/>
                  <a:t>(6)</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1175489"/>
                <a:ext cx="7776864" cy="2034403"/>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395536" y="817539"/>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FP2(Old) June 2011 Q7</a:t>
            </a:r>
          </a:p>
        </p:txBody>
      </p:sp>
      <p:pic>
        <p:nvPicPr>
          <p:cNvPr id="7" name="Picture 6"/>
          <p:cNvPicPr>
            <a:picLocks noChangeAspect="1"/>
          </p:cNvPicPr>
          <p:nvPr/>
        </p:nvPicPr>
        <p:blipFill>
          <a:blip r:embed="rId3"/>
          <a:stretch>
            <a:fillRect/>
          </a:stretch>
        </p:blipFill>
        <p:spPr>
          <a:xfrm>
            <a:off x="1732978" y="3356992"/>
            <a:ext cx="5676900" cy="3343275"/>
          </a:xfrm>
          <a:prstGeom prst="rect">
            <a:avLst/>
          </a:prstGeom>
        </p:spPr>
      </p:pic>
      <p:sp>
        <p:nvSpPr>
          <p:cNvPr id="8" name="Rectangle 7"/>
          <p:cNvSpPr/>
          <p:nvPr/>
        </p:nvSpPr>
        <p:spPr>
          <a:xfrm>
            <a:off x="2339752" y="3356992"/>
            <a:ext cx="5070126" cy="1421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339752" y="4758965"/>
            <a:ext cx="5070126" cy="1941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5534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a:off x="425825" y="3040934"/>
            <a:ext cx="396044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 name="Straight Arrow Connector 2"/>
          <p:cNvCxnSpPr/>
          <p:nvPr/>
        </p:nvCxnSpPr>
        <p:spPr>
          <a:xfrm flipV="1">
            <a:off x="2370041" y="1024710"/>
            <a:ext cx="0" cy="25922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2010001" y="736678"/>
            <a:ext cx="720080" cy="369332"/>
          </a:xfrm>
          <a:prstGeom prst="rect">
            <a:avLst/>
          </a:prstGeom>
          <a:noFill/>
        </p:spPr>
        <p:txBody>
          <a:bodyPr wrap="square" rtlCol="0">
            <a:spAutoFit/>
          </a:bodyPr>
          <a:lstStyle/>
          <a:p>
            <a:pPr algn="ctr"/>
            <a:r>
              <a:rPr lang="en-GB" b="1" dirty="0" err="1"/>
              <a:t>Im</a:t>
            </a:r>
            <a:r>
              <a:rPr lang="en-GB" b="1" dirty="0"/>
              <a:t>[z]</a:t>
            </a:r>
          </a:p>
        </p:txBody>
      </p:sp>
      <p:sp>
        <p:nvSpPr>
          <p:cNvPr id="5" name="TextBox 4"/>
          <p:cNvSpPr txBox="1"/>
          <p:nvPr/>
        </p:nvSpPr>
        <p:spPr>
          <a:xfrm>
            <a:off x="4314257" y="2824910"/>
            <a:ext cx="720080" cy="369332"/>
          </a:xfrm>
          <a:prstGeom prst="rect">
            <a:avLst/>
          </a:prstGeom>
          <a:noFill/>
        </p:spPr>
        <p:txBody>
          <a:bodyPr wrap="square" rtlCol="0">
            <a:spAutoFit/>
          </a:bodyPr>
          <a:lstStyle/>
          <a:p>
            <a:pPr algn="ctr"/>
            <a:r>
              <a:rPr lang="en-GB" b="1" dirty="0"/>
              <a:t>Re[z]</a:t>
            </a:r>
          </a:p>
        </p:txBody>
      </p:sp>
      <p:sp>
        <p:nvSpPr>
          <p:cNvPr id="6" name="Oval 5"/>
          <p:cNvSpPr/>
          <p:nvPr/>
        </p:nvSpPr>
        <p:spPr>
          <a:xfrm>
            <a:off x="3450161" y="131274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V="1">
            <a:off x="2370041" y="1384750"/>
            <a:ext cx="1152128" cy="1702644"/>
          </a:xfrm>
          <a:prstGeom prst="line">
            <a:avLst/>
          </a:prstGeom>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2703631" y="2621016"/>
            <a:ext cx="174929" cy="429370"/>
          </a:xfrm>
          <a:custGeom>
            <a:avLst/>
            <a:gdLst>
              <a:gd name="connsiteX0" fmla="*/ 0 w 174929"/>
              <a:gd name="connsiteY0" fmla="*/ 0 h 429370"/>
              <a:gd name="connsiteX1" fmla="*/ 79513 w 174929"/>
              <a:gd name="connsiteY1" fmla="*/ 79513 h 429370"/>
              <a:gd name="connsiteX2" fmla="*/ 151075 w 174929"/>
              <a:gd name="connsiteY2" fmla="*/ 270344 h 429370"/>
              <a:gd name="connsiteX3" fmla="*/ 174929 w 174929"/>
              <a:gd name="connsiteY3" fmla="*/ 429370 h 429370"/>
            </a:gdLst>
            <a:ahLst/>
            <a:cxnLst>
              <a:cxn ang="0">
                <a:pos x="connsiteX0" y="connsiteY0"/>
              </a:cxn>
              <a:cxn ang="0">
                <a:pos x="connsiteX1" y="connsiteY1"/>
              </a:cxn>
              <a:cxn ang="0">
                <a:pos x="connsiteX2" y="connsiteY2"/>
              </a:cxn>
              <a:cxn ang="0">
                <a:pos x="connsiteX3" y="connsiteY3"/>
              </a:cxn>
            </a:cxnLst>
            <a:rect l="l" t="t" r="r" b="b"/>
            <a:pathLst>
              <a:path w="174929" h="429370">
                <a:moveTo>
                  <a:pt x="0" y="0"/>
                </a:moveTo>
                <a:cubicBezTo>
                  <a:pt x="27167" y="17228"/>
                  <a:pt x="54334" y="34456"/>
                  <a:pt x="79513" y="79513"/>
                </a:cubicBezTo>
                <a:cubicBezTo>
                  <a:pt x="104692" y="124570"/>
                  <a:pt x="135172" y="212035"/>
                  <a:pt x="151075" y="270344"/>
                </a:cubicBezTo>
                <a:cubicBezTo>
                  <a:pt x="166978" y="328653"/>
                  <a:pt x="170953" y="379011"/>
                  <a:pt x="174929" y="429370"/>
                </a:cubicBezTo>
              </a:path>
            </a:pathLst>
          </a:cu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2862636" y="2536556"/>
                <a:ext cx="4329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sym typeface="Symbol"/>
                        </a:rPr>
                        <m:t>𝜃</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2862636" y="2536556"/>
                <a:ext cx="432971"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rot="18278208">
                <a:off x="2407503" y="1732527"/>
                <a:ext cx="864096"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𝑟</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rot="18278208">
                <a:off x="2407503" y="1732527"/>
                <a:ext cx="864096" cy="369332"/>
              </a:xfrm>
              <a:prstGeom prst="rect">
                <a:avLst/>
              </a:prstGeom>
              <a:blipFill rotWithShape="0">
                <a:blip r:embed="rId3"/>
                <a:stretch>
                  <a:fillRect/>
                </a:stretch>
              </a:blipFill>
            </p:spPr>
            <p:txBody>
              <a:bodyPr/>
              <a:lstStyle/>
              <a:p>
                <a:r>
                  <a:rPr lang="en-GB">
                    <a:noFill/>
                  </a:rPr>
                  <a:t> </a:t>
                </a:r>
              </a:p>
            </p:txBody>
          </p:sp>
        </mc:Fallback>
      </mc:AlternateContent>
      <p:grpSp>
        <p:nvGrpSpPr>
          <p:cNvPr id="11" name="Group 10"/>
          <p:cNvGrpSpPr/>
          <p:nvPr/>
        </p:nvGrpSpPr>
        <p:grpSpPr>
          <a:xfrm>
            <a:off x="0" y="0"/>
            <a:ext cx="9143074" cy="599127"/>
            <a:chOff x="0" y="13335"/>
            <a:chExt cx="9144218" cy="599127"/>
          </a:xfrm>
        </p:grpSpPr>
        <p:sp>
          <p:nvSpPr>
            <p:cNvPr id="12"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RECAP :: </a:t>
              </a:r>
              <a:r>
                <a:rPr lang="en-GB" sz="3200" dirty="0"/>
                <a:t>Modulus-Argument Form</a:t>
              </a:r>
            </a:p>
          </p:txBody>
        </p:sp>
        <p:cxnSp>
          <p:nvCxnSpPr>
            <p:cNvPr id="13" name="Straight Connector 1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4" name="TextBox 13"/>
              <p:cNvSpPr txBox="1"/>
              <p:nvPr/>
            </p:nvSpPr>
            <p:spPr>
              <a:xfrm>
                <a:off x="5175503" y="1351801"/>
                <a:ext cx="3779912" cy="1200329"/>
              </a:xfrm>
              <a:prstGeom prst="rect">
                <a:avLst/>
              </a:prstGeom>
              <a:noFill/>
            </p:spPr>
            <p:txBody>
              <a:bodyPr wrap="square" rtlCol="0">
                <a:spAutoFit/>
              </a:bodyPr>
              <a:lstStyle/>
              <a:p>
                <a:r>
                  <a:rPr lang="en-GB" sz="2400" dirty="0"/>
                  <a:t>If </a:t>
                </a:r>
                <a14:m>
                  <m:oMath xmlns:m="http://schemas.openxmlformats.org/officeDocument/2006/math">
                    <m:r>
                      <a:rPr lang="en-GB" sz="2400" b="1" i="1" smtClean="0">
                        <a:latin typeface="Cambria Math" panose="02040503050406030204" pitchFamily="18" charset="0"/>
                      </a:rPr>
                      <m:t>𝒛</m:t>
                    </m:r>
                    <m:r>
                      <a:rPr lang="en-GB" sz="2400" b="1" i="1" smtClean="0">
                        <a:latin typeface="Cambria Math" panose="02040503050406030204" pitchFamily="18" charset="0"/>
                      </a:rPr>
                      <m:t>=</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𝒊𝒚</m:t>
                    </m:r>
                  </m:oMath>
                </a14:m>
                <a:r>
                  <a:rPr lang="en-GB" sz="2400" b="1" dirty="0"/>
                  <a:t> </a:t>
                </a:r>
                <a:r>
                  <a:rPr lang="en-GB" sz="2400" dirty="0"/>
                  <a:t>(and suppose in this case </a:t>
                </a:r>
                <a14:m>
                  <m:oMath xmlns:m="http://schemas.openxmlformats.org/officeDocument/2006/math">
                    <m:r>
                      <a:rPr lang="en-GB" sz="2400" b="0" i="1" smtClean="0">
                        <a:latin typeface="Cambria Math" panose="02040503050406030204" pitchFamily="18" charset="0"/>
                      </a:rPr>
                      <m:t>𝑧</m:t>
                    </m:r>
                  </m:oMath>
                </a14:m>
                <a:r>
                  <a:rPr lang="en-GB" sz="2400" dirty="0"/>
                  <a:t> is in the first quadrant), what was:</a:t>
                </a:r>
              </a:p>
            </p:txBody>
          </p:sp>
        </mc:Choice>
        <mc:Fallback xmlns="">
          <p:sp>
            <p:nvSpPr>
              <p:cNvPr id="14" name="TextBox 13"/>
              <p:cNvSpPr txBox="1">
                <a:spLocks noRot="1" noChangeAspect="1" noMove="1" noResize="1" noEditPoints="1" noAdjustHandles="1" noChangeArrowheads="1" noChangeShapeType="1" noTextEdit="1"/>
              </p:cNvSpPr>
              <p:nvPr/>
            </p:nvSpPr>
            <p:spPr>
              <a:xfrm>
                <a:off x="5175503" y="1351801"/>
                <a:ext cx="3779912" cy="1200329"/>
              </a:xfrm>
              <a:prstGeom prst="rect">
                <a:avLst/>
              </a:prstGeom>
              <a:blipFill rotWithShape="0">
                <a:blip r:embed="rId4"/>
                <a:stretch>
                  <a:fillRect l="-2419" t="-4061" b="-1066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382915" y="2671791"/>
                <a:ext cx="3418728" cy="11719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𝑟</m:t>
                      </m:r>
                      <m:r>
                        <a:rPr lang="en-GB" sz="2400" b="0" i="1" smtClean="0">
                          <a:latin typeface="Cambria Math" panose="02040503050406030204" pitchFamily="18" charset="0"/>
                        </a:rPr>
                        <m:t>=</m:t>
                      </m:r>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𝑧</m:t>
                          </m:r>
                        </m:e>
                      </m:d>
                      <m:r>
                        <a:rPr lang="en-GB" sz="2400" b="0" i="1" smtClean="0">
                          <a:latin typeface="Cambria Math" panose="02040503050406030204" pitchFamily="18" charset="0"/>
                        </a:rPr>
                        <m:t>=</m:t>
                      </m:r>
                      <m:rad>
                        <m:radPr>
                          <m:degHide m:val="on"/>
                          <m:ctrlPr>
                            <a:rPr lang="en-GB" sz="2400" b="1" i="1" smtClean="0">
                              <a:latin typeface="Cambria Math" panose="02040503050406030204" pitchFamily="18" charset="0"/>
                            </a:rPr>
                          </m:ctrlPr>
                        </m:radPr>
                        <m:deg/>
                        <m:e>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𝒚</m:t>
                              </m:r>
                            </m:e>
                            <m:sup>
                              <m:r>
                                <a:rPr lang="en-GB" sz="2400" b="1" i="1" smtClean="0">
                                  <a:latin typeface="Cambria Math" panose="02040503050406030204" pitchFamily="18" charset="0"/>
                                </a:rPr>
                                <m:t>𝟐</m:t>
                              </m:r>
                            </m:sup>
                          </m:sSup>
                        </m:e>
                      </m:rad>
                    </m:oMath>
                    <m:oMath xmlns:m="http://schemas.openxmlformats.org/officeDocument/2006/math">
                      <m:func>
                        <m:funcPr>
                          <m:ctrlPr>
                            <a:rPr lang="en-GB" sz="2400" b="0" i="1" smtClean="0">
                              <a:latin typeface="Cambria Math" panose="02040503050406030204" pitchFamily="18" charset="0"/>
                            </a:rPr>
                          </m:ctrlPr>
                        </m:funcPr>
                        <m:fName>
                          <m:r>
                            <a:rPr lang="en-GB" sz="2400" b="0" i="1" smtClean="0">
                              <a:latin typeface="Cambria Math" panose="02040503050406030204" pitchFamily="18" charset="0"/>
                            </a:rPr>
                            <m:t>𝜃</m:t>
                          </m:r>
                          <m:r>
                            <a:rPr lang="en-GB" sz="2400" b="0" i="1" smtClean="0">
                              <a:latin typeface="Cambria Math" panose="02040503050406030204" pitchFamily="18" charset="0"/>
                            </a:rPr>
                            <m:t>=</m:t>
                          </m:r>
                          <m:r>
                            <m:rPr>
                              <m:sty m:val="p"/>
                            </m:rPr>
                            <a:rPr lang="en-GB" sz="2400" b="0" i="0" smtClean="0">
                              <a:latin typeface="Cambria Math" panose="02040503050406030204" pitchFamily="18" charset="0"/>
                            </a:rPr>
                            <m:t>arg</m:t>
                          </m:r>
                        </m:fName>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𝑧</m:t>
                              </m:r>
                            </m:e>
                          </m:d>
                        </m:e>
                      </m:func>
                      <m:r>
                        <a:rPr lang="en-GB" sz="2400" b="0" i="1" smtClean="0">
                          <a:latin typeface="Cambria Math" panose="02040503050406030204" pitchFamily="18" charset="0"/>
                        </a:rPr>
                        <m:t>=</m:t>
                      </m:r>
                      <m:func>
                        <m:funcPr>
                          <m:ctrlPr>
                            <a:rPr lang="en-GB" sz="2400" b="1" i="1" smtClean="0">
                              <a:latin typeface="Cambria Math" panose="02040503050406030204" pitchFamily="18" charset="0"/>
                            </a:rPr>
                          </m:ctrlPr>
                        </m:funcPr>
                        <m:fName>
                          <m:sSup>
                            <m:sSupPr>
                              <m:ctrlPr>
                                <a:rPr lang="en-GB" sz="2400" b="1" i="1" smtClean="0">
                                  <a:latin typeface="Cambria Math" panose="02040503050406030204" pitchFamily="18" charset="0"/>
                                </a:rPr>
                              </m:ctrlPr>
                            </m:sSupPr>
                            <m:e>
                              <m:r>
                                <a:rPr lang="en-GB" sz="2400" b="1" i="0" smtClean="0">
                                  <a:latin typeface="Cambria Math" panose="02040503050406030204" pitchFamily="18" charset="0"/>
                                </a:rPr>
                                <m:t>𝐭𝐚𝐧</m:t>
                              </m:r>
                            </m:e>
                            <m:sup>
                              <m:r>
                                <a:rPr lang="en-GB" sz="2400" b="1" i="1" smtClean="0">
                                  <a:latin typeface="Cambria Math" panose="02040503050406030204" pitchFamily="18" charset="0"/>
                                </a:rPr>
                                <m:t>−</m:t>
                              </m:r>
                              <m:r>
                                <a:rPr lang="en-GB" sz="2400" b="1" i="1" smtClean="0">
                                  <a:latin typeface="Cambria Math" panose="02040503050406030204" pitchFamily="18" charset="0"/>
                                </a:rPr>
                                <m:t>𝟏</m:t>
                              </m:r>
                            </m:sup>
                          </m:sSup>
                        </m:fName>
                        <m:e>
                          <m:d>
                            <m:dPr>
                              <m:ctrlPr>
                                <a:rPr lang="en-GB" sz="2400" b="1" i="1" smtClean="0">
                                  <a:latin typeface="Cambria Math" panose="02040503050406030204" pitchFamily="18" charset="0"/>
                                </a:rPr>
                              </m:ctrlPr>
                            </m:dPr>
                            <m:e>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𝒚</m:t>
                                  </m:r>
                                </m:num>
                                <m:den>
                                  <m:r>
                                    <a:rPr lang="en-GB" sz="2400" b="1" i="1" smtClean="0">
                                      <a:latin typeface="Cambria Math" panose="02040503050406030204" pitchFamily="18" charset="0"/>
                                    </a:rPr>
                                    <m:t>𝒙</m:t>
                                  </m:r>
                                </m:den>
                              </m:f>
                            </m:e>
                          </m:d>
                        </m:e>
                      </m:func>
                    </m:oMath>
                  </m:oMathPara>
                </a14:m>
                <a:endParaRPr lang="en-GB" sz="24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5382915" y="2671791"/>
                <a:ext cx="3418728" cy="1171988"/>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594177" y="1024710"/>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594177" y="1024710"/>
                <a:ext cx="792088" cy="369332"/>
              </a:xfrm>
              <a:prstGeom prst="rect">
                <a:avLst/>
              </a:prstGeom>
              <a:blipFill rotWithShape="0">
                <a:blip r:embed="rId6"/>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85314" y="4511097"/>
                <a:ext cx="4145927" cy="229126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Then in terms of </a:t>
                </a:r>
                <a14:m>
                  <m:oMath xmlns:m="http://schemas.openxmlformats.org/officeDocument/2006/math">
                    <m:r>
                      <a:rPr lang="en-GB" sz="2400" b="0" i="1" smtClean="0">
                        <a:latin typeface="Cambria Math" panose="02040503050406030204" pitchFamily="18" charset="0"/>
                      </a:rPr>
                      <m:t>𝑟</m:t>
                    </m:r>
                  </m:oMath>
                </a14:m>
                <a:r>
                  <a:rPr lang="en-GB" sz="2400" dirty="0"/>
                  <a:t> and </a:t>
                </a:r>
                <a14:m>
                  <m:oMath xmlns:m="http://schemas.openxmlformats.org/officeDocument/2006/math">
                    <m:r>
                      <a:rPr lang="en-GB" sz="2400" b="0" i="1" smtClean="0">
                        <a:latin typeface="Cambria Math" panose="02040503050406030204" pitchFamily="18" charset="0"/>
                      </a:rPr>
                      <m:t>𝜃</m:t>
                    </m:r>
                  </m:oMath>
                </a14:m>
                <a:r>
                  <a:rPr lang="en-GB" sz="2400" dirty="0"/>
                  <a:t>:</a:t>
                </a:r>
              </a:p>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𝒓</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𝐜𝐨𝐬</m:t>
                          </m:r>
                        </m:fName>
                        <m:e>
                          <m:r>
                            <a:rPr lang="en-GB" sz="2400" b="1" i="1" smtClean="0">
                              <a:latin typeface="Cambria Math" panose="02040503050406030204" pitchFamily="18" charset="0"/>
                            </a:rPr>
                            <m:t>𝜽</m:t>
                          </m:r>
                        </m:e>
                      </m:func>
                    </m:oMath>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𝒓</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𝐬𝐢𝐧</m:t>
                          </m:r>
                        </m:fName>
                        <m:e>
                          <m:r>
                            <a:rPr lang="en-GB" sz="2400" b="1" i="1" smtClean="0">
                              <a:latin typeface="Cambria Math" panose="02040503050406030204" pitchFamily="18" charset="0"/>
                            </a:rPr>
                            <m:t>𝜽</m:t>
                          </m:r>
                        </m:e>
                      </m:func>
                    </m:oMath>
                    <m:oMath xmlns:m="http://schemas.openxmlformats.org/officeDocument/2006/math">
                      <m:r>
                        <a:rPr lang="en-GB" sz="2400" b="1" i="1" smtClean="0">
                          <a:latin typeface="Cambria Math" panose="02040503050406030204" pitchFamily="18" charset="0"/>
                        </a:rPr>
                        <m:t>𝒛</m:t>
                      </m:r>
                      <m:r>
                        <a:rPr lang="en-GB" sz="2400" b="1" i="1" smtClean="0">
                          <a:latin typeface="Cambria Math" panose="02040503050406030204" pitchFamily="18" charset="0"/>
                        </a:rPr>
                        <m:t>=</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𝒊𝒚</m:t>
                      </m:r>
                      <m:r>
                        <a:rPr lang="en-GB" sz="2400" b="1" i="1" smtClean="0">
                          <a:latin typeface="Cambria Math" panose="02040503050406030204" pitchFamily="18" charset="0"/>
                        </a:rPr>
                        <m:t> </m:t>
                      </m:r>
                    </m:oMath>
                    <m:oMath xmlns:m="http://schemas.openxmlformats.org/officeDocument/2006/math">
                      <m:r>
                        <a:rPr lang="en-GB" sz="2400" b="1" i="1" smtClean="0">
                          <a:latin typeface="Cambria Math" panose="02040503050406030204" pitchFamily="18" charset="0"/>
                        </a:rPr>
                        <m:t>    =</m:t>
                      </m:r>
                      <m:r>
                        <a:rPr lang="en-GB" sz="2400" b="1" i="1" smtClean="0">
                          <a:latin typeface="Cambria Math" panose="02040503050406030204" pitchFamily="18" charset="0"/>
                        </a:rPr>
                        <m:t>𝒓</m:t>
                      </m:r>
                      <m:r>
                        <a:rPr lang="en-GB" sz="2400" b="1" i="1" smtClean="0">
                          <a:latin typeface="Cambria Math" panose="02040503050406030204" pitchFamily="18" charset="0"/>
                        </a:rPr>
                        <m:t> </m:t>
                      </m:r>
                      <m:r>
                        <a:rPr lang="en-GB" sz="2400" b="1" i="1" smtClean="0">
                          <a:latin typeface="Cambria Math" panose="02040503050406030204" pitchFamily="18" charset="0"/>
                        </a:rPr>
                        <m:t>𝒄𝒐𝒔</m:t>
                      </m:r>
                      <m:r>
                        <a:rPr lang="en-GB" sz="2400" b="1" i="1" smtClean="0">
                          <a:latin typeface="Cambria Math" panose="02040503050406030204" pitchFamily="18" charset="0"/>
                        </a:rPr>
                        <m:t> </m:t>
                      </m:r>
                      <m:r>
                        <a:rPr lang="en-GB" sz="2400" b="1" i="1" smtClean="0">
                          <a:latin typeface="Cambria Math" panose="02040503050406030204" pitchFamily="18" charset="0"/>
                        </a:rPr>
                        <m:t>𝜽</m:t>
                      </m:r>
                      <m:r>
                        <a:rPr lang="en-GB" sz="2400" b="1" i="1" smtClean="0">
                          <a:latin typeface="Cambria Math" panose="02040503050406030204" pitchFamily="18" charset="0"/>
                        </a:rPr>
                        <m:t>+</m:t>
                      </m:r>
                      <m:r>
                        <a:rPr lang="en-GB" sz="2400" b="1" i="1" smtClean="0">
                          <a:latin typeface="Cambria Math" panose="02040503050406030204" pitchFamily="18" charset="0"/>
                        </a:rPr>
                        <m:t>𝒊</m:t>
                      </m:r>
                      <m:r>
                        <a:rPr lang="en-GB" sz="2400" b="1" i="1" smtClean="0">
                          <a:latin typeface="Cambria Math" panose="02040503050406030204" pitchFamily="18" charset="0"/>
                        </a:rPr>
                        <m:t> </m:t>
                      </m:r>
                      <m:r>
                        <a:rPr lang="en-GB" sz="2400" b="1" i="1" smtClean="0">
                          <a:latin typeface="Cambria Math" panose="02040503050406030204" pitchFamily="18" charset="0"/>
                        </a:rPr>
                        <m:t>𝒓𝒔𝒊𝒏</m:t>
                      </m:r>
                      <m:r>
                        <a:rPr lang="en-GB" sz="2400" b="1" i="1" smtClean="0">
                          <a:latin typeface="Cambria Math" panose="02040503050406030204" pitchFamily="18" charset="0"/>
                        </a:rPr>
                        <m:t> </m:t>
                      </m:r>
                      <m:r>
                        <a:rPr lang="en-GB" sz="2400" b="1" i="1" smtClean="0">
                          <a:latin typeface="Cambria Math" panose="02040503050406030204" pitchFamily="18" charset="0"/>
                        </a:rPr>
                        <m:t>𝜽</m:t>
                      </m:r>
                    </m:oMath>
                    <m:oMath xmlns:m="http://schemas.openxmlformats.org/officeDocument/2006/math">
                      <m:r>
                        <a:rPr lang="en-GB" sz="2400" b="1" i="1" smtClean="0">
                          <a:latin typeface="Cambria Math" panose="02040503050406030204" pitchFamily="18" charset="0"/>
                        </a:rPr>
                        <m:t>    =</m:t>
                      </m:r>
                      <m:r>
                        <a:rPr lang="en-GB" sz="2400" b="1" i="1" smtClean="0">
                          <a:latin typeface="Cambria Math" panose="02040503050406030204" pitchFamily="18" charset="0"/>
                        </a:rPr>
                        <m:t>𝒓</m:t>
                      </m:r>
                      <m:d>
                        <m:dPr>
                          <m:ctrlPr>
                            <a:rPr lang="en-GB" sz="2400" b="1" i="1" smtClean="0">
                              <a:latin typeface="Cambria Math" panose="02040503050406030204" pitchFamily="18" charset="0"/>
                            </a:rPr>
                          </m:ctrlPr>
                        </m:dPr>
                        <m:e>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𝐜𝐨𝐬</m:t>
                              </m:r>
                            </m:fName>
                            <m:e>
                              <m:r>
                                <a:rPr lang="en-GB" sz="2400" b="1" i="1" smtClean="0">
                                  <a:latin typeface="Cambria Math" panose="02040503050406030204" pitchFamily="18" charset="0"/>
                                </a:rPr>
                                <m:t>𝜽</m:t>
                              </m:r>
                              <m:r>
                                <a:rPr lang="en-GB" sz="2400" b="1" i="1" smtClean="0">
                                  <a:latin typeface="Cambria Math" panose="02040503050406030204" pitchFamily="18" charset="0"/>
                                </a:rPr>
                                <m:t>+</m:t>
                              </m:r>
                              <m:r>
                                <a:rPr lang="en-GB" sz="2400" b="1" i="1" smtClean="0">
                                  <a:latin typeface="Cambria Math" panose="02040503050406030204" pitchFamily="18" charset="0"/>
                                </a:rPr>
                                <m:t>𝒊</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𝐬𝐢𝐧</m:t>
                                  </m:r>
                                </m:fName>
                                <m:e>
                                  <m:r>
                                    <a:rPr lang="en-GB" sz="2400" b="1" i="1" smtClean="0">
                                      <a:latin typeface="Cambria Math" panose="02040503050406030204" pitchFamily="18" charset="0"/>
                                    </a:rPr>
                                    <m:t>𝜽</m:t>
                                  </m:r>
                                </m:e>
                              </m:func>
                            </m:e>
                          </m:func>
                        </m:e>
                      </m:d>
                    </m:oMath>
                  </m:oMathPara>
                </a14:m>
                <a:endParaRPr lang="en-GB" sz="24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485314" y="4511097"/>
                <a:ext cx="4145927" cy="2291268"/>
              </a:xfrm>
              <a:prstGeom prst="rect">
                <a:avLst/>
              </a:prstGeom>
              <a:blipFill>
                <a:blip r:embed="rId7"/>
                <a:stretch>
                  <a:fillRect l="-2047" t="-1579"/>
                </a:stretch>
              </a:blipFill>
            </p:spPr>
            <p:txBody>
              <a:bodyPr/>
              <a:lstStyle/>
              <a:p>
                <a:r>
                  <a:rPr lang="en-GB">
                    <a:noFill/>
                  </a:rPr>
                  <a:t> </a:t>
                </a:r>
              </a:p>
            </p:txBody>
          </p:sp>
        </mc:Fallback>
      </mc:AlternateContent>
      <p:sp>
        <p:nvSpPr>
          <p:cNvPr id="18" name="Rectangle 17"/>
          <p:cNvSpPr/>
          <p:nvPr/>
        </p:nvSpPr>
        <p:spPr>
          <a:xfrm>
            <a:off x="6789349" y="2648197"/>
            <a:ext cx="1689633" cy="5225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7334894" y="3155479"/>
            <a:ext cx="1654727" cy="6802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1619409" y="4947407"/>
            <a:ext cx="1367009" cy="356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1619409" y="5303547"/>
            <a:ext cx="1367009" cy="356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1619409" y="5661916"/>
            <a:ext cx="2503011" cy="1085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4" name="TextBox 23"/>
              <p:cNvSpPr txBox="1"/>
              <p:nvPr/>
            </p:nvSpPr>
            <p:spPr>
              <a:xfrm>
                <a:off x="5382915" y="5320787"/>
                <a:ext cx="3418728" cy="646331"/>
              </a:xfrm>
              <a:prstGeom prst="rect">
                <a:avLst/>
              </a:prstGeom>
              <a:noFill/>
            </p:spPr>
            <p:txBody>
              <a:bodyPr wrap="square" rtlCol="0">
                <a:spAutoFit/>
              </a:bodyPr>
              <a:lstStyle/>
              <a:p>
                <a:r>
                  <a:rPr lang="en-GB" dirty="0"/>
                  <a:t>This is known as the </a:t>
                </a:r>
              </a:p>
              <a:p>
                <a:r>
                  <a:rPr lang="en-GB" b="1" dirty="0"/>
                  <a:t>modulus-argument form </a:t>
                </a:r>
                <a:r>
                  <a:rPr lang="en-GB" dirty="0"/>
                  <a:t>of </a:t>
                </a:r>
                <a14:m>
                  <m:oMath xmlns:m="http://schemas.openxmlformats.org/officeDocument/2006/math">
                    <m:r>
                      <a:rPr lang="en-GB" b="0" i="1" smtClean="0">
                        <a:latin typeface="Cambria Math" panose="02040503050406030204" pitchFamily="18" charset="0"/>
                      </a:rPr>
                      <m:t>𝑧</m:t>
                    </m:r>
                  </m:oMath>
                </a14:m>
                <a:r>
                  <a:rPr lang="en-GB" dirty="0"/>
                  <a:t>.</a:t>
                </a:r>
              </a:p>
            </p:txBody>
          </p:sp>
        </mc:Choice>
        <mc:Fallback xmlns="">
          <p:sp>
            <p:nvSpPr>
              <p:cNvPr id="24" name="TextBox 23"/>
              <p:cNvSpPr txBox="1">
                <a:spLocks noRot="1" noChangeAspect="1" noMove="1" noResize="1" noEditPoints="1" noAdjustHandles="1" noChangeArrowheads="1" noChangeShapeType="1" noTextEdit="1"/>
              </p:cNvSpPr>
              <p:nvPr/>
            </p:nvSpPr>
            <p:spPr>
              <a:xfrm>
                <a:off x="5382915" y="5320787"/>
                <a:ext cx="3418728" cy="646331"/>
              </a:xfrm>
              <a:prstGeom prst="rect">
                <a:avLst/>
              </a:prstGeom>
              <a:blipFill rotWithShape="0">
                <a:blip r:embed="rId8"/>
                <a:stretch>
                  <a:fillRect l="-1426" t="-5660" b="-14151"/>
                </a:stretch>
              </a:blipFill>
            </p:spPr>
            <p:txBody>
              <a:bodyPr/>
              <a:lstStyle/>
              <a:p>
                <a:r>
                  <a:rPr lang="en-GB">
                    <a:noFill/>
                  </a:rPr>
                  <a:t> </a:t>
                </a:r>
              </a:p>
            </p:txBody>
          </p:sp>
        </mc:Fallback>
      </mc:AlternateContent>
      <p:cxnSp>
        <p:nvCxnSpPr>
          <p:cNvPr id="26" name="Straight Arrow Connector 25"/>
          <p:cNvCxnSpPr>
            <a:cxnSpLocks/>
            <a:stCxn id="24" idx="1"/>
          </p:cNvCxnSpPr>
          <p:nvPr/>
        </p:nvCxnSpPr>
        <p:spPr>
          <a:xfrm flipH="1">
            <a:off x="4890321" y="5643953"/>
            <a:ext cx="492594" cy="3231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Rectangle 26"/>
          <p:cNvSpPr/>
          <p:nvPr/>
        </p:nvSpPr>
        <p:spPr>
          <a:xfrm>
            <a:off x="5441952" y="5643952"/>
            <a:ext cx="2372012" cy="3530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TextBox 27"/>
          <p:cNvSpPr txBox="1"/>
          <p:nvPr/>
        </p:nvSpPr>
        <p:spPr>
          <a:xfrm>
            <a:off x="3480434" y="3550382"/>
            <a:ext cx="1409887" cy="369332"/>
          </a:xfrm>
          <a:prstGeom prst="rect">
            <a:avLst/>
          </a:prstGeom>
          <a:noFill/>
        </p:spPr>
        <p:txBody>
          <a:bodyPr wrap="square" rtlCol="0">
            <a:spAutoFit/>
          </a:bodyPr>
          <a:lstStyle/>
          <a:p>
            <a:r>
              <a:rPr lang="en-GB" b="1" dirty="0"/>
              <a:t>modulus</a:t>
            </a:r>
          </a:p>
        </p:txBody>
      </p:sp>
      <p:cxnSp>
        <p:nvCxnSpPr>
          <p:cNvPr id="29" name="Straight Arrow Connector 28"/>
          <p:cNvCxnSpPr/>
          <p:nvPr/>
        </p:nvCxnSpPr>
        <p:spPr>
          <a:xfrm flipV="1">
            <a:off x="4476997" y="3087584"/>
            <a:ext cx="890650" cy="6293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3594161" y="4024520"/>
            <a:ext cx="1409887" cy="369332"/>
          </a:xfrm>
          <a:prstGeom prst="rect">
            <a:avLst/>
          </a:prstGeom>
          <a:noFill/>
        </p:spPr>
        <p:txBody>
          <a:bodyPr wrap="square" rtlCol="0">
            <a:spAutoFit/>
          </a:bodyPr>
          <a:lstStyle/>
          <a:p>
            <a:r>
              <a:rPr lang="en-GB" b="1" dirty="0"/>
              <a:t>argument</a:t>
            </a:r>
          </a:p>
        </p:txBody>
      </p:sp>
      <p:cxnSp>
        <p:nvCxnSpPr>
          <p:cNvPr id="33" name="Straight Arrow Connector 32"/>
          <p:cNvCxnSpPr/>
          <p:nvPr/>
        </p:nvCxnSpPr>
        <p:spPr>
          <a:xfrm flipV="1">
            <a:off x="4714504" y="3526950"/>
            <a:ext cx="747132" cy="5344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Rectangle 34"/>
          <p:cNvSpPr/>
          <p:nvPr/>
        </p:nvSpPr>
        <p:spPr>
          <a:xfrm>
            <a:off x="3459063" y="3557253"/>
            <a:ext cx="1041685" cy="4091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3597591" y="4033812"/>
            <a:ext cx="1041685" cy="4091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7" name="TextBox 36"/>
              <p:cNvSpPr txBox="1"/>
              <p:nvPr/>
            </p:nvSpPr>
            <p:spPr>
              <a:xfrm>
                <a:off x="5193481" y="4033812"/>
                <a:ext cx="3285501" cy="646331"/>
              </a:xfrm>
              <a:prstGeom prst="rect">
                <a:avLst/>
              </a:prstGeom>
              <a:noFill/>
            </p:spPr>
            <p:txBody>
              <a:bodyPr wrap="square" rtlCol="0">
                <a:spAutoFit/>
              </a:bodyPr>
              <a:lstStyle/>
              <a:p>
                <a:r>
                  <a:rPr lang="en-GB" dirty="0"/>
                  <a:t>When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𝜋</m:t>
                    </m:r>
                    <m:r>
                      <a:rPr lang="en-GB" b="0" i="1" smtClean="0">
                        <a:latin typeface="Cambria Math" panose="02040503050406030204" pitchFamily="18" charset="0"/>
                      </a:rPr>
                      <m:t>&lt;</m:t>
                    </m:r>
                    <m:r>
                      <a:rPr lang="en-GB" b="0" i="1" smtClean="0">
                        <a:latin typeface="Cambria Math" panose="02040503050406030204" pitchFamily="18" charset="0"/>
                      </a:rPr>
                      <m:t>𝜃</m:t>
                    </m:r>
                    <m:r>
                      <a:rPr lang="en-GB" b="0" i="1" smtClean="0">
                        <a:latin typeface="Cambria Math" panose="02040503050406030204" pitchFamily="18" charset="0"/>
                      </a:rPr>
                      <m:t>&lt;</m:t>
                    </m:r>
                    <m:r>
                      <a:rPr lang="en-GB" b="0" i="1" smtClean="0">
                        <a:latin typeface="Cambria Math" panose="02040503050406030204" pitchFamily="18" charset="0"/>
                      </a:rPr>
                      <m:t>𝜋</m:t>
                    </m:r>
                  </m:oMath>
                </a14:m>
                <a:r>
                  <a:rPr lang="en-GB" dirty="0"/>
                  <a:t> it is known as the </a:t>
                </a:r>
                <a:r>
                  <a:rPr lang="en-GB" b="1" dirty="0"/>
                  <a:t>principal argument</a:t>
                </a:r>
                <a:r>
                  <a:rPr lang="en-GB" dirty="0"/>
                  <a:t>.</a:t>
                </a:r>
              </a:p>
            </p:txBody>
          </p:sp>
        </mc:Choice>
        <mc:Fallback xmlns="">
          <p:sp>
            <p:nvSpPr>
              <p:cNvPr id="37" name="TextBox 36"/>
              <p:cNvSpPr txBox="1">
                <a:spLocks noRot="1" noChangeAspect="1" noMove="1" noResize="1" noEditPoints="1" noAdjustHandles="1" noChangeArrowheads="1" noChangeShapeType="1" noTextEdit="1"/>
              </p:cNvSpPr>
              <p:nvPr/>
            </p:nvSpPr>
            <p:spPr>
              <a:xfrm>
                <a:off x="5193481" y="4033812"/>
                <a:ext cx="3285501" cy="646331"/>
              </a:xfrm>
              <a:prstGeom prst="rect">
                <a:avLst/>
              </a:prstGeom>
              <a:blipFill rotWithShape="0">
                <a:blip r:embed="rId9"/>
                <a:stretch>
                  <a:fillRect l="-1670" t="-5660" r="-2968" b="-14151"/>
                </a:stretch>
              </a:blipFill>
            </p:spPr>
            <p:txBody>
              <a:bodyPr/>
              <a:lstStyle/>
              <a:p>
                <a:r>
                  <a:rPr lang="en-GB">
                    <a:noFill/>
                  </a:rPr>
                  <a:t> </a:t>
                </a:r>
              </a:p>
            </p:txBody>
          </p:sp>
        </mc:Fallback>
      </mc:AlternateContent>
      <p:sp>
        <p:nvSpPr>
          <p:cNvPr id="38" name="Rectangle 37"/>
          <p:cNvSpPr/>
          <p:nvPr/>
        </p:nvSpPr>
        <p:spPr>
          <a:xfrm>
            <a:off x="5651199" y="4370508"/>
            <a:ext cx="1818380" cy="3677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334874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4" restart="whenNotActive" fill="hold" evtFilter="cancelBubble" nodeType="interactiveSeq">
                <p:stCondLst>
                  <p:cond evt="onClick" delay="0">
                    <p:tgtEl>
                      <p:spTgt spid="36"/>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6"/>
                                        </p:tgtEl>
                                      </p:cBhvr>
                                    </p:animEffect>
                                    <p:set>
                                      <p:cBhvr>
                                        <p:cTn id="4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0" restart="whenNotActive" fill="hold" evtFilter="cancelBubble" nodeType="interactiveSeq">
                <p:stCondLst>
                  <p:cond evt="onClick" delay="0">
                    <p:tgtEl>
                      <p:spTgt spid="38"/>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18" grpId="0" animBg="1"/>
      <p:bldP spid="19" grpId="0" animBg="1"/>
      <p:bldP spid="20" grpId="0" animBg="1"/>
      <p:bldP spid="21" grpId="0" animBg="1"/>
      <p:bldP spid="22" grpId="0" animBg="1"/>
      <p:bldP spid="27" grpId="0" animBg="1"/>
      <p:bldP spid="35" grpId="0" animBg="1"/>
      <p:bldP spid="36" grpId="0" animBg="1"/>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Finding identities for </a:t>
                  </a:r>
                  <a14:m>
                    <m:oMath xmlns:m="http://schemas.openxmlformats.org/officeDocument/2006/math">
                      <m:func>
                        <m:funcPr>
                          <m:ctrlPr>
                            <a:rPr lang="en-GB" sz="3200" b="0" i="1" smtClean="0">
                              <a:latin typeface="Cambria Math" panose="02040503050406030204" pitchFamily="18" charset="0"/>
                            </a:rPr>
                          </m:ctrlPr>
                        </m:funcPr>
                        <m:fName>
                          <m:sSup>
                            <m:sSupPr>
                              <m:ctrlPr>
                                <a:rPr lang="en-GB" sz="3200" b="0" i="1" smtClean="0">
                                  <a:latin typeface="Cambria Math" panose="02040503050406030204" pitchFamily="18" charset="0"/>
                                </a:rPr>
                              </m:ctrlPr>
                            </m:sSupPr>
                            <m:e>
                              <m:r>
                                <m:rPr>
                                  <m:sty m:val="p"/>
                                </m:rPr>
                                <a:rPr lang="en-GB" sz="3200" b="0" i="0" smtClean="0">
                                  <a:latin typeface="Cambria Math" panose="02040503050406030204" pitchFamily="18" charset="0"/>
                                </a:rPr>
                                <m:t>sin</m:t>
                              </m:r>
                            </m:e>
                            <m:sup>
                              <m:r>
                                <a:rPr lang="en-GB" sz="3200" b="0" i="1" smtClean="0">
                                  <a:latin typeface="Cambria Math" panose="02040503050406030204" pitchFamily="18" charset="0"/>
                                </a:rPr>
                                <m:t>𝑛</m:t>
                              </m:r>
                            </m:sup>
                          </m:sSup>
                        </m:fName>
                        <m:e>
                          <m:r>
                            <a:rPr lang="en-GB" sz="3200" b="0" i="1" smtClean="0">
                              <a:latin typeface="Cambria Math" panose="02040503050406030204" pitchFamily="18" charset="0"/>
                            </a:rPr>
                            <m:t>𝜃</m:t>
                          </m:r>
                        </m:e>
                      </m:func>
                    </m:oMath>
                  </a14:m>
                  <a:r>
                    <a:rPr lang="en-GB" sz="3200" dirty="0"/>
                    <a:t> and </a:t>
                  </a:r>
                  <a14:m>
                    <m:oMath xmlns:m="http://schemas.openxmlformats.org/officeDocument/2006/math">
                      <m:func>
                        <m:funcPr>
                          <m:ctrlPr>
                            <a:rPr lang="en-GB" sz="3200" b="0" i="1" smtClean="0">
                              <a:latin typeface="Cambria Math" panose="02040503050406030204" pitchFamily="18" charset="0"/>
                            </a:rPr>
                          </m:ctrlPr>
                        </m:funcPr>
                        <m:fName>
                          <m:sSup>
                            <m:sSupPr>
                              <m:ctrlPr>
                                <a:rPr lang="en-GB" sz="3200" b="0" i="1" smtClean="0">
                                  <a:latin typeface="Cambria Math" panose="02040503050406030204" pitchFamily="18" charset="0"/>
                                </a:rPr>
                              </m:ctrlPr>
                            </m:sSupPr>
                            <m:e>
                              <m:r>
                                <m:rPr>
                                  <m:sty m:val="p"/>
                                </m:rPr>
                                <a:rPr lang="en-GB" sz="3200" b="0" i="0" smtClean="0">
                                  <a:latin typeface="Cambria Math" panose="02040503050406030204" pitchFamily="18" charset="0"/>
                                </a:rPr>
                                <m:t>cos</m:t>
                              </m:r>
                            </m:e>
                            <m:sup>
                              <m:r>
                                <a:rPr lang="en-GB" sz="3200" b="0" i="1" smtClean="0">
                                  <a:latin typeface="Cambria Math" panose="02040503050406030204" pitchFamily="18" charset="0"/>
                                </a:rPr>
                                <m:t>𝑛</m:t>
                              </m:r>
                            </m:sup>
                          </m:sSup>
                        </m:fName>
                        <m:e>
                          <m:r>
                            <a:rPr lang="en-GB" sz="3200" b="0" i="1" smtClean="0">
                              <a:latin typeface="Cambria Math" panose="02040503050406030204" pitchFamily="18" charset="0"/>
                            </a:rPr>
                            <m:t>𝜃</m:t>
                          </m:r>
                        </m:e>
                      </m:func>
                    </m:oMath>
                  </a14:m>
                  <a:endParaRPr lang="en-GB" sz="32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84775"/>
                </a:xfrm>
                <a:prstGeom prst="rect">
                  <a:avLst/>
                </a:prstGeom>
                <a:blipFill rotWithShape="0">
                  <a:blip r:embed="rId2"/>
                  <a:stretch>
                    <a:fillRect t="-12500" b="-34375"/>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764704"/>
                <a:ext cx="7813440" cy="1200329"/>
              </a:xfrm>
              <a:prstGeom prst="rect">
                <a:avLst/>
              </a:prstGeom>
              <a:noFill/>
            </p:spPr>
            <p:txBody>
              <a:bodyPr wrap="square" rtlCol="0">
                <a:spAutoFit/>
              </a:bodyPr>
              <a:lstStyle/>
              <a:p>
                <a:r>
                  <a:rPr lang="en-GB" dirty="0"/>
                  <a:t>The technique we’ve seen allows us to write say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m:t>
                        </m:r>
                        <m:r>
                          <a:rPr lang="en-GB" b="0" i="1" smtClean="0">
                            <a:latin typeface="Cambria Math" panose="02040503050406030204" pitchFamily="18" charset="0"/>
                          </a:rPr>
                          <m:t>𝜃</m:t>
                        </m:r>
                      </m:e>
                    </m:func>
                  </m:oMath>
                </a14:m>
                <a:r>
                  <a:rPr lang="en-GB" dirty="0"/>
                  <a:t> in terms of powers of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oMath>
                </a14:m>
                <a:r>
                  <a:rPr lang="en-GB" b="0" dirty="0"/>
                  <a:t> (e.g. </a:t>
                </a:r>
                <a14:m>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3</m:t>
                            </m:r>
                          </m:sup>
                        </m:sSup>
                      </m:fName>
                      <m:e>
                        <m:r>
                          <a:rPr lang="en-GB" b="0" i="1" smtClean="0">
                            <a:latin typeface="Cambria Math" panose="02040503050406030204" pitchFamily="18" charset="0"/>
                          </a:rPr>
                          <m:t>𝜃</m:t>
                        </m:r>
                      </m:e>
                    </m:func>
                  </m:oMath>
                </a14:m>
                <a:r>
                  <a:rPr lang="en-GB" b="0" dirty="0"/>
                  <a:t>).</a:t>
                </a:r>
              </a:p>
              <a:p>
                <a:r>
                  <a:rPr lang="en-GB" dirty="0"/>
                  <a:t>Is it possible to do the opposite, to say express </a:t>
                </a:r>
                <a14:m>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3</m:t>
                            </m:r>
                          </m:sup>
                        </m:sSup>
                      </m:fName>
                      <m:e>
                        <m:r>
                          <a:rPr lang="en-GB" b="0" i="1" smtClean="0">
                            <a:latin typeface="Cambria Math" panose="02040503050406030204" pitchFamily="18" charset="0"/>
                          </a:rPr>
                          <m:t>𝜃</m:t>
                        </m:r>
                      </m:e>
                    </m:func>
                  </m:oMath>
                </a14:m>
                <a:r>
                  <a:rPr lang="en-GB" b="0" dirty="0"/>
                  <a:t> in terms of a linear combination of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m:t>
                        </m:r>
                        <m:r>
                          <a:rPr lang="en-GB" b="0" i="1" smtClean="0">
                            <a:latin typeface="Cambria Math" panose="02040503050406030204" pitchFamily="18" charset="0"/>
                          </a:rPr>
                          <m:t>𝜃</m:t>
                        </m:r>
                      </m:e>
                    </m:func>
                  </m:oMath>
                </a14:m>
                <a:r>
                  <a:rPr lang="en-GB" b="0" dirty="0"/>
                  <a:t> and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oMath>
                </a14:m>
                <a:r>
                  <a:rPr lang="en-GB" b="0" dirty="0"/>
                  <a:t> (with no powers)?</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764704"/>
                <a:ext cx="7813440" cy="1200329"/>
              </a:xfrm>
              <a:prstGeom prst="rect">
                <a:avLst/>
              </a:prstGeom>
              <a:blipFill rotWithShape="0">
                <a:blip r:embed="rId3"/>
                <a:stretch>
                  <a:fillRect l="-624"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55576" y="2348880"/>
                <a:ext cx="7920880" cy="2857001"/>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oMath>
                </a14:m>
                <a:r>
                  <a:rPr lang="en-GB" dirty="0"/>
                  <a:t>, what is </a:t>
                </a:r>
                <a14:m>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𝑧</m:t>
                        </m:r>
                      </m:den>
                    </m:f>
                  </m:oMath>
                </a14:m>
                <a:r>
                  <a:rPr lang="en-GB" dirty="0"/>
                  <a:t> and </a:t>
                </a:r>
                <a14:m>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𝑧</m:t>
                        </m:r>
                      </m:den>
                    </m:f>
                  </m:oMath>
                </a14:m>
                <a:r>
                  <a:rPr lang="en-GB" dirty="0"/>
                  <a:t>?</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𝒛</m:t>
                          </m:r>
                        </m:den>
                      </m:f>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𝒛</m:t>
                          </m:r>
                        </m:e>
                        <m:sup>
                          <m:r>
                            <a:rPr lang="en-GB" b="1" i="1" smtClean="0">
                              <a:latin typeface="Cambria Math" panose="02040503050406030204" pitchFamily="18" charset="0"/>
                            </a:rPr>
                            <m:t>−</m:t>
                          </m:r>
                          <m:r>
                            <a:rPr lang="en-GB" b="1" i="1" smtClean="0">
                              <a:latin typeface="Cambria Math" panose="02040503050406030204" pitchFamily="18" charset="0"/>
                            </a:rPr>
                            <m:t>𝟏</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𝜽</m:t>
                                  </m:r>
                                  <m:r>
                                    <a:rPr lang="en-GB" b="1" i="1" smtClean="0">
                                      <a:latin typeface="Cambria Math" panose="02040503050406030204" pitchFamily="18" charset="0"/>
                                    </a:rPr>
                                    <m:t>+</m:t>
                                  </m:r>
                                  <m:r>
                                    <a:rPr lang="en-GB" b="1" i="1" smtClean="0">
                                      <a:latin typeface="Cambria Math" panose="02040503050406030204" pitchFamily="18" charset="0"/>
                                    </a:rPr>
                                    <m:t>𝒊</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e>
                              </m:func>
                            </m:e>
                          </m:d>
                        </m:e>
                        <m:sup>
                          <m:r>
                            <a:rPr lang="en-GB" b="1" i="1" smtClean="0">
                              <a:latin typeface="Cambria Math" panose="02040503050406030204" pitchFamily="18" charset="0"/>
                            </a:rPr>
                            <m:t>−</m:t>
                          </m:r>
                          <m:r>
                            <a:rPr lang="en-GB" b="1" i="1" smtClean="0">
                              <a:latin typeface="Cambria Math" panose="02040503050406030204" pitchFamily="18" charset="0"/>
                            </a:rPr>
                            <m:t>𝟏</m:t>
                          </m:r>
                        </m:sup>
                      </m:sSup>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𝜽</m:t>
                              </m:r>
                            </m:e>
                          </m:d>
                        </m:e>
                      </m:func>
                      <m:r>
                        <a:rPr lang="en-GB" b="1" i="1" smtClean="0">
                          <a:latin typeface="Cambria Math" panose="02040503050406030204" pitchFamily="18" charset="0"/>
                        </a:rPr>
                        <m:t>+</m:t>
                      </m:r>
                      <m:r>
                        <a:rPr lang="en-GB" b="1" i="1" smtClean="0">
                          <a:latin typeface="Cambria Math" panose="02040503050406030204" pitchFamily="18" charset="0"/>
                        </a:rPr>
                        <m:t>𝒊</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𝜽</m:t>
                              </m:r>
                            </m:e>
                          </m:d>
                        </m:e>
                      </m:func>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𝜽</m:t>
                          </m:r>
                        </m:e>
                      </m:func>
                      <m:r>
                        <a:rPr lang="en-GB" b="1" i="1" smtClean="0">
                          <a:latin typeface="Cambria Math" panose="02040503050406030204" pitchFamily="18" charset="0"/>
                        </a:rPr>
                        <m:t>−</m:t>
                      </m:r>
                      <m:r>
                        <a:rPr lang="en-GB" b="1" i="1" smtClean="0">
                          <a:latin typeface="Cambria Math" panose="02040503050406030204" pitchFamily="18" charset="0"/>
                        </a:rPr>
                        <m:t>𝒊</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oMath>
                  </m:oMathPara>
                </a14:m>
                <a:br>
                  <a:rPr lang="en-GB" b="1" dirty="0"/>
                </a:b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𝒛</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𝒛</m:t>
                        </m:r>
                      </m:den>
                    </m:f>
                    <m:r>
                      <a:rPr lang="en-GB" b="1" i="1" smtClean="0">
                        <a:latin typeface="Cambria Math" panose="02040503050406030204" pitchFamily="18" charset="0"/>
                      </a:rPr>
                      <m:t>=…=</m:t>
                    </m:r>
                    <m:r>
                      <a:rPr lang="en-GB" b="1" i="1" smtClean="0">
                        <a:latin typeface="Cambria Math" panose="02040503050406030204" pitchFamily="18" charset="0"/>
                      </a:rPr>
                      <m:t>𝟐</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𝜽</m:t>
                        </m:r>
                      </m:e>
                    </m:func>
                  </m:oMath>
                </a14:m>
                <a:r>
                  <a:rPr lang="en-GB" b="1" dirty="0"/>
                  <a:t>             </a:t>
                </a:r>
                <a14:m>
                  <m:oMath xmlns:m="http://schemas.openxmlformats.org/officeDocument/2006/math">
                    <m:r>
                      <a:rPr lang="en-GB" b="1" i="1" dirty="0" smtClean="0">
                        <a:latin typeface="Cambria Math" panose="02040503050406030204" pitchFamily="18" charset="0"/>
                      </a:rPr>
                      <m:t>𝒛</m:t>
                    </m:r>
                    <m:r>
                      <a:rPr lang="en-GB" b="1" i="1" dirty="0" smtClean="0">
                        <a:latin typeface="Cambria Math" panose="02040503050406030204" pitchFamily="18" charset="0"/>
                      </a:rPr>
                      <m:t>−</m:t>
                    </m:r>
                    <m:f>
                      <m:fPr>
                        <m:ctrlPr>
                          <a:rPr lang="en-GB" b="1" i="1" dirty="0" smtClean="0">
                            <a:latin typeface="Cambria Math" panose="02040503050406030204" pitchFamily="18" charset="0"/>
                          </a:rPr>
                        </m:ctrlPr>
                      </m:fPr>
                      <m:num>
                        <m:r>
                          <a:rPr lang="en-GB" b="1" i="1" dirty="0" smtClean="0">
                            <a:latin typeface="Cambria Math" panose="02040503050406030204" pitchFamily="18" charset="0"/>
                          </a:rPr>
                          <m:t>𝟏</m:t>
                        </m:r>
                      </m:num>
                      <m:den>
                        <m:r>
                          <a:rPr lang="en-GB" b="1" i="1" dirty="0" smtClean="0">
                            <a:latin typeface="Cambria Math" panose="02040503050406030204" pitchFamily="18" charset="0"/>
                          </a:rPr>
                          <m:t>𝒛</m:t>
                        </m:r>
                      </m:den>
                    </m:f>
                    <m:r>
                      <a:rPr lang="en-GB" b="1" i="1" dirty="0" smtClean="0">
                        <a:latin typeface="Cambria Math" panose="02040503050406030204" pitchFamily="18" charset="0"/>
                      </a:rPr>
                      <m:t>=</m:t>
                    </m:r>
                    <m:r>
                      <a:rPr lang="en-GB" b="1" i="1" dirty="0" smtClean="0">
                        <a:latin typeface="Cambria Math" panose="02040503050406030204" pitchFamily="18" charset="0"/>
                      </a:rPr>
                      <m:t>𝟐</m:t>
                    </m:r>
                    <m:r>
                      <a:rPr lang="en-GB" b="1" i="1" dirty="0" smtClean="0">
                        <a:latin typeface="Cambria Math" panose="02040503050406030204" pitchFamily="18" charset="0"/>
                      </a:rPr>
                      <m:t>𝒊</m:t>
                    </m:r>
                    <m:func>
                      <m:funcPr>
                        <m:ctrlPr>
                          <a:rPr lang="en-GB" b="1" i="1" dirty="0" smtClean="0">
                            <a:latin typeface="Cambria Math" panose="02040503050406030204" pitchFamily="18" charset="0"/>
                          </a:rPr>
                        </m:ctrlPr>
                      </m:funcPr>
                      <m:fName>
                        <m:r>
                          <a:rPr lang="en-GB" b="1" i="0" dirty="0" smtClean="0">
                            <a:latin typeface="Cambria Math" panose="02040503050406030204" pitchFamily="18" charset="0"/>
                          </a:rPr>
                          <m:t>𝐬𝐢𝐧</m:t>
                        </m:r>
                      </m:fName>
                      <m:e>
                        <m:r>
                          <a:rPr lang="en-GB" b="1" i="1" dirty="0" smtClean="0">
                            <a:latin typeface="Cambria Math" panose="02040503050406030204" pitchFamily="18" charset="0"/>
                          </a:rPr>
                          <m:t>𝜽</m:t>
                        </m:r>
                      </m:e>
                    </m:func>
                  </m:oMath>
                </a14:m>
                <a:endParaRPr lang="en-GB" b="1" dirty="0"/>
              </a:p>
              <a:p>
                <a:endParaRPr lang="en-GB" dirty="0"/>
              </a:p>
              <a:p>
                <a:r>
                  <a:rPr lang="en-GB" dirty="0"/>
                  <a:t>And what is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den>
                    </m:f>
                  </m:oMath>
                </a14:m>
                <a:r>
                  <a:rPr lang="en-GB" dirty="0"/>
                  <a:t>?</a:t>
                </a:r>
              </a:p>
              <a:p>
                <a:r>
                  <a:rPr lang="en-GB" b="1" dirty="0"/>
                  <a:t>Just using de </a:t>
                </a:r>
                <a:r>
                  <a:rPr lang="en-GB" b="1" dirty="0" err="1"/>
                  <a:t>Moivre’s</a:t>
                </a:r>
                <a:r>
                  <a:rPr lang="en-GB" b="1" dirty="0"/>
                  <a:t> theorem again:</a:t>
                </a:r>
              </a:p>
              <a:p>
                <a:pPr/>
                <a14:m>
                  <m:oMathPara xmlns:m="http://schemas.openxmlformats.org/officeDocument/2006/math">
                    <m:oMathParaPr>
                      <m:jc m:val="centerGroup"/>
                    </m:oMathParaPr>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𝒛</m:t>
                          </m:r>
                        </m:e>
                        <m:sup>
                          <m:r>
                            <a:rPr lang="en-GB" b="1" i="1" smtClean="0">
                              <a:latin typeface="Cambria Math" panose="02040503050406030204" pitchFamily="18" charset="0"/>
                            </a:rPr>
                            <m:t>𝒏</m:t>
                          </m:r>
                        </m:sup>
                      </m:sSup>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sSup>
                            <m:sSupPr>
                              <m:ctrlPr>
                                <a:rPr lang="en-GB" b="1" i="1" smtClean="0">
                                  <a:latin typeface="Cambria Math" panose="02040503050406030204" pitchFamily="18" charset="0"/>
                                </a:rPr>
                              </m:ctrlPr>
                            </m:sSupPr>
                            <m:e>
                              <m:r>
                                <a:rPr lang="en-GB" b="1" i="1" smtClean="0">
                                  <a:latin typeface="Cambria Math" panose="02040503050406030204" pitchFamily="18" charset="0"/>
                                </a:rPr>
                                <m:t>𝒛</m:t>
                              </m:r>
                            </m:e>
                            <m:sup>
                              <m:r>
                                <a:rPr lang="en-GB" b="1" i="1" smtClean="0">
                                  <a:latin typeface="Cambria Math" panose="02040503050406030204" pitchFamily="18" charset="0"/>
                                </a:rPr>
                                <m:t>𝒏</m:t>
                              </m:r>
                            </m:sup>
                          </m:sSup>
                        </m:den>
                      </m:f>
                      <m:r>
                        <a:rPr lang="en-GB" b="1" i="1" smtClean="0">
                          <a:latin typeface="Cambria Math" panose="02040503050406030204" pitchFamily="18" charset="0"/>
                        </a:rPr>
                        <m:t>=</m:t>
                      </m:r>
                      <m:r>
                        <a:rPr lang="en-GB" b="1" i="1" smtClean="0">
                          <a:latin typeface="Cambria Math" panose="02040503050406030204" pitchFamily="18" charset="0"/>
                        </a:rPr>
                        <m:t>𝟐</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𝒏</m:t>
                          </m:r>
                          <m:r>
                            <a:rPr lang="en-GB" b="1" i="1" smtClean="0">
                              <a:latin typeface="Cambria Math" panose="02040503050406030204" pitchFamily="18" charset="0"/>
                            </a:rPr>
                            <m:t>𝜽</m:t>
                          </m:r>
                        </m:e>
                      </m:func>
                    </m:oMath>
                  </m:oMathPara>
                </a14:m>
                <a:br>
                  <a:rPr lang="en-GB" b="0" dirty="0"/>
                </a:br>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755576" y="2348880"/>
                <a:ext cx="7920880" cy="2857001"/>
              </a:xfrm>
              <a:prstGeom prst="rect">
                <a:avLst/>
              </a:prstGeom>
              <a:blipFill rotWithShape="0">
                <a:blip r:embed="rId4"/>
                <a:stretch>
                  <a:fillRect l="-6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73678" y="5205881"/>
                <a:ext cx="6084676" cy="14065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Results you need to use (but you don’t need to memorise)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𝑧</m:t>
                          </m:r>
                        </m:den>
                      </m:f>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den>
                      </m:f>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𝑛</m:t>
                          </m:r>
                          <m:r>
                            <a:rPr lang="en-GB" b="0" i="1" smtClean="0">
                              <a:latin typeface="Cambria Math" panose="02040503050406030204" pitchFamily="18" charset="0"/>
                            </a:rPr>
                            <m:t>𝜃</m:t>
                          </m:r>
                        </m:e>
                      </m:func>
                    </m:oMath>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𝑧</m:t>
                          </m:r>
                        </m:den>
                      </m:f>
                      <m:r>
                        <a:rPr lang="en-GB" b="0" i="1" smtClean="0">
                          <a:latin typeface="Cambria Math" panose="02040503050406030204" pitchFamily="18" charset="0"/>
                        </a:rPr>
                        <m:t>=2</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den>
                      </m:f>
                      <m:r>
                        <a:rPr lang="en-GB" b="0" i="1" smtClean="0">
                          <a:latin typeface="Cambria Math" panose="02040503050406030204" pitchFamily="18" charset="0"/>
                        </a:rPr>
                        <m:t>=2</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𝑛</m:t>
                          </m:r>
                          <m:r>
                            <a:rPr lang="en-GB" b="0" i="1" smtClean="0">
                              <a:latin typeface="Cambria Math" panose="02040503050406030204" pitchFamily="18" charset="0"/>
                            </a:rPr>
                            <m:t>𝜃</m:t>
                          </m:r>
                        </m:e>
                      </m:func>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673678" y="5205881"/>
                <a:ext cx="6084676" cy="1406539"/>
              </a:xfrm>
              <a:prstGeom prst="rect">
                <a:avLst/>
              </a:prstGeom>
              <a:blipFill rotWithShape="0">
                <a:blip r:embed="rId5"/>
                <a:stretch>
                  <a:fillRect l="-699" t="-2128"/>
                </a:stretch>
              </a:blipFill>
            </p:spPr>
            <p:txBody>
              <a:bodyPr/>
              <a:lstStyle/>
              <a:p>
                <a:r>
                  <a:rPr lang="en-GB">
                    <a:noFill/>
                  </a:rPr>
                  <a:t> </a:t>
                </a:r>
              </a:p>
            </p:txBody>
          </p:sp>
        </mc:Fallback>
      </mc:AlternateContent>
      <p:sp>
        <p:nvSpPr>
          <p:cNvPr id="8" name="Rectangle 7"/>
          <p:cNvSpPr/>
          <p:nvPr/>
        </p:nvSpPr>
        <p:spPr>
          <a:xfrm>
            <a:off x="815504" y="2839864"/>
            <a:ext cx="7515696" cy="10209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805030" y="4406899"/>
            <a:ext cx="7515696" cy="7620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22732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Finding identities for </a:t>
                  </a:r>
                  <a14:m>
                    <m:oMath xmlns:m="http://schemas.openxmlformats.org/officeDocument/2006/math">
                      <m:func>
                        <m:funcPr>
                          <m:ctrlPr>
                            <a:rPr lang="en-GB" sz="3200" b="0" i="1" smtClean="0">
                              <a:latin typeface="Cambria Math" panose="02040503050406030204" pitchFamily="18" charset="0"/>
                            </a:rPr>
                          </m:ctrlPr>
                        </m:funcPr>
                        <m:fName>
                          <m:sSup>
                            <m:sSupPr>
                              <m:ctrlPr>
                                <a:rPr lang="en-GB" sz="3200" b="0" i="1" smtClean="0">
                                  <a:latin typeface="Cambria Math" panose="02040503050406030204" pitchFamily="18" charset="0"/>
                                </a:rPr>
                              </m:ctrlPr>
                            </m:sSupPr>
                            <m:e>
                              <m:r>
                                <m:rPr>
                                  <m:sty m:val="p"/>
                                </m:rPr>
                                <a:rPr lang="en-GB" sz="3200" b="0" i="0" smtClean="0">
                                  <a:latin typeface="Cambria Math" panose="02040503050406030204" pitchFamily="18" charset="0"/>
                                </a:rPr>
                                <m:t>sin</m:t>
                              </m:r>
                            </m:e>
                            <m:sup>
                              <m:r>
                                <a:rPr lang="en-GB" sz="3200" b="0" i="1" smtClean="0">
                                  <a:latin typeface="Cambria Math" panose="02040503050406030204" pitchFamily="18" charset="0"/>
                                </a:rPr>
                                <m:t>𝑛</m:t>
                              </m:r>
                            </m:sup>
                          </m:sSup>
                        </m:fName>
                        <m:e>
                          <m:r>
                            <a:rPr lang="en-GB" sz="3200" b="0" i="1" smtClean="0">
                              <a:latin typeface="Cambria Math" panose="02040503050406030204" pitchFamily="18" charset="0"/>
                            </a:rPr>
                            <m:t>𝜃</m:t>
                          </m:r>
                        </m:e>
                      </m:func>
                    </m:oMath>
                  </a14:m>
                  <a:r>
                    <a:rPr lang="en-GB" sz="3200" dirty="0"/>
                    <a:t> and </a:t>
                  </a:r>
                  <a14:m>
                    <m:oMath xmlns:m="http://schemas.openxmlformats.org/officeDocument/2006/math">
                      <m:func>
                        <m:funcPr>
                          <m:ctrlPr>
                            <a:rPr lang="en-GB" sz="3200" b="0" i="1" smtClean="0">
                              <a:latin typeface="Cambria Math" panose="02040503050406030204" pitchFamily="18" charset="0"/>
                            </a:rPr>
                          </m:ctrlPr>
                        </m:funcPr>
                        <m:fName>
                          <m:sSup>
                            <m:sSupPr>
                              <m:ctrlPr>
                                <a:rPr lang="en-GB" sz="3200" b="0" i="1" smtClean="0">
                                  <a:latin typeface="Cambria Math" panose="02040503050406030204" pitchFamily="18" charset="0"/>
                                </a:rPr>
                              </m:ctrlPr>
                            </m:sSupPr>
                            <m:e>
                              <m:r>
                                <m:rPr>
                                  <m:sty m:val="p"/>
                                </m:rPr>
                                <a:rPr lang="en-GB" sz="3200" b="0" i="0" smtClean="0">
                                  <a:latin typeface="Cambria Math" panose="02040503050406030204" pitchFamily="18" charset="0"/>
                                </a:rPr>
                                <m:t>cos</m:t>
                              </m:r>
                            </m:e>
                            <m:sup>
                              <m:r>
                                <a:rPr lang="en-GB" sz="3200" b="0" i="1" smtClean="0">
                                  <a:latin typeface="Cambria Math" panose="02040503050406030204" pitchFamily="18" charset="0"/>
                                </a:rPr>
                                <m:t>𝑛</m:t>
                              </m:r>
                            </m:sup>
                          </m:sSup>
                        </m:fName>
                        <m:e>
                          <m:r>
                            <a:rPr lang="en-GB" sz="3200" b="0" i="1" smtClean="0">
                              <a:latin typeface="Cambria Math" panose="02040503050406030204" pitchFamily="18" charset="0"/>
                            </a:rPr>
                            <m:t>𝜃</m:t>
                          </m:r>
                        </m:e>
                      </m:func>
                    </m:oMath>
                  </a14:m>
                  <a:endParaRPr lang="en-GB" sz="32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84775"/>
                </a:xfrm>
                <a:prstGeom prst="rect">
                  <a:avLst/>
                </a:prstGeom>
                <a:blipFill rotWithShape="0">
                  <a:blip r:embed="rId2"/>
                  <a:stretch>
                    <a:fillRect t="-12500" b="-34375"/>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44656"/>
                <a:ext cx="7704856" cy="46583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Express </a:t>
                </a:r>
                <a14:m>
                  <m:oMath xmlns:m="http://schemas.openxmlformats.org/officeDocument/2006/math">
                    <m:func>
                      <m:funcPr>
                        <m:ctrlPr>
                          <a:rPr lang="en-GB" sz="2400" b="0" i="1" smtClean="0">
                            <a:latin typeface="Cambria Math" panose="02040503050406030204" pitchFamily="18" charset="0"/>
                          </a:rPr>
                        </m:ctrlPr>
                      </m:funcPr>
                      <m:fName>
                        <m:sSup>
                          <m:sSupPr>
                            <m:ctrlPr>
                              <a:rPr lang="en-GB" sz="2400" b="0" i="1" smtClean="0">
                                <a:latin typeface="Cambria Math" panose="02040503050406030204" pitchFamily="18" charset="0"/>
                              </a:rPr>
                            </m:ctrlPr>
                          </m:sSupPr>
                          <m:e>
                            <m:r>
                              <m:rPr>
                                <m:sty m:val="p"/>
                              </m:rPr>
                              <a:rPr lang="en-GB" sz="2400" b="0" i="0" smtClean="0">
                                <a:latin typeface="Cambria Math" panose="02040503050406030204" pitchFamily="18" charset="0"/>
                              </a:rPr>
                              <m:t>cos</m:t>
                            </m:r>
                          </m:e>
                          <m:sup>
                            <m:r>
                              <a:rPr lang="en-GB" sz="2400" b="0" i="1" smtClean="0">
                                <a:latin typeface="Cambria Math" panose="02040503050406030204" pitchFamily="18" charset="0"/>
                              </a:rPr>
                              <m:t>5</m:t>
                            </m:r>
                          </m:sup>
                        </m:sSup>
                      </m:fName>
                      <m:e>
                        <m:r>
                          <a:rPr lang="en-GB" sz="2400" b="0" i="1" smtClean="0">
                            <a:latin typeface="Cambria Math" panose="02040503050406030204" pitchFamily="18" charset="0"/>
                          </a:rPr>
                          <m:t>𝜃</m:t>
                        </m:r>
                      </m:e>
                    </m:func>
                  </m:oMath>
                </a14:m>
                <a:r>
                  <a:rPr lang="en-GB" sz="2400" dirty="0"/>
                  <a:t> in the form </a:t>
                </a:r>
                <a14:m>
                  <m:oMath xmlns:m="http://schemas.openxmlformats.org/officeDocument/2006/math">
                    <m:r>
                      <a:rPr lang="en-GB" sz="2400" b="0" i="1" smtClean="0">
                        <a:latin typeface="Cambria Math" panose="02040503050406030204" pitchFamily="18" charset="0"/>
                      </a:rPr>
                      <m:t>𝑎</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5</m:t>
                        </m:r>
                        <m:r>
                          <a:rPr lang="en-GB" sz="2400" b="0" i="1" smtClean="0">
                            <a:latin typeface="Cambria Math" panose="02040503050406030204" pitchFamily="18" charset="0"/>
                          </a:rPr>
                          <m:t>𝜃</m:t>
                        </m:r>
                      </m:e>
                    </m:func>
                    <m:r>
                      <a:rPr lang="en-GB" sz="2400" b="0" i="1" smtClean="0">
                        <a:latin typeface="Cambria Math" panose="02040503050406030204" pitchFamily="18" charset="0"/>
                      </a:rPr>
                      <m:t>+</m:t>
                    </m:r>
                    <m:r>
                      <a:rPr lang="en-GB" sz="2400" b="0" i="1" smtClean="0">
                        <a:latin typeface="Cambria Math" panose="02040503050406030204" pitchFamily="18" charset="0"/>
                      </a:rPr>
                      <m:t>𝑏</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3</m:t>
                        </m:r>
                        <m:r>
                          <a:rPr lang="en-GB" sz="2400" b="0" i="1" smtClean="0">
                            <a:latin typeface="Cambria Math" panose="02040503050406030204" pitchFamily="18" charset="0"/>
                          </a:rPr>
                          <m:t>𝜃</m:t>
                        </m:r>
                      </m:e>
                    </m:func>
                    <m:r>
                      <a:rPr lang="en-GB" sz="2400" b="0" i="1" smtClean="0">
                        <a:latin typeface="Cambria Math" panose="02040503050406030204" pitchFamily="18" charset="0"/>
                      </a:rPr>
                      <m:t>+</m:t>
                    </m:r>
                    <m:r>
                      <a:rPr lang="en-GB" sz="2400" b="0" i="1" smtClean="0">
                        <a:latin typeface="Cambria Math" panose="02040503050406030204" pitchFamily="18" charset="0"/>
                      </a:rPr>
                      <m:t>𝑐</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𝜃</m:t>
                        </m:r>
                      </m:e>
                    </m:func>
                  </m:oMath>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44656"/>
                <a:ext cx="7704856" cy="465833"/>
              </a:xfrm>
              <a:prstGeom prst="rect">
                <a:avLst/>
              </a:prstGeom>
              <a:blipFill rotWithShape="0">
                <a:blip r:embed="rId3"/>
                <a:stretch>
                  <a:fillRect b="-1100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29090" y="5589240"/>
                <a:ext cx="6084676" cy="11295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𝑧</m:t>
                          </m:r>
                        </m:den>
                      </m:f>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den>
                      </m:f>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𝑛</m:t>
                          </m:r>
                          <m:r>
                            <a:rPr lang="en-GB" b="0" i="1" smtClean="0">
                              <a:latin typeface="Cambria Math" panose="02040503050406030204" pitchFamily="18" charset="0"/>
                            </a:rPr>
                            <m:t>𝜃</m:t>
                          </m:r>
                        </m:e>
                      </m:func>
                    </m:oMath>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𝑧</m:t>
                          </m:r>
                        </m:den>
                      </m:f>
                      <m:r>
                        <a:rPr lang="en-GB" b="0" i="1" smtClean="0">
                          <a:latin typeface="Cambria Math" panose="02040503050406030204" pitchFamily="18" charset="0"/>
                        </a:rPr>
                        <m:t>=2</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den>
                      </m:f>
                      <m:r>
                        <a:rPr lang="en-GB" b="0" i="1" smtClean="0">
                          <a:latin typeface="Cambria Math" panose="02040503050406030204" pitchFamily="18" charset="0"/>
                        </a:rPr>
                        <m:t>=2</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𝑛</m:t>
                          </m:r>
                          <m:r>
                            <a:rPr lang="en-GB" b="0" i="1" smtClean="0">
                              <a:latin typeface="Cambria Math" panose="02040503050406030204" pitchFamily="18" charset="0"/>
                            </a:rPr>
                            <m:t>𝜃</m:t>
                          </m:r>
                        </m:e>
                      </m:func>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529090" y="5589240"/>
                <a:ext cx="6084676" cy="1129540"/>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99592" y="1700808"/>
                <a:ext cx="6840760" cy="2589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e>
                          </m:d>
                        </m:e>
                        <m:sup>
                          <m:r>
                            <a:rPr lang="en-GB" b="0" i="1" smtClean="0">
                              <a:latin typeface="Cambria Math" panose="02040503050406030204" pitchFamily="18" charset="0"/>
                            </a:rPr>
                            <m:t>5</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𝑧</m:t>
                                  </m:r>
                                </m:den>
                              </m:f>
                            </m:e>
                          </m:d>
                        </m:e>
                        <m:sup>
                          <m:r>
                            <a:rPr lang="en-GB" b="0" i="1" smtClean="0">
                              <a:latin typeface="Cambria Math" panose="02040503050406030204" pitchFamily="18" charset="0"/>
                            </a:rPr>
                            <m:t>5</m:t>
                          </m:r>
                        </m:sup>
                      </m:sSup>
                    </m:oMath>
                    <m:oMath xmlns:m="http://schemas.openxmlformats.org/officeDocument/2006/math">
                      <m:r>
                        <a:rPr lang="en-GB" b="0" i="1" smtClean="0">
                          <a:latin typeface="Cambria Math" panose="02040503050406030204" pitchFamily="18" charset="0"/>
                        </a:rPr>
                        <m:t>32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5</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5</m:t>
                          </m:r>
                        </m:sup>
                      </m:sSup>
                      <m:r>
                        <a:rPr lang="en-GB" b="0" i="1" smtClean="0">
                          <a:latin typeface="Cambria Math" panose="02040503050406030204" pitchFamily="18" charset="0"/>
                        </a:rPr>
                        <m:t>+5</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3</m:t>
                          </m:r>
                        </m:sup>
                      </m:sSup>
                      <m:r>
                        <a:rPr lang="en-GB" b="0" i="1" smtClean="0">
                          <a:latin typeface="Cambria Math" panose="02040503050406030204" pitchFamily="18" charset="0"/>
                        </a:rPr>
                        <m:t>+10</m:t>
                      </m:r>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10</m:t>
                          </m:r>
                        </m:num>
                        <m:den>
                          <m:r>
                            <a:rPr lang="en-GB" b="0" i="1" smtClean="0">
                              <a:latin typeface="Cambria Math" panose="02040503050406030204" pitchFamily="18" charset="0"/>
                            </a:rPr>
                            <m:t>𝑧</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3</m:t>
                              </m:r>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5</m:t>
                              </m:r>
                            </m:sup>
                          </m:sSup>
                        </m:den>
                      </m:f>
                    </m:oMath>
                    <m:oMath xmlns:m="http://schemas.openxmlformats.org/officeDocument/2006/math">
                      <m:r>
                        <a:rPr lang="en-GB" b="0" i="1" smtClean="0">
                          <a:latin typeface="Cambria Math" panose="02040503050406030204" pitchFamily="18" charset="0"/>
                        </a:rPr>
                        <m:t>32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5</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5</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5</m:t>
                                  </m:r>
                                </m:sup>
                              </m:sSup>
                            </m:den>
                          </m:f>
                        </m:e>
                      </m:d>
                      <m:r>
                        <a:rPr lang="en-GB" b="0" i="1" smtClean="0">
                          <a:latin typeface="Cambria Math" panose="02040503050406030204" pitchFamily="18" charset="0"/>
                        </a:rPr>
                        <m:t>+5</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3</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3</m:t>
                                  </m:r>
                                </m:sup>
                              </m:sSup>
                            </m:den>
                          </m:f>
                        </m:e>
                      </m:d>
                      <m:r>
                        <a:rPr lang="en-GB" b="0" i="1" smtClean="0">
                          <a:latin typeface="Cambria Math" panose="02040503050406030204" pitchFamily="18" charset="0"/>
                        </a:rPr>
                        <m:t>+10</m:t>
                      </m:r>
                      <m:d>
                        <m:dPr>
                          <m:ctrlPr>
                            <a:rPr lang="en-GB" b="0" i="1" smtClean="0">
                              <a:latin typeface="Cambria Math" panose="02040503050406030204" pitchFamily="18" charset="0"/>
                            </a:rPr>
                          </m:ctrlPr>
                        </m:dPr>
                        <m:e>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𝑧</m:t>
                              </m:r>
                            </m:den>
                          </m:f>
                        </m:e>
                      </m:d>
                    </m:oMath>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5</m:t>
                          </m:r>
                          <m:r>
                            <a:rPr lang="en-GB" b="0" i="1" smtClean="0">
                              <a:latin typeface="Cambria Math" panose="02040503050406030204" pitchFamily="18" charset="0"/>
                            </a:rPr>
                            <m:t>𝜃</m:t>
                          </m:r>
                        </m:e>
                      </m:func>
                      <m:r>
                        <a:rPr lang="en-GB" b="0" i="1" smtClean="0">
                          <a:latin typeface="Cambria Math" panose="02040503050406030204" pitchFamily="18" charset="0"/>
                        </a:rPr>
                        <m:t>+5(2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m:t>
                          </m:r>
                          <m:r>
                            <a:rPr lang="en-GB" b="0" i="1" smtClean="0">
                              <a:latin typeface="Cambria Math" panose="02040503050406030204" pitchFamily="18" charset="0"/>
                            </a:rPr>
                            <m:t>𝜃</m:t>
                          </m:r>
                        </m:e>
                      </m:func>
                      <m:r>
                        <a:rPr lang="en-GB" b="0" i="1" smtClean="0">
                          <a:latin typeface="Cambria Math" panose="02040503050406030204" pitchFamily="18" charset="0"/>
                        </a:rPr>
                        <m:t>)+10(2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r>
                        <a:rPr lang="en-GB" b="0" i="1" smtClean="0">
                          <a:latin typeface="Cambria Math" panose="02040503050406030204" pitchFamily="18" charset="0"/>
                        </a:rPr>
                        <m:t>)</m:t>
                      </m:r>
                    </m:oMath>
                  </m:oMathPara>
                </a14:m>
                <a:endParaRPr lang="en-GB" dirty="0"/>
              </a:p>
              <a:p>
                <a:r>
                  <a:rPr lang="en-GB" dirty="0"/>
                  <a:t>Therefore </a:t>
                </a:r>
                <a14:m>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5</m:t>
                            </m:r>
                          </m:sup>
                        </m:sSup>
                      </m:fName>
                      <m:e>
                        <m:r>
                          <a:rPr lang="en-GB" b="0" i="1" smtClean="0">
                            <a:latin typeface="Cambria Math" panose="02040503050406030204" pitchFamily="18" charset="0"/>
                          </a:rPr>
                          <m:t>𝜃</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16</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5</m:t>
                            </m:r>
                            <m:r>
                              <a:rPr lang="en-GB" b="0" i="1" smtClean="0">
                                <a:latin typeface="Cambria Math" panose="02040503050406030204" pitchFamily="18" charset="0"/>
                              </a:rPr>
                              <m:t>𝜃</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16</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m:t>
                            </m:r>
                            <m:r>
                              <a:rPr lang="en-GB" b="0" i="1" smtClean="0">
                                <a:latin typeface="Cambria Math" panose="02040503050406030204" pitchFamily="18" charset="0"/>
                              </a:rPr>
                              <m:t>𝜃</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8</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e>
                    </m:func>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99592" y="1700808"/>
                <a:ext cx="6840760" cy="2589683"/>
              </a:xfrm>
              <a:prstGeom prst="rect">
                <a:avLst/>
              </a:prstGeom>
              <a:blipFill rotWithShape="0">
                <a:blip r:embed="rId5"/>
                <a:stretch>
                  <a:fillRect l="-802" b="-706"/>
                </a:stretch>
              </a:blipFill>
            </p:spPr>
            <p:txBody>
              <a:bodyPr/>
              <a:lstStyle/>
              <a:p>
                <a:r>
                  <a:rPr lang="en-GB">
                    <a:noFill/>
                  </a:rPr>
                  <a:t> </a:t>
                </a:r>
              </a:p>
            </p:txBody>
          </p:sp>
        </mc:Fallback>
      </mc:AlternateContent>
      <p:sp>
        <p:nvSpPr>
          <p:cNvPr id="8" name="TextBox 7"/>
          <p:cNvSpPr txBox="1"/>
          <p:nvPr/>
        </p:nvSpPr>
        <p:spPr>
          <a:xfrm>
            <a:off x="7007572" y="2442490"/>
            <a:ext cx="2091404" cy="523220"/>
          </a:xfrm>
          <a:prstGeom prst="rect">
            <a:avLst/>
          </a:prstGeom>
          <a:noFill/>
        </p:spPr>
        <p:txBody>
          <a:bodyPr wrap="square" rtlCol="0">
            <a:spAutoFit/>
          </a:bodyPr>
          <a:lstStyle/>
          <a:p>
            <a:r>
              <a:rPr lang="en-GB" sz="1400" dirty="0"/>
              <a:t>Notice how the powers descend by 2 each time.</a:t>
            </a:r>
          </a:p>
        </p:txBody>
      </p:sp>
      <p:sp>
        <p:nvSpPr>
          <p:cNvPr id="9" name="Rectangle 8"/>
          <p:cNvSpPr/>
          <p:nvPr/>
        </p:nvSpPr>
        <p:spPr>
          <a:xfrm>
            <a:off x="395536" y="1690649"/>
            <a:ext cx="8596064" cy="7477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Starting point?</a:t>
            </a:r>
          </a:p>
        </p:txBody>
      </p:sp>
      <p:sp>
        <p:nvSpPr>
          <p:cNvPr id="10" name="TextBox 9"/>
          <p:cNvSpPr txBox="1"/>
          <p:nvPr/>
        </p:nvSpPr>
        <p:spPr>
          <a:xfrm>
            <a:off x="6997700" y="3543619"/>
            <a:ext cx="2081088" cy="338554"/>
          </a:xfrm>
          <a:prstGeom prst="rect">
            <a:avLst/>
          </a:prstGeom>
          <a:noFill/>
        </p:spPr>
        <p:txBody>
          <a:bodyPr wrap="square" rtlCol="0">
            <a:spAutoFit/>
          </a:bodyPr>
          <a:lstStyle/>
          <a:p>
            <a:r>
              <a:rPr lang="en-GB" sz="1600" dirty="0"/>
              <a:t>Using identities below.</a:t>
            </a:r>
          </a:p>
        </p:txBody>
      </p:sp>
      <p:sp>
        <p:nvSpPr>
          <p:cNvPr id="11" name="Rectangle 10"/>
          <p:cNvSpPr/>
          <p:nvPr/>
        </p:nvSpPr>
        <p:spPr>
          <a:xfrm>
            <a:off x="395536" y="2422785"/>
            <a:ext cx="8596064" cy="5236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95536" y="2956560"/>
            <a:ext cx="8596064" cy="5994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95536" y="3554418"/>
            <a:ext cx="8596064" cy="3063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843808" y="3860122"/>
            <a:ext cx="6147792" cy="4705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0804189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9"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Finding identities for </a:t>
                  </a:r>
                  <a14:m>
                    <m:oMath xmlns:m="http://schemas.openxmlformats.org/officeDocument/2006/math">
                      <m:func>
                        <m:funcPr>
                          <m:ctrlPr>
                            <a:rPr lang="en-GB" sz="3200" b="0" i="1" smtClean="0">
                              <a:latin typeface="Cambria Math" panose="02040503050406030204" pitchFamily="18" charset="0"/>
                            </a:rPr>
                          </m:ctrlPr>
                        </m:funcPr>
                        <m:fName>
                          <m:sSup>
                            <m:sSupPr>
                              <m:ctrlPr>
                                <a:rPr lang="en-GB" sz="3200" b="0" i="1" smtClean="0">
                                  <a:latin typeface="Cambria Math" panose="02040503050406030204" pitchFamily="18" charset="0"/>
                                </a:rPr>
                              </m:ctrlPr>
                            </m:sSupPr>
                            <m:e>
                              <m:r>
                                <m:rPr>
                                  <m:sty m:val="p"/>
                                </m:rPr>
                                <a:rPr lang="en-GB" sz="3200" b="0" i="0" smtClean="0">
                                  <a:latin typeface="Cambria Math" panose="02040503050406030204" pitchFamily="18" charset="0"/>
                                </a:rPr>
                                <m:t>sin</m:t>
                              </m:r>
                            </m:e>
                            <m:sup>
                              <m:r>
                                <a:rPr lang="en-GB" sz="3200" b="0" i="1" smtClean="0">
                                  <a:latin typeface="Cambria Math" panose="02040503050406030204" pitchFamily="18" charset="0"/>
                                </a:rPr>
                                <m:t>𝑛</m:t>
                              </m:r>
                            </m:sup>
                          </m:sSup>
                        </m:fName>
                        <m:e>
                          <m:r>
                            <a:rPr lang="en-GB" sz="3200" b="0" i="1" smtClean="0">
                              <a:latin typeface="Cambria Math" panose="02040503050406030204" pitchFamily="18" charset="0"/>
                            </a:rPr>
                            <m:t>𝜃</m:t>
                          </m:r>
                        </m:e>
                      </m:func>
                    </m:oMath>
                  </a14:m>
                  <a:r>
                    <a:rPr lang="en-GB" sz="3200" dirty="0"/>
                    <a:t> and </a:t>
                  </a:r>
                  <a14:m>
                    <m:oMath xmlns:m="http://schemas.openxmlformats.org/officeDocument/2006/math">
                      <m:func>
                        <m:funcPr>
                          <m:ctrlPr>
                            <a:rPr lang="en-GB" sz="3200" b="0" i="1" smtClean="0">
                              <a:latin typeface="Cambria Math" panose="02040503050406030204" pitchFamily="18" charset="0"/>
                            </a:rPr>
                          </m:ctrlPr>
                        </m:funcPr>
                        <m:fName>
                          <m:sSup>
                            <m:sSupPr>
                              <m:ctrlPr>
                                <a:rPr lang="en-GB" sz="3200" b="0" i="1" smtClean="0">
                                  <a:latin typeface="Cambria Math" panose="02040503050406030204" pitchFamily="18" charset="0"/>
                                </a:rPr>
                              </m:ctrlPr>
                            </m:sSupPr>
                            <m:e>
                              <m:r>
                                <m:rPr>
                                  <m:sty m:val="p"/>
                                </m:rPr>
                                <a:rPr lang="en-GB" sz="3200" b="0" i="0" smtClean="0">
                                  <a:latin typeface="Cambria Math" panose="02040503050406030204" pitchFamily="18" charset="0"/>
                                </a:rPr>
                                <m:t>cos</m:t>
                              </m:r>
                            </m:e>
                            <m:sup>
                              <m:r>
                                <a:rPr lang="en-GB" sz="3200" b="0" i="1" smtClean="0">
                                  <a:latin typeface="Cambria Math" panose="02040503050406030204" pitchFamily="18" charset="0"/>
                                </a:rPr>
                                <m:t>𝑛</m:t>
                              </m:r>
                            </m:sup>
                          </m:sSup>
                        </m:fName>
                        <m:e>
                          <m:r>
                            <a:rPr lang="en-GB" sz="3200" b="0" i="1" smtClean="0">
                              <a:latin typeface="Cambria Math" panose="02040503050406030204" pitchFamily="18" charset="0"/>
                            </a:rPr>
                            <m:t>𝜃</m:t>
                          </m:r>
                        </m:e>
                      </m:func>
                    </m:oMath>
                  </a14:m>
                  <a:endParaRPr lang="en-GB" sz="32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84775"/>
                </a:xfrm>
                <a:prstGeom prst="rect">
                  <a:avLst/>
                </a:prstGeom>
                <a:blipFill rotWithShape="0">
                  <a:blip r:embed="rId3"/>
                  <a:stretch>
                    <a:fillRect t="-12500" b="-34375"/>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44656"/>
                <a:ext cx="7704856" cy="61388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Prove that </a:t>
                </a:r>
                <a14:m>
                  <m:oMath xmlns:m="http://schemas.openxmlformats.org/officeDocument/2006/math">
                    <m:func>
                      <m:funcPr>
                        <m:ctrlPr>
                          <a:rPr lang="en-GB" sz="2400" b="0" i="1" smtClean="0">
                            <a:latin typeface="Cambria Math" panose="02040503050406030204" pitchFamily="18" charset="0"/>
                          </a:rPr>
                        </m:ctrlPr>
                      </m:funcPr>
                      <m:fName>
                        <m:sSup>
                          <m:sSupPr>
                            <m:ctrlPr>
                              <a:rPr lang="en-GB" sz="2400" b="0" i="1" smtClean="0">
                                <a:latin typeface="Cambria Math" panose="02040503050406030204" pitchFamily="18" charset="0"/>
                              </a:rPr>
                            </m:ctrlPr>
                          </m:sSupPr>
                          <m:e>
                            <m:r>
                              <m:rPr>
                                <m:sty m:val="p"/>
                              </m:rPr>
                              <a:rPr lang="en-GB" sz="2400" b="0" i="0" smtClean="0">
                                <a:latin typeface="Cambria Math" panose="02040503050406030204" pitchFamily="18" charset="0"/>
                              </a:rPr>
                              <m:t>sin</m:t>
                            </m:r>
                          </m:e>
                          <m:sup>
                            <m:r>
                              <a:rPr lang="en-GB" sz="2400" b="0" i="1" smtClean="0">
                                <a:latin typeface="Cambria Math" panose="02040503050406030204" pitchFamily="18" charset="0"/>
                              </a:rPr>
                              <m:t>3</m:t>
                            </m:r>
                          </m:sup>
                        </m:sSup>
                      </m:fName>
                      <m:e>
                        <m:r>
                          <a:rPr lang="en-GB" sz="2400" b="0" i="1" smtClean="0">
                            <a:latin typeface="Cambria Math" panose="02040503050406030204" pitchFamily="18" charset="0"/>
                          </a:rPr>
                          <m:t>𝜃</m:t>
                        </m:r>
                      </m:e>
                    </m:func>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rPr>
                          <m:t>3</m:t>
                        </m:r>
                        <m:r>
                          <a:rPr lang="en-GB" sz="2400" b="0" i="1" smtClean="0">
                            <a:latin typeface="Cambria Math" panose="02040503050406030204" pitchFamily="18" charset="0"/>
                          </a:rPr>
                          <m:t>𝜃</m:t>
                        </m:r>
                      </m:e>
                    </m:func>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rPr>
                          <m:t>𝜃</m:t>
                        </m:r>
                      </m:e>
                    </m:func>
                  </m:oMath>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44656"/>
                <a:ext cx="7704856" cy="613886"/>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29090" y="5589240"/>
                <a:ext cx="6084676" cy="11295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𝑧</m:t>
                          </m:r>
                        </m:den>
                      </m:f>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den>
                      </m:f>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𝑛</m:t>
                          </m:r>
                          <m:r>
                            <a:rPr lang="en-GB" b="0" i="1" smtClean="0">
                              <a:latin typeface="Cambria Math" panose="02040503050406030204" pitchFamily="18" charset="0"/>
                            </a:rPr>
                            <m:t>𝜃</m:t>
                          </m:r>
                        </m:e>
                      </m:func>
                    </m:oMath>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𝑧</m:t>
                          </m:r>
                        </m:den>
                      </m:f>
                      <m:r>
                        <a:rPr lang="en-GB" b="0" i="1" smtClean="0">
                          <a:latin typeface="Cambria Math" panose="02040503050406030204" pitchFamily="18" charset="0"/>
                        </a:rPr>
                        <m:t>=2</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den>
                      </m:f>
                      <m:r>
                        <a:rPr lang="en-GB" b="0" i="1" smtClean="0">
                          <a:latin typeface="Cambria Math" panose="02040503050406030204" pitchFamily="18" charset="0"/>
                        </a:rPr>
                        <m:t>=2</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𝑛</m:t>
                          </m:r>
                          <m:r>
                            <a:rPr lang="en-GB" b="0" i="1" smtClean="0">
                              <a:latin typeface="Cambria Math" panose="02040503050406030204" pitchFamily="18" charset="0"/>
                            </a:rPr>
                            <m:t>𝜃</m:t>
                          </m:r>
                        </m:e>
                      </m:func>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529090" y="5589240"/>
                <a:ext cx="6084676" cy="112954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99592" y="1844824"/>
                <a:ext cx="6714174" cy="33345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e>
                              </m:d>
                            </m:e>
                            <m:sup>
                              <m:r>
                                <a:rPr lang="en-GB" b="0" i="1" smtClean="0">
                                  <a:latin typeface="Cambria Math" panose="02040503050406030204" pitchFamily="18" charset="0"/>
                                </a:rPr>
                                <m:t>3</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𝑧</m:t>
                                  </m:r>
                                </m:den>
                              </m:f>
                            </m:e>
                          </m:d>
                        </m:e>
                        <m:sup>
                          <m:r>
                            <a:rPr lang="en-GB" b="0" i="1" smtClean="0">
                              <a:latin typeface="Cambria Math" panose="02040503050406030204" pitchFamily="18" charset="0"/>
                            </a:rPr>
                            <m:t>3</m:t>
                          </m:r>
                        </m:sup>
                      </m:sSup>
                    </m:oMath>
                    <m:oMath xmlns:m="http://schemas.openxmlformats.org/officeDocument/2006/math">
                      <m:r>
                        <a:rPr lang="en-GB" b="0" i="1" smtClean="0">
                          <a:latin typeface="Cambria Math" panose="02040503050406030204" pitchFamily="18" charset="0"/>
                        </a:rPr>
                        <m:t>−8</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3</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3</m:t>
                          </m:r>
                        </m:sup>
                      </m:sSup>
                      <m:r>
                        <a:rPr lang="en-GB" b="0" i="1" smtClean="0">
                          <a:latin typeface="Cambria Math" panose="02040503050406030204" pitchFamily="18" charset="0"/>
                        </a:rPr>
                        <m:t>−3</m:t>
                      </m:r>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𝑧</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3</m:t>
                              </m:r>
                            </m:sup>
                          </m:sSup>
                        </m:den>
                      </m:f>
                    </m:oMath>
                    <m:oMath xmlns:m="http://schemas.openxmlformats.org/officeDocument/2006/math">
                      <m:r>
                        <a:rPr lang="en-GB" b="0" i="1" smtClean="0">
                          <a:latin typeface="Cambria Math" panose="02040503050406030204" pitchFamily="18" charset="0"/>
                        </a:rPr>
                        <m:t>                  =</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3</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3</m:t>
                                  </m:r>
                                </m:sup>
                              </m:sSup>
                            </m:den>
                          </m:f>
                        </m:e>
                      </m:d>
                      <m:r>
                        <a:rPr lang="en-GB" b="0" i="1" smtClean="0">
                          <a:latin typeface="Cambria Math"/>
                        </a:rPr>
                        <m:t>−</m:t>
                      </m:r>
                      <m:r>
                        <a:rPr lang="en-GB" b="0" i="1" smtClean="0">
                          <a:latin typeface="Cambria Math" panose="02040503050406030204" pitchFamily="18" charset="0"/>
                        </a:rPr>
                        <m:t>3</m:t>
                      </m:r>
                      <m:d>
                        <m:dPr>
                          <m:ctrlPr>
                            <a:rPr lang="en-GB" b="0" i="1" smtClean="0">
                              <a:latin typeface="Cambria Math" panose="02040503050406030204" pitchFamily="18" charset="0"/>
                            </a:rPr>
                          </m:ctrlPr>
                        </m:dPr>
                        <m:e>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𝑧</m:t>
                              </m:r>
                            </m:den>
                          </m:f>
                        </m:e>
                      </m:d>
                    </m:oMath>
                    <m:oMath xmlns:m="http://schemas.openxmlformats.org/officeDocument/2006/math">
                      <m:r>
                        <a:rPr lang="en-GB" b="0" i="1" smtClean="0">
                          <a:latin typeface="Cambria Math" panose="02040503050406030204" pitchFamily="18" charset="0"/>
                        </a:rPr>
                        <m:t>                  =2</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m:t>
                          </m:r>
                          <m:r>
                            <a:rPr lang="en-GB" b="0" i="1" smtClean="0">
                              <a:latin typeface="Cambria Math" panose="02040503050406030204" pitchFamily="18" charset="0"/>
                            </a:rPr>
                            <m:t>𝜃</m:t>
                          </m:r>
                        </m:e>
                      </m:func>
                      <m:r>
                        <a:rPr lang="en-GB" b="0" i="1" smtClean="0">
                          <a:latin typeface="Cambria Math"/>
                        </a:rPr>
                        <m:t>−</m:t>
                      </m:r>
                      <m:r>
                        <a:rPr lang="en-GB" b="0" i="1" smtClean="0">
                          <a:latin typeface="Cambria Math" panose="02040503050406030204" pitchFamily="18" charset="0"/>
                        </a:rPr>
                        <m:t>3(2</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r>
                        <a:rPr lang="en-GB" b="0" i="1" smtClean="0">
                          <a:latin typeface="Cambria Math" panose="02040503050406030204" pitchFamily="18" charset="0"/>
                        </a:rPr>
                        <m:t>)</m:t>
                      </m:r>
                    </m:oMath>
                  </m:oMathPara>
                </a14:m>
                <a:endParaRPr lang="en-GB" dirty="0"/>
              </a:p>
              <a:p>
                <a:endParaRPr lang="en-GB" dirty="0"/>
              </a:p>
              <a:p>
                <a:r>
                  <a:rPr lang="en-GB" dirty="0"/>
                  <a:t>Therefore dividing by </a:t>
                </a:r>
                <a14:m>
                  <m:oMath xmlns:m="http://schemas.openxmlformats.org/officeDocument/2006/math">
                    <m:r>
                      <a:rPr lang="en-GB" b="0" i="1" smtClean="0">
                        <a:latin typeface="Cambria Math" panose="02040503050406030204" pitchFamily="18" charset="0"/>
                      </a:rPr>
                      <m:t>−8</m:t>
                    </m:r>
                    <m:r>
                      <a:rPr lang="en-GB" b="0" i="1" smtClean="0">
                        <a:latin typeface="Cambria Math" panose="02040503050406030204" pitchFamily="18" charset="0"/>
                      </a:rPr>
                      <m:t>𝑖</m:t>
                    </m:r>
                  </m:oMath>
                </a14:m>
                <a:r>
                  <a:rPr lang="en-GB" dirty="0"/>
                  <a:t>:</a:t>
                </a:r>
              </a:p>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3</m:t>
                              </m:r>
                            </m:sup>
                          </m:sSup>
                        </m:fName>
                        <m:e>
                          <m:r>
                            <a:rPr lang="en-GB" b="0" i="1" smtClean="0">
                              <a:latin typeface="Cambria Math" panose="02040503050406030204" pitchFamily="18" charset="0"/>
                            </a:rPr>
                            <m:t>𝜃</m:t>
                          </m:r>
                          <m:r>
                            <a:rPr lang="en-GB" b="0" i="1" smtClean="0">
                              <a:latin typeface="Cambria Math" panose="02040503050406030204" pitchFamily="18" charset="0"/>
                            </a:rPr>
                            <m:t>=</m:t>
                          </m:r>
                        </m:e>
                      </m:func>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4</m:t>
                          </m:r>
                        </m:den>
                      </m:f>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3</m:t>
                          </m:r>
                          <m:r>
                            <a:rPr lang="en-GB" i="1">
                              <a:latin typeface="Cambria Math" panose="02040503050406030204" pitchFamily="18" charset="0"/>
                            </a:rPr>
                            <m:t>𝜃</m:t>
                          </m:r>
                        </m:e>
                      </m:func>
                      <m:r>
                        <a:rPr lang="en-GB" b="0" i="1" smtClean="0">
                          <a:latin typeface="Cambria Math"/>
                        </a:rPr>
                        <m:t>+</m:t>
                      </m:r>
                      <m:f>
                        <m:fPr>
                          <m:ctrlPr>
                            <a:rPr lang="en-GB"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4</m:t>
                          </m:r>
                        </m:den>
                      </m:f>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𝜃</m:t>
                          </m:r>
                        </m:e>
                      </m:func>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99592" y="1844824"/>
                <a:ext cx="6714174" cy="3334503"/>
              </a:xfrm>
              <a:prstGeom prst="rect">
                <a:avLst/>
              </a:prstGeom>
              <a:blipFill rotWithShape="1">
                <a:blip r:embed="rId6"/>
                <a:stretch>
                  <a:fillRect l="-817"/>
                </a:stretch>
              </a:blipFill>
            </p:spPr>
            <p:txBody>
              <a:bodyPr/>
              <a:lstStyle/>
              <a:p>
                <a:r>
                  <a:rPr lang="en-GB">
                    <a:noFill/>
                  </a:rPr>
                  <a:t> </a:t>
                </a:r>
              </a:p>
            </p:txBody>
          </p:sp>
        </mc:Fallback>
      </mc:AlternateContent>
      <p:sp>
        <p:nvSpPr>
          <p:cNvPr id="8" name="TextBox 7"/>
          <p:cNvSpPr txBox="1"/>
          <p:nvPr/>
        </p:nvSpPr>
        <p:spPr>
          <a:xfrm>
            <a:off x="6092676" y="2437904"/>
            <a:ext cx="2797324" cy="738664"/>
          </a:xfrm>
          <a:prstGeom prst="rect">
            <a:avLst/>
          </a:prstGeom>
          <a:noFill/>
        </p:spPr>
        <p:txBody>
          <a:bodyPr wrap="square" rtlCol="0">
            <a:spAutoFit/>
          </a:bodyPr>
          <a:lstStyle/>
          <a:p>
            <a:r>
              <a:rPr lang="en-GB" sz="1400" dirty="0" err="1"/>
              <a:t>Fro</a:t>
            </a:r>
            <a:r>
              <a:rPr lang="en-GB" sz="1400" dirty="0"/>
              <a:t> Speed Tip: Remember that terms in such an expansion oscillate between positive and negative.</a:t>
            </a:r>
          </a:p>
        </p:txBody>
      </p:sp>
      <p:sp>
        <p:nvSpPr>
          <p:cNvPr id="10" name="TextBox 9"/>
          <p:cNvSpPr txBox="1"/>
          <p:nvPr/>
        </p:nvSpPr>
        <p:spPr>
          <a:xfrm>
            <a:off x="6228060" y="3695040"/>
            <a:ext cx="2797324" cy="307777"/>
          </a:xfrm>
          <a:prstGeom prst="rect">
            <a:avLst/>
          </a:prstGeom>
          <a:noFill/>
        </p:spPr>
        <p:txBody>
          <a:bodyPr wrap="square" rtlCol="0">
            <a:spAutoFit/>
          </a:bodyPr>
          <a:lstStyle/>
          <a:p>
            <a:r>
              <a:rPr lang="en-GB" sz="1400" dirty="0"/>
              <a:t>Again using identities.</a:t>
            </a:r>
          </a:p>
        </p:txBody>
      </p:sp>
      <p:sp>
        <p:nvSpPr>
          <p:cNvPr id="9" name="Rectangle 8"/>
          <p:cNvSpPr/>
          <p:nvPr/>
        </p:nvSpPr>
        <p:spPr>
          <a:xfrm>
            <a:off x="409322" y="1703481"/>
            <a:ext cx="8480678" cy="7730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Starting point?</a:t>
            </a:r>
          </a:p>
        </p:txBody>
      </p:sp>
      <p:sp>
        <p:nvSpPr>
          <p:cNvPr id="11" name="Rectangle 10"/>
          <p:cNvSpPr/>
          <p:nvPr/>
        </p:nvSpPr>
        <p:spPr>
          <a:xfrm>
            <a:off x="409322" y="2481492"/>
            <a:ext cx="8480678" cy="604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409322" y="3092003"/>
            <a:ext cx="8480678" cy="553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409322" y="4468771"/>
            <a:ext cx="8480678" cy="7105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409322" y="3645479"/>
            <a:ext cx="8480678" cy="823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759578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9"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6696744" cy="88684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(a) Express </a:t>
                </a:r>
                <a14:m>
                  <m:oMath xmlns:m="http://schemas.openxmlformats.org/officeDocument/2006/math">
                    <m:func>
                      <m:funcPr>
                        <m:ctrlPr>
                          <a:rPr lang="en-GB" sz="2000" b="0" i="1" smtClean="0">
                            <a:latin typeface="Cambria Math" panose="02040503050406030204" pitchFamily="18" charset="0"/>
                          </a:rPr>
                        </m:ctrlPr>
                      </m:funcPr>
                      <m:fName>
                        <m:sSup>
                          <m:sSupPr>
                            <m:ctrlPr>
                              <a:rPr lang="en-GB" sz="2000" b="0" i="1" smtClean="0">
                                <a:latin typeface="Cambria Math" panose="02040503050406030204" pitchFamily="18" charset="0"/>
                              </a:rPr>
                            </m:ctrlPr>
                          </m:sSupPr>
                          <m:e>
                            <m:r>
                              <m:rPr>
                                <m:sty m:val="p"/>
                              </m:rPr>
                              <a:rPr lang="en-GB" sz="2000" b="0" i="0" smtClean="0">
                                <a:latin typeface="Cambria Math" panose="02040503050406030204" pitchFamily="18" charset="0"/>
                              </a:rPr>
                              <m:t>sin</m:t>
                            </m:r>
                          </m:e>
                          <m:sup>
                            <m:r>
                              <a:rPr lang="en-GB" sz="2000" b="0" i="1" smtClean="0">
                                <a:latin typeface="Cambria Math" panose="02040503050406030204" pitchFamily="18" charset="0"/>
                              </a:rPr>
                              <m:t>4</m:t>
                            </m:r>
                          </m:sup>
                        </m:sSup>
                      </m:fName>
                      <m:e>
                        <m:r>
                          <a:rPr lang="en-GB" sz="2000" b="0" i="1" smtClean="0">
                            <a:latin typeface="Cambria Math" panose="02040503050406030204" pitchFamily="18" charset="0"/>
                          </a:rPr>
                          <m:t>𝜃</m:t>
                        </m:r>
                      </m:e>
                    </m:func>
                  </m:oMath>
                </a14:m>
                <a:r>
                  <a:rPr lang="en-GB" sz="2000" dirty="0"/>
                  <a:t> in the form </a:t>
                </a:r>
                <a14:m>
                  <m:oMath xmlns:m="http://schemas.openxmlformats.org/officeDocument/2006/math">
                    <m:r>
                      <a:rPr lang="en-GB" sz="2000" b="0" i="1" smtClean="0">
                        <a:latin typeface="Cambria Math" panose="02040503050406030204" pitchFamily="18" charset="0"/>
                      </a:rPr>
                      <m:t>𝑎</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4</m:t>
                        </m:r>
                        <m:r>
                          <a:rPr lang="en-GB" sz="2000" b="0" i="1" smtClean="0">
                            <a:latin typeface="Cambria Math" panose="02040503050406030204" pitchFamily="18" charset="0"/>
                          </a:rPr>
                          <m:t>𝜃</m:t>
                        </m:r>
                      </m:e>
                    </m:func>
                    <m:r>
                      <a:rPr lang="en-GB" sz="2000" b="0" i="1" smtClean="0">
                        <a:latin typeface="Cambria Math" panose="02040503050406030204" pitchFamily="18" charset="0"/>
                      </a:rPr>
                      <m:t>+</m:t>
                    </m:r>
                    <m:r>
                      <a:rPr lang="en-GB" sz="2000" b="0" i="1" smtClean="0">
                        <a:latin typeface="Cambria Math" panose="02040503050406030204" pitchFamily="18" charset="0"/>
                      </a:rPr>
                      <m:t>𝑏</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2</m:t>
                        </m:r>
                        <m:r>
                          <a:rPr lang="en-GB" sz="2000" b="0" i="1" smtClean="0">
                            <a:latin typeface="Cambria Math" panose="02040503050406030204" pitchFamily="18" charset="0"/>
                          </a:rPr>
                          <m:t>𝜃</m:t>
                        </m:r>
                      </m:e>
                    </m:func>
                    <m:r>
                      <a:rPr lang="en-GB" sz="2000" b="0" i="1" smtClean="0">
                        <a:latin typeface="Cambria Math" panose="02040503050406030204" pitchFamily="18" charset="0"/>
                      </a:rPr>
                      <m:t>+</m:t>
                    </m:r>
                    <m:r>
                      <a:rPr lang="en-GB" sz="2000" b="0" i="1" smtClean="0">
                        <a:latin typeface="Cambria Math" panose="02040503050406030204" pitchFamily="18" charset="0"/>
                      </a:rPr>
                      <m:t>𝑐</m:t>
                    </m:r>
                  </m:oMath>
                </a14:m>
                <a:endParaRPr lang="en-GB" sz="2000" dirty="0"/>
              </a:p>
              <a:p>
                <a:r>
                  <a:rPr lang="en-GB" sz="2000" dirty="0"/>
                  <a:t>(b) Hence find the exact value of </a:t>
                </a:r>
                <a14:m>
                  <m:oMath xmlns:m="http://schemas.openxmlformats.org/officeDocument/2006/math">
                    <m:nary>
                      <m:naryPr>
                        <m:ctrlPr>
                          <a:rPr lang="en-GB" sz="2000" i="1" smtClean="0">
                            <a:latin typeface="Cambria Math" panose="02040503050406030204" pitchFamily="18" charset="0"/>
                          </a:rPr>
                        </m:ctrlPr>
                      </m:naryPr>
                      <m:sub>
                        <m:r>
                          <m:rPr>
                            <m:brk m:alnAt="23"/>
                          </m:rPr>
                          <a:rPr lang="en-GB" sz="2000" b="0" i="1" smtClean="0">
                            <a:latin typeface="Cambria Math" panose="02040503050406030204" pitchFamily="18" charset="0"/>
                          </a:rPr>
                          <m:t>0</m:t>
                        </m:r>
                      </m:sub>
                      <m:sup>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𝜋</m:t>
                            </m:r>
                          </m:num>
                          <m:den>
                            <m:r>
                              <a:rPr lang="en-GB" sz="2000" b="0" i="1" smtClean="0">
                                <a:latin typeface="Cambria Math" panose="02040503050406030204" pitchFamily="18" charset="0"/>
                              </a:rPr>
                              <m:t>2</m:t>
                            </m:r>
                          </m:den>
                        </m:f>
                      </m:sup>
                      <m:e>
                        <m:func>
                          <m:funcPr>
                            <m:ctrlPr>
                              <a:rPr lang="en-GB" sz="2000" b="0" i="1" smtClean="0">
                                <a:latin typeface="Cambria Math" panose="02040503050406030204" pitchFamily="18" charset="0"/>
                              </a:rPr>
                            </m:ctrlPr>
                          </m:funcPr>
                          <m:fName>
                            <m:sSup>
                              <m:sSupPr>
                                <m:ctrlPr>
                                  <a:rPr lang="en-GB" sz="2000" b="0" i="1" smtClean="0">
                                    <a:latin typeface="Cambria Math" panose="02040503050406030204" pitchFamily="18" charset="0"/>
                                  </a:rPr>
                                </m:ctrlPr>
                              </m:sSupPr>
                              <m:e>
                                <m:r>
                                  <m:rPr>
                                    <m:sty m:val="p"/>
                                  </m:rPr>
                                  <a:rPr lang="en-GB" sz="2000" b="0" i="0" smtClean="0">
                                    <a:latin typeface="Cambria Math" panose="02040503050406030204" pitchFamily="18" charset="0"/>
                                  </a:rPr>
                                  <m:t>sin</m:t>
                                </m:r>
                              </m:e>
                              <m:sup>
                                <m:r>
                                  <a:rPr lang="en-GB" sz="2000" b="0" i="1" smtClean="0">
                                    <a:latin typeface="Cambria Math" panose="02040503050406030204" pitchFamily="18" charset="0"/>
                                  </a:rPr>
                                  <m:t>4</m:t>
                                </m:r>
                              </m:sup>
                            </m:sSup>
                          </m:fName>
                          <m:e>
                            <m:r>
                              <a:rPr lang="en-GB" sz="2000" b="0" i="1" smtClean="0">
                                <a:latin typeface="Cambria Math" panose="02040503050406030204" pitchFamily="18" charset="0"/>
                              </a:rPr>
                              <m:t>𝜃</m:t>
                            </m:r>
                          </m:e>
                        </m:func>
                        <m:r>
                          <a:rPr lang="en-GB" sz="2000" b="0" i="1" smtClean="0">
                            <a:latin typeface="Cambria Math" panose="02040503050406030204" pitchFamily="18" charset="0"/>
                          </a:rPr>
                          <m:t> </m:t>
                        </m:r>
                        <m:r>
                          <a:rPr lang="en-GB" sz="2000" b="0" i="1" smtClean="0">
                            <a:latin typeface="Cambria Math" panose="02040503050406030204" pitchFamily="18" charset="0"/>
                          </a:rPr>
                          <m:t>𝑑</m:t>
                        </m:r>
                        <m:r>
                          <a:rPr lang="en-GB" sz="2000" b="0" i="1" smtClean="0">
                            <a:latin typeface="Cambria Math" panose="02040503050406030204" pitchFamily="18" charset="0"/>
                          </a:rPr>
                          <m:t>𝜃</m:t>
                        </m:r>
                      </m:e>
                    </m:nary>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6696744" cy="886846"/>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87624" y="1718622"/>
                <a:ext cx="5760640" cy="36804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i="1" smtClean="0">
                                  <a:latin typeface="Cambria Math" panose="02040503050406030204" pitchFamily="18" charset="0"/>
                                </a:rPr>
                              </m:ctrlPr>
                            </m:dPr>
                            <m:e>
                              <m:r>
                                <a:rPr lang="en-GB" i="1">
                                  <a:latin typeface="Cambria Math" panose="02040503050406030204" pitchFamily="18" charset="0"/>
                                </a:rPr>
                                <m:t>2</m:t>
                              </m:r>
                              <m:r>
                                <a:rPr lang="en-GB" i="1">
                                  <a:latin typeface="Cambria Math" panose="02040503050406030204" pitchFamily="18" charset="0"/>
                                </a:rPr>
                                <m:t>𝑖</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𝜃</m:t>
                                  </m:r>
                                </m:e>
                              </m:func>
                            </m:e>
                          </m:d>
                        </m:e>
                        <m:sup>
                          <m:r>
                            <a:rPr lang="en-GB" b="0" i="1" smtClean="0">
                              <a:latin typeface="Cambria Math"/>
                            </a:rPr>
                            <m:t>4</m:t>
                          </m:r>
                        </m:sup>
                      </m:sSup>
                      <m:r>
                        <a:rPr lang="en-GB" i="1">
                          <a:latin typeface="Cambria Math" panose="02040503050406030204" pitchFamily="18" charset="0"/>
                        </a:rPr>
                        <m:t>=</m:t>
                      </m:r>
                      <m:sSup>
                        <m:sSupPr>
                          <m:ctrlPr>
                            <a:rPr lang="en-GB" b="0" i="1" smtClean="0">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𝑧</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𝑧</m:t>
                                  </m:r>
                                </m:den>
                              </m:f>
                            </m:e>
                          </m:d>
                        </m:e>
                        <m:sup>
                          <m:r>
                            <a:rPr lang="en-GB" b="0" i="1" smtClean="0">
                              <a:latin typeface="Cambria Math" panose="02040503050406030204" pitchFamily="18" charset="0"/>
                            </a:rPr>
                            <m:t>4</m:t>
                          </m:r>
                        </m:sup>
                      </m:sSup>
                    </m:oMath>
                    <m:oMath xmlns:m="http://schemas.openxmlformats.org/officeDocument/2006/math">
                      <m:r>
                        <a:rPr lang="en-GB" b="0" i="1" smtClean="0">
                          <a:latin typeface="Cambria Math" panose="02040503050406030204" pitchFamily="18" charset="0"/>
                        </a:rPr>
                        <m:t>16</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4</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4</m:t>
                          </m:r>
                        </m:sup>
                      </m:sSup>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+6−</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4</m:t>
                              </m:r>
                            </m:sup>
                          </m:sSup>
                        </m:den>
                      </m:f>
                    </m:oMath>
                    <m:oMath xmlns:m="http://schemas.openxmlformats.org/officeDocument/2006/math">
                      <m:r>
                        <a:rPr lang="en-GB" b="0" i="1" smtClean="0">
                          <a:latin typeface="Cambria Math" panose="02040503050406030204" pitchFamily="18" charset="0"/>
                        </a:rPr>
                        <m:t>                 =</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4</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4</m:t>
                                  </m:r>
                                </m:sup>
                              </m:sSup>
                            </m:den>
                          </m:f>
                        </m:e>
                      </m:d>
                      <m:r>
                        <a:rPr lang="en-GB" b="0" i="1" smtClean="0">
                          <a:latin typeface="Cambria Math" panose="02040503050406030204" pitchFamily="18" charset="0"/>
                        </a:rPr>
                        <m:t>−4</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den>
                          </m:f>
                        </m:e>
                      </m:d>
                      <m:r>
                        <a:rPr lang="en-GB" b="0" i="1" smtClean="0">
                          <a:latin typeface="Cambria Math" panose="02040503050406030204" pitchFamily="18" charset="0"/>
                        </a:rPr>
                        <m:t>+6</m:t>
                      </m:r>
                    </m:oMath>
                    <m:oMath xmlns:m="http://schemas.openxmlformats.org/officeDocument/2006/math">
                      <m:r>
                        <a:rPr lang="en-GB" b="0" i="1" smtClean="0">
                          <a:latin typeface="Cambria Math" panose="02040503050406030204" pitchFamily="18" charset="0"/>
                        </a:rPr>
                        <m:t>                =2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4</m:t>
                          </m:r>
                          <m:r>
                            <a:rPr lang="en-GB" b="0" i="1" smtClean="0">
                              <a:latin typeface="Cambria Math" panose="02040503050406030204" pitchFamily="18" charset="0"/>
                            </a:rPr>
                            <m:t>𝜃</m:t>
                          </m:r>
                        </m:e>
                      </m:func>
                      <m:r>
                        <a:rPr lang="en-GB" b="0" i="1" smtClean="0">
                          <a:latin typeface="Cambria Math" panose="02040503050406030204" pitchFamily="18" charset="0"/>
                        </a:rPr>
                        <m:t>−4</m:t>
                      </m:r>
                      <m:d>
                        <m:dPr>
                          <m:ctrlPr>
                            <a:rPr lang="en-GB" b="0" i="1" smtClean="0">
                              <a:latin typeface="Cambria Math" panose="02040503050406030204" pitchFamily="18" charset="0"/>
                            </a:rPr>
                          </m:ctrlPr>
                        </m:dPr>
                        <m:e>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m:t>
                              </m:r>
                              <m:r>
                                <a:rPr lang="en-GB" b="0" i="1" smtClean="0">
                                  <a:latin typeface="Cambria Math" panose="02040503050406030204" pitchFamily="18" charset="0"/>
                                </a:rPr>
                                <m:t>𝜃</m:t>
                              </m:r>
                            </m:e>
                          </m:func>
                        </m:e>
                      </m:d>
                      <m:r>
                        <a:rPr lang="en-GB" b="0" i="1" smtClean="0">
                          <a:latin typeface="Cambria Math" panose="02040503050406030204" pitchFamily="18" charset="0"/>
                        </a:rPr>
                        <m:t>+6</m:t>
                      </m:r>
                    </m:oMath>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4</m:t>
                              </m:r>
                            </m:sup>
                          </m:sSup>
                        </m:fName>
                        <m:e>
                          <m:r>
                            <a:rPr lang="en-GB" b="0" i="1" smtClean="0">
                              <a:latin typeface="Cambria Math" panose="02040503050406030204" pitchFamily="18" charset="0"/>
                            </a:rPr>
                            <m:t>𝜃</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4</m:t>
                          </m:r>
                          <m:r>
                            <a:rPr lang="en-GB" b="0" i="1" smtClean="0">
                              <a:latin typeface="Cambria Math" panose="02040503050406030204" pitchFamily="18" charset="0"/>
                            </a:rPr>
                            <m:t>𝜃</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m:t>
                          </m:r>
                          <m:r>
                            <a:rPr lang="en-GB" b="0" i="1" smtClean="0">
                              <a:latin typeface="Cambria Math" panose="02040503050406030204" pitchFamily="18" charset="0"/>
                            </a:rPr>
                            <m:t>𝜃</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nary>
                        <m:naryPr>
                          <m:ctrlPr>
                            <a:rPr lang="en-GB" i="1">
                              <a:latin typeface="Cambria Math" panose="02040503050406030204" pitchFamily="18" charset="0"/>
                            </a:rPr>
                          </m:ctrlPr>
                        </m:naryPr>
                        <m:sub>
                          <m:r>
                            <m:rPr>
                              <m:brk m:alnAt="23"/>
                            </m:rPr>
                            <a:rPr lang="en-GB" i="1">
                              <a:latin typeface="Cambria Math" panose="02040503050406030204" pitchFamily="18" charset="0"/>
                            </a:rPr>
                            <m:t>0</m:t>
                          </m:r>
                        </m:sub>
                        <m:sup>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2</m:t>
                              </m:r>
                            </m:den>
                          </m:f>
                        </m:sup>
                        <m:e>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sin</m:t>
                                  </m:r>
                                </m:e>
                                <m:sup>
                                  <m:r>
                                    <a:rPr lang="en-GB" i="1">
                                      <a:latin typeface="Cambria Math" panose="02040503050406030204" pitchFamily="18" charset="0"/>
                                    </a:rPr>
                                    <m:t>4</m:t>
                                  </m:r>
                                </m:sup>
                              </m:sSup>
                            </m:fName>
                            <m:e>
                              <m:r>
                                <a:rPr lang="en-GB" i="1">
                                  <a:latin typeface="Cambria Math" panose="02040503050406030204" pitchFamily="18" charset="0"/>
                                </a:rPr>
                                <m:t>𝜃</m:t>
                              </m:r>
                            </m:e>
                          </m:func>
                          <m:r>
                            <a:rPr lang="en-GB" i="1">
                              <a:latin typeface="Cambria Math" panose="02040503050406030204" pitchFamily="18" charset="0"/>
                            </a:rPr>
                            <m:t> </m:t>
                          </m:r>
                          <m:r>
                            <a:rPr lang="en-GB" i="1">
                              <a:latin typeface="Cambria Math" panose="02040503050406030204" pitchFamily="18" charset="0"/>
                            </a:rPr>
                            <m:t>𝑑</m:t>
                          </m:r>
                          <m:r>
                            <a:rPr lang="en-GB" i="1">
                              <a:latin typeface="Cambria Math" panose="02040503050406030204" pitchFamily="18" charset="0"/>
                            </a:rPr>
                            <m:t>𝜃</m:t>
                          </m:r>
                        </m:e>
                      </m:nary>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4</m:t>
                                  </m:r>
                                  <m:r>
                                    <a:rPr lang="en-GB" b="0" i="1" smtClean="0">
                                      <a:latin typeface="Cambria Math" panose="02040503050406030204" pitchFamily="18" charset="0"/>
                                    </a:rPr>
                                    <m:t>𝜃</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𝜃</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r>
                                <a:rPr lang="en-GB" b="0" i="1" smtClean="0">
                                  <a:latin typeface="Cambria Math" panose="02040503050406030204" pitchFamily="18" charset="0"/>
                                </a:rPr>
                                <m:t>𝜃</m:t>
                              </m:r>
                            </m:e>
                          </m:d>
                        </m:e>
                        <m:sub>
                          <m:r>
                            <a:rPr lang="en-GB" b="0" i="1" smtClean="0">
                              <a:latin typeface="Cambria Math" panose="02040503050406030204" pitchFamily="18" charset="0"/>
                            </a:rPr>
                            <m:t>0</m:t>
                          </m:r>
                        </m:sub>
                        <m:sup>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r>
                            <a:rPr lang="en-GB" b="0" i="1" smtClean="0">
                              <a:latin typeface="Cambria Math" panose="02040503050406030204" pitchFamily="18" charset="0"/>
                            </a:rPr>
                            <m:t> </m:t>
                          </m:r>
                        </m:sup>
                      </m:sSub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r>
                            <a:rPr lang="en-GB" b="0" i="1" smtClean="0">
                              <a:latin typeface="Cambria Math" panose="02040503050406030204" pitchFamily="18" charset="0"/>
                            </a:rPr>
                            <m:t>𝜋</m:t>
                          </m:r>
                        </m:num>
                        <m:den>
                          <m:r>
                            <a:rPr lang="en-GB" b="0" i="1" smtClean="0">
                              <a:latin typeface="Cambria Math" panose="02040503050406030204" pitchFamily="18" charset="0"/>
                            </a:rPr>
                            <m:t>16</m:t>
                          </m:r>
                        </m:den>
                      </m:f>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187624" y="1718622"/>
                <a:ext cx="5760640" cy="3680495"/>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29090" y="5589240"/>
                <a:ext cx="6084676" cy="11295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𝑧</m:t>
                          </m:r>
                        </m:den>
                      </m:f>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den>
                      </m:f>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𝑛</m:t>
                          </m:r>
                          <m:r>
                            <a:rPr lang="en-GB" b="0" i="1" smtClean="0">
                              <a:latin typeface="Cambria Math" panose="02040503050406030204" pitchFamily="18" charset="0"/>
                            </a:rPr>
                            <m:t>𝜃</m:t>
                          </m:r>
                        </m:e>
                      </m:func>
                    </m:oMath>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𝑧</m:t>
                          </m:r>
                        </m:den>
                      </m:f>
                      <m:r>
                        <a:rPr lang="en-GB" b="0" i="1" smtClean="0">
                          <a:latin typeface="Cambria Math" panose="02040503050406030204" pitchFamily="18" charset="0"/>
                        </a:rPr>
                        <m:t>=2</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den>
                      </m:f>
                      <m:r>
                        <a:rPr lang="en-GB" b="0" i="1" smtClean="0">
                          <a:latin typeface="Cambria Math" panose="02040503050406030204" pitchFamily="18" charset="0"/>
                        </a:rPr>
                        <m:t>=2</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𝑛</m:t>
                          </m:r>
                          <m:r>
                            <a:rPr lang="en-GB" b="0" i="1" smtClean="0">
                              <a:latin typeface="Cambria Math" panose="02040503050406030204" pitchFamily="18" charset="0"/>
                            </a:rPr>
                            <m:t>𝜃</m:t>
                          </m:r>
                        </m:e>
                      </m:func>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529090" y="5589240"/>
                <a:ext cx="6084676" cy="1129540"/>
              </a:xfrm>
              <a:prstGeom prst="rect">
                <a:avLst/>
              </a:prstGeom>
              <a:blipFill rotWithShape="0">
                <a:blip r:embed="rId4"/>
                <a:stretch>
                  <a:fillRect/>
                </a:stretch>
              </a:blipFill>
            </p:spPr>
            <p:txBody>
              <a:bodyPr/>
              <a:lstStyle/>
              <a:p>
                <a:r>
                  <a:rPr lang="en-GB">
                    <a:noFill/>
                  </a:rPr>
                  <a:t> </a:t>
                </a:r>
              </a:p>
            </p:txBody>
          </p:sp>
        </mc:Fallback>
      </mc:AlternateContent>
      <p:sp>
        <p:nvSpPr>
          <p:cNvPr id="10" name="Rectangle 9"/>
          <p:cNvSpPr/>
          <p:nvPr/>
        </p:nvSpPr>
        <p:spPr>
          <a:xfrm>
            <a:off x="1984772" y="1792381"/>
            <a:ext cx="4989264" cy="633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Starting point?</a:t>
            </a:r>
          </a:p>
        </p:txBody>
      </p:sp>
      <p:sp>
        <p:nvSpPr>
          <p:cNvPr id="11" name="Rectangle 10"/>
          <p:cNvSpPr/>
          <p:nvPr/>
        </p:nvSpPr>
        <p:spPr>
          <a:xfrm>
            <a:off x="1983036" y="2425700"/>
            <a:ext cx="4989264"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983036" y="2962566"/>
            <a:ext cx="4989264" cy="5680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984772" y="3531321"/>
            <a:ext cx="4989264" cy="3421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131840" y="3874820"/>
            <a:ext cx="3840460" cy="481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3131840" y="4636220"/>
            <a:ext cx="4056360" cy="7104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0527029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Core Pure Year 2</a:t>
            </a:r>
          </a:p>
          <a:p>
            <a:r>
              <a:rPr lang="en-GB" sz="2400" dirty="0"/>
              <a:t>Pages 14-15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D113727-5D9C-4876-9050-CCAB932F259F}"/>
              </a:ext>
            </a:extLst>
          </p:cNvPr>
          <p:cNvSpPr txBox="1"/>
          <p:nvPr/>
        </p:nvSpPr>
        <p:spPr>
          <a:xfrm>
            <a:off x="1187624" y="2866452"/>
            <a:ext cx="4752528" cy="2308324"/>
          </a:xfrm>
          <a:prstGeom prst="rect">
            <a:avLst/>
          </a:prstGeom>
          <a:noFill/>
        </p:spPr>
        <p:txBody>
          <a:bodyPr wrap="square" rtlCol="0">
            <a:spAutoFit/>
          </a:bodyPr>
          <a:lstStyle/>
          <a:p>
            <a:r>
              <a:rPr lang="en-US" sz="2400" dirty="0"/>
              <a:t>Complete before the lesson Q1</a:t>
            </a:r>
          </a:p>
          <a:p>
            <a:endParaRPr lang="en-US" sz="2400" dirty="0"/>
          </a:p>
          <a:p>
            <a:r>
              <a:rPr lang="en-US" sz="2400" dirty="0"/>
              <a:t>In Class:			</a:t>
            </a:r>
          </a:p>
          <a:p>
            <a:r>
              <a:rPr lang="en-US" sz="2400" dirty="0">
                <a:solidFill>
                  <a:schemeClr val="accent6"/>
                </a:solidFill>
              </a:rPr>
              <a:t>Amber</a:t>
            </a:r>
            <a:r>
              <a:rPr lang="en-US" sz="2400" dirty="0"/>
              <a:t> 		Q2-5</a:t>
            </a:r>
          </a:p>
          <a:p>
            <a:r>
              <a:rPr lang="en-US" sz="2400" dirty="0">
                <a:solidFill>
                  <a:srgbClr val="FF0000"/>
                </a:solidFill>
              </a:rPr>
              <a:t>Red</a:t>
            </a:r>
            <a:r>
              <a:rPr lang="en-US" sz="2400" dirty="0"/>
              <a:t>		Q6-7</a:t>
            </a:r>
          </a:p>
          <a:p>
            <a:endParaRPr lang="en-US" sz="2400" dirty="0"/>
          </a:p>
        </p:txBody>
      </p:sp>
    </p:spTree>
    <p:extLst>
      <p:ext uri="{BB962C8B-B14F-4D97-AF65-F5344CB8AC3E}">
        <p14:creationId xmlns:p14="http://schemas.microsoft.com/office/powerpoint/2010/main" val="303752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E4A898E-644D-4A87-9083-E83654924C3D}"/>
              </a:ext>
            </a:extLst>
          </p:cNvPr>
          <p:cNvSpPr/>
          <p:nvPr/>
        </p:nvSpPr>
        <p:spPr>
          <a:xfrm>
            <a:off x="12919" y="3251200"/>
            <a:ext cx="9142856" cy="36068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a:extLst>
              <a:ext uri="{FF2B5EF4-FFF2-40B4-BE49-F238E27FC236}">
                <a16:creationId xmlns:a16="http://schemas.microsoft.com/office/drawing/2014/main" id="{E169FB8B-A188-4823-ABD3-F49355D773D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4816FC23-B2CE-4B55-9ACB-773367EE104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Sums of Series</a:t>
              </a:r>
              <a:endParaRPr lang="en-GB" sz="3200" dirty="0"/>
            </a:p>
          </p:txBody>
        </p:sp>
        <p:cxnSp>
          <p:nvCxnSpPr>
            <p:cNvPr id="4" name="Straight Connector 3">
              <a:extLst>
                <a:ext uri="{FF2B5EF4-FFF2-40B4-BE49-F238E27FC236}">
                  <a16:creationId xmlns:a16="http://schemas.microsoft.com/office/drawing/2014/main" id="{E1B7C9DB-BB01-4D38-A84F-D55A51134D7E}"/>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AF9AD805-1BCD-480C-B48B-462FBDF5558A}"/>
              </a:ext>
            </a:extLst>
          </p:cNvPr>
          <p:cNvSpPr txBox="1"/>
          <p:nvPr/>
        </p:nvSpPr>
        <p:spPr>
          <a:xfrm>
            <a:off x="395536" y="908720"/>
            <a:ext cx="7704856" cy="369332"/>
          </a:xfrm>
          <a:prstGeom prst="rect">
            <a:avLst/>
          </a:prstGeom>
          <a:noFill/>
        </p:spPr>
        <p:txBody>
          <a:bodyPr wrap="square" rtlCol="0">
            <a:spAutoFit/>
          </a:bodyPr>
          <a:lstStyle/>
          <a:p>
            <a:r>
              <a:rPr lang="en-GB" dirty="0"/>
              <a:t>The formula for the sum of a geometric series also applies to complex numbers: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C508CAC-08A4-49F4-9017-0F6653E0478D}"/>
                  </a:ext>
                </a:extLst>
              </p:cNvPr>
              <p:cNvSpPr txBox="1"/>
              <p:nvPr/>
            </p:nvSpPr>
            <p:spPr>
              <a:xfrm>
                <a:off x="1024132" y="1688627"/>
                <a:ext cx="6784037" cy="12724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For </a:t>
                </a:r>
                <a14:m>
                  <m:oMath xmlns:m="http://schemas.openxmlformats.org/officeDocument/2006/math">
                    <m:r>
                      <a:rPr lang="en-GB" b="0" i="1" smtClean="0">
                        <a:latin typeface="Cambria Math" panose="02040503050406030204" pitchFamily="18" charset="0"/>
                      </a:rPr>
                      <m:t>𝑤</m:t>
                    </m:r>
                    <m:r>
                      <a:rPr lang="en-GB" b="0" i="1" smtClean="0">
                        <a:latin typeface="Cambria Math" panose="02040503050406030204" pitchFamily="18" charset="0"/>
                      </a:rPr>
                      <m:t>,</m:t>
                    </m:r>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ℂ</m:t>
                    </m:r>
                  </m:oMath>
                </a14:m>
                <a:r>
                  <a:rPr lang="en-GB" dirty="0"/>
                  <a:t>,</a:t>
                </a:r>
              </a:p>
              <a:p>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rPr>
                          </m:ctrlPr>
                        </m:sSubSupPr>
                        <m:e>
                          <m:r>
                            <m:rPr>
                              <m:sty m:val="p"/>
                            </m:rPr>
                            <a:rPr lang="en-GB" b="0" i="0" smtClean="0">
                              <a:latin typeface="Cambria Math" panose="02040503050406030204" pitchFamily="18" charset="0"/>
                            </a:rPr>
                            <m:t>Σ</m:t>
                          </m:r>
                        </m:e>
                        <m:sub>
                          <m:r>
                            <a:rPr lang="en-GB" b="0" i="1" smtClean="0">
                              <a:latin typeface="Cambria Math" panose="02040503050406030204" pitchFamily="18" charset="0"/>
                            </a:rPr>
                            <m:t>𝑟</m:t>
                          </m:r>
                          <m:r>
                            <a:rPr lang="en-GB" b="0" i="1" smtClean="0">
                              <a:latin typeface="Cambria Math" panose="02040503050406030204" pitchFamily="18" charset="0"/>
                            </a:rPr>
                            <m:t>=0</m:t>
                          </m:r>
                        </m:sub>
                        <m:sup>
                          <m:r>
                            <a:rPr lang="en-GB" b="0" i="1" smtClean="0">
                              <a:latin typeface="Cambria Math" panose="02040503050406030204" pitchFamily="18" charset="0"/>
                            </a:rPr>
                            <m:t>𝑛</m:t>
                          </m:r>
                          <m:r>
                            <a:rPr lang="en-GB" b="0" i="1" smtClean="0">
                              <a:latin typeface="Cambria Math" panose="02040503050406030204" pitchFamily="18" charset="0"/>
                            </a:rPr>
                            <m:t>−1</m:t>
                          </m:r>
                        </m:sup>
                      </m:sSubSup>
                      <m:r>
                        <a:rPr lang="en-GB" b="0" i="1" smtClean="0">
                          <a:latin typeface="Cambria Math" panose="02040503050406030204" pitchFamily="18" charset="0"/>
                        </a:rPr>
                        <m:t>𝑤</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𝑟</m:t>
                          </m:r>
                        </m:sup>
                      </m:sSup>
                      <m:r>
                        <a:rPr lang="en-GB" b="0" i="1" smtClean="0">
                          <a:latin typeface="Cambria Math" panose="02040503050406030204" pitchFamily="18" charset="0"/>
                        </a:rPr>
                        <m:t>=</m:t>
                      </m:r>
                      <m:r>
                        <a:rPr lang="en-GB" b="0" i="1" smtClean="0">
                          <a:latin typeface="Cambria Math" panose="02040503050406030204" pitchFamily="18" charset="0"/>
                        </a:rPr>
                        <m:t>𝑤</m:t>
                      </m:r>
                      <m:r>
                        <a:rPr lang="en-GB" b="0" i="1" smtClean="0">
                          <a:latin typeface="Cambria Math" panose="02040503050406030204" pitchFamily="18" charset="0"/>
                        </a:rPr>
                        <m:t>+</m:t>
                      </m:r>
                      <m:r>
                        <a:rPr lang="en-GB" b="0" i="1" smtClean="0">
                          <a:latin typeface="Cambria Math" panose="02040503050406030204" pitchFamily="18" charset="0"/>
                        </a:rPr>
                        <m:t>𝑤𝑧</m:t>
                      </m:r>
                      <m:r>
                        <a:rPr lang="en-GB" b="0" i="1" smtClean="0">
                          <a:latin typeface="Cambria Math" panose="02040503050406030204" pitchFamily="18" charset="0"/>
                        </a:rPr>
                        <m:t>+</m:t>
                      </m:r>
                      <m:r>
                        <a:rPr lang="en-GB" b="0" i="1" smtClean="0">
                          <a:latin typeface="Cambria Math" panose="02040503050406030204" pitchFamily="18" charset="0"/>
                        </a:rPr>
                        <m:t>𝑤</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𝑤</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r>
                            <a:rPr lang="en-GB" b="0" i="1" smtClean="0">
                              <a:latin typeface="Cambria Math" panose="02040503050406030204" pitchFamily="18" charset="0"/>
                            </a:rPr>
                            <m:t>−1</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𝑤</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r>
                                <a:rPr lang="en-GB" b="0" i="1" smtClean="0">
                                  <a:latin typeface="Cambria Math" panose="02040503050406030204" pitchFamily="18" charset="0"/>
                                </a:rPr>
                                <m:t>−1</m:t>
                              </m:r>
                            </m:e>
                          </m:d>
                        </m:num>
                        <m:den>
                          <m:r>
                            <a:rPr lang="en-GB" b="0" i="1" smtClean="0">
                              <a:latin typeface="Cambria Math" panose="02040503050406030204" pitchFamily="18" charset="0"/>
                            </a:rPr>
                            <m:t>𝑧</m:t>
                          </m:r>
                          <m:r>
                            <a:rPr lang="en-GB" b="0" i="1" smtClean="0">
                              <a:latin typeface="Cambria Math" panose="02040503050406030204" pitchFamily="18" charset="0"/>
                            </a:rPr>
                            <m:t>−1</m:t>
                          </m:r>
                        </m:den>
                      </m:f>
                    </m:oMath>
                  </m:oMathPara>
                </a14:m>
                <a:br>
                  <a:rPr lang="en-GB" b="0" dirty="0"/>
                </a:br>
                <a14:m>
                  <m:oMath xmlns:m="http://schemas.openxmlformats.org/officeDocument/2006/math">
                    <m:sSubSup>
                      <m:sSubSupPr>
                        <m:ctrlPr>
                          <a:rPr lang="en-GB" i="1">
                            <a:latin typeface="Cambria Math" panose="02040503050406030204" pitchFamily="18" charset="0"/>
                          </a:rPr>
                        </m:ctrlPr>
                      </m:sSubSupPr>
                      <m:e>
                        <m:r>
                          <m:rPr>
                            <m:sty m:val="p"/>
                          </m:rPr>
                          <a:rPr lang="en-GB">
                            <a:latin typeface="Cambria Math" panose="02040503050406030204" pitchFamily="18" charset="0"/>
                          </a:rPr>
                          <m:t>Σ</m:t>
                        </m:r>
                      </m:e>
                      <m:sub>
                        <m:r>
                          <a:rPr lang="en-GB" i="1">
                            <a:latin typeface="Cambria Math" panose="02040503050406030204" pitchFamily="18" charset="0"/>
                          </a:rPr>
                          <m:t>𝑟</m:t>
                        </m:r>
                        <m:r>
                          <a:rPr lang="en-GB" i="1">
                            <a:latin typeface="Cambria Math" panose="02040503050406030204" pitchFamily="18" charset="0"/>
                          </a:rPr>
                          <m:t>=0</m:t>
                        </m:r>
                      </m:sub>
                      <m:sup>
                        <m:r>
                          <a:rPr lang="en-GB" b="0" i="1" smtClean="0">
                            <a:latin typeface="Cambria Math" panose="02040503050406030204" pitchFamily="18" charset="0"/>
                          </a:rPr>
                          <m:t>∞</m:t>
                        </m:r>
                      </m:sup>
                    </m:sSubSup>
                    <m:r>
                      <a:rPr lang="en-GB" i="1">
                        <a:latin typeface="Cambria Math" panose="02040503050406030204" pitchFamily="18" charset="0"/>
                      </a:rPr>
                      <m:t>𝑤</m:t>
                    </m:r>
                    <m:sSup>
                      <m:sSupPr>
                        <m:ctrlPr>
                          <a:rPr lang="en-GB" i="1">
                            <a:latin typeface="Cambria Math" panose="02040503050406030204" pitchFamily="18" charset="0"/>
                          </a:rPr>
                        </m:ctrlPr>
                      </m:sSupPr>
                      <m:e>
                        <m:r>
                          <a:rPr lang="en-GB" i="1">
                            <a:latin typeface="Cambria Math" panose="02040503050406030204" pitchFamily="18" charset="0"/>
                          </a:rPr>
                          <m:t>𝑧</m:t>
                        </m:r>
                      </m:e>
                      <m:sup>
                        <m:r>
                          <a:rPr lang="en-GB" i="1">
                            <a:latin typeface="Cambria Math" panose="02040503050406030204" pitchFamily="18" charset="0"/>
                          </a:rPr>
                          <m:t>𝑟</m:t>
                        </m:r>
                      </m:sup>
                    </m:sSup>
                    <m:r>
                      <a:rPr lang="en-GB" i="1">
                        <a:latin typeface="Cambria Math" panose="02040503050406030204" pitchFamily="18" charset="0"/>
                      </a:rPr>
                      <m:t>=</m:t>
                    </m:r>
                    <m:r>
                      <a:rPr lang="en-GB" i="1">
                        <a:latin typeface="Cambria Math" panose="02040503050406030204" pitchFamily="18" charset="0"/>
                      </a:rPr>
                      <m:t>𝑤</m:t>
                    </m:r>
                    <m:r>
                      <a:rPr lang="en-GB" i="1">
                        <a:latin typeface="Cambria Math" panose="02040503050406030204" pitchFamily="18" charset="0"/>
                      </a:rPr>
                      <m:t>+</m:t>
                    </m:r>
                    <m:r>
                      <a:rPr lang="en-GB" i="1">
                        <a:latin typeface="Cambria Math" panose="02040503050406030204" pitchFamily="18" charset="0"/>
                      </a:rPr>
                      <m:t>𝑤𝑧</m:t>
                    </m:r>
                    <m:r>
                      <a:rPr lang="en-GB" i="1">
                        <a:latin typeface="Cambria Math" panose="02040503050406030204" pitchFamily="18" charset="0"/>
                      </a:rPr>
                      <m:t>+</m:t>
                    </m:r>
                    <m:r>
                      <a:rPr lang="en-GB" i="1">
                        <a:latin typeface="Cambria Math" panose="02040503050406030204" pitchFamily="18" charset="0"/>
                      </a:rPr>
                      <m:t>𝑤</m:t>
                    </m:r>
                    <m:sSup>
                      <m:sSupPr>
                        <m:ctrlPr>
                          <a:rPr lang="en-GB" i="1">
                            <a:latin typeface="Cambria Math" panose="02040503050406030204" pitchFamily="18" charset="0"/>
                          </a:rPr>
                        </m:ctrlPr>
                      </m:sSupPr>
                      <m:e>
                        <m:r>
                          <a:rPr lang="en-GB" i="1">
                            <a:latin typeface="Cambria Math" panose="02040503050406030204" pitchFamily="18" charset="0"/>
                          </a:rPr>
                          <m:t>𝑧</m:t>
                        </m:r>
                      </m:e>
                      <m:sup>
                        <m:r>
                          <a:rPr lang="en-GB" i="1">
                            <a:latin typeface="Cambria Math" panose="02040503050406030204" pitchFamily="18" charset="0"/>
                          </a:rPr>
                          <m:t>2</m:t>
                        </m:r>
                      </m:sup>
                    </m:sSup>
                    <m:r>
                      <a:rPr lang="en-GB" i="1">
                        <a:latin typeface="Cambria Math" panose="02040503050406030204" pitchFamily="18" charset="0"/>
                      </a:rPr>
                      <m:t>+…+</m:t>
                    </m:r>
                    <m:r>
                      <a:rPr lang="en-GB" i="1">
                        <a:latin typeface="Cambria Math" panose="02040503050406030204" pitchFamily="18" charset="0"/>
                      </a:rPr>
                      <m:t>𝑤</m:t>
                    </m:r>
                    <m:sSup>
                      <m:sSupPr>
                        <m:ctrlPr>
                          <a:rPr lang="en-GB" i="1">
                            <a:latin typeface="Cambria Math" panose="02040503050406030204" pitchFamily="18" charset="0"/>
                          </a:rPr>
                        </m:ctrlPr>
                      </m:sSupPr>
                      <m:e>
                        <m:r>
                          <a:rPr lang="en-GB" i="1">
                            <a:latin typeface="Cambria Math" panose="02040503050406030204" pitchFamily="18" charset="0"/>
                          </a:rPr>
                          <m:t>𝑧</m:t>
                        </m:r>
                      </m:e>
                      <m:sup>
                        <m:r>
                          <a:rPr lang="en-GB" i="1">
                            <a:latin typeface="Cambria Math" panose="02040503050406030204" pitchFamily="18" charset="0"/>
                          </a:rPr>
                          <m:t>𝑛</m:t>
                        </m:r>
                        <m:r>
                          <a:rPr lang="en-GB" i="1">
                            <a:latin typeface="Cambria Math" panose="02040503050406030204" pitchFamily="18" charset="0"/>
                          </a:rPr>
                          <m:t>−1</m:t>
                        </m:r>
                      </m:sup>
                    </m:sSup>
                    <m:r>
                      <a:rPr lang="en-GB" i="1">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𝑤</m:t>
                        </m:r>
                      </m:num>
                      <m:den>
                        <m:r>
                          <a:rPr lang="en-GB" i="1">
                            <a:latin typeface="Cambria Math" panose="02040503050406030204" pitchFamily="18" charset="0"/>
                          </a:rPr>
                          <m:t>𝑧</m:t>
                        </m:r>
                        <m:r>
                          <a:rPr lang="en-GB" i="1">
                            <a:latin typeface="Cambria Math" panose="02040503050406030204" pitchFamily="18" charset="0"/>
                          </a:rPr>
                          <m:t>−1</m:t>
                        </m:r>
                      </m:den>
                    </m:f>
                  </m:oMath>
                </a14:m>
                <a:r>
                  <a:rPr lang="en-GB" dirty="0"/>
                  <a:t> provided </a:t>
                </a:r>
                <a14:m>
                  <m:oMath xmlns:m="http://schemas.openxmlformats.org/officeDocument/2006/math">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𝑧</m:t>
                        </m:r>
                      </m:e>
                    </m:d>
                    <m:r>
                      <a:rPr lang="en-GB" b="0" i="1" smtClean="0">
                        <a:latin typeface="Cambria Math" panose="02040503050406030204" pitchFamily="18" charset="0"/>
                      </a:rPr>
                      <m:t>&lt;1</m:t>
                    </m:r>
                  </m:oMath>
                </a14:m>
                <a:endParaRPr lang="en-GB" dirty="0"/>
              </a:p>
            </p:txBody>
          </p:sp>
        </mc:Choice>
        <mc:Fallback xmlns="">
          <p:sp>
            <p:nvSpPr>
              <p:cNvPr id="7" name="TextBox 6">
                <a:extLst>
                  <a:ext uri="{FF2B5EF4-FFF2-40B4-BE49-F238E27FC236}">
                    <a16:creationId xmlns:a16="http://schemas.microsoft.com/office/drawing/2014/main" id="{FC508CAC-08A4-49F4-9017-0F6653E0478D}"/>
                  </a:ext>
                </a:extLst>
              </p:cNvPr>
              <p:cNvSpPr txBox="1">
                <a:spLocks noRot="1" noChangeAspect="1" noMove="1" noResize="1" noEditPoints="1" noAdjustHandles="1" noChangeArrowheads="1" noChangeShapeType="1" noTextEdit="1"/>
              </p:cNvSpPr>
              <p:nvPr/>
            </p:nvSpPr>
            <p:spPr>
              <a:xfrm>
                <a:off x="1024132" y="1688627"/>
                <a:ext cx="6784037" cy="1272464"/>
              </a:xfrm>
              <a:prstGeom prst="rect">
                <a:avLst/>
              </a:prstGeom>
              <a:blipFill>
                <a:blip r:embed="rId2"/>
                <a:stretch>
                  <a:fillRect l="-537" t="-1408" b="-14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0D2741-01CF-4260-A111-2C46F07ADB9C}"/>
                  </a:ext>
                </a:extLst>
              </p:cNvPr>
              <p:cNvSpPr txBox="1"/>
              <p:nvPr/>
            </p:nvSpPr>
            <p:spPr>
              <a:xfrm>
                <a:off x="594202" y="3442613"/>
                <a:ext cx="2469946" cy="738664"/>
              </a:xfrm>
              <a:prstGeom prst="rect">
                <a:avLst/>
              </a:prstGeom>
              <a:noFill/>
            </p:spPr>
            <p:txBody>
              <a:bodyPr wrap="square" rtlCol="0">
                <a:spAutoFit/>
              </a:bodyPr>
              <a:lstStyle/>
              <a:p>
                <a:r>
                  <a:rPr lang="en-GB" sz="1400" dirty="0"/>
                  <a:t>No need to write these down. These are just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𝑆</m:t>
                        </m:r>
                      </m:e>
                      <m:sub>
                        <m:r>
                          <a:rPr lang="en-GB" sz="1400" b="0" i="1" smtClean="0">
                            <a:latin typeface="Cambria Math" panose="02040503050406030204" pitchFamily="18" charset="0"/>
                          </a:rPr>
                          <m:t>𝑛</m:t>
                        </m:r>
                      </m:sub>
                    </m:sSub>
                  </m:oMath>
                </a14:m>
                <a:r>
                  <a:rPr lang="en-GB" sz="1400" dirty="0"/>
                  <a:t> and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𝑆</m:t>
                        </m:r>
                      </m:e>
                      <m:sub>
                        <m:r>
                          <a:rPr lang="en-GB" sz="1400" b="0" i="1" smtClean="0">
                            <a:latin typeface="Cambria Math" panose="02040503050406030204" pitchFamily="18" charset="0"/>
                          </a:rPr>
                          <m:t>∞</m:t>
                        </m:r>
                      </m:sub>
                    </m:sSub>
                  </m:oMath>
                </a14:m>
                <a:r>
                  <a:rPr lang="en-GB" sz="1400" dirty="0"/>
                  <a:t> for geometric series.</a:t>
                </a:r>
              </a:p>
            </p:txBody>
          </p:sp>
        </mc:Choice>
        <mc:Fallback xmlns="">
          <p:sp>
            <p:nvSpPr>
              <p:cNvPr id="8" name="TextBox 7">
                <a:extLst>
                  <a:ext uri="{FF2B5EF4-FFF2-40B4-BE49-F238E27FC236}">
                    <a16:creationId xmlns:a16="http://schemas.microsoft.com/office/drawing/2014/main" id="{7C0D2741-01CF-4260-A111-2C46F07ADB9C}"/>
                  </a:ext>
                </a:extLst>
              </p:cNvPr>
              <p:cNvSpPr txBox="1">
                <a:spLocks noRot="1" noChangeAspect="1" noMove="1" noResize="1" noEditPoints="1" noAdjustHandles="1" noChangeArrowheads="1" noChangeShapeType="1" noTextEdit="1"/>
              </p:cNvSpPr>
              <p:nvPr/>
            </p:nvSpPr>
            <p:spPr>
              <a:xfrm>
                <a:off x="594202" y="3442613"/>
                <a:ext cx="2469946" cy="738664"/>
              </a:xfrm>
              <a:prstGeom prst="rect">
                <a:avLst/>
              </a:prstGeom>
              <a:blipFill>
                <a:blip r:embed="rId3"/>
                <a:stretch>
                  <a:fillRect l="-739" t="-1653" b="-74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689CE01-115C-46BE-8F95-DA5483766368}"/>
                  </a:ext>
                </a:extLst>
              </p:cNvPr>
              <p:cNvSpPr txBox="1"/>
              <p:nvPr/>
            </p:nvSpPr>
            <p:spPr>
              <a:xfrm>
                <a:off x="3450168" y="3536445"/>
                <a:ext cx="5467712" cy="1311962"/>
              </a:xfrm>
              <a:prstGeom prst="rect">
                <a:avLst/>
              </a:prstGeom>
              <a:noFill/>
            </p:spPr>
            <p:txBody>
              <a:bodyPr wrap="square" rtlCol="0">
                <a:spAutoFit/>
              </a:bodyPr>
              <a:lstStyle/>
              <a:p>
                <a:r>
                  <a:rPr lang="en-GB" sz="1400" b="1" dirty="0"/>
                  <a:t>Side Note:</a:t>
                </a:r>
                <a:r>
                  <a:rPr lang="en-GB" sz="1400" dirty="0"/>
                  <a:t> When we covered series before, </a:t>
                </a:r>
                <a14:m>
                  <m:oMath xmlns:m="http://schemas.openxmlformats.org/officeDocument/2006/math">
                    <m:r>
                      <a:rPr lang="en-GB" sz="1400" b="0" i="1" smtClean="0">
                        <a:latin typeface="Cambria Math" panose="02040503050406030204" pitchFamily="18" charset="0"/>
                      </a:rPr>
                      <m:t>|…|</m:t>
                    </m:r>
                  </m:oMath>
                </a14:m>
                <a:r>
                  <a:rPr lang="en-GB" sz="1400" dirty="0"/>
                  <a:t> was understood to give the ‘unsigned value’ of a quantity. But this can just be thought of as the 1D version of finding the magnitude of a vector/complex number. e.g. </a:t>
                </a:r>
                <a14:m>
                  <m:oMath xmlns:m="http://schemas.openxmlformats.org/officeDocument/2006/math">
                    <m:d>
                      <m:dPr>
                        <m:begChr m:val="|"/>
                        <m:endChr m:val="|"/>
                        <m:ctrlPr>
                          <a:rPr lang="en-GB" sz="1400" b="0" i="1" smtClean="0">
                            <a:latin typeface="Cambria Math" panose="02040503050406030204" pitchFamily="18" charset="0"/>
                          </a:rPr>
                        </m:ctrlPr>
                      </m:dPr>
                      <m:e>
                        <m:r>
                          <a:rPr lang="en-GB" sz="1400" b="0" i="1" smtClean="0">
                            <a:latin typeface="Cambria Math" panose="02040503050406030204" pitchFamily="18" charset="0"/>
                          </a:rPr>
                          <m:t>−4</m:t>
                        </m:r>
                      </m:e>
                    </m:d>
                    <m:r>
                      <a:rPr lang="en-GB" sz="1400" b="0" i="1" smtClean="0">
                        <a:latin typeface="Cambria Math" panose="02040503050406030204" pitchFamily="18" charset="0"/>
                      </a:rPr>
                      <m:t>=4</m:t>
                    </m:r>
                  </m:oMath>
                </a14:m>
                <a:r>
                  <a:rPr lang="en-GB" sz="1400" dirty="0"/>
                  <a:t> because -4 has a distance of 4 from 0 on a number line just as </a:t>
                </a:r>
                <a14:m>
                  <m:oMath xmlns:m="http://schemas.openxmlformats.org/officeDocument/2006/math">
                    <m:d>
                      <m:dPr>
                        <m:begChr m:val="|"/>
                        <m:endChr m:val="|"/>
                        <m:ctrlPr>
                          <a:rPr lang="en-GB" sz="1400" b="0" i="1" smtClean="0">
                            <a:latin typeface="Cambria Math" panose="02040503050406030204" pitchFamily="18" charset="0"/>
                          </a:rPr>
                        </m:ctrlPr>
                      </m:dPr>
                      <m:e>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3</m:t>
                                  </m:r>
                                </m:e>
                              </m:mr>
                              <m:mr>
                                <m:e>
                                  <m:r>
                                    <a:rPr lang="en-GB" sz="1400" b="0" i="1" smtClean="0">
                                      <a:latin typeface="Cambria Math" panose="02040503050406030204" pitchFamily="18" charset="0"/>
                                    </a:rPr>
                                    <m:t>4</m:t>
                                  </m:r>
                                </m:e>
                              </m:mr>
                            </m:m>
                          </m:e>
                        </m:d>
                      </m:e>
                    </m:d>
                    <m:r>
                      <a:rPr lang="en-GB" sz="1400" b="0" i="1" smtClean="0">
                        <a:latin typeface="Cambria Math" panose="02040503050406030204" pitchFamily="18" charset="0"/>
                      </a:rPr>
                      <m:t>=5</m:t>
                    </m:r>
                  </m:oMath>
                </a14:m>
                <a:r>
                  <a:rPr lang="en-GB" sz="1400" dirty="0"/>
                  <a:t> because </a:t>
                </a:r>
                <a14:m>
                  <m:oMath xmlns:m="http://schemas.openxmlformats.org/officeDocument/2006/math">
                    <m:r>
                      <a:rPr lang="en-GB" sz="1400" b="0" i="1" smtClean="0">
                        <a:latin typeface="Cambria Math" panose="02040503050406030204" pitchFamily="18" charset="0"/>
                      </a:rPr>
                      <m:t>(3,4)</m:t>
                    </m:r>
                  </m:oMath>
                </a14:m>
                <a:r>
                  <a:rPr lang="en-GB" sz="1400" dirty="0"/>
                  <a:t> has a distance of 5 from the origin.</a:t>
                </a:r>
              </a:p>
            </p:txBody>
          </p:sp>
        </mc:Choice>
        <mc:Fallback xmlns="">
          <p:sp>
            <p:nvSpPr>
              <p:cNvPr id="9" name="TextBox 8">
                <a:extLst>
                  <a:ext uri="{FF2B5EF4-FFF2-40B4-BE49-F238E27FC236}">
                    <a16:creationId xmlns:a16="http://schemas.microsoft.com/office/drawing/2014/main" id="{F689CE01-115C-46BE-8F95-DA5483766368}"/>
                  </a:ext>
                </a:extLst>
              </p:cNvPr>
              <p:cNvSpPr txBox="1">
                <a:spLocks noRot="1" noChangeAspect="1" noMove="1" noResize="1" noEditPoints="1" noAdjustHandles="1" noChangeArrowheads="1" noChangeShapeType="1" noTextEdit="1"/>
              </p:cNvSpPr>
              <p:nvPr/>
            </p:nvSpPr>
            <p:spPr>
              <a:xfrm>
                <a:off x="3450168" y="3536445"/>
                <a:ext cx="5467712" cy="1311962"/>
              </a:xfrm>
              <a:prstGeom prst="rect">
                <a:avLst/>
              </a:prstGeom>
              <a:blipFill>
                <a:blip r:embed="rId4"/>
                <a:stretch>
                  <a:fillRect l="-334" t="-930" b="-930"/>
                </a:stretch>
              </a:blipFill>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70F6443D-C3C7-4325-BE8A-69442A1465CA}"/>
              </a:ext>
            </a:extLst>
          </p:cNvPr>
          <p:cNvCxnSpPr>
            <a:cxnSpLocks/>
          </p:cNvCxnSpPr>
          <p:nvPr/>
        </p:nvCxnSpPr>
        <p:spPr>
          <a:xfrm flipV="1">
            <a:off x="6578600" y="3009900"/>
            <a:ext cx="101600" cy="4318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7253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FA58E3-AD99-47DF-A1BA-D25325B02DF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0145AC5E-E782-4517-9096-CEB38EC62E8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a:extLst>
                <a:ext uri="{FF2B5EF4-FFF2-40B4-BE49-F238E27FC236}">
                  <a16:creationId xmlns:a16="http://schemas.microsoft.com/office/drawing/2014/main" id="{6B04CE13-E609-40C4-BCD2-3A04DAD065A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4A8F9BD-3929-4969-A2B1-66D8C9E004C7}"/>
                  </a:ext>
                </a:extLst>
              </p:cNvPr>
              <p:cNvSpPr txBox="1"/>
              <p:nvPr/>
            </p:nvSpPr>
            <p:spPr>
              <a:xfrm>
                <a:off x="395536" y="720044"/>
                <a:ext cx="7776864" cy="93365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Given that </a:t>
                </a:r>
                <a14:m>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𝑛</m:t>
                            </m:r>
                          </m:den>
                        </m:f>
                      </m:e>
                    </m:func>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𝑛</m:t>
                            </m:r>
                          </m:den>
                        </m:f>
                      </m:e>
                    </m:func>
                  </m:oMath>
                </a14:m>
                <a:r>
                  <a:rPr lang="en-GB" dirty="0"/>
                  <a:t>, where </a:t>
                </a:r>
                <a14:m>
                  <m:oMath xmlns:m="http://schemas.openxmlformats.org/officeDocument/2006/math">
                    <m:r>
                      <a:rPr lang="en-GB" b="0" i="1" smtClean="0">
                        <a:latin typeface="Cambria Math" panose="02040503050406030204" pitchFamily="18" charset="0"/>
                      </a:rPr>
                      <m:t>𝑛</m:t>
                    </m:r>
                  </m:oMath>
                </a14:m>
                <a:r>
                  <a:rPr lang="en-GB" dirty="0"/>
                  <a:t> is a positive integer, show that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r>
                        <a:rPr lang="en-GB" b="0" i="1" smtClean="0">
                          <a:latin typeface="Cambria Math" panose="02040503050406030204" pitchFamily="18" charset="0"/>
                        </a:rPr>
                        <m:t>𝑧</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r>
                            <a:rPr lang="en-GB" b="0" i="1" smtClean="0">
                              <a:latin typeface="Cambria Math" panose="02040503050406030204" pitchFamily="18" charset="0"/>
                            </a:rPr>
                            <m:t>−1</m:t>
                          </m:r>
                        </m:sup>
                      </m:sSup>
                      <m:r>
                        <a:rPr lang="en-GB" b="0" i="1" smtClean="0">
                          <a:latin typeface="Cambria Math" panose="02040503050406030204" pitchFamily="18" charset="0"/>
                        </a:rPr>
                        <m:t>=1+</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r>
                                    <a:rPr lang="en-GB" b="0" i="1" smtClean="0">
                                      <a:latin typeface="Cambria Math" panose="02040503050406030204" pitchFamily="18" charset="0"/>
                                    </a:rPr>
                                    <m:t>𝑛</m:t>
                                  </m:r>
                                </m:den>
                              </m:f>
                            </m:e>
                          </m:d>
                        </m:e>
                      </m:func>
                    </m:oMath>
                  </m:oMathPara>
                </a14:m>
                <a:endParaRPr lang="en-GB" dirty="0"/>
              </a:p>
            </p:txBody>
          </p:sp>
        </mc:Choice>
        <mc:Fallback xmlns="">
          <p:sp>
            <p:nvSpPr>
              <p:cNvPr id="5" name="TextBox 4">
                <a:extLst>
                  <a:ext uri="{FF2B5EF4-FFF2-40B4-BE49-F238E27FC236}">
                    <a16:creationId xmlns:a16="http://schemas.microsoft.com/office/drawing/2014/main" id="{14A8F9BD-3929-4969-A2B1-66D8C9E004C7}"/>
                  </a:ext>
                </a:extLst>
              </p:cNvPr>
              <p:cNvSpPr txBox="1">
                <a:spLocks noRot="1" noChangeAspect="1" noMove="1" noResize="1" noEditPoints="1" noAdjustHandles="1" noChangeArrowheads="1" noChangeShapeType="1" noTextEdit="1"/>
              </p:cNvSpPr>
              <p:nvPr/>
            </p:nvSpPr>
            <p:spPr>
              <a:xfrm>
                <a:off x="395536" y="720044"/>
                <a:ext cx="7776864" cy="93365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18E53FE-900F-4E95-A31B-7CAB19D6D6C6}"/>
                  </a:ext>
                </a:extLst>
              </p:cNvPr>
              <p:cNvSpPr/>
              <p:nvPr/>
            </p:nvSpPr>
            <p:spPr>
              <a:xfrm>
                <a:off x="6804248" y="1761295"/>
                <a:ext cx="2118236" cy="34254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200" b="1" dirty="0">
                    <a:latin typeface="+mj-lt"/>
                  </a:rPr>
                  <a:t>IMPORTANT:</a:t>
                </a:r>
                <a:r>
                  <a:rPr lang="en-GB" sz="1200" dirty="0">
                    <a:latin typeface="+mj-lt"/>
                  </a:rPr>
                  <a:t> One of our earlier identities:</a:t>
                </a:r>
              </a:p>
              <a:p>
                <a:endParaRPr lang="en-GB" sz="12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i="1">
                              <a:latin typeface="Cambria Math" panose="02040503050406030204" pitchFamily="18" charset="0"/>
                            </a:rPr>
                            <m:t>𝑧</m:t>
                          </m:r>
                        </m:e>
                        <m:sup>
                          <m:r>
                            <a:rPr lang="en-GB" sz="1200" i="1">
                              <a:latin typeface="Cambria Math" panose="02040503050406030204" pitchFamily="18" charset="0"/>
                            </a:rPr>
                            <m:t>𝑛</m:t>
                          </m:r>
                        </m:sup>
                      </m:sSup>
                      <m:r>
                        <a:rPr lang="en-GB" sz="1200" i="1">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𝑧</m:t>
                          </m:r>
                        </m:e>
                        <m:sup>
                          <m:r>
                            <a:rPr lang="en-GB" sz="1200" b="0" i="1" smtClean="0">
                              <a:latin typeface="Cambria Math" panose="02040503050406030204" pitchFamily="18" charset="0"/>
                            </a:rPr>
                            <m:t>−</m:t>
                          </m:r>
                          <m:r>
                            <a:rPr lang="en-GB" sz="1200" b="0" i="1" smtClean="0">
                              <a:latin typeface="Cambria Math" panose="02040503050406030204" pitchFamily="18" charset="0"/>
                            </a:rPr>
                            <m:t>𝑛</m:t>
                          </m:r>
                        </m:sup>
                      </m:sSup>
                      <m:r>
                        <a:rPr lang="en-GB" sz="1200" i="1">
                          <a:latin typeface="Cambria Math" panose="02040503050406030204" pitchFamily="18" charset="0"/>
                        </a:rPr>
                        <m:t>=2</m:t>
                      </m:r>
                      <m:r>
                        <a:rPr lang="en-GB" sz="1200" i="1">
                          <a:latin typeface="Cambria Math" panose="02040503050406030204" pitchFamily="18" charset="0"/>
                        </a:rPr>
                        <m:t>𝑖</m:t>
                      </m:r>
                      <m:func>
                        <m:funcPr>
                          <m:ctrlPr>
                            <a:rPr lang="en-GB" sz="1200" i="1">
                              <a:latin typeface="Cambria Math" panose="02040503050406030204" pitchFamily="18" charset="0"/>
                            </a:rPr>
                          </m:ctrlPr>
                        </m:funcPr>
                        <m:fName>
                          <m:r>
                            <m:rPr>
                              <m:sty m:val="p"/>
                            </m:rPr>
                            <a:rPr lang="en-GB" sz="1200">
                              <a:latin typeface="Cambria Math" panose="02040503050406030204" pitchFamily="18" charset="0"/>
                            </a:rPr>
                            <m:t>sin</m:t>
                          </m:r>
                        </m:fName>
                        <m:e>
                          <m:r>
                            <a:rPr lang="en-GB" sz="1200" i="1">
                              <a:latin typeface="Cambria Math" panose="02040503050406030204" pitchFamily="18" charset="0"/>
                            </a:rPr>
                            <m:t>𝑛</m:t>
                          </m:r>
                          <m:r>
                            <a:rPr lang="en-GB" sz="1200" i="1">
                              <a:latin typeface="Cambria Math" panose="02040503050406030204" pitchFamily="18" charset="0"/>
                            </a:rPr>
                            <m:t>𝜃</m:t>
                          </m:r>
                        </m:e>
                      </m:func>
                    </m:oMath>
                  </m:oMathPara>
                </a14:m>
                <a:endParaRPr lang="en-GB" sz="1200" dirty="0"/>
              </a:p>
              <a:p>
                <a:r>
                  <a:rPr lang="en-GB" sz="1200" dirty="0"/>
                  <a:t>Thus if we had an expression of the form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𝑖</m:t>
                        </m:r>
                        <m:r>
                          <a:rPr lang="en-GB" sz="1200" b="0" i="1" smtClean="0">
                            <a:latin typeface="Cambria Math" panose="02040503050406030204" pitchFamily="18" charset="0"/>
                          </a:rPr>
                          <m:t>𝜃</m:t>
                        </m:r>
                      </m:sup>
                    </m:sSup>
                    <m:r>
                      <a:rPr lang="en-GB" sz="1200" b="0" i="1" smtClean="0">
                        <a:latin typeface="Cambria Math" panose="02040503050406030204" pitchFamily="18" charset="0"/>
                      </a:rPr>
                      <m:t>−1</m:t>
                    </m:r>
                  </m:oMath>
                </a14:m>
                <a:r>
                  <a:rPr lang="en-GB" sz="1200" dirty="0"/>
                  <a:t>, we could cleverly factorise out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𝑖</m:t>
                            </m:r>
                            <m:r>
                              <a:rPr lang="en-GB" sz="1200" b="0" i="1" smtClean="0">
                                <a:latin typeface="Cambria Math" panose="02040503050406030204" pitchFamily="18" charset="0"/>
                              </a:rPr>
                              <m:t>𝜃</m:t>
                            </m:r>
                          </m:num>
                          <m:den>
                            <m:r>
                              <a:rPr lang="en-GB" sz="1200" b="0" i="1" smtClean="0">
                                <a:latin typeface="Cambria Math" panose="02040503050406030204" pitchFamily="18" charset="0"/>
                              </a:rPr>
                              <m:t>2</m:t>
                            </m:r>
                          </m:den>
                        </m:f>
                      </m:sup>
                    </m:sSup>
                  </m:oMath>
                </a14:m>
                <a:r>
                  <a:rPr lang="en-GB" sz="1200" dirty="0"/>
                  <a:t> (i.e. half the power) to get</a:t>
                </a:r>
              </a:p>
              <a:p>
                <a:pPr/>
                <a:r>
                  <a:rPr lang="en-GB" sz="1200" dirty="0"/>
                  <a:t>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𝑖</m:t>
                            </m:r>
                            <m:r>
                              <a:rPr lang="en-GB" sz="1200" b="0" i="1" smtClean="0">
                                <a:latin typeface="Cambria Math" panose="02040503050406030204" pitchFamily="18" charset="0"/>
                              </a:rPr>
                              <m:t>𝜃</m:t>
                            </m:r>
                          </m:num>
                          <m:den>
                            <m:r>
                              <a:rPr lang="en-GB" sz="1200" b="0" i="1" smtClean="0">
                                <a:latin typeface="Cambria Math" panose="02040503050406030204" pitchFamily="18" charset="0"/>
                              </a:rPr>
                              <m:t>2</m:t>
                            </m:r>
                          </m:den>
                        </m:f>
                      </m:sup>
                    </m:sSup>
                    <m:d>
                      <m:dPr>
                        <m:ctrlPr>
                          <a:rPr lang="en-GB" sz="1200" b="0" i="1" smtClean="0">
                            <a:latin typeface="Cambria Math" panose="02040503050406030204" pitchFamily="18" charset="0"/>
                          </a:rPr>
                        </m:ctrlPr>
                      </m:dPr>
                      <m:e>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𝑖</m:t>
                                </m:r>
                                <m:r>
                                  <a:rPr lang="en-GB" sz="1200" b="0" i="1" smtClean="0">
                                    <a:latin typeface="Cambria Math" panose="02040503050406030204" pitchFamily="18" charset="0"/>
                                  </a:rPr>
                                  <m:t>𝜃</m:t>
                                </m:r>
                              </m:num>
                              <m:den>
                                <m:r>
                                  <a:rPr lang="en-GB" sz="1200" b="0" i="1" smtClean="0">
                                    <a:latin typeface="Cambria Math" panose="02040503050406030204" pitchFamily="18" charset="0"/>
                                  </a:rPr>
                                  <m:t>2</m:t>
                                </m:r>
                              </m:den>
                            </m:f>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𝑖</m:t>
                                </m:r>
                                <m:r>
                                  <a:rPr lang="en-GB" sz="1200" b="0" i="1" smtClean="0">
                                    <a:latin typeface="Cambria Math" panose="02040503050406030204" pitchFamily="18" charset="0"/>
                                  </a:rPr>
                                  <m:t>𝜃</m:t>
                                </m:r>
                              </m:num>
                              <m:den>
                                <m:r>
                                  <a:rPr lang="en-GB" sz="1200" b="0" i="1" smtClean="0">
                                    <a:latin typeface="Cambria Math" panose="02040503050406030204" pitchFamily="18" charset="0"/>
                                  </a:rPr>
                                  <m:t>2</m:t>
                                </m:r>
                              </m:den>
                            </m:f>
                          </m:sup>
                        </m:sSup>
                      </m:e>
                    </m:d>
                  </m:oMath>
                </a14:m>
                <a:br>
                  <a:rPr lang="en-GB" sz="1200" b="0" dirty="0"/>
                </a:b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sSup>
                        <m:sSupPr>
                          <m:ctrlPr>
                            <a:rPr lang="en-GB" sz="1200" i="1">
                              <a:latin typeface="Cambria Math" panose="02040503050406030204" pitchFamily="18" charset="0"/>
                            </a:rPr>
                          </m:ctrlPr>
                        </m:sSupPr>
                        <m:e>
                          <m:r>
                            <a:rPr lang="en-GB" sz="1200" i="1">
                              <a:latin typeface="Cambria Math" panose="02040503050406030204" pitchFamily="18" charset="0"/>
                            </a:rPr>
                            <m:t>𝑒</m:t>
                          </m:r>
                        </m:e>
                        <m:sup>
                          <m:f>
                            <m:fPr>
                              <m:ctrlPr>
                                <a:rPr lang="en-GB" sz="1200" i="1">
                                  <a:latin typeface="Cambria Math" panose="02040503050406030204" pitchFamily="18" charset="0"/>
                                </a:rPr>
                              </m:ctrlPr>
                            </m:fPr>
                            <m:num>
                              <m:r>
                                <a:rPr lang="en-GB" sz="1200" i="1">
                                  <a:latin typeface="Cambria Math" panose="02040503050406030204" pitchFamily="18" charset="0"/>
                                </a:rPr>
                                <m:t>𝑖</m:t>
                              </m:r>
                              <m:r>
                                <a:rPr lang="en-GB" sz="1200" i="1">
                                  <a:latin typeface="Cambria Math" panose="02040503050406030204" pitchFamily="18" charset="0"/>
                                </a:rPr>
                                <m:t>𝜃</m:t>
                              </m:r>
                            </m:num>
                            <m:den>
                              <m:r>
                                <a:rPr lang="en-GB" sz="1200" i="1">
                                  <a:latin typeface="Cambria Math" panose="02040503050406030204" pitchFamily="18" charset="0"/>
                                </a:rPr>
                                <m:t>2</m:t>
                              </m:r>
                            </m:den>
                          </m:f>
                        </m:sup>
                      </m:sSup>
                      <m:d>
                        <m:dPr>
                          <m:ctrlPr>
                            <a:rPr lang="en-GB" sz="1200" b="0" i="1" smtClean="0">
                              <a:latin typeface="Cambria Math" panose="02040503050406030204" pitchFamily="18" charset="0"/>
                            </a:rPr>
                          </m:ctrlPr>
                        </m:dPr>
                        <m:e>
                          <m:r>
                            <a:rPr lang="en-GB" sz="1200" b="0" i="1" smtClean="0">
                              <a:latin typeface="Cambria Math" panose="02040503050406030204" pitchFamily="18" charset="0"/>
                            </a:rPr>
                            <m:t>2</m:t>
                          </m:r>
                          <m:r>
                            <a:rPr lang="en-GB" sz="1200" b="0" i="1" smtClean="0">
                              <a:latin typeface="Cambria Math" panose="02040503050406030204" pitchFamily="18" charset="0"/>
                            </a:rPr>
                            <m:t>𝑖</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𝜃</m:t>
                                      </m:r>
                                    </m:num>
                                    <m:den>
                                      <m:r>
                                        <a:rPr lang="en-GB" sz="1200" b="0" i="1" smtClean="0">
                                          <a:latin typeface="Cambria Math" panose="02040503050406030204" pitchFamily="18" charset="0"/>
                                        </a:rPr>
                                        <m:t>2</m:t>
                                      </m:r>
                                    </m:den>
                                  </m:f>
                                </m:e>
                              </m:d>
                            </m:e>
                          </m:func>
                        </m:e>
                      </m:d>
                    </m:oMath>
                  </m:oMathPara>
                </a14:m>
                <a:endParaRPr lang="en-GB" sz="1200" dirty="0"/>
              </a:p>
              <a:p>
                <a:endParaRPr lang="en-GB" sz="1200" dirty="0"/>
              </a:p>
              <a:p>
                <a:r>
                  <a:rPr lang="en-GB" sz="1200" dirty="0"/>
                  <a:t>Thus where </a:t>
                </a:r>
                <a14:m>
                  <m:oMath xmlns:m="http://schemas.openxmlformats.org/officeDocument/2006/math">
                    <m:sSup>
                      <m:sSupPr>
                        <m:ctrlPr>
                          <a:rPr lang="en-GB" sz="1200" i="1">
                            <a:latin typeface="Cambria Math" panose="02040503050406030204" pitchFamily="18" charset="0"/>
                          </a:rPr>
                        </m:ctrlPr>
                      </m:sSupPr>
                      <m:e>
                        <m:r>
                          <a:rPr lang="en-GB" sz="1200" i="1">
                            <a:latin typeface="Cambria Math" panose="02040503050406030204" pitchFamily="18" charset="0"/>
                          </a:rPr>
                          <m:t>𝑒</m:t>
                        </m:r>
                      </m:e>
                      <m:sup>
                        <m:r>
                          <a:rPr lang="en-GB" sz="1200" i="1">
                            <a:latin typeface="Cambria Math" panose="02040503050406030204" pitchFamily="18" charset="0"/>
                          </a:rPr>
                          <m:t>𝑖</m:t>
                        </m:r>
                        <m:r>
                          <a:rPr lang="en-GB" sz="1200" i="1">
                            <a:latin typeface="Cambria Math" panose="02040503050406030204" pitchFamily="18" charset="0"/>
                          </a:rPr>
                          <m:t>𝜃</m:t>
                        </m:r>
                      </m:sup>
                    </m:sSup>
                    <m:r>
                      <a:rPr lang="en-GB" sz="1200" i="1">
                        <a:latin typeface="Cambria Math" panose="02040503050406030204" pitchFamily="18" charset="0"/>
                      </a:rPr>
                      <m:t>−1</m:t>
                    </m:r>
                  </m:oMath>
                </a14:m>
                <a:r>
                  <a:rPr lang="en-GB" sz="1200" dirty="0"/>
                  <a:t> occurs in a fraction, multiply numerator and denominator by </a:t>
                </a:r>
                <a14:m>
                  <m:oMath xmlns:m="http://schemas.openxmlformats.org/officeDocument/2006/math">
                    <m:sSup>
                      <m:sSupPr>
                        <m:ctrlPr>
                          <a:rPr lang="en-GB" sz="1200" i="1">
                            <a:latin typeface="Cambria Math" panose="02040503050406030204" pitchFamily="18" charset="0"/>
                          </a:rPr>
                        </m:ctrlPr>
                      </m:sSupPr>
                      <m:e>
                        <m:r>
                          <a:rPr lang="en-GB" sz="1200" i="1">
                            <a:latin typeface="Cambria Math" panose="02040503050406030204" pitchFamily="18" charset="0"/>
                          </a:rPr>
                          <m:t>𝑒</m:t>
                        </m:r>
                      </m:e>
                      <m:sup>
                        <m:r>
                          <a:rPr lang="en-GB" sz="1200" b="0" i="1" smtClean="0">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𝑖</m:t>
                            </m:r>
                            <m:r>
                              <a:rPr lang="en-GB" sz="1200" i="1">
                                <a:latin typeface="Cambria Math" panose="02040503050406030204" pitchFamily="18" charset="0"/>
                              </a:rPr>
                              <m:t>𝜃</m:t>
                            </m:r>
                          </m:num>
                          <m:den>
                            <m:r>
                              <a:rPr lang="en-GB" sz="1200" i="1">
                                <a:latin typeface="Cambria Math" panose="02040503050406030204" pitchFamily="18" charset="0"/>
                              </a:rPr>
                              <m:t>2</m:t>
                            </m:r>
                          </m:den>
                        </m:f>
                      </m:sup>
                    </m:sSup>
                  </m:oMath>
                </a14:m>
                <a:r>
                  <a:rPr lang="en-GB" sz="1200" dirty="0"/>
                  <a:t> so that we have just </a:t>
                </a:r>
                <a14:m>
                  <m:oMath xmlns:m="http://schemas.openxmlformats.org/officeDocument/2006/math">
                    <m:sSup>
                      <m:sSupPr>
                        <m:ctrlPr>
                          <a:rPr lang="en-GB" sz="1200" i="1">
                            <a:latin typeface="Cambria Math" panose="02040503050406030204" pitchFamily="18" charset="0"/>
                          </a:rPr>
                        </m:ctrlPr>
                      </m:sSupPr>
                      <m:e>
                        <m:r>
                          <a:rPr lang="en-GB" sz="1200" i="1">
                            <a:latin typeface="Cambria Math" panose="02040503050406030204" pitchFamily="18" charset="0"/>
                          </a:rPr>
                          <m:t>𝑒</m:t>
                        </m:r>
                      </m:e>
                      <m:sup>
                        <m:f>
                          <m:fPr>
                            <m:ctrlPr>
                              <a:rPr lang="en-GB" sz="1200" i="1">
                                <a:latin typeface="Cambria Math" panose="02040503050406030204" pitchFamily="18" charset="0"/>
                              </a:rPr>
                            </m:ctrlPr>
                          </m:fPr>
                          <m:num>
                            <m:r>
                              <a:rPr lang="en-GB" sz="1200" i="1">
                                <a:latin typeface="Cambria Math" panose="02040503050406030204" pitchFamily="18" charset="0"/>
                              </a:rPr>
                              <m:t>𝑖</m:t>
                            </m:r>
                            <m:r>
                              <a:rPr lang="en-GB" sz="1200" i="1">
                                <a:latin typeface="Cambria Math" panose="02040503050406030204" pitchFamily="18" charset="0"/>
                              </a:rPr>
                              <m:t>𝜃</m:t>
                            </m:r>
                          </m:num>
                          <m:den>
                            <m:r>
                              <a:rPr lang="en-GB" sz="1200" i="1">
                                <a:latin typeface="Cambria Math" panose="02040503050406030204" pitchFamily="18" charset="0"/>
                              </a:rPr>
                              <m:t>2</m:t>
                            </m:r>
                          </m:den>
                        </m:f>
                      </m:sup>
                    </m:sSup>
                    <m:r>
                      <a:rPr lang="en-GB" sz="1200" i="1">
                        <a:latin typeface="Cambria Math" panose="02040503050406030204" pitchFamily="18" charset="0"/>
                      </a:rPr>
                      <m:t>−</m:t>
                    </m:r>
                    <m:sSup>
                      <m:sSupPr>
                        <m:ctrlPr>
                          <a:rPr lang="en-GB" sz="1200" i="1">
                            <a:latin typeface="Cambria Math" panose="02040503050406030204" pitchFamily="18" charset="0"/>
                          </a:rPr>
                        </m:ctrlPr>
                      </m:sSupPr>
                      <m:e>
                        <m:r>
                          <a:rPr lang="en-GB" sz="1200" i="1">
                            <a:latin typeface="Cambria Math" panose="02040503050406030204" pitchFamily="18" charset="0"/>
                          </a:rPr>
                          <m:t>𝑒</m:t>
                        </m:r>
                      </m:e>
                      <m:sup>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𝑖</m:t>
                            </m:r>
                            <m:r>
                              <a:rPr lang="en-GB" sz="1200" i="1">
                                <a:latin typeface="Cambria Math" panose="02040503050406030204" pitchFamily="18" charset="0"/>
                              </a:rPr>
                              <m:t>𝜃</m:t>
                            </m:r>
                          </m:num>
                          <m:den>
                            <m:r>
                              <a:rPr lang="en-GB" sz="1200" i="1">
                                <a:latin typeface="Cambria Math" panose="02040503050406030204" pitchFamily="18" charset="0"/>
                              </a:rPr>
                              <m:t>2</m:t>
                            </m:r>
                          </m:den>
                        </m:f>
                      </m:sup>
                    </m:sSup>
                  </m:oMath>
                </a14:m>
                <a:endParaRPr lang="en-GB" sz="1200" dirty="0"/>
              </a:p>
            </p:txBody>
          </p:sp>
        </mc:Choice>
        <mc:Fallback xmlns="">
          <p:sp>
            <p:nvSpPr>
              <p:cNvPr id="6" name="Rectangle 5">
                <a:extLst>
                  <a:ext uri="{FF2B5EF4-FFF2-40B4-BE49-F238E27FC236}">
                    <a16:creationId xmlns:a16="http://schemas.microsoft.com/office/drawing/2014/main" id="{C18E53FE-900F-4E95-A31B-7CAB19D6D6C6}"/>
                  </a:ext>
                </a:extLst>
              </p:cNvPr>
              <p:cNvSpPr>
                <a:spLocks noRot="1" noChangeAspect="1" noMove="1" noResize="1" noEditPoints="1" noAdjustHandles="1" noChangeArrowheads="1" noChangeShapeType="1" noTextEdit="1"/>
              </p:cNvSpPr>
              <p:nvPr/>
            </p:nvSpPr>
            <p:spPr>
              <a:xfrm>
                <a:off x="6804248" y="1761295"/>
                <a:ext cx="2118236" cy="3425425"/>
              </a:xfrm>
              <a:prstGeom prst="rect">
                <a:avLst/>
              </a:prstGeom>
              <a:blipFill>
                <a:blip r:embed="rId3"/>
                <a:stretch>
                  <a:fillRect r="-284" b="-1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2CF20D4-17E4-4FC8-AD06-DE435C939E61}"/>
                  </a:ext>
                </a:extLst>
              </p:cNvPr>
              <p:cNvSpPr txBox="1"/>
              <p:nvPr/>
            </p:nvSpPr>
            <p:spPr>
              <a:xfrm>
                <a:off x="264002" y="1722625"/>
                <a:ext cx="6574402" cy="47191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r>
                        <a:rPr lang="en-GB" b="0" i="1" smtClean="0">
                          <a:latin typeface="Cambria Math" panose="02040503050406030204" pitchFamily="18" charset="0"/>
                        </a:rPr>
                        <m:t>𝑧</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r>
                            <a:rPr lang="en-GB" b="0" i="1" smtClean="0">
                              <a:latin typeface="Cambria Math" panose="02040503050406030204" pitchFamily="18" charset="0"/>
                            </a:rPr>
                            <m:t>−1</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r>
                            <a:rPr lang="en-GB" b="0" i="1" smtClean="0">
                              <a:latin typeface="Cambria Math" panose="02040503050406030204" pitchFamily="18" charset="0"/>
                            </a:rPr>
                            <m:t>−1</m:t>
                          </m:r>
                        </m:num>
                        <m:den>
                          <m:r>
                            <a:rPr lang="en-GB" b="0" i="1" smtClean="0">
                              <a:latin typeface="Cambria Math" panose="02040503050406030204" pitchFamily="18" charset="0"/>
                            </a:rPr>
                            <m:t>𝑧</m:t>
                          </m:r>
                          <m:r>
                            <a:rPr lang="en-GB" b="0" i="1" smtClean="0">
                              <a:latin typeface="Cambria Math" panose="02040503050406030204" pitchFamily="18" charset="0"/>
                            </a:rPr>
                            <m:t>−1</m:t>
                          </m:r>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𝜋</m:t>
                                          </m:r>
                                          <m:r>
                                            <a:rPr lang="en-GB" b="0" i="1" smtClean="0">
                                              <a:latin typeface="Cambria Math" panose="02040503050406030204" pitchFamily="18" charset="0"/>
                                            </a:rPr>
                                            <m:t>𝑖</m:t>
                                          </m:r>
                                        </m:num>
                                        <m:den>
                                          <m:r>
                                            <a:rPr lang="en-GB" b="0" i="1" smtClean="0">
                                              <a:latin typeface="Cambria Math" panose="02040503050406030204" pitchFamily="18" charset="0"/>
                                            </a:rPr>
                                            <m:t>𝑛</m:t>
                                          </m:r>
                                        </m:den>
                                      </m:f>
                                    </m:sup>
                                  </m:sSup>
                                </m:e>
                              </m:d>
                            </m:e>
                            <m:sup>
                              <m:r>
                                <a:rPr lang="en-GB" b="0" i="1" smtClean="0">
                                  <a:latin typeface="Cambria Math" panose="02040503050406030204" pitchFamily="18" charset="0"/>
                                </a:rPr>
                                <m:t>𝑛</m:t>
                              </m:r>
                            </m:sup>
                          </m:sSup>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𝜋</m:t>
                                  </m:r>
                                  <m:r>
                                    <a:rPr lang="en-GB" b="0" i="1" smtClean="0">
                                      <a:latin typeface="Cambria Math" panose="02040503050406030204" pitchFamily="18" charset="0"/>
                                    </a:rPr>
                                    <m:t>𝑖</m:t>
                                  </m:r>
                                </m:num>
                                <m:den>
                                  <m:r>
                                    <a:rPr lang="en-GB" b="0" i="1" smtClean="0">
                                      <a:latin typeface="Cambria Math" panose="02040503050406030204" pitchFamily="18" charset="0"/>
                                    </a:rPr>
                                    <m:t>𝑛</m:t>
                                  </m:r>
                                </m:den>
                              </m:f>
                            </m:sup>
                          </m:sSup>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i="1">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𝜋</m:t>
                              </m:r>
                              <m:r>
                                <a:rPr lang="en-GB" b="0" i="1" smtClean="0">
                                  <a:latin typeface="Cambria Math" panose="02040503050406030204" pitchFamily="18" charset="0"/>
                                </a:rPr>
                                <m:t>𝑖</m:t>
                              </m:r>
                            </m:sup>
                          </m:sSup>
                          <m:r>
                            <a:rPr lang="en-GB"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r>
                                    <a:rPr lang="en-GB" i="1">
                                      <a:latin typeface="Cambria Math" panose="02040503050406030204" pitchFamily="18" charset="0"/>
                                    </a:rPr>
                                    <m:t>𝜋</m:t>
                                  </m:r>
                                  <m:r>
                                    <a:rPr lang="en-GB" i="1">
                                      <a:latin typeface="Cambria Math" panose="02040503050406030204" pitchFamily="18" charset="0"/>
                                    </a:rPr>
                                    <m:t>𝑖</m:t>
                                  </m:r>
                                </m:num>
                                <m:den>
                                  <m:r>
                                    <a:rPr lang="en-GB" i="1">
                                      <a:latin typeface="Cambria Math" panose="02040503050406030204" pitchFamily="18" charset="0"/>
                                    </a:rPr>
                                    <m:t>𝑛</m:t>
                                  </m:r>
                                </m:den>
                              </m:f>
                            </m:sup>
                          </m:sSup>
                          <m:r>
                            <a:rPr lang="en-GB" i="1">
                              <a:latin typeface="Cambria Math" panose="02040503050406030204" pitchFamily="18" charset="0"/>
                            </a:rPr>
                            <m:t>−1</m:t>
                          </m:r>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r>
                                    <a:rPr lang="en-GB" i="1">
                                      <a:latin typeface="Cambria Math" panose="02040503050406030204" pitchFamily="18" charset="0"/>
                                    </a:rPr>
                                    <m:t>𝜋</m:t>
                                  </m:r>
                                  <m:r>
                                    <a:rPr lang="en-GB" i="1">
                                      <a:latin typeface="Cambria Math" panose="02040503050406030204" pitchFamily="18" charset="0"/>
                                    </a:rPr>
                                    <m:t>𝑖</m:t>
                                  </m:r>
                                </m:num>
                                <m:den>
                                  <m:r>
                                    <a:rPr lang="en-GB" i="1">
                                      <a:latin typeface="Cambria Math" panose="02040503050406030204" pitchFamily="18" charset="0"/>
                                    </a:rPr>
                                    <m:t>𝑛</m:t>
                                  </m:r>
                                </m:den>
                              </m:f>
                            </m:sup>
                          </m:sSup>
                          <m:r>
                            <a:rPr lang="en-GB" i="1">
                              <a:latin typeface="Cambria Math" panose="02040503050406030204" pitchFamily="18" charset="0"/>
                            </a:rPr>
                            <m:t>−</m:t>
                          </m:r>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𝜋</m:t>
                                  </m:r>
                                  <m:r>
                                    <a:rPr lang="en-GB" i="1">
                                      <a:latin typeface="Cambria Math" panose="02040503050406030204" pitchFamily="18" charset="0"/>
                                    </a:rPr>
                                    <m:t>𝑖</m:t>
                                  </m:r>
                                </m:num>
                                <m:den>
                                  <m:r>
                                    <a:rPr lang="en-GB" i="1">
                                      <a:latin typeface="Cambria Math" panose="02040503050406030204" pitchFamily="18" charset="0"/>
                                    </a:rPr>
                                    <m:t>2</m:t>
                                  </m:r>
                                  <m:r>
                                    <a:rPr lang="en-GB" i="1">
                                      <a:latin typeface="Cambria Math" panose="02040503050406030204" pitchFamily="18" charset="0"/>
                                    </a:rPr>
                                    <m:t>𝑛</m:t>
                                  </m:r>
                                </m:den>
                              </m:f>
                            </m:sup>
                          </m:sSup>
                        </m:num>
                        <m:den>
                          <m:d>
                            <m:dPr>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r>
                                        <a:rPr lang="en-GB" i="1">
                                          <a:latin typeface="Cambria Math" panose="02040503050406030204" pitchFamily="18" charset="0"/>
                                        </a:rPr>
                                        <m:t>𝜋</m:t>
                                      </m:r>
                                      <m:r>
                                        <a:rPr lang="en-GB" i="1">
                                          <a:latin typeface="Cambria Math" panose="02040503050406030204" pitchFamily="18" charset="0"/>
                                        </a:rPr>
                                        <m:t>𝑖</m:t>
                                      </m:r>
                                    </m:num>
                                    <m:den>
                                      <m:r>
                                        <a:rPr lang="en-GB" b="0" i="1" smtClean="0">
                                          <a:latin typeface="Cambria Math" panose="02040503050406030204" pitchFamily="18" charset="0"/>
                                        </a:rPr>
                                        <m:t>2</m:t>
                                      </m:r>
                                      <m:r>
                                        <a:rPr lang="en-GB" i="1">
                                          <a:latin typeface="Cambria Math" panose="02040503050406030204" pitchFamily="18" charset="0"/>
                                        </a:rPr>
                                        <m:t>𝑛</m:t>
                                      </m:r>
                                    </m:den>
                                  </m:f>
                                </m:sup>
                              </m:sSup>
                              <m:r>
                                <a:rPr lang="en-GB" b="0" i="1" smtClean="0">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𝜋</m:t>
                                      </m:r>
                                      <m:r>
                                        <a:rPr lang="en-GB" i="1">
                                          <a:latin typeface="Cambria Math" panose="02040503050406030204" pitchFamily="18" charset="0"/>
                                        </a:rPr>
                                        <m:t>𝑖</m:t>
                                      </m:r>
                                    </m:num>
                                    <m:den>
                                      <m:r>
                                        <a:rPr lang="en-GB" b="0" i="1" smtClean="0">
                                          <a:latin typeface="Cambria Math" panose="02040503050406030204" pitchFamily="18" charset="0"/>
                                        </a:rPr>
                                        <m:t>2</m:t>
                                      </m:r>
                                      <m:r>
                                        <a:rPr lang="en-GB" i="1">
                                          <a:latin typeface="Cambria Math" panose="02040503050406030204" pitchFamily="18" charset="0"/>
                                        </a:rPr>
                                        <m:t>𝑛</m:t>
                                      </m:r>
                                    </m:den>
                                  </m:f>
                                </m:sup>
                              </m:sSup>
                            </m:e>
                          </m:d>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𝜋</m:t>
                                  </m:r>
                                  <m:r>
                                    <a:rPr lang="en-GB" i="1">
                                      <a:latin typeface="Cambria Math" panose="02040503050406030204" pitchFamily="18" charset="0"/>
                                    </a:rPr>
                                    <m:t>𝑖</m:t>
                                  </m:r>
                                </m:num>
                                <m:den>
                                  <m:r>
                                    <a:rPr lang="en-GB" i="1">
                                      <a:latin typeface="Cambria Math" panose="02040503050406030204" pitchFamily="18" charset="0"/>
                                    </a:rPr>
                                    <m:t>2</m:t>
                                  </m:r>
                                  <m:r>
                                    <a:rPr lang="en-GB" i="1">
                                      <a:latin typeface="Cambria Math" panose="02040503050406030204" pitchFamily="18" charset="0"/>
                                    </a:rPr>
                                    <m:t>𝑛</m:t>
                                  </m:r>
                                </m:den>
                              </m:f>
                            </m:sup>
                          </m:sSup>
                        </m:num>
                        <m:den>
                          <m:r>
                            <a:rPr lang="en-GB" b="0" i="1" smtClean="0">
                              <a:latin typeface="Cambria Math" panose="02040503050406030204" pitchFamily="18" charset="0"/>
                            </a:rPr>
                            <m:t>2</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r>
                                    <a:rPr lang="en-GB" b="0" i="1" smtClean="0">
                                      <a:latin typeface="Cambria Math" panose="02040503050406030204" pitchFamily="18" charset="0"/>
                                    </a:rPr>
                                    <m:t>𝑛</m:t>
                                  </m:r>
                                </m:den>
                              </m:f>
                            </m:e>
                          </m:func>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r>
                            <a:rPr lang="en-GB" b="0" i="1" smtClean="0">
                              <a:latin typeface="Cambria Math" panose="02040503050406030204" pitchFamily="18" charset="0"/>
                            </a:rPr>
                            <m:t>𝑖</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𝜋</m:t>
                                  </m:r>
                                  <m:r>
                                    <a:rPr lang="en-GB" i="1">
                                      <a:latin typeface="Cambria Math" panose="02040503050406030204" pitchFamily="18" charset="0"/>
                                    </a:rPr>
                                    <m:t>𝑖</m:t>
                                  </m:r>
                                </m:num>
                                <m:den>
                                  <m:r>
                                    <a:rPr lang="en-GB" i="1">
                                      <a:latin typeface="Cambria Math" panose="02040503050406030204" pitchFamily="18" charset="0"/>
                                    </a:rPr>
                                    <m:t>2</m:t>
                                  </m:r>
                                  <m:r>
                                    <a:rPr lang="en-GB" i="1">
                                      <a:latin typeface="Cambria Math" panose="02040503050406030204" pitchFamily="18" charset="0"/>
                                    </a:rPr>
                                    <m:t>𝑛</m:t>
                                  </m:r>
                                </m:den>
                              </m:f>
                            </m:sup>
                          </m:sSup>
                        </m:num>
                        <m:den>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𝑖</m:t>
                              </m:r>
                            </m:e>
                            <m:sup>
                              <m:r>
                                <a:rPr lang="en-GB" b="0" i="1" smtClean="0">
                                  <a:latin typeface="Cambria Math" panose="02040503050406030204" pitchFamily="18" charset="0"/>
                                </a:rPr>
                                <m:t>2</m:t>
                              </m:r>
                            </m:sup>
                          </m:sSup>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r>
                                    <a:rPr lang="en-GB" b="0" i="1" smtClean="0">
                                      <a:latin typeface="Cambria Math" panose="02040503050406030204" pitchFamily="18" charset="0"/>
                                    </a:rPr>
                                    <m:t>𝑛</m:t>
                                  </m:r>
                                </m:den>
                              </m:f>
                            </m:e>
                          </m:func>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𝑖</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𝜋</m:t>
                                  </m:r>
                                  <m:r>
                                    <a:rPr lang="en-GB" b="0" i="1" smtClean="0">
                                      <a:latin typeface="Cambria Math" panose="02040503050406030204" pitchFamily="18" charset="0"/>
                                    </a:rPr>
                                    <m:t>𝑖</m:t>
                                  </m:r>
                                </m:num>
                                <m:den>
                                  <m:r>
                                    <a:rPr lang="en-GB" b="0" i="1" smtClean="0">
                                      <a:latin typeface="Cambria Math" panose="02040503050406030204" pitchFamily="18" charset="0"/>
                                    </a:rPr>
                                    <m:t>2</m:t>
                                  </m:r>
                                  <m:r>
                                    <a:rPr lang="en-GB" b="0" i="1" smtClean="0">
                                      <a:latin typeface="Cambria Math" panose="02040503050406030204" pitchFamily="18" charset="0"/>
                                    </a:rPr>
                                    <m:t>𝑛</m:t>
                                  </m:r>
                                </m:den>
                              </m:f>
                            </m:sup>
                          </m:sSup>
                        </m:num>
                        <m:den>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2</m:t>
                                  </m:r>
                                  <m:r>
                                    <a:rPr lang="en-GB" i="1">
                                      <a:latin typeface="Cambria Math" panose="02040503050406030204" pitchFamily="18" charset="0"/>
                                    </a:rPr>
                                    <m:t>𝑛</m:t>
                                  </m:r>
                                </m:den>
                              </m:f>
                            </m:e>
                          </m:func>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𝑖</m:t>
                          </m:r>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r>
                                            <a:rPr lang="en-GB" b="0" i="1" smtClean="0">
                                              <a:latin typeface="Cambria Math" panose="02040503050406030204" pitchFamily="18" charset="0"/>
                                            </a:rPr>
                                            <m:t>𝑛</m:t>
                                          </m:r>
                                        </m:den>
                                      </m:f>
                                    </m:e>
                                  </m:d>
                                </m:e>
                              </m:func>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r>
                                            <a:rPr lang="en-GB" b="0" i="1" smtClean="0">
                                              <a:latin typeface="Cambria Math" panose="02040503050406030204" pitchFamily="18" charset="0"/>
                                            </a:rPr>
                                            <m:t>𝑛</m:t>
                                          </m:r>
                                        </m:den>
                                      </m:f>
                                    </m:e>
                                  </m:d>
                                </m:e>
                              </m:func>
                            </m:e>
                          </m:d>
                        </m:num>
                        <m:den>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2</m:t>
                                  </m:r>
                                  <m:r>
                                    <a:rPr lang="en-GB" i="1">
                                      <a:latin typeface="Cambria Math" panose="02040503050406030204" pitchFamily="18" charset="0"/>
                                    </a:rPr>
                                    <m:t>𝑛</m:t>
                                  </m:r>
                                </m:den>
                              </m:f>
                            </m:e>
                          </m:func>
                        </m:den>
                      </m:f>
                    </m:oMath>
                    <m:oMath xmlns:m="http://schemas.openxmlformats.org/officeDocument/2006/math">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𝑖</m:t>
                          </m:r>
                          <m:d>
                            <m:dPr>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2</m:t>
                                          </m:r>
                                          <m:r>
                                            <a:rPr lang="en-GB" i="1">
                                              <a:latin typeface="Cambria Math" panose="02040503050406030204" pitchFamily="18" charset="0"/>
                                            </a:rPr>
                                            <m:t>𝑛</m:t>
                                          </m:r>
                                        </m:den>
                                      </m:f>
                                    </m:e>
                                  </m:d>
                                </m:e>
                              </m:func>
                              <m:r>
                                <a:rPr lang="en-GB" b="0" i="1" smtClean="0">
                                  <a:latin typeface="Cambria Math" panose="02040503050406030204" pitchFamily="18" charset="0"/>
                                </a:rPr>
                                <m:t>−</m:t>
                              </m:r>
                              <m:r>
                                <a:rPr lang="en-GB" i="1">
                                  <a:latin typeface="Cambria Math" panose="02040503050406030204" pitchFamily="18" charset="0"/>
                                </a:rPr>
                                <m:t>𝑖</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𝜋</m:t>
                                          </m:r>
                                        </m:num>
                                        <m:den>
                                          <m:r>
                                            <a:rPr lang="en-GB" b="0" i="1" smtClean="0">
                                              <a:latin typeface="Cambria Math" panose="02040503050406030204" pitchFamily="18" charset="0"/>
                                            </a:rPr>
                                            <m:t>2</m:t>
                                          </m:r>
                                          <m:r>
                                            <a:rPr lang="en-GB" i="1">
                                              <a:latin typeface="Cambria Math" panose="02040503050406030204" pitchFamily="18" charset="0"/>
                                            </a:rPr>
                                            <m:t>𝑛</m:t>
                                          </m:r>
                                        </m:den>
                                      </m:f>
                                    </m:e>
                                  </m:d>
                                </m:e>
                              </m:func>
                            </m:e>
                          </m:d>
                        </m:num>
                        <m:den>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2</m:t>
                                  </m:r>
                                  <m:r>
                                    <a:rPr lang="en-GB" i="1">
                                      <a:latin typeface="Cambria Math" panose="02040503050406030204" pitchFamily="18" charset="0"/>
                                    </a:rPr>
                                    <m:t>𝑛</m:t>
                                  </m:r>
                                </m:den>
                              </m:f>
                            </m:e>
                          </m:func>
                        </m:den>
                      </m:f>
                      <m:r>
                        <a:rPr lang="en-GB" b="0" i="1" smtClean="0">
                          <a:latin typeface="Cambria Math" panose="02040503050406030204" pitchFamily="18" charset="0"/>
                        </a:rPr>
                        <m:t>=</m:t>
                      </m:r>
                      <m:f>
                        <m:fPr>
                          <m:ctrlPr>
                            <a:rPr lang="en-GB" i="1">
                              <a:latin typeface="Cambria Math" panose="02040503050406030204" pitchFamily="18" charset="0"/>
                            </a:rPr>
                          </m:ctrlPr>
                        </m:fPr>
                        <m:num>
                          <m:func>
                            <m:funcPr>
                              <m:ctrlPr>
                                <a:rPr lang="en-GB" i="1">
                                  <a:latin typeface="Cambria Math" panose="02040503050406030204" pitchFamily="18" charset="0"/>
                                </a:rPr>
                              </m:ctrlPr>
                            </m:funcPr>
                            <m:fName>
                              <m:r>
                                <m:rPr>
                                  <m:sty m:val="p"/>
                                </m:rPr>
                                <a:rPr lang="en-GB" b="0" i="0" smtClean="0">
                                  <a:latin typeface="Cambria Math" panose="02040503050406030204" pitchFamily="18" charset="0"/>
                                </a:rPr>
                                <m:t>sin</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2</m:t>
                                      </m:r>
                                      <m:r>
                                        <a:rPr lang="en-GB" i="1">
                                          <a:latin typeface="Cambria Math" panose="02040503050406030204" pitchFamily="18" charset="0"/>
                                        </a:rPr>
                                        <m:t>𝑛</m:t>
                                      </m:r>
                                    </m:den>
                                  </m:f>
                                </m:e>
                              </m:d>
                            </m:e>
                          </m:func>
                          <m:r>
                            <a:rPr lang="en-GB" b="0" i="1" smtClean="0">
                              <a:latin typeface="Cambria Math" panose="02040503050406030204" pitchFamily="18" charset="0"/>
                            </a:rPr>
                            <m:t>+</m:t>
                          </m:r>
                          <m:r>
                            <a:rPr lang="en-GB" i="1">
                              <a:latin typeface="Cambria Math" panose="02040503050406030204" pitchFamily="18" charset="0"/>
                            </a:rPr>
                            <m:t>𝑖</m:t>
                          </m:r>
                          <m:func>
                            <m:funcPr>
                              <m:ctrlPr>
                                <a:rPr lang="en-GB" i="1">
                                  <a:latin typeface="Cambria Math" panose="02040503050406030204" pitchFamily="18" charset="0"/>
                                </a:rPr>
                              </m:ctrlPr>
                            </m:funcPr>
                            <m:fName>
                              <m:r>
                                <m:rPr>
                                  <m:sty m:val="p"/>
                                </m:rPr>
                                <a:rPr lang="en-GB" b="0" i="0" smtClean="0">
                                  <a:latin typeface="Cambria Math" panose="02040503050406030204" pitchFamily="18" charset="0"/>
                                </a:rPr>
                                <m:t>cos</m:t>
                              </m:r>
                              <m:r>
                                <a:rPr lang="en-GB" b="0" i="0" smtClean="0">
                                  <a:latin typeface="Cambria Math" panose="02040503050406030204" pitchFamily="18" charset="0"/>
                                </a:rPr>
                                <m:t> </m:t>
                              </m:r>
                            </m:fName>
                            <m:e>
                              <m:d>
                                <m:dPr>
                                  <m:ctrlPr>
                                    <a:rPr lang="en-GB" i="1">
                                      <a:latin typeface="Cambria Math" panose="02040503050406030204" pitchFamily="18" charset="0"/>
                                    </a:rPr>
                                  </m:ctrlPr>
                                </m:dPr>
                                <m:e>
                                  <m:r>
                                    <a:rPr lang="en-GB" b="0" i="1" smtClean="0">
                                      <a:latin typeface="Cambria Math" panose="02040503050406030204" pitchFamily="18" charset="0"/>
                                    </a:rPr>
                                    <m:t>2</m:t>
                                  </m:r>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𝑛</m:t>
                                      </m:r>
                                    </m:den>
                                  </m:f>
                                </m:e>
                              </m:d>
                            </m:e>
                          </m:func>
                        </m:num>
                        <m:den>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2</m:t>
                                  </m:r>
                                  <m:r>
                                    <a:rPr lang="en-GB" i="1">
                                      <a:latin typeface="Cambria Math" panose="02040503050406030204" pitchFamily="18" charset="0"/>
                                    </a:rPr>
                                    <m:t>𝑛</m:t>
                                  </m:r>
                                </m:den>
                              </m:f>
                            </m:e>
                          </m:func>
                        </m:den>
                      </m:f>
                    </m:oMath>
                    <m:oMath xmlns:m="http://schemas.openxmlformats.org/officeDocument/2006/math">
                      <m:r>
                        <a:rPr lang="en-GB" b="0" i="1" smtClean="0">
                          <a:latin typeface="Cambria Math" panose="02040503050406030204" pitchFamily="18" charset="0"/>
                        </a:rPr>
                        <m:t>=</m:t>
                      </m:r>
                      <m:r>
                        <a:rPr lang="en-GB" i="1">
                          <a:latin typeface="Cambria Math" panose="02040503050406030204" pitchFamily="18" charset="0"/>
                        </a:rPr>
                        <m:t>1+</m:t>
                      </m:r>
                      <m:r>
                        <a:rPr lang="en-GB" i="1">
                          <a:latin typeface="Cambria Math" panose="02040503050406030204" pitchFamily="18" charset="0"/>
                        </a:rPr>
                        <m:t>𝑖</m:t>
                      </m:r>
                      <m:func>
                        <m:funcPr>
                          <m:ctrlPr>
                            <a:rPr lang="en-GB" i="1">
                              <a:latin typeface="Cambria Math" panose="02040503050406030204" pitchFamily="18" charset="0"/>
                            </a:rPr>
                          </m:ctrlPr>
                        </m:funcPr>
                        <m:fName>
                          <m:r>
                            <m:rPr>
                              <m:sty m:val="p"/>
                            </m:rPr>
                            <a:rPr lang="en-GB">
                              <a:latin typeface="Cambria Math" panose="02040503050406030204" pitchFamily="18" charset="0"/>
                            </a:rPr>
                            <m:t>cot</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2</m:t>
                                  </m:r>
                                  <m:r>
                                    <a:rPr lang="en-GB" i="1">
                                      <a:latin typeface="Cambria Math" panose="02040503050406030204" pitchFamily="18" charset="0"/>
                                    </a:rPr>
                                    <m:t>𝑛</m:t>
                                  </m:r>
                                </m:den>
                              </m:f>
                            </m:e>
                          </m:d>
                        </m:e>
                      </m:func>
                    </m:oMath>
                  </m:oMathPara>
                </a14:m>
                <a:endParaRPr lang="en-GB" dirty="0"/>
              </a:p>
            </p:txBody>
          </p:sp>
        </mc:Choice>
        <mc:Fallback xmlns="">
          <p:sp>
            <p:nvSpPr>
              <p:cNvPr id="8" name="TextBox 7">
                <a:extLst>
                  <a:ext uri="{FF2B5EF4-FFF2-40B4-BE49-F238E27FC236}">
                    <a16:creationId xmlns:a16="http://schemas.microsoft.com/office/drawing/2014/main" id="{92CF20D4-17E4-4FC8-AD06-DE435C939E61}"/>
                  </a:ext>
                </a:extLst>
              </p:cNvPr>
              <p:cNvSpPr txBox="1">
                <a:spLocks noRot="1" noChangeAspect="1" noMove="1" noResize="1" noEditPoints="1" noAdjustHandles="1" noChangeArrowheads="1" noChangeShapeType="1" noTextEdit="1"/>
              </p:cNvSpPr>
              <p:nvPr/>
            </p:nvSpPr>
            <p:spPr>
              <a:xfrm>
                <a:off x="264002" y="1722625"/>
                <a:ext cx="6574402" cy="4719112"/>
              </a:xfrm>
              <a:prstGeom prst="rect">
                <a:avLst/>
              </a:prstGeom>
              <a:blipFill>
                <a:blip r:embed="rId4"/>
                <a:stretch>
                  <a:fillRect/>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57492B6F-571C-43DE-892B-19838699A6C5}"/>
              </a:ext>
            </a:extLst>
          </p:cNvPr>
          <p:cNvSpPr/>
          <p:nvPr/>
        </p:nvSpPr>
        <p:spPr>
          <a:xfrm>
            <a:off x="669066" y="1774615"/>
            <a:ext cx="5764274" cy="4555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557460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D3055A2-F9C5-4548-AD6A-AE04473B734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236FDA42-5A0F-4436-A486-EC2E95FC28B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Let’s practise that hard bit…</a:t>
              </a:r>
              <a:endParaRPr lang="en-GB" sz="3200" dirty="0"/>
            </a:p>
          </p:txBody>
        </p:sp>
        <p:cxnSp>
          <p:nvCxnSpPr>
            <p:cNvPr id="4" name="Straight Connector 3">
              <a:extLst>
                <a:ext uri="{FF2B5EF4-FFF2-40B4-BE49-F238E27FC236}">
                  <a16:creationId xmlns:a16="http://schemas.microsoft.com/office/drawing/2014/main" id="{777FF3C4-A048-4CCA-A922-8FEC24F5CBB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B6AE3D7-2C27-4938-BDFC-501AC8584DC5}"/>
                  </a:ext>
                </a:extLst>
              </p:cNvPr>
              <p:cNvSpPr/>
              <p:nvPr/>
            </p:nvSpPr>
            <p:spPr>
              <a:xfrm>
                <a:off x="6732240" y="908720"/>
                <a:ext cx="2118236" cy="324608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200" b="1" dirty="0">
                    <a:latin typeface="+mj-lt"/>
                  </a:rPr>
                  <a:t>If </a:t>
                </a:r>
                <a14:m>
                  <m:oMath xmlns:m="http://schemas.openxmlformats.org/officeDocument/2006/math">
                    <m:r>
                      <a:rPr lang="en-GB" sz="1200" b="1" i="1" smtClean="0">
                        <a:latin typeface="Cambria Math" panose="02040503050406030204" pitchFamily="18" charset="0"/>
                      </a:rPr>
                      <m:t>𝒛</m:t>
                    </m:r>
                    <m:r>
                      <a:rPr lang="en-GB" sz="1200" b="1" i="1" smtClean="0">
                        <a:latin typeface="Cambria Math" panose="02040503050406030204" pitchFamily="18" charset="0"/>
                      </a:rPr>
                      <m:t>=</m:t>
                    </m:r>
                    <m:r>
                      <a:rPr lang="en-GB" sz="1200" b="1" i="1" smtClean="0">
                        <a:latin typeface="Cambria Math" panose="02040503050406030204" pitchFamily="18" charset="0"/>
                      </a:rPr>
                      <m:t>𝒄𝒐𝒔</m:t>
                    </m:r>
                    <m:r>
                      <a:rPr lang="en-GB" sz="1200" b="1" i="1" smtClean="0">
                        <a:latin typeface="Cambria Math" panose="02040503050406030204" pitchFamily="18" charset="0"/>
                      </a:rPr>
                      <m:t> </m:t>
                    </m:r>
                    <m:r>
                      <a:rPr lang="en-GB" sz="1200" b="1" i="1" smtClean="0">
                        <a:latin typeface="Cambria Math" panose="02040503050406030204" pitchFamily="18" charset="0"/>
                      </a:rPr>
                      <m:t>𝜽</m:t>
                    </m:r>
                    <m:r>
                      <a:rPr lang="en-GB" sz="1200" b="1" i="1" smtClean="0">
                        <a:latin typeface="Cambria Math" panose="02040503050406030204" pitchFamily="18" charset="0"/>
                      </a:rPr>
                      <m:t>+</m:t>
                    </m:r>
                    <m:r>
                      <a:rPr lang="en-GB" sz="1200" b="1" i="1" smtClean="0">
                        <a:latin typeface="Cambria Math" panose="02040503050406030204" pitchFamily="18" charset="0"/>
                      </a:rPr>
                      <m:t>𝒊</m:t>
                    </m:r>
                    <m:r>
                      <a:rPr lang="en-GB" sz="1200" b="1" i="1" smtClean="0">
                        <a:latin typeface="Cambria Math" panose="02040503050406030204" pitchFamily="18" charset="0"/>
                      </a:rPr>
                      <m:t> </m:t>
                    </m:r>
                    <m:r>
                      <a:rPr lang="en-GB" sz="1200" b="1" i="1" smtClean="0">
                        <a:latin typeface="Cambria Math" panose="02040503050406030204" pitchFamily="18" charset="0"/>
                      </a:rPr>
                      <m:t>𝒔𝒊𝒏</m:t>
                    </m:r>
                    <m:r>
                      <a:rPr lang="en-GB" sz="1200" b="1" i="1" smtClean="0">
                        <a:latin typeface="Cambria Math" panose="02040503050406030204" pitchFamily="18" charset="0"/>
                      </a:rPr>
                      <m:t> </m:t>
                    </m:r>
                    <m:r>
                      <a:rPr lang="en-GB" sz="1200" b="1" i="1" smtClean="0">
                        <a:latin typeface="Cambria Math" panose="02040503050406030204" pitchFamily="18" charset="0"/>
                      </a:rPr>
                      <m:t>𝜽</m:t>
                    </m:r>
                    <m:r>
                      <a:rPr lang="en-GB" sz="1200" b="1" i="1" smtClean="0">
                        <a:latin typeface="Cambria Math" panose="02040503050406030204" pitchFamily="18" charset="0"/>
                      </a:rPr>
                      <m:t>=</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𝒆</m:t>
                        </m:r>
                      </m:e>
                      <m:sup>
                        <m:r>
                          <a:rPr lang="en-GB" sz="1200" b="1" i="1" smtClean="0">
                            <a:latin typeface="Cambria Math" panose="02040503050406030204" pitchFamily="18" charset="0"/>
                          </a:rPr>
                          <m:t>𝒊</m:t>
                        </m:r>
                        <m:r>
                          <a:rPr lang="en-GB" sz="1200" b="1" i="1" smtClean="0">
                            <a:latin typeface="Cambria Math" panose="02040503050406030204" pitchFamily="18" charset="0"/>
                          </a:rPr>
                          <m:t>𝜽</m:t>
                        </m:r>
                      </m:sup>
                    </m:sSup>
                  </m:oMath>
                </a14:m>
                <a:endParaRPr lang="en-GB" sz="1200" i="1" dirty="0">
                  <a:latin typeface="Cambria Math" panose="02040503050406030204" pitchFamily="18" charset="0"/>
                </a:endParaRPr>
              </a:p>
              <a:p>
                <a:endParaRPr lang="en-GB" sz="12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a:rPr lang="en-GB" sz="1200" i="1">
                              <a:latin typeface="Cambria Math" panose="02040503050406030204" pitchFamily="18" charset="0"/>
                            </a:rPr>
                            <m:t>𝑧</m:t>
                          </m:r>
                        </m:e>
                        <m:sup>
                          <m:r>
                            <a:rPr lang="en-GB" sz="1200" i="1">
                              <a:latin typeface="Cambria Math" panose="02040503050406030204" pitchFamily="18" charset="0"/>
                            </a:rPr>
                            <m:t>𝑛</m:t>
                          </m:r>
                        </m:sup>
                      </m:sSup>
                      <m:r>
                        <a:rPr lang="en-GB" sz="1200" i="1">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𝑧</m:t>
                          </m:r>
                        </m:e>
                        <m:sup>
                          <m:r>
                            <a:rPr lang="en-GB" sz="1200" b="0" i="1" smtClean="0">
                              <a:latin typeface="Cambria Math" panose="02040503050406030204" pitchFamily="18" charset="0"/>
                            </a:rPr>
                            <m:t>−</m:t>
                          </m:r>
                          <m:r>
                            <a:rPr lang="en-GB" sz="1200" b="0" i="1" smtClean="0">
                              <a:latin typeface="Cambria Math" panose="02040503050406030204" pitchFamily="18" charset="0"/>
                            </a:rPr>
                            <m:t>𝑛</m:t>
                          </m:r>
                        </m:sup>
                      </m:sSup>
                      <m:r>
                        <a:rPr lang="en-GB" sz="1200" i="1">
                          <a:latin typeface="Cambria Math" panose="02040503050406030204" pitchFamily="18" charset="0"/>
                        </a:rPr>
                        <m:t>=2</m:t>
                      </m:r>
                      <m:r>
                        <a:rPr lang="en-GB" sz="1200" i="1">
                          <a:latin typeface="Cambria Math" panose="02040503050406030204" pitchFamily="18" charset="0"/>
                        </a:rPr>
                        <m:t>𝑖</m:t>
                      </m:r>
                      <m:func>
                        <m:funcPr>
                          <m:ctrlPr>
                            <a:rPr lang="en-GB" sz="1200" i="1">
                              <a:latin typeface="Cambria Math" panose="02040503050406030204" pitchFamily="18" charset="0"/>
                            </a:rPr>
                          </m:ctrlPr>
                        </m:funcPr>
                        <m:fName>
                          <m:r>
                            <m:rPr>
                              <m:sty m:val="p"/>
                            </m:rPr>
                            <a:rPr lang="en-GB" sz="1200">
                              <a:latin typeface="Cambria Math" panose="02040503050406030204" pitchFamily="18" charset="0"/>
                            </a:rPr>
                            <m:t>sin</m:t>
                          </m:r>
                        </m:fName>
                        <m:e>
                          <m:r>
                            <a:rPr lang="en-GB" sz="1200" i="1">
                              <a:latin typeface="Cambria Math" panose="02040503050406030204" pitchFamily="18" charset="0"/>
                            </a:rPr>
                            <m:t>𝑛</m:t>
                          </m:r>
                          <m:r>
                            <a:rPr lang="en-GB" sz="1200" i="1">
                              <a:latin typeface="Cambria Math" panose="02040503050406030204" pitchFamily="18" charset="0"/>
                            </a:rPr>
                            <m:t>𝜃</m:t>
                          </m:r>
                        </m:e>
                      </m:func>
                    </m:oMath>
                  </m:oMathPara>
                </a14:m>
                <a:endParaRPr lang="en-GB" sz="1200" dirty="0"/>
              </a:p>
              <a:p>
                <a:r>
                  <a:rPr lang="en-GB" sz="1200" dirty="0"/>
                  <a:t>Thus if we had an expression of the form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𝑖</m:t>
                        </m:r>
                        <m:r>
                          <a:rPr lang="en-GB" sz="1200" b="0" i="1" smtClean="0">
                            <a:latin typeface="Cambria Math" panose="02040503050406030204" pitchFamily="18" charset="0"/>
                          </a:rPr>
                          <m:t>𝜃</m:t>
                        </m:r>
                      </m:sup>
                    </m:sSup>
                    <m:r>
                      <a:rPr lang="en-GB" sz="1200" b="0" i="1" smtClean="0">
                        <a:latin typeface="Cambria Math" panose="02040503050406030204" pitchFamily="18" charset="0"/>
                      </a:rPr>
                      <m:t>−1</m:t>
                    </m:r>
                  </m:oMath>
                </a14:m>
                <a:r>
                  <a:rPr lang="en-GB" sz="1200" dirty="0"/>
                  <a:t>, we could cleverly factorise out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𝑖</m:t>
                            </m:r>
                            <m:r>
                              <a:rPr lang="en-GB" sz="1200" b="0" i="1" smtClean="0">
                                <a:latin typeface="Cambria Math" panose="02040503050406030204" pitchFamily="18" charset="0"/>
                              </a:rPr>
                              <m:t>𝜃</m:t>
                            </m:r>
                          </m:num>
                          <m:den>
                            <m:r>
                              <a:rPr lang="en-GB" sz="1200" b="0" i="1" smtClean="0">
                                <a:latin typeface="Cambria Math" panose="02040503050406030204" pitchFamily="18" charset="0"/>
                              </a:rPr>
                              <m:t>2</m:t>
                            </m:r>
                          </m:den>
                        </m:f>
                      </m:sup>
                    </m:sSup>
                  </m:oMath>
                </a14:m>
                <a:r>
                  <a:rPr lang="en-GB" sz="1200" dirty="0"/>
                  <a:t> (i.e. half the power) to get</a:t>
                </a:r>
              </a:p>
              <a:p>
                <a:pPr/>
                <a:r>
                  <a:rPr lang="en-GB" sz="1200" dirty="0"/>
                  <a:t>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𝑖</m:t>
                            </m:r>
                            <m:r>
                              <a:rPr lang="en-GB" sz="1200" b="0" i="1" smtClean="0">
                                <a:latin typeface="Cambria Math" panose="02040503050406030204" pitchFamily="18" charset="0"/>
                              </a:rPr>
                              <m:t>𝜃</m:t>
                            </m:r>
                          </m:num>
                          <m:den>
                            <m:r>
                              <a:rPr lang="en-GB" sz="1200" b="0" i="1" smtClean="0">
                                <a:latin typeface="Cambria Math" panose="02040503050406030204" pitchFamily="18" charset="0"/>
                              </a:rPr>
                              <m:t>2</m:t>
                            </m:r>
                          </m:den>
                        </m:f>
                      </m:sup>
                    </m:sSup>
                    <m:d>
                      <m:dPr>
                        <m:ctrlPr>
                          <a:rPr lang="en-GB" sz="1200" b="0" i="1" smtClean="0">
                            <a:latin typeface="Cambria Math" panose="02040503050406030204" pitchFamily="18" charset="0"/>
                          </a:rPr>
                        </m:ctrlPr>
                      </m:dPr>
                      <m:e>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𝑖</m:t>
                                </m:r>
                                <m:r>
                                  <a:rPr lang="en-GB" sz="1200" b="0" i="1" smtClean="0">
                                    <a:latin typeface="Cambria Math" panose="02040503050406030204" pitchFamily="18" charset="0"/>
                                  </a:rPr>
                                  <m:t>𝜃</m:t>
                                </m:r>
                              </m:num>
                              <m:den>
                                <m:r>
                                  <a:rPr lang="en-GB" sz="1200" b="0" i="1" smtClean="0">
                                    <a:latin typeface="Cambria Math" panose="02040503050406030204" pitchFamily="18" charset="0"/>
                                  </a:rPr>
                                  <m:t>2</m:t>
                                </m:r>
                              </m:den>
                            </m:f>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𝑖</m:t>
                                </m:r>
                                <m:r>
                                  <a:rPr lang="en-GB" sz="1200" b="0" i="1" smtClean="0">
                                    <a:latin typeface="Cambria Math" panose="02040503050406030204" pitchFamily="18" charset="0"/>
                                  </a:rPr>
                                  <m:t>𝜃</m:t>
                                </m:r>
                              </m:num>
                              <m:den>
                                <m:r>
                                  <a:rPr lang="en-GB" sz="1200" b="0" i="1" smtClean="0">
                                    <a:latin typeface="Cambria Math" panose="02040503050406030204" pitchFamily="18" charset="0"/>
                                  </a:rPr>
                                  <m:t>2</m:t>
                                </m:r>
                              </m:den>
                            </m:f>
                          </m:sup>
                        </m:sSup>
                      </m:e>
                    </m:d>
                  </m:oMath>
                </a14:m>
                <a:br>
                  <a:rPr lang="en-GB" sz="1200" b="0" dirty="0"/>
                </a:b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sSup>
                        <m:sSupPr>
                          <m:ctrlPr>
                            <a:rPr lang="en-GB" sz="1200" i="1">
                              <a:latin typeface="Cambria Math" panose="02040503050406030204" pitchFamily="18" charset="0"/>
                            </a:rPr>
                          </m:ctrlPr>
                        </m:sSupPr>
                        <m:e>
                          <m:r>
                            <a:rPr lang="en-GB" sz="1200" i="1">
                              <a:latin typeface="Cambria Math" panose="02040503050406030204" pitchFamily="18" charset="0"/>
                            </a:rPr>
                            <m:t>𝑒</m:t>
                          </m:r>
                        </m:e>
                        <m:sup>
                          <m:f>
                            <m:fPr>
                              <m:ctrlPr>
                                <a:rPr lang="en-GB" sz="1200" i="1">
                                  <a:latin typeface="Cambria Math" panose="02040503050406030204" pitchFamily="18" charset="0"/>
                                </a:rPr>
                              </m:ctrlPr>
                            </m:fPr>
                            <m:num>
                              <m:r>
                                <a:rPr lang="en-GB" sz="1200" i="1">
                                  <a:latin typeface="Cambria Math" panose="02040503050406030204" pitchFamily="18" charset="0"/>
                                </a:rPr>
                                <m:t>𝑖</m:t>
                              </m:r>
                              <m:r>
                                <a:rPr lang="en-GB" sz="1200" i="1">
                                  <a:latin typeface="Cambria Math" panose="02040503050406030204" pitchFamily="18" charset="0"/>
                                </a:rPr>
                                <m:t>𝜃</m:t>
                              </m:r>
                            </m:num>
                            <m:den>
                              <m:r>
                                <a:rPr lang="en-GB" sz="1200" i="1">
                                  <a:latin typeface="Cambria Math" panose="02040503050406030204" pitchFamily="18" charset="0"/>
                                </a:rPr>
                                <m:t>2</m:t>
                              </m:r>
                            </m:den>
                          </m:f>
                        </m:sup>
                      </m:sSup>
                      <m:d>
                        <m:dPr>
                          <m:ctrlPr>
                            <a:rPr lang="en-GB" sz="1200" b="0" i="1" smtClean="0">
                              <a:latin typeface="Cambria Math" panose="02040503050406030204" pitchFamily="18" charset="0"/>
                            </a:rPr>
                          </m:ctrlPr>
                        </m:dPr>
                        <m:e>
                          <m:r>
                            <a:rPr lang="en-GB" sz="1200" b="0" i="1" smtClean="0">
                              <a:latin typeface="Cambria Math" panose="02040503050406030204" pitchFamily="18" charset="0"/>
                            </a:rPr>
                            <m:t>2</m:t>
                          </m:r>
                          <m:r>
                            <a:rPr lang="en-GB" sz="1200" b="0" i="1" smtClean="0">
                              <a:latin typeface="Cambria Math" panose="02040503050406030204" pitchFamily="18" charset="0"/>
                            </a:rPr>
                            <m:t>𝑖</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𝜃</m:t>
                                      </m:r>
                                    </m:num>
                                    <m:den>
                                      <m:r>
                                        <a:rPr lang="en-GB" sz="1200" b="0" i="1" smtClean="0">
                                          <a:latin typeface="Cambria Math" panose="02040503050406030204" pitchFamily="18" charset="0"/>
                                        </a:rPr>
                                        <m:t>2</m:t>
                                      </m:r>
                                    </m:den>
                                  </m:f>
                                </m:e>
                              </m:d>
                            </m:e>
                          </m:func>
                        </m:e>
                      </m:d>
                    </m:oMath>
                  </m:oMathPara>
                </a14:m>
                <a:endParaRPr lang="en-GB" sz="1200" dirty="0"/>
              </a:p>
              <a:p>
                <a:endParaRPr lang="en-GB" sz="1200" dirty="0"/>
              </a:p>
              <a:p>
                <a:r>
                  <a:rPr lang="en-GB" sz="1200" dirty="0"/>
                  <a:t>Thus where </a:t>
                </a:r>
                <a14:m>
                  <m:oMath xmlns:m="http://schemas.openxmlformats.org/officeDocument/2006/math">
                    <m:sSup>
                      <m:sSupPr>
                        <m:ctrlPr>
                          <a:rPr lang="en-GB" sz="1200" i="1">
                            <a:latin typeface="Cambria Math" panose="02040503050406030204" pitchFamily="18" charset="0"/>
                          </a:rPr>
                        </m:ctrlPr>
                      </m:sSupPr>
                      <m:e>
                        <m:r>
                          <a:rPr lang="en-GB" sz="1200" i="1">
                            <a:latin typeface="Cambria Math" panose="02040503050406030204" pitchFamily="18" charset="0"/>
                          </a:rPr>
                          <m:t>𝑒</m:t>
                        </m:r>
                      </m:e>
                      <m:sup>
                        <m:r>
                          <a:rPr lang="en-GB" sz="1200" i="1">
                            <a:latin typeface="Cambria Math" panose="02040503050406030204" pitchFamily="18" charset="0"/>
                          </a:rPr>
                          <m:t>𝑖</m:t>
                        </m:r>
                        <m:r>
                          <a:rPr lang="en-GB" sz="1200" i="1">
                            <a:latin typeface="Cambria Math" panose="02040503050406030204" pitchFamily="18" charset="0"/>
                          </a:rPr>
                          <m:t>𝜃</m:t>
                        </m:r>
                      </m:sup>
                    </m:sSup>
                    <m:r>
                      <a:rPr lang="en-GB" sz="1200" i="1">
                        <a:latin typeface="Cambria Math" panose="02040503050406030204" pitchFamily="18" charset="0"/>
                      </a:rPr>
                      <m:t>−1</m:t>
                    </m:r>
                  </m:oMath>
                </a14:m>
                <a:r>
                  <a:rPr lang="en-GB" sz="1200" dirty="0"/>
                  <a:t> occurs in a fraction, multiply numerator and denominator by </a:t>
                </a:r>
                <a14:m>
                  <m:oMath xmlns:m="http://schemas.openxmlformats.org/officeDocument/2006/math">
                    <m:sSup>
                      <m:sSupPr>
                        <m:ctrlPr>
                          <a:rPr lang="en-GB" sz="1200" i="1">
                            <a:latin typeface="Cambria Math" panose="02040503050406030204" pitchFamily="18" charset="0"/>
                          </a:rPr>
                        </m:ctrlPr>
                      </m:sSupPr>
                      <m:e>
                        <m:r>
                          <a:rPr lang="en-GB" sz="1200" i="1">
                            <a:latin typeface="Cambria Math" panose="02040503050406030204" pitchFamily="18" charset="0"/>
                          </a:rPr>
                          <m:t>𝑒</m:t>
                        </m:r>
                      </m:e>
                      <m:sup>
                        <m:r>
                          <a:rPr lang="en-GB" sz="1200" b="0" i="1" smtClean="0">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𝑖</m:t>
                            </m:r>
                            <m:r>
                              <a:rPr lang="en-GB" sz="1200" i="1">
                                <a:latin typeface="Cambria Math" panose="02040503050406030204" pitchFamily="18" charset="0"/>
                              </a:rPr>
                              <m:t>𝜃</m:t>
                            </m:r>
                          </m:num>
                          <m:den>
                            <m:r>
                              <a:rPr lang="en-GB" sz="1200" i="1">
                                <a:latin typeface="Cambria Math" panose="02040503050406030204" pitchFamily="18" charset="0"/>
                              </a:rPr>
                              <m:t>2</m:t>
                            </m:r>
                          </m:den>
                        </m:f>
                      </m:sup>
                    </m:sSup>
                  </m:oMath>
                </a14:m>
                <a:r>
                  <a:rPr lang="en-GB" sz="1200" dirty="0"/>
                  <a:t> so that we have just </a:t>
                </a:r>
                <a14:m>
                  <m:oMath xmlns:m="http://schemas.openxmlformats.org/officeDocument/2006/math">
                    <m:sSup>
                      <m:sSupPr>
                        <m:ctrlPr>
                          <a:rPr lang="en-GB" sz="1200" i="1">
                            <a:latin typeface="Cambria Math" panose="02040503050406030204" pitchFamily="18" charset="0"/>
                          </a:rPr>
                        </m:ctrlPr>
                      </m:sSupPr>
                      <m:e>
                        <m:r>
                          <a:rPr lang="en-GB" sz="1200" i="1">
                            <a:latin typeface="Cambria Math" panose="02040503050406030204" pitchFamily="18" charset="0"/>
                          </a:rPr>
                          <m:t>𝑒</m:t>
                        </m:r>
                      </m:e>
                      <m:sup>
                        <m:f>
                          <m:fPr>
                            <m:ctrlPr>
                              <a:rPr lang="en-GB" sz="1200" i="1">
                                <a:latin typeface="Cambria Math" panose="02040503050406030204" pitchFamily="18" charset="0"/>
                              </a:rPr>
                            </m:ctrlPr>
                          </m:fPr>
                          <m:num>
                            <m:r>
                              <a:rPr lang="en-GB" sz="1200" i="1">
                                <a:latin typeface="Cambria Math" panose="02040503050406030204" pitchFamily="18" charset="0"/>
                              </a:rPr>
                              <m:t>𝑖</m:t>
                            </m:r>
                            <m:r>
                              <a:rPr lang="en-GB" sz="1200" i="1">
                                <a:latin typeface="Cambria Math" panose="02040503050406030204" pitchFamily="18" charset="0"/>
                              </a:rPr>
                              <m:t>𝜃</m:t>
                            </m:r>
                          </m:num>
                          <m:den>
                            <m:r>
                              <a:rPr lang="en-GB" sz="1200" i="1">
                                <a:latin typeface="Cambria Math" panose="02040503050406030204" pitchFamily="18" charset="0"/>
                              </a:rPr>
                              <m:t>2</m:t>
                            </m:r>
                          </m:den>
                        </m:f>
                      </m:sup>
                    </m:sSup>
                    <m:r>
                      <a:rPr lang="en-GB" sz="1200" i="1">
                        <a:latin typeface="Cambria Math" panose="02040503050406030204" pitchFamily="18" charset="0"/>
                      </a:rPr>
                      <m:t>−</m:t>
                    </m:r>
                    <m:sSup>
                      <m:sSupPr>
                        <m:ctrlPr>
                          <a:rPr lang="en-GB" sz="1200" i="1">
                            <a:latin typeface="Cambria Math" panose="02040503050406030204" pitchFamily="18" charset="0"/>
                          </a:rPr>
                        </m:ctrlPr>
                      </m:sSupPr>
                      <m:e>
                        <m:r>
                          <a:rPr lang="en-GB" sz="1200" i="1">
                            <a:latin typeface="Cambria Math" panose="02040503050406030204" pitchFamily="18" charset="0"/>
                          </a:rPr>
                          <m:t>𝑒</m:t>
                        </m:r>
                      </m:e>
                      <m:sup>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𝑖</m:t>
                            </m:r>
                            <m:r>
                              <a:rPr lang="en-GB" sz="1200" i="1">
                                <a:latin typeface="Cambria Math" panose="02040503050406030204" pitchFamily="18" charset="0"/>
                              </a:rPr>
                              <m:t>𝜃</m:t>
                            </m:r>
                          </m:num>
                          <m:den>
                            <m:r>
                              <a:rPr lang="en-GB" sz="1200" i="1">
                                <a:latin typeface="Cambria Math" panose="02040503050406030204" pitchFamily="18" charset="0"/>
                              </a:rPr>
                              <m:t>2</m:t>
                            </m:r>
                          </m:den>
                        </m:f>
                      </m:sup>
                    </m:sSup>
                  </m:oMath>
                </a14:m>
                <a:endParaRPr lang="en-GB" sz="1200" dirty="0"/>
              </a:p>
            </p:txBody>
          </p:sp>
        </mc:Choice>
        <mc:Fallback xmlns="">
          <p:sp>
            <p:nvSpPr>
              <p:cNvPr id="5" name="Rectangle 4">
                <a:extLst>
                  <a:ext uri="{FF2B5EF4-FFF2-40B4-BE49-F238E27FC236}">
                    <a16:creationId xmlns:a16="http://schemas.microsoft.com/office/drawing/2014/main" id="{7B6AE3D7-2C27-4938-BDFC-501AC8584DC5}"/>
                  </a:ext>
                </a:extLst>
              </p:cNvPr>
              <p:cNvSpPr>
                <a:spLocks noRot="1" noChangeAspect="1" noMove="1" noResize="1" noEditPoints="1" noAdjustHandles="1" noChangeArrowheads="1" noChangeShapeType="1" noTextEdit="1"/>
              </p:cNvSpPr>
              <p:nvPr/>
            </p:nvSpPr>
            <p:spPr>
              <a:xfrm>
                <a:off x="6732240" y="908720"/>
                <a:ext cx="2118236" cy="3246081"/>
              </a:xfrm>
              <a:prstGeom prst="rect">
                <a:avLst/>
              </a:prstGeom>
              <a:blipFill>
                <a:blip r:embed="rId2"/>
                <a:stretch>
                  <a:fillRect r="-284" b="-1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77EB371-8353-4344-A049-4A0C18918902}"/>
                  </a:ext>
                </a:extLst>
              </p:cNvPr>
              <p:cNvSpPr txBox="1"/>
              <p:nvPr/>
            </p:nvSpPr>
            <p:spPr>
              <a:xfrm>
                <a:off x="615752" y="1240185"/>
                <a:ext cx="3803848" cy="6664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2</m:t>
                              </m:r>
                              <m:r>
                                <a:rPr lang="en-GB" b="0" i="1" smtClean="0">
                                  <a:latin typeface="Cambria Math" panose="02040503050406030204" pitchFamily="18" charset="0"/>
                                </a:rPr>
                                <m:t>𝑖</m:t>
                              </m:r>
                              <m:r>
                                <a:rPr lang="en-GB" b="0" i="1" smtClean="0">
                                  <a:latin typeface="Cambria Math" panose="02040503050406030204" pitchFamily="18" charset="0"/>
                                </a:rPr>
                                <m:t>𝜃</m:t>
                              </m:r>
                            </m:sup>
                          </m:sSup>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𝒆</m:t>
                              </m:r>
                            </m:e>
                            <m:sup>
                              <m:r>
                                <a:rPr lang="en-GB" b="1" i="1" smtClean="0">
                                  <a:latin typeface="Cambria Math" panose="02040503050406030204" pitchFamily="18" charset="0"/>
                                </a:rPr>
                                <m:t>−</m:t>
                              </m:r>
                              <m:r>
                                <a:rPr lang="en-GB" b="1" i="1" smtClean="0">
                                  <a:latin typeface="Cambria Math" panose="02040503050406030204" pitchFamily="18" charset="0"/>
                                </a:rPr>
                                <m:t>𝒊</m:t>
                              </m:r>
                              <m:r>
                                <a:rPr lang="en-GB" b="1" i="1" smtClean="0">
                                  <a:latin typeface="Cambria Math" panose="02040503050406030204" pitchFamily="18" charset="0"/>
                                </a:rPr>
                                <m:t>𝜽</m:t>
                              </m:r>
                            </m:sup>
                          </m:sSup>
                        </m:num>
                        <m:den>
                          <m:sSup>
                            <m:sSupPr>
                              <m:ctrlPr>
                                <a:rPr lang="en-GB" b="1" i="1" smtClean="0">
                                  <a:latin typeface="Cambria Math" panose="02040503050406030204" pitchFamily="18" charset="0"/>
                                </a:rPr>
                              </m:ctrlPr>
                            </m:sSupPr>
                            <m:e>
                              <m:r>
                                <a:rPr lang="en-GB" b="1" i="1" smtClean="0">
                                  <a:latin typeface="Cambria Math" panose="02040503050406030204" pitchFamily="18" charset="0"/>
                                </a:rPr>
                                <m:t>𝒆</m:t>
                              </m:r>
                            </m:e>
                            <m:sup>
                              <m:r>
                                <a:rPr lang="en-GB" b="1" i="1" smtClean="0">
                                  <a:latin typeface="Cambria Math" panose="02040503050406030204" pitchFamily="18" charset="0"/>
                                </a:rPr>
                                <m:t>𝒊</m:t>
                              </m:r>
                              <m:r>
                                <a:rPr lang="en-GB" b="1" i="1" smtClean="0">
                                  <a:latin typeface="Cambria Math" panose="02040503050406030204" pitchFamily="18" charset="0"/>
                                </a:rPr>
                                <m:t>𝜽</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𝒆</m:t>
                              </m:r>
                            </m:e>
                            <m:sup>
                              <m:r>
                                <a:rPr lang="en-GB" b="1" i="1" smtClean="0">
                                  <a:latin typeface="Cambria Math" panose="02040503050406030204" pitchFamily="18" charset="0"/>
                                </a:rPr>
                                <m:t>−</m:t>
                              </m:r>
                              <m:r>
                                <a:rPr lang="en-GB" b="1" i="1" smtClean="0">
                                  <a:latin typeface="Cambria Math" panose="02040503050406030204" pitchFamily="18" charset="0"/>
                                </a:rPr>
                                <m:t>𝒊</m:t>
                              </m:r>
                              <m:r>
                                <a:rPr lang="en-GB" b="1" i="1" smtClean="0">
                                  <a:latin typeface="Cambria Math" panose="02040503050406030204" pitchFamily="18" charset="0"/>
                                </a:rPr>
                                <m:t>𝜽</m:t>
                              </m:r>
                            </m:sup>
                          </m:sSup>
                        </m:den>
                      </m:f>
                      <m:r>
                        <a:rPr lang="en-GB" b="1" i="1" smtClean="0">
                          <a:latin typeface="Cambria Math" panose="02040503050406030204" pitchFamily="18" charset="0"/>
                        </a:rPr>
                        <m:t>=</m:t>
                      </m:r>
                      <m:f>
                        <m:fPr>
                          <m:ctrlPr>
                            <a:rPr lang="en-GB" b="1" i="1">
                              <a:latin typeface="Cambria Math" panose="02040503050406030204" pitchFamily="18" charset="0"/>
                            </a:rPr>
                          </m:ctrlPr>
                        </m:fPr>
                        <m:num>
                          <m:r>
                            <a:rPr lang="en-GB" b="1" i="1">
                              <a:latin typeface="Cambria Math" panose="02040503050406030204" pitchFamily="18" charset="0"/>
                            </a:rPr>
                            <m:t>𝟑</m:t>
                          </m:r>
                          <m:sSup>
                            <m:sSupPr>
                              <m:ctrlPr>
                                <a:rPr lang="en-GB" b="1" i="1">
                                  <a:latin typeface="Cambria Math" panose="02040503050406030204" pitchFamily="18" charset="0"/>
                                </a:rPr>
                              </m:ctrlPr>
                            </m:sSupPr>
                            <m:e>
                              <m:r>
                                <a:rPr lang="en-GB" b="1" i="1">
                                  <a:latin typeface="Cambria Math" panose="02040503050406030204" pitchFamily="18" charset="0"/>
                                </a:rPr>
                                <m:t>𝒆</m:t>
                              </m:r>
                            </m:e>
                            <m:sup>
                              <m:r>
                                <a:rPr lang="en-GB" b="1" i="1">
                                  <a:latin typeface="Cambria Math" panose="02040503050406030204" pitchFamily="18" charset="0"/>
                                </a:rPr>
                                <m:t>−</m:t>
                              </m:r>
                              <m:r>
                                <a:rPr lang="en-GB" b="1" i="1">
                                  <a:latin typeface="Cambria Math" panose="02040503050406030204" pitchFamily="18" charset="0"/>
                                </a:rPr>
                                <m:t>𝒊</m:t>
                              </m:r>
                              <m:r>
                                <a:rPr lang="en-GB" b="1" i="1">
                                  <a:latin typeface="Cambria Math" panose="02040503050406030204" pitchFamily="18" charset="0"/>
                                </a:rPr>
                                <m:t>𝜽</m:t>
                              </m:r>
                            </m:sup>
                          </m:sSup>
                        </m:num>
                        <m:den>
                          <m:r>
                            <a:rPr lang="en-GB" b="1" i="1" smtClean="0">
                              <a:latin typeface="Cambria Math" panose="02040503050406030204" pitchFamily="18" charset="0"/>
                            </a:rPr>
                            <m:t>𝟐</m:t>
                          </m:r>
                          <m:r>
                            <a:rPr lang="en-GB" b="1" i="1" smtClean="0">
                              <a:latin typeface="Cambria Math" panose="02040503050406030204" pitchFamily="18" charset="0"/>
                            </a:rPr>
                            <m:t>𝒊</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den>
                      </m:f>
                    </m:oMath>
                  </m:oMathPara>
                </a14:m>
                <a:endParaRPr lang="en-GB" b="1" dirty="0"/>
              </a:p>
            </p:txBody>
          </p:sp>
        </mc:Choice>
        <mc:Fallback xmlns="">
          <p:sp>
            <p:nvSpPr>
              <p:cNvPr id="6" name="TextBox 5">
                <a:extLst>
                  <a:ext uri="{FF2B5EF4-FFF2-40B4-BE49-F238E27FC236}">
                    <a16:creationId xmlns:a16="http://schemas.microsoft.com/office/drawing/2014/main" id="{E77EB371-8353-4344-A049-4A0C18918902}"/>
                  </a:ext>
                </a:extLst>
              </p:cNvPr>
              <p:cNvSpPr txBox="1">
                <a:spLocks noRot="1" noChangeAspect="1" noMove="1" noResize="1" noEditPoints="1" noAdjustHandles="1" noChangeArrowheads="1" noChangeShapeType="1" noTextEdit="1"/>
              </p:cNvSpPr>
              <p:nvPr/>
            </p:nvSpPr>
            <p:spPr>
              <a:xfrm>
                <a:off x="615752" y="1240185"/>
                <a:ext cx="3803848" cy="66640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8B66497-EA9B-4C16-B8C5-4273751FBF4C}"/>
                  </a:ext>
                </a:extLst>
              </p:cNvPr>
              <p:cNvSpPr txBox="1"/>
              <p:nvPr/>
            </p:nvSpPr>
            <p:spPr>
              <a:xfrm>
                <a:off x="653853" y="2276872"/>
                <a:ext cx="3803848" cy="6779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𝑖</m:t>
                              </m:r>
                              <m:r>
                                <a:rPr lang="en-GB" b="0" i="1" smtClean="0">
                                  <a:latin typeface="Cambria Math" panose="02040503050406030204" pitchFamily="18" charset="0"/>
                                </a:rPr>
                                <m:t>𝜃</m:t>
                              </m:r>
                            </m:sup>
                          </m:sSup>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4</m:t>
                              </m:r>
                              <m:r>
                                <a:rPr lang="en-GB" b="0" i="1" smtClean="0">
                                  <a:latin typeface="Cambria Math" panose="02040503050406030204" pitchFamily="18" charset="0"/>
                                </a:rPr>
                                <m:t>𝑖</m:t>
                              </m:r>
                              <m:r>
                                <a:rPr lang="en-GB" b="0" i="1" smtClean="0">
                                  <a:latin typeface="Cambria Math" panose="02040503050406030204" pitchFamily="18" charset="0"/>
                                </a:rPr>
                                <m:t>𝜃</m:t>
                              </m:r>
                            </m:sup>
                          </m:sSup>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𝒆</m:t>
                              </m:r>
                            </m:e>
                            <m:sup>
                              <m:r>
                                <a:rPr lang="en-GB" b="1" i="1" smtClean="0">
                                  <a:latin typeface="Cambria Math" panose="02040503050406030204" pitchFamily="18" charset="0"/>
                                </a:rPr>
                                <m:t>−</m:t>
                              </m:r>
                              <m:r>
                                <a:rPr lang="en-GB" b="1" i="1" smtClean="0">
                                  <a:latin typeface="Cambria Math" panose="02040503050406030204" pitchFamily="18" charset="0"/>
                                </a:rPr>
                                <m:t>𝒊</m:t>
                              </m:r>
                              <m:r>
                                <a:rPr lang="en-GB" b="1" i="1" smtClean="0">
                                  <a:latin typeface="Cambria Math" panose="02040503050406030204" pitchFamily="18" charset="0"/>
                                </a:rPr>
                                <m:t>𝜽</m:t>
                              </m:r>
                            </m:sup>
                          </m:sSup>
                        </m:num>
                        <m:den>
                          <m:sSup>
                            <m:sSupPr>
                              <m:ctrlPr>
                                <a:rPr lang="en-GB" b="1" i="1" smtClean="0">
                                  <a:latin typeface="Cambria Math" panose="02040503050406030204" pitchFamily="18" charset="0"/>
                                </a:rPr>
                              </m:ctrlPr>
                            </m:sSupPr>
                            <m:e>
                              <m:r>
                                <a:rPr lang="en-GB" b="1" i="1" smtClean="0">
                                  <a:latin typeface="Cambria Math" panose="02040503050406030204" pitchFamily="18" charset="0"/>
                                </a:rPr>
                                <m:t>𝒆</m:t>
                              </m:r>
                            </m:e>
                            <m:sup>
                              <m:r>
                                <a:rPr lang="en-GB" b="1" i="1" smtClean="0">
                                  <a:latin typeface="Cambria Math" panose="02040503050406030204" pitchFamily="18" charset="0"/>
                                </a:rPr>
                                <m:t>𝟐</m:t>
                              </m:r>
                              <m:r>
                                <a:rPr lang="en-GB" b="1" i="1" smtClean="0">
                                  <a:latin typeface="Cambria Math" panose="02040503050406030204" pitchFamily="18" charset="0"/>
                                </a:rPr>
                                <m:t>𝒊</m:t>
                              </m:r>
                              <m:r>
                                <a:rPr lang="en-GB" b="1" i="1" smtClean="0">
                                  <a:latin typeface="Cambria Math" panose="02040503050406030204" pitchFamily="18" charset="0"/>
                                </a:rPr>
                                <m:t>𝜽</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𝒆</m:t>
                              </m:r>
                            </m:e>
                            <m:sup>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𝒊</m:t>
                              </m:r>
                              <m:r>
                                <a:rPr lang="en-GB" b="1" i="1" smtClean="0">
                                  <a:latin typeface="Cambria Math" panose="02040503050406030204" pitchFamily="18" charset="0"/>
                                </a:rPr>
                                <m:t>𝜽</m:t>
                              </m:r>
                            </m:sup>
                          </m:sSup>
                        </m:den>
                      </m:f>
                      <m:r>
                        <a:rPr lang="en-GB" b="1" i="1" smtClean="0">
                          <a:latin typeface="Cambria Math" panose="02040503050406030204" pitchFamily="18" charset="0"/>
                        </a:rPr>
                        <m:t>=</m:t>
                      </m:r>
                      <m:f>
                        <m:fPr>
                          <m:ctrlPr>
                            <a:rPr lang="en-GB" b="1" i="1">
                              <a:latin typeface="Cambria Math" panose="02040503050406030204" pitchFamily="18" charset="0"/>
                            </a:rPr>
                          </m:ctrlPr>
                        </m:fPr>
                        <m:num>
                          <m:r>
                            <a:rPr lang="en-GB" b="1" i="1" smtClean="0">
                              <a:latin typeface="Cambria Math" panose="02040503050406030204" pitchFamily="18" charset="0"/>
                            </a:rPr>
                            <m:t>𝟒</m:t>
                          </m:r>
                          <m:sSup>
                            <m:sSupPr>
                              <m:ctrlPr>
                                <a:rPr lang="en-GB" b="1" i="1">
                                  <a:latin typeface="Cambria Math" panose="02040503050406030204" pitchFamily="18" charset="0"/>
                                </a:rPr>
                              </m:ctrlPr>
                            </m:sSupPr>
                            <m:e>
                              <m:r>
                                <a:rPr lang="en-GB" b="1" i="1">
                                  <a:latin typeface="Cambria Math" panose="02040503050406030204" pitchFamily="18" charset="0"/>
                                </a:rPr>
                                <m:t>𝒆</m:t>
                              </m:r>
                            </m:e>
                            <m:sup>
                              <m:r>
                                <a:rPr lang="en-GB" b="1" i="1">
                                  <a:latin typeface="Cambria Math" panose="02040503050406030204" pitchFamily="18" charset="0"/>
                                </a:rPr>
                                <m:t>−</m:t>
                              </m:r>
                              <m:r>
                                <a:rPr lang="en-GB" b="1" i="1">
                                  <a:latin typeface="Cambria Math" panose="02040503050406030204" pitchFamily="18" charset="0"/>
                                </a:rPr>
                                <m:t>𝒊</m:t>
                              </m:r>
                              <m:r>
                                <a:rPr lang="en-GB" b="1" i="1">
                                  <a:latin typeface="Cambria Math" panose="02040503050406030204" pitchFamily="18" charset="0"/>
                                </a:rPr>
                                <m:t>𝜽</m:t>
                              </m:r>
                            </m:sup>
                          </m:sSup>
                        </m:num>
                        <m:den>
                          <m:r>
                            <a:rPr lang="en-GB" b="1" i="1" smtClean="0">
                              <a:latin typeface="Cambria Math" panose="02040503050406030204" pitchFamily="18" charset="0"/>
                            </a:rPr>
                            <m:t>𝟐</m:t>
                          </m:r>
                          <m:r>
                            <a:rPr lang="en-GB" b="1" i="1" smtClean="0">
                              <a:latin typeface="Cambria Math" panose="02040503050406030204" pitchFamily="18" charset="0"/>
                            </a:rPr>
                            <m:t>𝒊</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𝟐</m:t>
                              </m:r>
                              <m:r>
                                <a:rPr lang="en-GB" b="1" i="1" smtClean="0">
                                  <a:latin typeface="Cambria Math" panose="02040503050406030204" pitchFamily="18" charset="0"/>
                                </a:rPr>
                                <m:t>𝜽</m:t>
                              </m:r>
                            </m:e>
                          </m:func>
                        </m:den>
                      </m:f>
                    </m:oMath>
                  </m:oMathPara>
                </a14:m>
                <a:endParaRPr lang="en-GB" b="1" dirty="0"/>
              </a:p>
            </p:txBody>
          </p:sp>
        </mc:Choice>
        <mc:Fallback xmlns="">
          <p:sp>
            <p:nvSpPr>
              <p:cNvPr id="7" name="TextBox 6">
                <a:extLst>
                  <a:ext uri="{FF2B5EF4-FFF2-40B4-BE49-F238E27FC236}">
                    <a16:creationId xmlns:a16="http://schemas.microsoft.com/office/drawing/2014/main" id="{98B66497-EA9B-4C16-B8C5-4273751FBF4C}"/>
                  </a:ext>
                </a:extLst>
              </p:cNvPr>
              <p:cNvSpPr txBox="1">
                <a:spLocks noRot="1" noChangeAspect="1" noMove="1" noResize="1" noEditPoints="1" noAdjustHandles="1" noChangeArrowheads="1" noChangeShapeType="1" noTextEdit="1"/>
              </p:cNvSpPr>
              <p:nvPr/>
            </p:nvSpPr>
            <p:spPr>
              <a:xfrm>
                <a:off x="653853" y="2276872"/>
                <a:ext cx="3803848" cy="67794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E1909CF-9EA0-4FC3-B923-572979EC396C}"/>
                  </a:ext>
                </a:extLst>
              </p:cNvPr>
              <p:cNvSpPr txBox="1"/>
              <p:nvPr/>
            </p:nvSpPr>
            <p:spPr>
              <a:xfrm>
                <a:off x="653853" y="3325101"/>
                <a:ext cx="3803848" cy="1009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𝑖</m:t>
                                  </m:r>
                                  <m:r>
                                    <a:rPr lang="en-GB" b="0" i="1" smtClean="0">
                                      <a:latin typeface="Cambria Math" panose="02040503050406030204" pitchFamily="18" charset="0"/>
                                    </a:rPr>
                                    <m:t>𝜃</m:t>
                                  </m:r>
                                </m:num>
                                <m:den>
                                  <m:r>
                                    <a:rPr lang="en-GB" b="0" i="1" smtClean="0">
                                      <a:latin typeface="Cambria Math" panose="02040503050406030204" pitchFamily="18" charset="0"/>
                                    </a:rPr>
                                    <m:t>3</m:t>
                                  </m:r>
                                </m:den>
                              </m:f>
                            </m:sup>
                          </m:sSup>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1" i="1" smtClean="0">
                              <a:latin typeface="Cambria Math" panose="02040503050406030204" pitchFamily="18" charset="0"/>
                            </a:rPr>
                          </m:ctrlPr>
                        </m:fPr>
                        <m:num>
                          <m:sSup>
                            <m:sSupPr>
                              <m:ctrlPr>
                                <a:rPr lang="en-GB" b="1" i="1" smtClean="0">
                                  <a:latin typeface="Cambria Math" panose="02040503050406030204" pitchFamily="18" charset="0"/>
                                </a:rPr>
                              </m:ctrlPr>
                            </m:sSupPr>
                            <m:e>
                              <m:r>
                                <a:rPr lang="en-GB" b="1" i="1" smtClean="0">
                                  <a:latin typeface="Cambria Math" panose="02040503050406030204" pitchFamily="18" charset="0"/>
                                </a:rPr>
                                <m:t>𝒆</m:t>
                              </m:r>
                            </m:e>
                            <m:sup>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𝒊</m:t>
                                  </m:r>
                                  <m:r>
                                    <a:rPr lang="en-GB" b="1" i="1" smtClean="0">
                                      <a:latin typeface="Cambria Math" panose="02040503050406030204" pitchFamily="18" charset="0"/>
                                    </a:rPr>
                                    <m:t>𝜽</m:t>
                                  </m:r>
                                </m:num>
                                <m:den>
                                  <m:r>
                                    <a:rPr lang="en-GB" b="1" i="1" smtClean="0">
                                      <a:latin typeface="Cambria Math" panose="02040503050406030204" pitchFamily="18" charset="0"/>
                                    </a:rPr>
                                    <m:t>𝟔</m:t>
                                  </m:r>
                                </m:den>
                              </m:f>
                            </m:sup>
                          </m:sSup>
                        </m:num>
                        <m:den>
                          <m:sSup>
                            <m:sSupPr>
                              <m:ctrlPr>
                                <a:rPr lang="en-GB" b="1" i="1" smtClean="0">
                                  <a:latin typeface="Cambria Math" panose="02040503050406030204" pitchFamily="18" charset="0"/>
                                </a:rPr>
                              </m:ctrlPr>
                            </m:sSupPr>
                            <m:e>
                              <m:r>
                                <a:rPr lang="en-GB" b="1" i="1" smtClean="0">
                                  <a:latin typeface="Cambria Math" panose="02040503050406030204" pitchFamily="18" charset="0"/>
                                </a:rPr>
                                <m:t>𝒆</m:t>
                              </m:r>
                            </m:e>
                            <m:sup>
                              <m:f>
                                <m:fPr>
                                  <m:ctrlPr>
                                    <a:rPr lang="en-GB" b="1" i="1" smtClean="0">
                                      <a:latin typeface="Cambria Math" panose="02040503050406030204" pitchFamily="18" charset="0"/>
                                    </a:rPr>
                                  </m:ctrlPr>
                                </m:fPr>
                                <m:num>
                                  <m:r>
                                    <a:rPr lang="en-GB" b="1" i="1" smtClean="0">
                                      <a:latin typeface="Cambria Math" panose="02040503050406030204" pitchFamily="18" charset="0"/>
                                    </a:rPr>
                                    <m:t>𝒊</m:t>
                                  </m:r>
                                  <m:r>
                                    <a:rPr lang="en-GB" b="1" i="1" smtClean="0">
                                      <a:latin typeface="Cambria Math" panose="02040503050406030204" pitchFamily="18" charset="0"/>
                                    </a:rPr>
                                    <m:t>𝜽</m:t>
                                  </m:r>
                                </m:num>
                                <m:den>
                                  <m:r>
                                    <a:rPr lang="en-GB" b="1" i="1" smtClean="0">
                                      <a:latin typeface="Cambria Math" panose="02040503050406030204" pitchFamily="18" charset="0"/>
                                    </a:rPr>
                                    <m:t>𝟔</m:t>
                                  </m:r>
                                </m:den>
                              </m:f>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𝒆</m:t>
                              </m:r>
                            </m:e>
                            <m:sup>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𝒊</m:t>
                                  </m:r>
                                  <m:r>
                                    <a:rPr lang="en-GB" b="1" i="1" smtClean="0">
                                      <a:latin typeface="Cambria Math" panose="02040503050406030204" pitchFamily="18" charset="0"/>
                                    </a:rPr>
                                    <m:t>𝜽</m:t>
                                  </m:r>
                                </m:num>
                                <m:den>
                                  <m:r>
                                    <a:rPr lang="en-GB" b="1" i="1" smtClean="0">
                                      <a:latin typeface="Cambria Math" panose="02040503050406030204" pitchFamily="18" charset="0"/>
                                    </a:rPr>
                                    <m:t>𝟔</m:t>
                                  </m:r>
                                </m:den>
                              </m:f>
                            </m:sup>
                          </m:sSup>
                        </m:den>
                      </m:f>
                      <m:r>
                        <a:rPr lang="en-GB" b="1" i="1" smtClean="0">
                          <a:latin typeface="Cambria Math" panose="02040503050406030204" pitchFamily="18" charset="0"/>
                        </a:rPr>
                        <m:t>=</m:t>
                      </m:r>
                      <m:f>
                        <m:fPr>
                          <m:ctrlPr>
                            <a:rPr lang="en-GB" b="1" i="1">
                              <a:latin typeface="Cambria Math" panose="02040503050406030204" pitchFamily="18" charset="0"/>
                            </a:rPr>
                          </m:ctrlPr>
                        </m:fPr>
                        <m:num>
                          <m:sSup>
                            <m:sSupPr>
                              <m:ctrlPr>
                                <a:rPr lang="en-GB" b="1" i="1">
                                  <a:latin typeface="Cambria Math" panose="02040503050406030204" pitchFamily="18" charset="0"/>
                                </a:rPr>
                              </m:ctrlPr>
                            </m:sSupPr>
                            <m:e>
                              <m:r>
                                <a:rPr lang="en-GB" b="1" i="1">
                                  <a:latin typeface="Cambria Math" panose="02040503050406030204" pitchFamily="18" charset="0"/>
                                </a:rPr>
                                <m:t>𝒆</m:t>
                              </m:r>
                            </m:e>
                            <m:sup>
                              <m:r>
                                <a:rPr lang="en-GB" b="1" i="1">
                                  <a:latin typeface="Cambria Math" panose="02040503050406030204" pitchFamily="18" charset="0"/>
                                </a:rPr>
                                <m:t>−</m:t>
                              </m:r>
                              <m:f>
                                <m:fPr>
                                  <m:ctrlPr>
                                    <a:rPr lang="en-GB" b="1" i="1">
                                      <a:latin typeface="Cambria Math" panose="02040503050406030204" pitchFamily="18" charset="0"/>
                                    </a:rPr>
                                  </m:ctrlPr>
                                </m:fPr>
                                <m:num>
                                  <m:r>
                                    <a:rPr lang="en-GB" b="1" i="1">
                                      <a:latin typeface="Cambria Math" panose="02040503050406030204" pitchFamily="18" charset="0"/>
                                    </a:rPr>
                                    <m:t>𝒊</m:t>
                                  </m:r>
                                  <m:r>
                                    <a:rPr lang="en-GB" b="1" i="1">
                                      <a:latin typeface="Cambria Math" panose="02040503050406030204" pitchFamily="18" charset="0"/>
                                    </a:rPr>
                                    <m:t>𝜽</m:t>
                                  </m:r>
                                </m:num>
                                <m:den>
                                  <m:r>
                                    <a:rPr lang="en-GB" b="1" i="1">
                                      <a:latin typeface="Cambria Math" panose="02040503050406030204" pitchFamily="18" charset="0"/>
                                    </a:rPr>
                                    <m:t>𝟔</m:t>
                                  </m:r>
                                </m:den>
                              </m:f>
                            </m:sup>
                          </m:sSup>
                        </m:num>
                        <m:den>
                          <m:r>
                            <a:rPr lang="en-GB" b="1" i="1" smtClean="0">
                              <a:latin typeface="Cambria Math" panose="02040503050406030204" pitchFamily="18" charset="0"/>
                            </a:rPr>
                            <m:t>𝟐</m:t>
                          </m:r>
                          <m:r>
                            <a:rPr lang="en-GB" b="1" i="1" smtClean="0">
                              <a:latin typeface="Cambria Math" panose="02040503050406030204" pitchFamily="18" charset="0"/>
                            </a:rPr>
                            <m:t>𝒊</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f>
                                <m:fPr>
                                  <m:ctrlPr>
                                    <a:rPr lang="en-GB" b="1" i="1" smtClean="0">
                                      <a:latin typeface="Cambria Math" panose="02040503050406030204" pitchFamily="18" charset="0"/>
                                    </a:rPr>
                                  </m:ctrlPr>
                                </m:fPr>
                                <m:num>
                                  <m:r>
                                    <a:rPr lang="en-GB" b="1" i="1" smtClean="0">
                                      <a:latin typeface="Cambria Math" panose="02040503050406030204" pitchFamily="18" charset="0"/>
                                    </a:rPr>
                                    <m:t>𝜽</m:t>
                                  </m:r>
                                </m:num>
                                <m:den>
                                  <m:r>
                                    <a:rPr lang="en-GB" b="1" i="1" smtClean="0">
                                      <a:latin typeface="Cambria Math" panose="02040503050406030204" pitchFamily="18" charset="0"/>
                                    </a:rPr>
                                    <m:t>𝟔</m:t>
                                  </m:r>
                                </m:den>
                              </m:f>
                            </m:e>
                          </m:func>
                        </m:den>
                      </m:f>
                    </m:oMath>
                  </m:oMathPara>
                </a14:m>
                <a:endParaRPr lang="en-GB" b="1" dirty="0"/>
              </a:p>
            </p:txBody>
          </p:sp>
        </mc:Choice>
        <mc:Fallback xmlns="">
          <p:sp>
            <p:nvSpPr>
              <p:cNvPr id="8" name="TextBox 7">
                <a:extLst>
                  <a:ext uri="{FF2B5EF4-FFF2-40B4-BE49-F238E27FC236}">
                    <a16:creationId xmlns:a16="http://schemas.microsoft.com/office/drawing/2014/main" id="{5E1909CF-9EA0-4FC3-B923-572979EC396C}"/>
                  </a:ext>
                </a:extLst>
              </p:cNvPr>
              <p:cNvSpPr txBox="1">
                <a:spLocks noRot="1" noChangeAspect="1" noMove="1" noResize="1" noEditPoints="1" noAdjustHandles="1" noChangeArrowheads="1" noChangeShapeType="1" noTextEdit="1"/>
              </p:cNvSpPr>
              <p:nvPr/>
            </p:nvSpPr>
            <p:spPr>
              <a:xfrm>
                <a:off x="653853" y="3325101"/>
                <a:ext cx="3803848" cy="100944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E48708-D0CF-4DA8-9294-AADA4DDF6459}"/>
                  </a:ext>
                </a:extLst>
              </p:cNvPr>
              <p:cNvSpPr txBox="1"/>
              <p:nvPr/>
            </p:nvSpPr>
            <p:spPr>
              <a:xfrm>
                <a:off x="4716016" y="2060848"/>
                <a:ext cx="1760984" cy="469809"/>
              </a:xfrm>
              <a:prstGeom prst="rect">
                <a:avLst/>
              </a:prstGeom>
              <a:noFill/>
            </p:spPr>
            <p:txBody>
              <a:bodyPr wrap="square" rtlCol="0">
                <a:spAutoFit/>
              </a:bodyPr>
              <a:lstStyle/>
              <a:p>
                <a:r>
                  <a:rPr lang="en-GB" sz="1200" dirty="0"/>
                  <a:t>The </a:t>
                </a:r>
                <a14:m>
                  <m:oMath xmlns:m="http://schemas.openxmlformats.org/officeDocument/2006/math">
                    <m:r>
                      <a:rPr lang="en-GB" sz="1200" b="0" i="1" smtClean="0">
                        <a:latin typeface="Cambria Math" panose="02040503050406030204" pitchFamily="18" charset="0"/>
                      </a:rPr>
                      <m:t>𝑛</m:t>
                    </m:r>
                  </m:oMath>
                </a14:m>
                <a:r>
                  <a:rPr lang="en-GB" sz="1200" dirty="0"/>
                  <a:t> is 2 because if </a:t>
                </a:r>
                <a:br>
                  <a:rPr lang="en-GB" sz="1200" dirty="0"/>
                </a:br>
                <a14:m>
                  <m:oMath xmlns:m="http://schemas.openxmlformats.org/officeDocument/2006/math">
                    <m:r>
                      <a:rPr lang="en-GB" sz="1200" b="0" i="1" smtClean="0">
                        <a:latin typeface="Cambria Math" panose="02040503050406030204" pitchFamily="18" charset="0"/>
                      </a:rPr>
                      <m:t>𝑧</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𝑖</m:t>
                        </m:r>
                        <m:r>
                          <a:rPr lang="en-GB" sz="1200" b="0" i="1" smtClean="0">
                            <a:latin typeface="Cambria Math" panose="02040503050406030204" pitchFamily="18" charset="0"/>
                          </a:rPr>
                          <m:t>𝜃</m:t>
                        </m:r>
                      </m:sup>
                    </m:sSup>
                  </m:oMath>
                </a14:m>
                <a:r>
                  <a:rPr lang="en-GB" sz="1200" dirty="0"/>
                  <a:t> then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𝑧</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2</m:t>
                        </m:r>
                        <m:r>
                          <a:rPr lang="en-GB" sz="1200" b="0" i="1" smtClean="0">
                            <a:latin typeface="Cambria Math" panose="02040503050406030204" pitchFamily="18" charset="0"/>
                          </a:rPr>
                          <m:t>𝑖</m:t>
                        </m:r>
                        <m:r>
                          <a:rPr lang="en-GB" sz="1200" b="0" i="1" smtClean="0">
                            <a:latin typeface="Cambria Math" panose="02040503050406030204" pitchFamily="18" charset="0"/>
                          </a:rPr>
                          <m:t>𝜃</m:t>
                        </m:r>
                      </m:sup>
                    </m:sSup>
                  </m:oMath>
                </a14:m>
                <a:endParaRPr lang="en-GB" dirty="0"/>
              </a:p>
            </p:txBody>
          </p:sp>
        </mc:Choice>
        <mc:Fallback xmlns="">
          <p:sp>
            <p:nvSpPr>
              <p:cNvPr id="9" name="TextBox 8">
                <a:extLst>
                  <a:ext uri="{FF2B5EF4-FFF2-40B4-BE49-F238E27FC236}">
                    <a16:creationId xmlns:a16="http://schemas.microsoft.com/office/drawing/2014/main" id="{56E48708-D0CF-4DA8-9294-AADA4DDF6459}"/>
                  </a:ext>
                </a:extLst>
              </p:cNvPr>
              <p:cNvSpPr txBox="1">
                <a:spLocks noRot="1" noChangeAspect="1" noMove="1" noResize="1" noEditPoints="1" noAdjustHandles="1" noChangeArrowheads="1" noChangeShapeType="1" noTextEdit="1"/>
              </p:cNvSpPr>
              <p:nvPr/>
            </p:nvSpPr>
            <p:spPr>
              <a:xfrm>
                <a:off x="4716016" y="2060848"/>
                <a:ext cx="1760984" cy="469809"/>
              </a:xfrm>
              <a:prstGeom prst="rect">
                <a:avLst/>
              </a:prstGeom>
              <a:blipFill>
                <a:blip r:embed="rId6"/>
                <a:stretch>
                  <a:fillRect l="-346" b="-10390"/>
                </a:stretch>
              </a:blipFill>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4650E005-E3B8-485E-8EA4-E2EF54C8249A}"/>
              </a:ext>
            </a:extLst>
          </p:cNvPr>
          <p:cNvCxnSpPr>
            <a:stCxn id="9" idx="1"/>
          </p:cNvCxnSpPr>
          <p:nvPr/>
        </p:nvCxnSpPr>
        <p:spPr>
          <a:xfrm flipH="1">
            <a:off x="4438650" y="2295753"/>
            <a:ext cx="277366" cy="1045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40D485DB-2DB6-4C59-A835-F0DB931C7412}"/>
              </a:ext>
            </a:extLst>
          </p:cNvPr>
          <p:cNvSpPr/>
          <p:nvPr/>
        </p:nvSpPr>
        <p:spPr>
          <a:xfrm>
            <a:off x="2029643" y="1117391"/>
            <a:ext cx="4475931" cy="8828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6DA763A3-C1B7-43ED-9949-7943F92DF986}"/>
              </a:ext>
            </a:extLst>
          </p:cNvPr>
          <p:cNvSpPr/>
          <p:nvPr/>
        </p:nvSpPr>
        <p:spPr>
          <a:xfrm>
            <a:off x="1907704" y="2106214"/>
            <a:ext cx="4475931" cy="8828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a:extLst>
              <a:ext uri="{FF2B5EF4-FFF2-40B4-BE49-F238E27FC236}">
                <a16:creationId xmlns:a16="http://schemas.microsoft.com/office/drawing/2014/main" id="{B5C88F51-7831-4FCF-96A7-19502619297B}"/>
              </a:ext>
            </a:extLst>
          </p:cNvPr>
          <p:cNvSpPr/>
          <p:nvPr/>
        </p:nvSpPr>
        <p:spPr>
          <a:xfrm>
            <a:off x="2000301" y="3314387"/>
            <a:ext cx="3467050" cy="10480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147341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EEBC7CF-C2AE-47FA-AEEB-025C96E8AED5}"/>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id="{AA0CE403-F485-4A0F-AC6D-871656E83B8F}"/>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Using mod-</a:t>
              </a:r>
              <a:r>
                <a:rPr lang="en-GB" sz="3200" dirty="0" err="1">
                  <a:latin typeface="+mj-lt"/>
                </a:rPr>
                <a:t>arg</a:t>
              </a:r>
              <a:r>
                <a:rPr lang="en-GB" sz="3200" dirty="0">
                  <a:latin typeface="+mj-lt"/>
                </a:rPr>
                <a:t> form to split summation</a:t>
              </a:r>
              <a:endParaRPr lang="en-GB" sz="3200" dirty="0"/>
            </a:p>
          </p:txBody>
        </p:sp>
        <p:cxnSp>
          <p:nvCxnSpPr>
            <p:cNvPr id="5" name="Straight Connector 4">
              <a:extLst>
                <a:ext uri="{FF2B5EF4-FFF2-40B4-BE49-F238E27FC236}">
                  <a16:creationId xmlns:a16="http://schemas.microsoft.com/office/drawing/2014/main" id="{63EBC505-DC44-4ACA-8764-5DC41C85D62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DB35DD3-DF9C-4747-B506-44BA8CBE1AA4}"/>
                  </a:ext>
                </a:extLst>
              </p:cNvPr>
              <p:cNvSpPr txBox="1"/>
              <p:nvPr/>
            </p:nvSpPr>
            <p:spPr>
              <a:xfrm>
                <a:off x="533251" y="1126834"/>
                <a:ext cx="5953447" cy="4196020"/>
              </a:xfrm>
              <a:prstGeom prst="rect">
                <a:avLst/>
              </a:prstGeom>
              <a:noFill/>
            </p:spPr>
            <p:txBody>
              <a:bodyPr wrap="square" rtlCol="0">
                <a:spAutoFit/>
              </a:bodyPr>
              <a:lstStyle/>
              <a:p>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𝑖</m:t>
                        </m:r>
                        <m:r>
                          <a:rPr lang="en-GB" b="0" i="1" smtClean="0">
                            <a:latin typeface="Cambria Math" panose="02040503050406030204" pitchFamily="18" charset="0"/>
                          </a:rPr>
                          <m:t>𝜃</m:t>
                        </m:r>
                      </m:sup>
                    </m:sSup>
                    <m:r>
                      <a:rPr lang="en-GB" b="0" i="1" smtClean="0">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b="0" i="1" smtClean="0">
                            <a:latin typeface="Cambria Math" panose="02040503050406030204" pitchFamily="18" charset="0"/>
                          </a:rPr>
                          <m:t>2</m:t>
                        </m:r>
                        <m:r>
                          <a:rPr lang="en-GB" i="1">
                            <a:latin typeface="Cambria Math" panose="02040503050406030204" pitchFamily="18" charset="0"/>
                          </a:rPr>
                          <m:t>𝑖</m:t>
                        </m:r>
                        <m:r>
                          <a:rPr lang="en-GB" i="1">
                            <a:latin typeface="Cambria Math" panose="02040503050406030204" pitchFamily="18" charset="0"/>
                          </a:rPr>
                          <m:t>𝜃</m:t>
                        </m:r>
                      </m:sup>
                    </m:sSup>
                    <m:r>
                      <a:rPr lang="en-GB" b="0" i="1" smtClean="0">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b="0" i="1" smtClean="0">
                            <a:latin typeface="Cambria Math" panose="02040503050406030204" pitchFamily="18" charset="0"/>
                          </a:rPr>
                          <m:t>3</m:t>
                        </m:r>
                        <m:r>
                          <a:rPr lang="en-GB" i="1">
                            <a:latin typeface="Cambria Math" panose="02040503050406030204" pitchFamily="18" charset="0"/>
                          </a:rPr>
                          <m:t>𝑖</m:t>
                        </m:r>
                        <m:r>
                          <a:rPr lang="en-GB" i="1">
                            <a:latin typeface="Cambria Math" panose="02040503050406030204" pitchFamily="18" charset="0"/>
                          </a:rPr>
                          <m:t>𝜃</m:t>
                        </m:r>
                      </m:sup>
                    </m:sSup>
                    <m:r>
                      <a:rPr lang="en-GB" b="0" i="1" smtClean="0">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b="0" i="1" smtClean="0">
                            <a:latin typeface="Cambria Math" panose="02040503050406030204" pitchFamily="18" charset="0"/>
                          </a:rPr>
                          <m:t>𝑛</m:t>
                        </m:r>
                        <m:r>
                          <a:rPr lang="en-GB" i="1">
                            <a:latin typeface="Cambria Math" panose="02040503050406030204" pitchFamily="18" charset="0"/>
                          </a:rPr>
                          <m:t>𝑖</m:t>
                        </m:r>
                        <m:r>
                          <a:rPr lang="en-GB" i="1">
                            <a:latin typeface="Cambria Math" panose="02040503050406030204" pitchFamily="18" charset="0"/>
                          </a:rPr>
                          <m:t>𝜃</m:t>
                        </m:r>
                      </m:sup>
                    </m:sSup>
                  </m:oMath>
                </a14:m>
                <a:r>
                  <a:rPr lang="en-GB" dirty="0"/>
                  <a:t> is a geometric series,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𝑖</m:t>
                          </m:r>
                          <m:r>
                            <a:rPr lang="en-GB" i="1">
                              <a:latin typeface="Cambria Math" panose="02040503050406030204" pitchFamily="18" charset="0"/>
                            </a:rPr>
                            <m:t>𝜃</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2</m:t>
                          </m:r>
                          <m:r>
                            <a:rPr lang="en-GB" i="1">
                              <a:latin typeface="Cambria Math" panose="02040503050406030204" pitchFamily="18" charset="0"/>
                            </a:rPr>
                            <m:t>𝑖</m:t>
                          </m:r>
                          <m:r>
                            <a:rPr lang="en-GB" i="1">
                              <a:latin typeface="Cambria Math" panose="02040503050406030204" pitchFamily="18" charset="0"/>
                            </a:rPr>
                            <m:t>𝜃</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3</m:t>
                          </m:r>
                          <m:r>
                            <a:rPr lang="en-GB" i="1">
                              <a:latin typeface="Cambria Math" panose="02040503050406030204" pitchFamily="18" charset="0"/>
                            </a:rPr>
                            <m:t>𝑖</m:t>
                          </m:r>
                          <m:r>
                            <a:rPr lang="en-GB" i="1">
                              <a:latin typeface="Cambria Math" panose="02040503050406030204" pitchFamily="18" charset="0"/>
                            </a:rPr>
                            <m:t>𝜃</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𝑛𝑖</m:t>
                          </m:r>
                          <m:r>
                            <a:rPr lang="en-GB" i="1">
                              <a:latin typeface="Cambria Math" panose="02040503050406030204" pitchFamily="18" charset="0"/>
                            </a:rPr>
                            <m:t>𝜃</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𝑖</m:t>
                              </m:r>
                              <m:r>
                                <a:rPr lang="en-GB" b="0" i="1" smtClean="0">
                                  <a:latin typeface="Cambria Math" panose="02040503050406030204" pitchFamily="18" charset="0"/>
                                </a:rPr>
                                <m:t>𝜃</m:t>
                              </m:r>
                            </m:sup>
                          </m:sSup>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𝑛𝑖</m:t>
                                  </m:r>
                                  <m:r>
                                    <a:rPr lang="en-GB" b="0" i="1" smtClean="0">
                                      <a:latin typeface="Cambria Math" panose="02040503050406030204" pitchFamily="18" charset="0"/>
                                    </a:rPr>
                                    <m:t>𝜃</m:t>
                                  </m:r>
                                </m:sup>
                              </m:sSup>
                              <m:r>
                                <a:rPr lang="en-GB" b="0" i="1" smtClean="0">
                                  <a:latin typeface="Cambria Math" panose="02040503050406030204" pitchFamily="18" charset="0"/>
                                </a:rPr>
                                <m:t>−1</m:t>
                              </m:r>
                            </m:e>
                          </m:d>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𝑖</m:t>
                              </m:r>
                              <m:r>
                                <a:rPr lang="en-GB" b="0" i="1" smtClean="0">
                                  <a:latin typeface="Cambria Math" panose="02040503050406030204" pitchFamily="18" charset="0"/>
                                </a:rPr>
                                <m:t>𝜃</m:t>
                              </m:r>
                            </m:sup>
                          </m:sSup>
                          <m:r>
                            <a:rPr lang="en-GB" b="0" i="1" smtClean="0">
                              <a:latin typeface="Cambria Math" panose="02040503050406030204" pitchFamily="18" charset="0"/>
                            </a:rPr>
                            <m:t>−1</m:t>
                          </m:r>
                        </m:den>
                      </m:f>
                    </m:oMath>
                  </m:oMathPara>
                </a14:m>
                <a:endParaRPr lang="en-GB" dirty="0"/>
              </a:p>
              <a:p>
                <a:endParaRPr lang="en-GB" dirty="0"/>
              </a:p>
              <a:p>
                <a:r>
                  <a:rPr lang="en-GB" dirty="0"/>
                  <a:t>Converting each exponential term to modulus-argument form would allow us to consider the real and imaginary parts of the series separately:</a:t>
                </a:r>
              </a:p>
              <a:p>
                <a:endParaRPr lang="en-GB" dirty="0"/>
              </a:p>
              <a:p>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𝑖</m:t>
                          </m:r>
                          <m:r>
                            <a:rPr lang="en-GB" i="1">
                              <a:latin typeface="Cambria Math" panose="02040503050406030204" pitchFamily="18" charset="0"/>
                            </a:rPr>
                            <m:t>𝜃</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2</m:t>
                          </m:r>
                          <m:r>
                            <a:rPr lang="en-GB" i="1">
                              <a:latin typeface="Cambria Math" panose="02040503050406030204" pitchFamily="18" charset="0"/>
                            </a:rPr>
                            <m:t>𝑖</m:t>
                          </m:r>
                          <m:r>
                            <a:rPr lang="en-GB" i="1">
                              <a:latin typeface="Cambria Math" panose="02040503050406030204" pitchFamily="18" charset="0"/>
                            </a:rPr>
                            <m:t>𝜃</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3</m:t>
                          </m:r>
                          <m:r>
                            <a:rPr lang="en-GB" i="1">
                              <a:latin typeface="Cambria Math" panose="02040503050406030204" pitchFamily="18" charset="0"/>
                            </a:rPr>
                            <m:t>𝑖</m:t>
                          </m:r>
                          <m:r>
                            <a:rPr lang="en-GB" i="1">
                              <a:latin typeface="Cambria Math" panose="02040503050406030204" pitchFamily="18" charset="0"/>
                            </a:rPr>
                            <m:t>𝜃</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𝑛𝑖</m:t>
                          </m:r>
                          <m:r>
                            <a:rPr lang="en-GB" i="1">
                              <a:latin typeface="Cambria Math" panose="02040503050406030204" pitchFamily="18" charset="0"/>
                            </a:rPr>
                            <m:t>𝜃</m:t>
                          </m:r>
                        </m:sup>
                      </m:sSup>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e>
                          </m:func>
                        </m:e>
                      </m:d>
                      <m:r>
                        <a:rPr lang="en-GB" b="0" i="1" smtClean="0">
                          <a:latin typeface="Cambria Math" panose="02040503050406030204" pitchFamily="18" charset="0"/>
                        </a:rPr>
                        <m:t>+</m:t>
                      </m:r>
                      <m:d>
                        <m:dPr>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b="0" i="1" smtClean="0">
                                  <a:latin typeface="Cambria Math" panose="02040503050406030204" pitchFamily="18" charset="0"/>
                                </a:rPr>
                                <m:t>2</m:t>
                              </m:r>
                              <m:r>
                                <a:rPr lang="en-GB" i="1">
                                  <a:latin typeface="Cambria Math" panose="02040503050406030204" pitchFamily="18" charset="0"/>
                                </a:rPr>
                                <m:t>𝜃</m:t>
                              </m:r>
                              <m:r>
                                <a:rPr lang="en-GB" i="1">
                                  <a:latin typeface="Cambria Math" panose="02040503050406030204" pitchFamily="18" charset="0"/>
                                </a:rPr>
                                <m:t>+</m:t>
                              </m:r>
                              <m:r>
                                <a:rPr lang="en-GB" i="1">
                                  <a:latin typeface="Cambria Math" panose="02040503050406030204" pitchFamily="18" charset="0"/>
                                </a:rPr>
                                <m:t>𝑖</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b="0" i="1" smtClean="0">
                                      <a:latin typeface="Cambria Math" panose="02040503050406030204" pitchFamily="18" charset="0"/>
                                    </a:rPr>
                                    <m:t>2</m:t>
                                  </m:r>
                                  <m:r>
                                    <a:rPr lang="en-GB" i="1">
                                      <a:latin typeface="Cambria Math" panose="02040503050406030204" pitchFamily="18" charset="0"/>
                                    </a:rPr>
                                    <m:t>𝜃</m:t>
                                  </m:r>
                                </m:e>
                              </m:func>
                            </m:e>
                          </m:func>
                        </m:e>
                      </m:d>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m:t>
                              </m:r>
                              <m:r>
                                <a:rPr lang="en-GB" b="0" i="1" smtClean="0">
                                  <a:latin typeface="Cambria Math" panose="02040503050406030204" pitchFamily="18" charset="0"/>
                                </a:rPr>
                                <m:t>𝜃</m:t>
                              </m:r>
                            </m:e>
                          </m:func>
                          <m:r>
                            <a:rPr lang="en-GB" b="0" i="1" smtClean="0">
                              <a:latin typeface="Cambria Math" panose="02040503050406030204" pitchFamily="18" charset="0"/>
                            </a:rPr>
                            <m:t>+…</m:t>
                          </m:r>
                        </m:e>
                      </m:d>
                      <m:r>
                        <a:rPr lang="en-GB" b="0" i="1" smtClean="0">
                          <a:latin typeface="Cambria Math" panose="02040503050406030204" pitchFamily="18" charset="0"/>
                        </a:rPr>
                        <m:t>+</m:t>
                      </m:r>
                      <m:r>
                        <a:rPr lang="en-GB" b="0" i="1" smtClean="0">
                          <a:latin typeface="Cambria Math" panose="02040503050406030204" pitchFamily="18" charset="0"/>
                        </a:rPr>
                        <m:t>𝑖</m:t>
                      </m:r>
                      <m:d>
                        <m:dPr>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i="1">
                                  <a:latin typeface="Cambria Math" panose="02040503050406030204" pitchFamily="18" charset="0"/>
                                </a:rPr>
                                <m:t>𝜃</m:t>
                              </m:r>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i="1">
                                  <a:latin typeface="Cambria Math" panose="02040503050406030204" pitchFamily="18" charset="0"/>
                                </a:rPr>
                                <m:t>2</m:t>
                              </m:r>
                              <m:r>
                                <a:rPr lang="en-GB" i="1">
                                  <a:latin typeface="Cambria Math" panose="02040503050406030204" pitchFamily="18" charset="0"/>
                                </a:rPr>
                                <m:t>𝜃</m:t>
                              </m:r>
                            </m:e>
                          </m:func>
                          <m:r>
                            <a:rPr lang="en-GB" i="1">
                              <a:latin typeface="Cambria Math" panose="02040503050406030204" pitchFamily="18" charset="0"/>
                            </a:rPr>
                            <m:t>+…</m:t>
                          </m:r>
                        </m:e>
                      </m:d>
                    </m:oMath>
                  </m:oMathPara>
                </a14:m>
                <a:endParaRPr lang="en-GB" dirty="0"/>
              </a:p>
              <a:p>
                <a:endParaRPr lang="en-GB" dirty="0"/>
              </a:p>
              <a:p>
                <a:r>
                  <a:rPr lang="en-GB" dirty="0"/>
                  <a:t>Thus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m:t>
                        </m:r>
                        <m:r>
                          <a:rPr lang="en-GB" b="0" i="1" smtClean="0">
                            <a:latin typeface="Cambria Math" panose="02040503050406030204" pitchFamily="18" charset="0"/>
                          </a:rPr>
                          <m:t>𝜃</m:t>
                        </m:r>
                      </m:e>
                    </m:func>
                    <m:r>
                      <a:rPr lang="en-GB" b="0" i="1" smtClean="0">
                        <a:latin typeface="Cambria Math" panose="02040503050406030204" pitchFamily="18" charset="0"/>
                      </a:rPr>
                      <m:t>+…</m:t>
                    </m:r>
                  </m:oMath>
                </a14:m>
                <a:r>
                  <a:rPr lang="en-GB" dirty="0"/>
                  <a:t> is the real part of </a:t>
                </a:r>
                <a14:m>
                  <m:oMath xmlns:m="http://schemas.openxmlformats.org/officeDocument/2006/math">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𝑖</m:t>
                            </m:r>
                            <m:r>
                              <a:rPr lang="en-GB" i="1">
                                <a:latin typeface="Cambria Math" panose="02040503050406030204" pitchFamily="18" charset="0"/>
                              </a:rPr>
                              <m:t>𝜃</m:t>
                            </m:r>
                          </m:sup>
                        </m:sSup>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𝑛𝑖</m:t>
                                </m:r>
                                <m:r>
                                  <a:rPr lang="en-GB" i="1">
                                    <a:latin typeface="Cambria Math" panose="02040503050406030204" pitchFamily="18" charset="0"/>
                                  </a:rPr>
                                  <m:t>𝜃</m:t>
                                </m:r>
                              </m:sup>
                            </m:sSup>
                            <m:r>
                              <a:rPr lang="en-GB" i="1">
                                <a:latin typeface="Cambria Math" panose="02040503050406030204" pitchFamily="18" charset="0"/>
                              </a:rPr>
                              <m:t>−1</m:t>
                            </m:r>
                          </m:e>
                        </m:d>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𝑖</m:t>
                            </m:r>
                            <m:r>
                              <a:rPr lang="en-GB" i="1">
                                <a:latin typeface="Cambria Math" panose="02040503050406030204" pitchFamily="18" charset="0"/>
                              </a:rPr>
                              <m:t>𝜃</m:t>
                            </m:r>
                          </m:sup>
                        </m:sSup>
                        <m:r>
                          <a:rPr lang="en-GB" i="1">
                            <a:latin typeface="Cambria Math" panose="02040503050406030204" pitchFamily="18" charset="0"/>
                          </a:rPr>
                          <m:t>−1</m:t>
                        </m:r>
                      </m:den>
                    </m:f>
                  </m:oMath>
                </a14:m>
                <a:r>
                  <a:rPr lang="en-GB" dirty="0"/>
                  <a:t> and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𝜃</m:t>
                        </m:r>
                      </m:e>
                    </m:func>
                    <m:r>
                      <a:rPr lang="en-GB" b="0" i="1" smtClean="0">
                        <a:latin typeface="Cambria Math" panose="02040503050406030204" pitchFamily="18" charset="0"/>
                      </a:rPr>
                      <m:t>+…</m:t>
                    </m:r>
                  </m:oMath>
                </a14:m>
                <a:r>
                  <a:rPr lang="en-GB" dirty="0"/>
                  <a:t> the imaginary part. </a:t>
                </a:r>
              </a:p>
            </p:txBody>
          </p:sp>
        </mc:Choice>
        <mc:Fallback xmlns="">
          <p:sp>
            <p:nvSpPr>
              <p:cNvPr id="6" name="TextBox 5">
                <a:extLst>
                  <a:ext uri="{FF2B5EF4-FFF2-40B4-BE49-F238E27FC236}">
                    <a16:creationId xmlns:a16="http://schemas.microsoft.com/office/drawing/2014/main" id="{CDB35DD3-DF9C-4747-B506-44BA8CBE1AA4}"/>
                  </a:ext>
                </a:extLst>
              </p:cNvPr>
              <p:cNvSpPr txBox="1">
                <a:spLocks noRot="1" noChangeAspect="1" noMove="1" noResize="1" noEditPoints="1" noAdjustHandles="1" noChangeArrowheads="1" noChangeShapeType="1" noTextEdit="1"/>
              </p:cNvSpPr>
              <p:nvPr/>
            </p:nvSpPr>
            <p:spPr>
              <a:xfrm>
                <a:off x="533251" y="1126834"/>
                <a:ext cx="5953447" cy="4196020"/>
              </a:xfrm>
              <a:prstGeom prst="rect">
                <a:avLst/>
              </a:prstGeom>
              <a:blipFill>
                <a:blip r:embed="rId2"/>
                <a:stretch>
                  <a:fillRect l="-819" t="-581" r="-1535" b="-1453"/>
                </a:stretch>
              </a:blipFill>
            </p:spPr>
            <p:txBody>
              <a:bodyPr/>
              <a:lstStyle/>
              <a:p>
                <a:r>
                  <a:rPr lang="en-GB">
                    <a:noFill/>
                  </a:rPr>
                  <a:t> </a:t>
                </a:r>
              </a:p>
            </p:txBody>
          </p:sp>
        </mc:Fallback>
      </mc:AlternateContent>
    </p:spTree>
    <p:extLst>
      <p:ext uri="{BB962C8B-B14F-4D97-AF65-F5344CB8AC3E}">
        <p14:creationId xmlns:p14="http://schemas.microsoft.com/office/powerpoint/2010/main" val="70058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fade">
                                      <p:cBhvr>
                                        <p:cTn id="1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22D892-2BA7-4609-87A7-9BCA161A543E}"/>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B91BE61-5D13-4262-94E5-6EDE5137644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a:extLst>
                <a:ext uri="{FF2B5EF4-FFF2-40B4-BE49-F238E27FC236}">
                  <a16:creationId xmlns:a16="http://schemas.microsoft.com/office/drawing/2014/main" id="{91703300-0617-4138-8DB6-649CF3E66C4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76E84A-3340-4646-85D1-9BE4F1B56277}"/>
                  </a:ext>
                </a:extLst>
              </p:cNvPr>
              <p:cNvSpPr txBox="1"/>
              <p:nvPr/>
            </p:nvSpPr>
            <p:spPr>
              <a:xfrm>
                <a:off x="395536" y="720044"/>
                <a:ext cx="8230304" cy="199990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t>
                </a:r>
                <a14:m>
                  <m:oMath xmlns:m="http://schemas.openxmlformats.org/officeDocument/2006/math">
                    <m:r>
                      <a:rPr lang="en-GB" sz="1600" b="0" i="1" smtClean="0">
                        <a:latin typeface="Cambria Math" panose="02040503050406030204" pitchFamily="18" charset="0"/>
                      </a:rPr>
                      <m:t>𝑆</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𝑖</m:t>
                        </m:r>
                        <m:r>
                          <a:rPr lang="en-GB" sz="1600" b="0" i="1" smtClean="0">
                            <a:latin typeface="Cambria Math" panose="02040503050406030204" pitchFamily="18" charset="0"/>
                          </a:rPr>
                          <m:t>𝜃</m:t>
                        </m:r>
                      </m:sup>
                    </m:sSup>
                    <m:r>
                      <a:rPr lang="en-GB" sz="1600" b="0" i="1" smtClean="0">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b="0" i="1" smtClean="0">
                            <a:latin typeface="Cambria Math" panose="02040503050406030204" pitchFamily="18" charset="0"/>
                          </a:rPr>
                          <m:t>2</m:t>
                        </m:r>
                        <m:r>
                          <a:rPr lang="en-GB" sz="1600" i="1">
                            <a:latin typeface="Cambria Math" panose="02040503050406030204" pitchFamily="18" charset="0"/>
                          </a:rPr>
                          <m:t>𝑖</m:t>
                        </m:r>
                        <m:r>
                          <a:rPr lang="en-GB" sz="1600" i="1">
                            <a:latin typeface="Cambria Math" panose="02040503050406030204" pitchFamily="18" charset="0"/>
                          </a:rPr>
                          <m:t>𝜃</m:t>
                        </m:r>
                      </m:sup>
                    </m:sSup>
                    <m:r>
                      <a:rPr lang="en-GB" sz="1600" b="0" i="1" smtClean="0">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b="0" i="1" smtClean="0">
                            <a:latin typeface="Cambria Math" panose="02040503050406030204" pitchFamily="18" charset="0"/>
                          </a:rPr>
                          <m:t>3</m:t>
                        </m:r>
                        <m:r>
                          <a:rPr lang="en-GB" sz="1600" i="1">
                            <a:latin typeface="Cambria Math" panose="02040503050406030204" pitchFamily="18" charset="0"/>
                          </a:rPr>
                          <m:t>𝑖</m:t>
                        </m:r>
                        <m:r>
                          <a:rPr lang="en-GB" sz="1600" i="1">
                            <a:latin typeface="Cambria Math" panose="02040503050406030204" pitchFamily="18" charset="0"/>
                          </a:rPr>
                          <m:t>𝜃</m:t>
                        </m:r>
                      </m:sup>
                    </m:sSup>
                    <m:r>
                      <a:rPr lang="en-GB" sz="1600" b="0" i="1" smtClean="0">
                        <a:latin typeface="Cambria Math" panose="02040503050406030204" pitchFamily="18" charset="0"/>
                      </a:rPr>
                      <m:t>+</m:t>
                    </m:r>
                    <m:r>
                      <a:rPr lang="en-GB" sz="1600" i="1" smtClean="0">
                        <a:latin typeface="Cambria Math" panose="02040503050406030204" pitchFamily="18" charset="0"/>
                      </a:rPr>
                      <m:t>…</m:t>
                    </m:r>
                    <m:r>
                      <a:rPr lang="en-GB" sz="1600" b="0" i="1" smtClean="0">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b="0" i="1" smtClean="0">
                            <a:latin typeface="Cambria Math" panose="02040503050406030204" pitchFamily="18" charset="0"/>
                          </a:rPr>
                          <m:t>8</m:t>
                        </m:r>
                        <m:r>
                          <a:rPr lang="en-GB" sz="1600" i="1">
                            <a:latin typeface="Cambria Math" panose="02040503050406030204" pitchFamily="18" charset="0"/>
                          </a:rPr>
                          <m:t>𝑖</m:t>
                        </m:r>
                        <m:r>
                          <a:rPr lang="en-GB" sz="1600" i="1">
                            <a:latin typeface="Cambria Math" panose="02040503050406030204" pitchFamily="18" charset="0"/>
                          </a:rPr>
                          <m:t>𝜃</m:t>
                        </m:r>
                      </m:sup>
                    </m:sSup>
                  </m:oMath>
                </a14:m>
                <a:r>
                  <a:rPr lang="en-GB" sz="1600" dirty="0"/>
                  <a:t>, for </a:t>
                </a:r>
                <a14:m>
                  <m:oMath xmlns:m="http://schemas.openxmlformats.org/officeDocument/2006/math">
                    <m:r>
                      <a:rPr lang="en-GB" sz="1600" b="0" i="1" smtClean="0">
                        <a:latin typeface="Cambria Math" panose="02040503050406030204" pitchFamily="18" charset="0"/>
                      </a:rPr>
                      <m:t>𝜃</m:t>
                    </m:r>
                    <m:r>
                      <a:rPr lang="en-GB" sz="1600" b="0" i="1" smtClean="0">
                        <a:latin typeface="Cambria Math" panose="02040503050406030204" pitchFamily="18" charset="0"/>
                      </a:rPr>
                      <m:t>≠2</m:t>
                    </m:r>
                    <m:r>
                      <a:rPr lang="en-GB" sz="1600" b="0" i="1" smtClean="0">
                        <a:latin typeface="Cambria Math" panose="02040503050406030204" pitchFamily="18" charset="0"/>
                      </a:rPr>
                      <m:t>𝑛</m:t>
                    </m:r>
                    <m:r>
                      <a:rPr lang="en-GB" sz="1600" b="0" i="1" smtClean="0">
                        <a:latin typeface="Cambria Math" panose="02040503050406030204" pitchFamily="18" charset="0"/>
                      </a:rPr>
                      <m:t>𝜋</m:t>
                    </m:r>
                  </m:oMath>
                </a14:m>
                <a:r>
                  <a:rPr lang="en-GB" sz="1600" dirty="0"/>
                  <a:t>, where </a:t>
                </a:r>
                <a14:m>
                  <m:oMath xmlns:m="http://schemas.openxmlformats.org/officeDocument/2006/math">
                    <m:r>
                      <a:rPr lang="en-GB" sz="1600" b="0" i="1" smtClean="0">
                        <a:latin typeface="Cambria Math" panose="02040503050406030204" pitchFamily="18" charset="0"/>
                      </a:rPr>
                      <m:t>𝑛</m:t>
                    </m:r>
                  </m:oMath>
                </a14:m>
                <a:r>
                  <a:rPr lang="en-GB" sz="1600" dirty="0"/>
                  <a:t> is an integer.</a:t>
                </a:r>
              </a:p>
              <a:p>
                <a:pPr marL="342900" indent="-342900">
                  <a:buAutoNum type="alphaLcParenBoth"/>
                </a:pPr>
                <a:r>
                  <a:rPr lang="en-GB" sz="1600" dirty="0"/>
                  <a:t>Show that </a:t>
                </a:r>
                <a14:m>
                  <m:oMath xmlns:m="http://schemas.openxmlformats.org/officeDocument/2006/math">
                    <m:r>
                      <a:rPr lang="en-GB" sz="1600" b="0" i="1" smtClean="0">
                        <a:latin typeface="Cambria Math" panose="02040503050406030204" pitchFamily="18" charset="0"/>
                      </a:rPr>
                      <m:t>𝑆</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9</m:t>
                                </m:r>
                                <m:r>
                                  <a:rPr lang="en-GB" sz="1600" b="0" i="1" smtClean="0">
                                    <a:latin typeface="Cambria Math" panose="02040503050406030204" pitchFamily="18" charset="0"/>
                                  </a:rPr>
                                  <m:t>𝑖</m:t>
                                </m:r>
                                <m:r>
                                  <a:rPr lang="en-GB" sz="1600" b="0" i="1" smtClean="0">
                                    <a:latin typeface="Cambria Math" panose="02040503050406030204" pitchFamily="18" charset="0"/>
                                  </a:rPr>
                                  <m:t>𝜃</m:t>
                                </m:r>
                              </m:num>
                              <m:den>
                                <m:r>
                                  <a:rPr lang="en-GB" sz="1600" b="0" i="1" smtClean="0">
                                    <a:latin typeface="Cambria Math" panose="02040503050406030204" pitchFamily="18" charset="0"/>
                                  </a:rPr>
                                  <m:t>2</m:t>
                                </m:r>
                              </m:den>
                            </m:f>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4</m:t>
                            </m:r>
                            <m:r>
                              <a:rPr lang="en-GB" sz="1600" b="0" i="1" smtClean="0">
                                <a:latin typeface="Cambria Math" panose="02040503050406030204" pitchFamily="18" charset="0"/>
                              </a:rPr>
                              <m:t>𝜃</m:t>
                            </m:r>
                          </m:e>
                        </m:func>
                      </m:num>
                      <m:den>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𝜃</m:t>
                                </m:r>
                              </m:num>
                              <m:den>
                                <m:r>
                                  <a:rPr lang="en-GB" sz="1600" b="0" i="1" smtClean="0">
                                    <a:latin typeface="Cambria Math" panose="02040503050406030204" pitchFamily="18" charset="0"/>
                                  </a:rPr>
                                  <m:t>2</m:t>
                                </m:r>
                              </m:den>
                            </m:f>
                          </m:e>
                        </m:func>
                      </m:den>
                    </m:f>
                  </m:oMath>
                </a14:m>
                <a:endParaRPr lang="en-GB" sz="1600" dirty="0"/>
              </a:p>
              <a:p>
                <a:r>
                  <a:rPr lang="en-GB" sz="1600" dirty="0"/>
                  <a:t>Let </a:t>
                </a:r>
                <a14:m>
                  <m:oMath xmlns:m="http://schemas.openxmlformats.org/officeDocument/2006/math">
                    <m:r>
                      <a:rPr lang="en-GB" sz="1600" b="0" i="1" smtClean="0">
                        <a:latin typeface="Cambria Math" panose="02040503050406030204" pitchFamily="18" charset="0"/>
                      </a:rPr>
                      <m:t>𝑃</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2</m:t>
                        </m:r>
                        <m:r>
                          <a:rPr lang="en-GB" sz="1600" b="0" i="1" smtClean="0">
                            <a:latin typeface="Cambria Math" panose="02040503050406030204" pitchFamily="18" charset="0"/>
                          </a:rPr>
                          <m:t>𝜃</m:t>
                        </m:r>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3</m:t>
                        </m:r>
                        <m:r>
                          <a:rPr lang="en-GB" sz="1600" b="0" i="1" smtClean="0">
                            <a:latin typeface="Cambria Math" panose="02040503050406030204" pitchFamily="18" charset="0"/>
                          </a:rPr>
                          <m:t>𝜃</m:t>
                        </m:r>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8</m:t>
                        </m:r>
                        <m:r>
                          <a:rPr lang="en-GB" sz="1600" b="0" i="1" smtClean="0">
                            <a:latin typeface="Cambria Math" panose="02040503050406030204" pitchFamily="18" charset="0"/>
                          </a:rPr>
                          <m:t>𝜃</m:t>
                        </m:r>
                      </m:e>
                    </m:func>
                  </m:oMath>
                </a14:m>
                <a:r>
                  <a:rPr lang="en-GB" sz="1600" dirty="0"/>
                  <a:t> and </a:t>
                </a:r>
                <a14:m>
                  <m:oMath xmlns:m="http://schemas.openxmlformats.org/officeDocument/2006/math">
                    <m:r>
                      <a:rPr lang="en-GB" sz="1600" b="0" i="1" smtClean="0">
                        <a:latin typeface="Cambria Math" panose="02040503050406030204" pitchFamily="18" charset="0"/>
                      </a:rPr>
                      <m:t>𝑄</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2</m:t>
                        </m:r>
                        <m:r>
                          <a:rPr lang="en-GB" sz="1600" b="0" i="1" smtClean="0">
                            <a:latin typeface="Cambria Math" panose="02040503050406030204" pitchFamily="18" charset="0"/>
                          </a:rPr>
                          <m:t>𝜃</m:t>
                        </m:r>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8</m:t>
                        </m:r>
                        <m:r>
                          <a:rPr lang="en-GB" sz="1600" b="0" i="1" smtClean="0">
                            <a:latin typeface="Cambria Math" panose="02040503050406030204" pitchFamily="18" charset="0"/>
                          </a:rPr>
                          <m:t>𝜃</m:t>
                        </m:r>
                      </m:e>
                    </m:func>
                  </m:oMath>
                </a14:m>
                <a:endParaRPr lang="en-GB" dirty="0"/>
              </a:p>
              <a:p>
                <a:r>
                  <a:rPr lang="en-GB" dirty="0"/>
                  <a:t>(b) Use your answer to part </a:t>
                </a:r>
                <a:r>
                  <a:rPr lang="en-GB" b="1" dirty="0"/>
                  <a:t>a</a:t>
                </a:r>
                <a:r>
                  <a:rPr lang="en-GB" dirty="0"/>
                  <a:t> to show that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9</m:t>
                            </m:r>
                            <m:r>
                              <a:rPr lang="en-GB" b="0" i="1" smtClean="0">
                                <a:latin typeface="Cambria Math" panose="02040503050406030204" pitchFamily="18" charset="0"/>
                              </a:rPr>
                              <m:t>𝜃</m:t>
                            </m:r>
                          </m:num>
                          <m:den>
                            <m:r>
                              <a:rPr lang="en-GB" b="0" i="1" smtClean="0">
                                <a:latin typeface="Cambria Math" panose="02040503050406030204" pitchFamily="18" charset="0"/>
                              </a:rPr>
                              <m:t>2</m:t>
                            </m:r>
                          </m:den>
                        </m:f>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4</m:t>
                        </m:r>
                        <m:r>
                          <a:rPr lang="en-GB" b="0" i="1" smtClean="0">
                            <a:latin typeface="Cambria Math" panose="02040503050406030204" pitchFamily="18" charset="0"/>
                          </a:rPr>
                          <m:t>𝜃</m:t>
                        </m:r>
                      </m:e>
                    </m:func>
                    <m:r>
                      <a:rPr lang="en-GB" b="0" i="1" smtClean="0">
                        <a:latin typeface="Cambria Math" panose="02040503050406030204" pitchFamily="18" charset="0"/>
                      </a:rPr>
                      <m:t> </m:t>
                    </m:r>
                    <m:r>
                      <a:rPr lang="en-GB" b="0" i="1" smtClean="0">
                        <a:latin typeface="Cambria Math" panose="02040503050406030204" pitchFamily="18" charset="0"/>
                      </a:rPr>
                      <m:t>𝑐𝑜𝑠𝑒𝑐</m:t>
                    </m:r>
                    <m:f>
                      <m:fPr>
                        <m:ctrlPr>
                          <a:rPr lang="en-GB" b="0" i="1" smtClean="0">
                            <a:latin typeface="Cambria Math" panose="02040503050406030204" pitchFamily="18" charset="0"/>
                          </a:rPr>
                        </m:ctrlPr>
                      </m:fPr>
                      <m:num>
                        <m:r>
                          <a:rPr lang="en-GB" b="0" i="1" smtClean="0">
                            <a:latin typeface="Cambria Math" panose="02040503050406030204" pitchFamily="18" charset="0"/>
                          </a:rPr>
                          <m:t>𝜃</m:t>
                        </m:r>
                      </m:num>
                      <m:den>
                        <m:r>
                          <a:rPr lang="en-GB" b="0" i="1" smtClean="0">
                            <a:latin typeface="Cambria Math" panose="02040503050406030204" pitchFamily="18" charset="0"/>
                          </a:rPr>
                          <m:t>2</m:t>
                        </m:r>
                      </m:den>
                    </m:f>
                  </m:oMath>
                </a14:m>
                <a:r>
                  <a:rPr lang="en-GB" dirty="0"/>
                  <a:t> and find similar expressions for </a:t>
                </a:r>
                <a14:m>
                  <m:oMath xmlns:m="http://schemas.openxmlformats.org/officeDocument/2006/math">
                    <m:r>
                      <a:rPr lang="en-GB" b="0" i="1" smtClean="0">
                        <a:latin typeface="Cambria Math" panose="02040503050406030204" pitchFamily="18" charset="0"/>
                      </a:rPr>
                      <m:t>𝑄</m:t>
                    </m:r>
                  </m:oMath>
                </a14:m>
                <a:r>
                  <a:rPr lang="en-GB"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𝑄</m:t>
                        </m:r>
                      </m:num>
                      <m:den>
                        <m:r>
                          <a:rPr lang="en-GB" b="0" i="1" smtClean="0">
                            <a:latin typeface="Cambria Math" panose="02040503050406030204" pitchFamily="18" charset="0"/>
                          </a:rPr>
                          <m:t>𝑃</m:t>
                        </m:r>
                      </m:den>
                    </m:f>
                  </m:oMath>
                </a14:m>
                <a:endParaRPr lang="en-GB" dirty="0"/>
              </a:p>
            </p:txBody>
          </p:sp>
        </mc:Choice>
        <mc:Fallback xmlns="">
          <p:sp>
            <p:nvSpPr>
              <p:cNvPr id="6" name="TextBox 5">
                <a:extLst>
                  <a:ext uri="{FF2B5EF4-FFF2-40B4-BE49-F238E27FC236}">
                    <a16:creationId xmlns:a16="http://schemas.microsoft.com/office/drawing/2014/main" id="{AB76E84A-3340-4646-85D1-9BE4F1B56277}"/>
                  </a:ext>
                </a:extLst>
              </p:cNvPr>
              <p:cNvSpPr txBox="1">
                <a:spLocks noRot="1" noChangeAspect="1" noMove="1" noResize="1" noEditPoints="1" noAdjustHandles="1" noChangeArrowheads="1" noChangeShapeType="1" noTextEdit="1"/>
              </p:cNvSpPr>
              <p:nvPr/>
            </p:nvSpPr>
            <p:spPr>
              <a:xfrm>
                <a:off x="395536" y="720044"/>
                <a:ext cx="8230304" cy="199990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7278459-44F2-4893-AF55-7064B034004A}"/>
                  </a:ext>
                </a:extLst>
              </p:cNvPr>
              <p:cNvSpPr txBox="1"/>
              <p:nvPr/>
            </p:nvSpPr>
            <p:spPr>
              <a:xfrm>
                <a:off x="209724" y="2840484"/>
                <a:ext cx="5400600" cy="33616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𝑖</m:t>
                          </m:r>
                          <m:r>
                            <a:rPr lang="en-GB" i="1">
                              <a:latin typeface="Cambria Math" panose="02040503050406030204" pitchFamily="18" charset="0"/>
                            </a:rPr>
                            <m:t>𝜃</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2</m:t>
                          </m:r>
                          <m:r>
                            <a:rPr lang="en-GB" i="1">
                              <a:latin typeface="Cambria Math" panose="02040503050406030204" pitchFamily="18" charset="0"/>
                            </a:rPr>
                            <m:t>𝑖</m:t>
                          </m:r>
                          <m:r>
                            <a:rPr lang="en-GB" i="1">
                              <a:latin typeface="Cambria Math" panose="02040503050406030204" pitchFamily="18" charset="0"/>
                            </a:rPr>
                            <m:t>𝜃</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3</m:t>
                          </m:r>
                          <m:r>
                            <a:rPr lang="en-GB" i="1">
                              <a:latin typeface="Cambria Math" panose="02040503050406030204" pitchFamily="18" charset="0"/>
                            </a:rPr>
                            <m:t>𝑖</m:t>
                          </m:r>
                          <m:r>
                            <a:rPr lang="en-GB" i="1">
                              <a:latin typeface="Cambria Math" panose="02040503050406030204" pitchFamily="18" charset="0"/>
                            </a:rPr>
                            <m:t>𝜃</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8</m:t>
                          </m:r>
                          <m:r>
                            <a:rPr lang="en-GB" i="1">
                              <a:latin typeface="Cambria Math" panose="02040503050406030204" pitchFamily="18" charset="0"/>
                            </a:rPr>
                            <m:t>𝑖</m:t>
                          </m:r>
                          <m:r>
                            <a:rPr lang="en-GB" i="1">
                              <a:latin typeface="Cambria Math" panose="02040503050406030204" pitchFamily="18" charset="0"/>
                            </a:rPr>
                            <m:t>𝜃</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𝑖</m:t>
                              </m:r>
                              <m:r>
                                <a:rPr lang="en-GB" b="0" i="1" smtClean="0">
                                  <a:latin typeface="Cambria Math" panose="02040503050406030204" pitchFamily="18" charset="0"/>
                                </a:rPr>
                                <m:t>𝜃</m:t>
                              </m:r>
                            </m:sup>
                          </m:sSup>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𝑖</m:t>
                                          </m:r>
                                          <m:r>
                                            <a:rPr lang="en-GB" b="0" i="1" smtClean="0">
                                              <a:latin typeface="Cambria Math" panose="02040503050406030204" pitchFamily="18" charset="0"/>
                                            </a:rPr>
                                            <m:t>𝜃</m:t>
                                          </m:r>
                                        </m:sup>
                                      </m:sSup>
                                    </m:e>
                                  </m:d>
                                </m:e>
                                <m:sup>
                                  <m:r>
                                    <a:rPr lang="en-GB" b="0" i="1" smtClean="0">
                                      <a:latin typeface="Cambria Math" panose="02040503050406030204" pitchFamily="18" charset="0"/>
                                    </a:rPr>
                                    <m:t>8</m:t>
                                  </m:r>
                                </m:sup>
                              </m:sSup>
                              <m:r>
                                <a:rPr lang="en-GB" b="0" i="1" smtClean="0">
                                  <a:latin typeface="Cambria Math" panose="02040503050406030204" pitchFamily="18" charset="0"/>
                                </a:rPr>
                                <m:t>−1</m:t>
                              </m:r>
                            </m:e>
                          </m:d>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𝑖</m:t>
                              </m:r>
                              <m:r>
                                <a:rPr lang="en-GB" b="0" i="1" smtClean="0">
                                  <a:latin typeface="Cambria Math" panose="02040503050406030204" pitchFamily="18" charset="0"/>
                                </a:rPr>
                                <m:t>𝜃</m:t>
                              </m:r>
                            </m:sup>
                          </m:sSup>
                          <m:r>
                            <a:rPr lang="en-GB" b="0" i="1" smtClean="0">
                              <a:latin typeface="Cambria Math" panose="02040503050406030204" pitchFamily="18" charset="0"/>
                            </a:rPr>
                            <m:t>−1</m:t>
                          </m:r>
                        </m:den>
                      </m:f>
                    </m:oMath>
                    <m:oMath xmlns:m="http://schemas.openxmlformats.org/officeDocument/2006/math">
                      <m:r>
                        <a:rPr lang="en-GB" b="0" i="1" smtClean="0">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𝑖</m:t>
                              </m:r>
                              <m:r>
                                <a:rPr lang="en-GB" i="1">
                                  <a:latin typeface="Cambria Math" panose="02040503050406030204" pitchFamily="18" charset="0"/>
                                </a:rPr>
                                <m:t>𝜃</m:t>
                              </m:r>
                            </m:sup>
                          </m:sSup>
                          <m:d>
                            <m:dPr>
                              <m:ctrlPr>
                                <a:rPr lang="en-GB" i="1">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𝑖</m:t>
                                          </m:r>
                                          <m:r>
                                            <a:rPr lang="en-GB" i="1">
                                              <a:latin typeface="Cambria Math" panose="02040503050406030204" pitchFamily="18" charset="0"/>
                                            </a:rPr>
                                            <m:t>𝜃</m:t>
                                          </m:r>
                                        </m:sup>
                                      </m:sSup>
                                    </m:e>
                                  </m:d>
                                </m:e>
                                <m:sup>
                                  <m:r>
                                    <a:rPr lang="en-GB" i="1">
                                      <a:latin typeface="Cambria Math" panose="02040503050406030204" pitchFamily="18" charset="0"/>
                                    </a:rPr>
                                    <m:t>8</m:t>
                                  </m:r>
                                </m:sup>
                              </m:sSup>
                              <m:r>
                                <a:rPr lang="en-GB" i="1">
                                  <a:latin typeface="Cambria Math" panose="02040503050406030204" pitchFamily="18" charset="0"/>
                                </a:rPr>
                                <m:t>−1</m:t>
                              </m:r>
                            </m:e>
                          </m:d>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𝑖</m:t>
                              </m:r>
                              <m:r>
                                <a:rPr lang="en-GB" i="1">
                                  <a:latin typeface="Cambria Math" panose="02040503050406030204" pitchFamily="18" charset="0"/>
                                </a:rPr>
                                <m:t>𝜃</m:t>
                              </m:r>
                            </m:sup>
                          </m:sSup>
                          <m:r>
                            <a:rPr lang="en-GB" i="1">
                              <a:latin typeface="Cambria Math" panose="02040503050406030204" pitchFamily="18" charset="0"/>
                            </a:rPr>
                            <m:t>−1</m:t>
                          </m:r>
                        </m:den>
                      </m:f>
                      <m:r>
                        <a:rPr lang="en-GB" b="0" i="1" smtClean="0">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𝑖</m:t>
                              </m:r>
                              <m:r>
                                <a:rPr lang="en-GB" i="1">
                                  <a:latin typeface="Cambria Math" panose="02040503050406030204" pitchFamily="18" charset="0"/>
                                </a:rPr>
                                <m:t>𝜃</m:t>
                              </m:r>
                            </m:sup>
                          </m:sSup>
                          <m:d>
                            <m:dPr>
                              <m:ctrlPr>
                                <a:rPr lang="en-GB" i="1">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8</m:t>
                                  </m:r>
                                  <m:r>
                                    <a:rPr lang="en-GB" b="0" i="1" smtClean="0">
                                      <a:latin typeface="Cambria Math" panose="02040503050406030204" pitchFamily="18" charset="0"/>
                                    </a:rPr>
                                    <m:t>𝑖</m:t>
                                  </m:r>
                                  <m:r>
                                    <a:rPr lang="en-GB" b="0" i="1" smtClean="0">
                                      <a:latin typeface="Cambria Math" panose="02040503050406030204" pitchFamily="18" charset="0"/>
                                    </a:rPr>
                                    <m:t>𝜃</m:t>
                                  </m:r>
                                </m:sup>
                              </m:sSup>
                              <m:r>
                                <a:rPr lang="en-GB" i="1">
                                  <a:latin typeface="Cambria Math" panose="02040503050406030204" pitchFamily="18" charset="0"/>
                                </a:rPr>
                                <m:t>−1</m:t>
                              </m:r>
                            </m:e>
                          </m:d>
                        </m:num>
                        <m:den>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𝑖</m:t>
                              </m:r>
                              <m:r>
                                <a:rPr lang="en-GB" i="1">
                                  <a:latin typeface="Cambria Math" panose="02040503050406030204" pitchFamily="18" charset="0"/>
                                </a:rPr>
                                <m:t>𝜃</m:t>
                              </m:r>
                            </m:sup>
                          </m:sSup>
                          <m:r>
                            <a:rPr lang="en-GB" i="1">
                              <a:latin typeface="Cambria Math" panose="02040503050406030204" pitchFamily="18" charset="0"/>
                            </a:rPr>
                            <m:t>−1</m:t>
                          </m:r>
                        </m:den>
                      </m:f>
                    </m:oMath>
                    <m:oMath xmlns:m="http://schemas.openxmlformats.org/officeDocument/2006/math">
                      <m:r>
                        <a:rPr lang="en-GB" b="0" i="1" smtClean="0">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b="0" i="1" smtClean="0">
                                      <a:latin typeface="Cambria Math" panose="02040503050406030204" pitchFamily="18" charset="0"/>
                                    </a:rPr>
                                  </m:ctrlPr>
                                </m:fPr>
                                <m:num>
                                  <m:r>
                                    <a:rPr lang="en-GB" i="1">
                                      <a:latin typeface="Cambria Math" panose="02040503050406030204" pitchFamily="18" charset="0"/>
                                    </a:rPr>
                                    <m:t>𝑖</m:t>
                                  </m:r>
                                  <m:r>
                                    <a:rPr lang="en-GB" i="1">
                                      <a:latin typeface="Cambria Math" panose="02040503050406030204" pitchFamily="18" charset="0"/>
                                    </a:rPr>
                                    <m:t>𝜃</m:t>
                                  </m:r>
                                </m:num>
                                <m:den>
                                  <m:r>
                                    <a:rPr lang="en-GB" b="0" i="1" smtClean="0">
                                      <a:latin typeface="Cambria Math" panose="02040503050406030204" pitchFamily="18" charset="0"/>
                                    </a:rPr>
                                    <m:t>2</m:t>
                                  </m:r>
                                </m:den>
                              </m:f>
                            </m:sup>
                          </m:sSup>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8</m:t>
                                  </m:r>
                                  <m:r>
                                    <a:rPr lang="en-GB" i="1">
                                      <a:latin typeface="Cambria Math" panose="02040503050406030204" pitchFamily="18" charset="0"/>
                                    </a:rPr>
                                    <m:t>𝑖</m:t>
                                  </m:r>
                                  <m:r>
                                    <a:rPr lang="en-GB" i="1">
                                      <a:latin typeface="Cambria Math" panose="02040503050406030204" pitchFamily="18" charset="0"/>
                                    </a:rPr>
                                    <m:t>𝜃</m:t>
                                  </m:r>
                                </m:sup>
                              </m:sSup>
                              <m:r>
                                <a:rPr lang="en-GB" i="1">
                                  <a:latin typeface="Cambria Math" panose="02040503050406030204" pitchFamily="18" charset="0"/>
                                </a:rPr>
                                <m:t>−1</m:t>
                              </m:r>
                            </m:e>
                          </m:d>
                        </m:num>
                        <m:den>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b="0" i="1" smtClean="0">
                                      <a:latin typeface="Cambria Math" panose="02040503050406030204" pitchFamily="18" charset="0"/>
                                    </a:rPr>
                                  </m:ctrlPr>
                                </m:fPr>
                                <m:num>
                                  <m:r>
                                    <a:rPr lang="en-GB" i="1">
                                      <a:latin typeface="Cambria Math" panose="02040503050406030204" pitchFamily="18" charset="0"/>
                                    </a:rPr>
                                    <m:t>𝑖</m:t>
                                  </m:r>
                                  <m:r>
                                    <a:rPr lang="en-GB" i="1">
                                      <a:latin typeface="Cambria Math" panose="02040503050406030204" pitchFamily="18" charset="0"/>
                                    </a:rPr>
                                    <m:t>𝜃</m:t>
                                  </m:r>
                                </m:num>
                                <m:den>
                                  <m:r>
                                    <a:rPr lang="en-GB" b="0" i="1" smtClean="0">
                                      <a:latin typeface="Cambria Math" panose="02040503050406030204" pitchFamily="18" charset="0"/>
                                    </a:rPr>
                                    <m:t>2</m:t>
                                  </m:r>
                                </m:den>
                              </m:f>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𝑖</m:t>
                                  </m:r>
                                  <m:r>
                                    <a:rPr lang="en-GB" i="1">
                                      <a:latin typeface="Cambria Math" panose="02040503050406030204" pitchFamily="18" charset="0"/>
                                    </a:rPr>
                                    <m:t>𝜃</m:t>
                                  </m:r>
                                </m:num>
                                <m:den>
                                  <m:r>
                                    <a:rPr lang="en-GB" i="1">
                                      <a:latin typeface="Cambria Math" panose="02040503050406030204" pitchFamily="18" charset="0"/>
                                    </a:rPr>
                                    <m:t>2</m:t>
                                  </m:r>
                                </m:den>
                              </m:f>
                            </m:sup>
                          </m:sSup>
                        </m:den>
                      </m:f>
                    </m:oMath>
                    <m:oMath xmlns:m="http://schemas.openxmlformats.org/officeDocument/2006/math">
                      <m:r>
                        <a:rPr lang="en-GB" b="0" i="1" smtClean="0">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r>
                                    <a:rPr lang="en-GB" i="1">
                                      <a:latin typeface="Cambria Math" panose="02040503050406030204" pitchFamily="18" charset="0"/>
                                    </a:rPr>
                                    <m:t>𝑖</m:t>
                                  </m:r>
                                  <m:r>
                                    <a:rPr lang="en-GB" i="1">
                                      <a:latin typeface="Cambria Math" panose="02040503050406030204" pitchFamily="18" charset="0"/>
                                    </a:rPr>
                                    <m:t>𝜃</m:t>
                                  </m:r>
                                </m:num>
                                <m:den>
                                  <m:r>
                                    <a:rPr lang="en-GB" i="1">
                                      <a:latin typeface="Cambria Math" panose="02040503050406030204" pitchFamily="18" charset="0"/>
                                    </a:rPr>
                                    <m:t>2</m:t>
                                  </m:r>
                                </m:den>
                              </m:f>
                            </m:sup>
                          </m:sSup>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8</m:t>
                                  </m:r>
                                  <m:r>
                                    <a:rPr lang="en-GB" i="1">
                                      <a:latin typeface="Cambria Math" panose="02040503050406030204" pitchFamily="18" charset="0"/>
                                    </a:rPr>
                                    <m:t>𝑖</m:t>
                                  </m:r>
                                  <m:r>
                                    <a:rPr lang="en-GB" i="1">
                                      <a:latin typeface="Cambria Math" panose="02040503050406030204" pitchFamily="18" charset="0"/>
                                    </a:rPr>
                                    <m:t>𝜃</m:t>
                                  </m:r>
                                </m:sup>
                              </m:sSup>
                              <m:r>
                                <a:rPr lang="en-GB" i="1">
                                  <a:latin typeface="Cambria Math" panose="02040503050406030204" pitchFamily="18" charset="0"/>
                                </a:rPr>
                                <m:t>−1</m:t>
                              </m:r>
                            </m:e>
                          </m:d>
                        </m:num>
                        <m:den>
                          <m:r>
                            <a:rPr lang="en-GB" b="0" i="1" smtClean="0">
                              <a:latin typeface="Cambria Math" panose="02040503050406030204" pitchFamily="18" charset="0"/>
                            </a:rPr>
                            <m:t>2</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𝜃</m:t>
                                  </m:r>
                                </m:num>
                                <m:den>
                                  <m:r>
                                    <a:rPr lang="en-GB" b="0" i="1" smtClean="0">
                                      <a:latin typeface="Cambria Math" panose="02040503050406030204" pitchFamily="18" charset="0"/>
                                    </a:rPr>
                                    <m:t>2</m:t>
                                  </m:r>
                                </m:den>
                              </m:f>
                            </m:e>
                          </m:func>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𝑖</m:t>
                          </m:r>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r>
                                    <a:rPr lang="en-GB" i="1">
                                      <a:latin typeface="Cambria Math" panose="02040503050406030204" pitchFamily="18" charset="0"/>
                                    </a:rPr>
                                    <m:t>𝑖</m:t>
                                  </m:r>
                                  <m:r>
                                    <a:rPr lang="en-GB" i="1">
                                      <a:latin typeface="Cambria Math" panose="02040503050406030204" pitchFamily="18" charset="0"/>
                                    </a:rPr>
                                    <m:t>𝜃</m:t>
                                  </m:r>
                                </m:num>
                                <m:den>
                                  <m:r>
                                    <a:rPr lang="en-GB" i="1">
                                      <a:latin typeface="Cambria Math" panose="02040503050406030204" pitchFamily="18" charset="0"/>
                                    </a:rPr>
                                    <m:t>2</m:t>
                                  </m:r>
                                </m:den>
                              </m:f>
                            </m:sup>
                          </m:sSup>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8</m:t>
                                  </m:r>
                                  <m:r>
                                    <a:rPr lang="en-GB" i="1">
                                      <a:latin typeface="Cambria Math" panose="02040503050406030204" pitchFamily="18" charset="0"/>
                                    </a:rPr>
                                    <m:t>𝑖</m:t>
                                  </m:r>
                                  <m:r>
                                    <a:rPr lang="en-GB" i="1">
                                      <a:latin typeface="Cambria Math" panose="02040503050406030204" pitchFamily="18" charset="0"/>
                                    </a:rPr>
                                    <m:t>𝜃</m:t>
                                  </m:r>
                                </m:sup>
                              </m:sSup>
                              <m:r>
                                <a:rPr lang="en-GB" i="1">
                                  <a:latin typeface="Cambria Math" panose="02040503050406030204" pitchFamily="18" charset="0"/>
                                </a:rPr>
                                <m:t>−1</m:t>
                              </m:r>
                            </m:e>
                          </m:d>
                        </m:num>
                        <m:den>
                          <m:r>
                            <a:rPr lang="en-GB" i="1">
                              <a:latin typeface="Cambria Math" panose="02040503050406030204" pitchFamily="18" charset="0"/>
                            </a:rPr>
                            <m:t>2</m:t>
                          </m:r>
                          <m:sSup>
                            <m:sSupPr>
                              <m:ctrlPr>
                                <a:rPr lang="en-GB" b="0" i="1" smtClean="0">
                                  <a:latin typeface="Cambria Math" panose="02040503050406030204" pitchFamily="18" charset="0"/>
                                </a:rPr>
                              </m:ctrlPr>
                            </m:sSupPr>
                            <m:e>
                              <m:r>
                                <a:rPr lang="en-GB" i="1">
                                  <a:latin typeface="Cambria Math" panose="02040503050406030204" pitchFamily="18" charset="0"/>
                                </a:rPr>
                                <m:t>𝑖</m:t>
                              </m:r>
                            </m:e>
                            <m:sup>
                              <m:r>
                                <a:rPr lang="en-GB" b="0" i="1" smtClean="0">
                                  <a:latin typeface="Cambria Math" panose="02040503050406030204" pitchFamily="18" charset="0"/>
                                </a:rPr>
                                <m:t>2</m:t>
                              </m:r>
                            </m:sup>
                          </m:sSup>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f>
                                <m:fPr>
                                  <m:ctrlPr>
                                    <a:rPr lang="en-GB" i="1">
                                      <a:latin typeface="Cambria Math" panose="02040503050406030204" pitchFamily="18" charset="0"/>
                                    </a:rPr>
                                  </m:ctrlPr>
                                </m:fPr>
                                <m:num>
                                  <m:r>
                                    <a:rPr lang="en-GB" i="1">
                                      <a:latin typeface="Cambria Math" panose="02040503050406030204" pitchFamily="18" charset="0"/>
                                    </a:rPr>
                                    <m:t>𝜃</m:t>
                                  </m:r>
                                </m:num>
                                <m:den>
                                  <m:r>
                                    <a:rPr lang="en-GB" i="1">
                                      <a:latin typeface="Cambria Math" panose="02040503050406030204" pitchFamily="18" charset="0"/>
                                    </a:rPr>
                                    <m:t>2</m:t>
                                  </m:r>
                                </m:den>
                              </m:f>
                            </m:e>
                          </m:func>
                        </m:den>
                      </m:f>
                      <m:r>
                        <a:rPr lang="en-GB" b="0" i="1" smtClean="0">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r>
                                    <a:rPr lang="en-GB" i="1">
                                      <a:latin typeface="Cambria Math" panose="02040503050406030204" pitchFamily="18" charset="0"/>
                                    </a:rPr>
                                    <m:t>9</m:t>
                                  </m:r>
                                  <m:r>
                                    <a:rPr lang="en-GB" i="1">
                                      <a:latin typeface="Cambria Math" panose="02040503050406030204" pitchFamily="18" charset="0"/>
                                    </a:rPr>
                                    <m:t>𝑖</m:t>
                                  </m:r>
                                  <m:r>
                                    <a:rPr lang="en-GB" i="1">
                                      <a:latin typeface="Cambria Math" panose="02040503050406030204" pitchFamily="18" charset="0"/>
                                    </a:rPr>
                                    <m:t>𝜃</m:t>
                                  </m:r>
                                </m:num>
                                <m:den>
                                  <m:r>
                                    <a:rPr lang="en-GB" i="1">
                                      <a:latin typeface="Cambria Math" panose="02040503050406030204" pitchFamily="18" charset="0"/>
                                    </a:rPr>
                                    <m:t>2</m:t>
                                  </m:r>
                                </m:den>
                              </m:f>
                            </m:sup>
                          </m:sSup>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4</m:t>
                              </m:r>
                              <m:r>
                                <a:rPr lang="en-GB" i="1">
                                  <a:latin typeface="Cambria Math" panose="02040503050406030204" pitchFamily="18" charset="0"/>
                                </a:rPr>
                                <m:t>𝜃</m:t>
                              </m:r>
                            </m:e>
                          </m:func>
                        </m:num>
                        <m:den>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f>
                                <m:fPr>
                                  <m:ctrlPr>
                                    <a:rPr lang="en-GB" i="1">
                                      <a:latin typeface="Cambria Math" panose="02040503050406030204" pitchFamily="18" charset="0"/>
                                    </a:rPr>
                                  </m:ctrlPr>
                                </m:fPr>
                                <m:num>
                                  <m:r>
                                    <a:rPr lang="en-GB" i="1">
                                      <a:latin typeface="Cambria Math" panose="02040503050406030204" pitchFamily="18" charset="0"/>
                                    </a:rPr>
                                    <m:t>𝜃</m:t>
                                  </m:r>
                                </m:num>
                                <m:den>
                                  <m:r>
                                    <a:rPr lang="en-GB" i="1">
                                      <a:latin typeface="Cambria Math" panose="02040503050406030204" pitchFamily="18" charset="0"/>
                                    </a:rPr>
                                    <m:t>2</m:t>
                                  </m:r>
                                </m:den>
                              </m:f>
                            </m:e>
                          </m:func>
                        </m:den>
                      </m:f>
                    </m:oMath>
                  </m:oMathPara>
                </a14:m>
                <a:endParaRPr lang="en-GB" dirty="0"/>
              </a:p>
            </p:txBody>
          </p:sp>
        </mc:Choice>
        <mc:Fallback xmlns="">
          <p:sp>
            <p:nvSpPr>
              <p:cNvPr id="7" name="TextBox 6">
                <a:extLst>
                  <a:ext uri="{FF2B5EF4-FFF2-40B4-BE49-F238E27FC236}">
                    <a16:creationId xmlns:a16="http://schemas.microsoft.com/office/drawing/2014/main" id="{17278459-44F2-4893-AF55-7064B034004A}"/>
                  </a:ext>
                </a:extLst>
              </p:cNvPr>
              <p:cNvSpPr txBox="1">
                <a:spLocks noRot="1" noChangeAspect="1" noMove="1" noResize="1" noEditPoints="1" noAdjustHandles="1" noChangeArrowheads="1" noChangeShapeType="1" noTextEdit="1"/>
              </p:cNvSpPr>
              <p:nvPr/>
            </p:nvSpPr>
            <p:spPr>
              <a:xfrm>
                <a:off x="209724" y="2840484"/>
                <a:ext cx="5400600" cy="336162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BFAA06-2382-4E39-851C-2DBBB4837CFC}"/>
                  </a:ext>
                </a:extLst>
              </p:cNvPr>
              <p:cNvSpPr txBox="1"/>
              <p:nvPr/>
            </p:nvSpPr>
            <p:spPr>
              <a:xfrm>
                <a:off x="6270352" y="2891160"/>
                <a:ext cx="2376264" cy="10416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We can again use the trick of multiplying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𝑖</m:t>
                        </m:r>
                        <m:r>
                          <a:rPr lang="en-GB" b="0" i="1" smtClean="0">
                            <a:latin typeface="Cambria Math" panose="02040503050406030204" pitchFamily="18" charset="0"/>
                          </a:rPr>
                          <m:t>𝜃</m:t>
                        </m:r>
                      </m:sup>
                    </m:sSup>
                    <m:r>
                      <a:rPr lang="en-GB" b="0" i="1" smtClean="0">
                        <a:latin typeface="Cambria Math" panose="02040503050406030204" pitchFamily="18" charset="0"/>
                      </a:rPr>
                      <m:t>−1</m:t>
                    </m:r>
                  </m:oMath>
                </a14:m>
                <a:r>
                  <a:rPr lang="en-GB" dirty="0"/>
                  <a:t> by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i="1">
                                <a:latin typeface="Cambria Math" panose="02040503050406030204" pitchFamily="18" charset="0"/>
                              </a:rPr>
                              <m:t>𝑖</m:t>
                            </m:r>
                            <m:r>
                              <a:rPr lang="en-GB" i="1">
                                <a:latin typeface="Cambria Math" panose="02040503050406030204" pitchFamily="18" charset="0"/>
                              </a:rPr>
                              <m:t>𝜃</m:t>
                            </m:r>
                          </m:num>
                          <m:den>
                            <m:r>
                              <a:rPr lang="en-GB" b="0" i="1" smtClean="0">
                                <a:latin typeface="Cambria Math" panose="02040503050406030204" pitchFamily="18" charset="0"/>
                              </a:rPr>
                              <m:t>2</m:t>
                            </m:r>
                          </m:den>
                        </m:f>
                      </m:sup>
                    </m:sSup>
                  </m:oMath>
                </a14:m>
                <a:endParaRPr lang="en-GB" dirty="0"/>
              </a:p>
            </p:txBody>
          </p:sp>
        </mc:Choice>
        <mc:Fallback xmlns="">
          <p:sp>
            <p:nvSpPr>
              <p:cNvPr id="8" name="TextBox 7">
                <a:extLst>
                  <a:ext uri="{FF2B5EF4-FFF2-40B4-BE49-F238E27FC236}">
                    <a16:creationId xmlns:a16="http://schemas.microsoft.com/office/drawing/2014/main" id="{2BBFAA06-2382-4E39-851C-2DBBB4837CFC}"/>
                  </a:ext>
                </a:extLst>
              </p:cNvPr>
              <p:cNvSpPr txBox="1">
                <a:spLocks noRot="1" noChangeAspect="1" noMove="1" noResize="1" noEditPoints="1" noAdjustHandles="1" noChangeArrowheads="1" noChangeShapeType="1" noTextEdit="1"/>
              </p:cNvSpPr>
              <p:nvPr/>
            </p:nvSpPr>
            <p:spPr>
              <a:xfrm>
                <a:off x="6270352" y="2891160"/>
                <a:ext cx="2376264" cy="1041695"/>
              </a:xfrm>
              <a:prstGeom prst="rect">
                <a:avLst/>
              </a:prstGeom>
              <a:blipFill>
                <a:blip r:embed="rId4"/>
                <a:stretch>
                  <a:fillRect l="-1781" t="-1714" b="-7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7B5A945-CC12-4F73-B789-E22FC561B23B}"/>
                  </a:ext>
                </a:extLst>
              </p:cNvPr>
              <p:cNvSpPr/>
              <p:nvPr/>
            </p:nvSpPr>
            <p:spPr>
              <a:xfrm>
                <a:off x="6321506" y="4071589"/>
                <a:ext cx="227395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𝑧</m:t>
                          </m:r>
                        </m:e>
                        <m:sup>
                          <m:r>
                            <a:rPr lang="en-GB" i="1">
                              <a:latin typeface="Cambria Math" panose="02040503050406030204" pitchFamily="18" charset="0"/>
                            </a:rPr>
                            <m:t>𝑛</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𝑧</m:t>
                          </m:r>
                        </m:e>
                        <m:sup>
                          <m:r>
                            <a:rPr lang="en-GB" i="1">
                              <a:latin typeface="Cambria Math" panose="02040503050406030204" pitchFamily="18" charset="0"/>
                            </a:rPr>
                            <m:t>−</m:t>
                          </m:r>
                          <m:r>
                            <a:rPr lang="en-GB" i="1">
                              <a:latin typeface="Cambria Math" panose="02040503050406030204" pitchFamily="18" charset="0"/>
                            </a:rPr>
                            <m:t>𝑛</m:t>
                          </m:r>
                        </m:sup>
                      </m:sSup>
                      <m:r>
                        <a:rPr lang="en-GB" i="1">
                          <a:latin typeface="Cambria Math" panose="02040503050406030204" pitchFamily="18" charset="0"/>
                        </a:rPr>
                        <m:t>=2</m:t>
                      </m:r>
                      <m:r>
                        <a:rPr lang="en-GB" i="1">
                          <a:latin typeface="Cambria Math" panose="02040503050406030204" pitchFamily="18" charset="0"/>
                        </a:rPr>
                        <m:t>𝑖</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𝑛</m:t>
                          </m:r>
                          <m:r>
                            <a:rPr lang="en-GB" i="1">
                              <a:latin typeface="Cambria Math" panose="02040503050406030204" pitchFamily="18" charset="0"/>
                            </a:rPr>
                            <m:t>𝜃</m:t>
                          </m:r>
                        </m:e>
                      </m:func>
                    </m:oMath>
                  </m:oMathPara>
                </a14:m>
                <a:endParaRPr lang="en-GB" dirty="0"/>
              </a:p>
            </p:txBody>
          </p:sp>
        </mc:Choice>
        <mc:Fallback xmlns="">
          <p:sp>
            <p:nvSpPr>
              <p:cNvPr id="9" name="Rectangle 8">
                <a:extLst>
                  <a:ext uri="{FF2B5EF4-FFF2-40B4-BE49-F238E27FC236}">
                    <a16:creationId xmlns:a16="http://schemas.microsoft.com/office/drawing/2014/main" id="{07B5A945-CC12-4F73-B789-E22FC561B23B}"/>
                  </a:ext>
                </a:extLst>
              </p:cNvPr>
              <p:cNvSpPr>
                <a:spLocks noRot="1" noChangeAspect="1" noMove="1" noResize="1" noEditPoints="1" noAdjustHandles="1" noChangeArrowheads="1" noChangeShapeType="1" noTextEdit="1"/>
              </p:cNvSpPr>
              <p:nvPr/>
            </p:nvSpPr>
            <p:spPr>
              <a:xfrm>
                <a:off x="6321506" y="4071589"/>
                <a:ext cx="2273956" cy="369332"/>
              </a:xfrm>
              <a:prstGeom prst="rect">
                <a:avLst/>
              </a:prstGeom>
              <a:blipFill>
                <a:blip r:embed="rId5"/>
                <a:stretch>
                  <a:fillRect/>
                </a:stretch>
              </a:blipFill>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921CF6C7-E0D5-4E5D-AED8-549AEF5E8EC5}"/>
              </a:ext>
            </a:extLst>
          </p:cNvPr>
          <p:cNvCxnSpPr>
            <a:stCxn id="8" idx="1"/>
          </p:cNvCxnSpPr>
          <p:nvPr/>
        </p:nvCxnSpPr>
        <p:spPr>
          <a:xfrm flipH="1">
            <a:off x="5796136" y="3412008"/>
            <a:ext cx="474216" cy="10289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ADAEE15B-92BD-4597-BD86-2647394C49A6}"/>
              </a:ext>
            </a:extLst>
          </p:cNvPr>
          <p:cNvSpPr/>
          <p:nvPr/>
        </p:nvSpPr>
        <p:spPr>
          <a:xfrm>
            <a:off x="209724" y="2903860"/>
            <a:ext cx="272876" cy="2795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4" name="Rectangle 13">
            <a:extLst>
              <a:ext uri="{FF2B5EF4-FFF2-40B4-BE49-F238E27FC236}">
                <a16:creationId xmlns:a16="http://schemas.microsoft.com/office/drawing/2014/main" id="{7F0343E1-E2EA-497F-9BB0-504524623B18}"/>
              </a:ext>
            </a:extLst>
          </p:cNvPr>
          <p:cNvSpPr/>
          <p:nvPr/>
        </p:nvSpPr>
        <p:spPr>
          <a:xfrm>
            <a:off x="497384" y="2891160"/>
            <a:ext cx="5112940" cy="377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63673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RECAP :: </a:t>
              </a:r>
              <a:r>
                <a:rPr lang="en-GB" sz="3200" dirty="0"/>
                <a:t>Modulus-Argument Form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743022839"/>
                  </p:ext>
                </p:extLst>
              </p:nvPr>
            </p:nvGraphicFramePr>
            <p:xfrm>
              <a:off x="899592" y="1196752"/>
              <a:ext cx="7234641" cy="3278886"/>
            </p:xfrm>
            <a:graphic>
              <a:graphicData uri="http://schemas.openxmlformats.org/drawingml/2006/table">
                <a:tbl>
                  <a:tblPr firstRow="1" bandRow="1">
                    <a:tableStyleId>{073A0DAA-6AF3-43AB-8588-CEC1D06C72B9}</a:tableStyleId>
                  </a:tblPr>
                  <a:tblGrid>
                    <a:gridCol w="1315593">
                      <a:extLst>
                        <a:ext uri="{9D8B030D-6E8A-4147-A177-3AD203B41FA5}">
                          <a16:colId xmlns:a16="http://schemas.microsoft.com/office/drawing/2014/main" val="20000"/>
                        </a:ext>
                      </a:extLst>
                    </a:gridCol>
                    <a:gridCol w="772639">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4282313">
                      <a:extLst>
                        <a:ext uri="{9D8B030D-6E8A-4147-A177-3AD203B41FA5}">
                          <a16:colId xmlns:a16="http://schemas.microsoft.com/office/drawing/2014/main" val="20003"/>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𝒊𝒚</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panose="02040503050406030204" pitchFamily="18" charset="0"/>
                                  </a:rPr>
                                  <m:t>𝒓</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panose="02040503050406030204" pitchFamily="18" charset="0"/>
                                  </a:rPr>
                                  <m:t>𝜽</m:t>
                                </m:r>
                              </m:oMath>
                            </m:oMathPara>
                          </a14:m>
                          <a:endParaRPr lang="en-GB" sz="2400" dirty="0"/>
                        </a:p>
                      </a:txBody>
                      <a:tcPr/>
                    </a:tc>
                    <a:tc>
                      <a:txBody>
                        <a:bodyPr/>
                        <a:lstStyle/>
                        <a:p>
                          <a:r>
                            <a:rPr lang="en-GB" sz="2400" dirty="0"/>
                            <a:t>Mod-</a:t>
                          </a:r>
                          <a:r>
                            <a:rPr lang="en-GB" sz="2400" dirty="0" err="1"/>
                            <a:t>arg</a:t>
                          </a:r>
                          <a:r>
                            <a:rPr lang="en-GB" sz="2400" dirty="0"/>
                            <a:t> form</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panose="02040503050406030204" pitchFamily="18" charset="0"/>
                                  </a:rPr>
                                  <m:t>−1</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panose="02040503050406030204" pitchFamily="18" charset="0"/>
                                  </a:rPr>
                                  <m:t>1</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panose="02040503050406030204" pitchFamily="18" charset="0"/>
                                  </a:rPr>
                                  <m:t>𝜋</m:t>
                                </m:r>
                              </m:oMath>
                            </m:oMathPara>
                          </a14:m>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400" smtClean="0">
                                    <a:latin typeface="Cambria Math" panose="02040503050406030204" pitchFamily="18" charset="0"/>
                                  </a:rPr>
                                  <m:t>𝑧</m:t>
                                </m:r>
                                <m:r>
                                  <a:rPr lang="en-GB" sz="2400" smtClean="0">
                                    <a:latin typeface="Cambria Math" panose="02040503050406030204" pitchFamily="18" charset="0"/>
                                  </a:rPr>
                                  <m:t>=</m:t>
                                </m:r>
                                <m:func>
                                  <m:funcPr>
                                    <m:ctrlPr>
                                      <a:rPr lang="en-GB" sz="2400" i="1" smtClean="0">
                                        <a:latin typeface="Cambria Math" panose="02040503050406030204" pitchFamily="18" charset="0"/>
                                      </a:rPr>
                                    </m:ctrlPr>
                                  </m:funcPr>
                                  <m:fName>
                                    <m:r>
                                      <m:rPr>
                                        <m:sty m:val="p"/>
                                      </m:rPr>
                                      <a:rPr lang="en-GB" sz="2400" smtClean="0">
                                        <a:latin typeface="Cambria Math" panose="02040503050406030204" pitchFamily="18" charset="0"/>
                                      </a:rPr>
                                      <m:t>cos</m:t>
                                    </m:r>
                                  </m:fName>
                                  <m:e>
                                    <m:r>
                                      <a:rPr lang="en-GB" sz="2400" smtClean="0">
                                        <a:latin typeface="Cambria Math" panose="02040503050406030204" pitchFamily="18" charset="0"/>
                                      </a:rPr>
                                      <m:t>𝜋</m:t>
                                    </m:r>
                                  </m:e>
                                </m:func>
                                <m:r>
                                  <a:rPr lang="en-GB" sz="2400" smtClean="0">
                                    <a:latin typeface="Cambria Math" panose="02040503050406030204" pitchFamily="18" charset="0"/>
                                  </a:rPr>
                                  <m:t>+</m:t>
                                </m:r>
                                <m:r>
                                  <a:rPr lang="en-GB" sz="2400" smtClean="0">
                                    <a:latin typeface="Cambria Math" panose="02040503050406030204" pitchFamily="18" charset="0"/>
                                  </a:rPr>
                                  <m:t>𝑖</m:t>
                                </m:r>
                                <m:func>
                                  <m:funcPr>
                                    <m:ctrlPr>
                                      <a:rPr lang="en-GB" sz="2400" i="1" smtClean="0">
                                        <a:latin typeface="Cambria Math" panose="02040503050406030204" pitchFamily="18" charset="0"/>
                                      </a:rPr>
                                    </m:ctrlPr>
                                  </m:funcPr>
                                  <m:fName>
                                    <m:r>
                                      <m:rPr>
                                        <m:sty m:val="p"/>
                                      </m:rPr>
                                      <a:rPr lang="en-GB" sz="2400" smtClean="0">
                                        <a:latin typeface="Cambria Math" panose="02040503050406030204" pitchFamily="18" charset="0"/>
                                      </a:rPr>
                                      <m:t>sin</m:t>
                                    </m:r>
                                  </m:fName>
                                  <m:e>
                                    <m:r>
                                      <a:rPr lang="en-GB" sz="2400" smtClean="0">
                                        <a:latin typeface="Cambria Math" panose="02040503050406030204" pitchFamily="18" charset="0"/>
                                      </a:rPr>
                                      <m:t>𝜋</m:t>
                                    </m:r>
                                  </m:e>
                                </m:func>
                              </m:oMath>
                            </m:oMathPara>
                          </a14:m>
                          <a:endParaRPr lang="en-GB" sz="2400"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panose="02040503050406030204" pitchFamily="18" charset="0"/>
                                  </a:rPr>
                                  <m:t>𝑖</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panose="02040503050406030204" pitchFamily="18" charset="0"/>
                                  </a:rPr>
                                  <m:t>1</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smtClean="0">
                                        <a:latin typeface="Cambria Math" panose="02040503050406030204" pitchFamily="18" charset="0"/>
                                      </a:rPr>
                                      <m:t>𝜋</m:t>
                                    </m:r>
                                  </m:num>
                                  <m:den>
                                    <m:r>
                                      <a:rPr lang="en-GB" sz="2400" smtClean="0">
                                        <a:latin typeface="Cambria Math" panose="02040503050406030204" pitchFamily="18" charset="0"/>
                                      </a:rPr>
                                      <m:t>2</m:t>
                                    </m:r>
                                  </m:den>
                                </m:f>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panose="02040503050406030204" pitchFamily="18" charset="0"/>
                                  </a:rPr>
                                  <m:t>𝑧</m:t>
                                </m:r>
                                <m:r>
                                  <a:rPr lang="en-GB" sz="2400" smtClean="0">
                                    <a:latin typeface="Cambria Math" panose="02040503050406030204" pitchFamily="18" charset="0"/>
                                  </a:rPr>
                                  <m:t>=</m:t>
                                </m:r>
                                <m:func>
                                  <m:funcPr>
                                    <m:ctrlPr>
                                      <a:rPr lang="en-GB" sz="2400" i="1" smtClean="0">
                                        <a:latin typeface="Cambria Math" panose="02040503050406030204" pitchFamily="18" charset="0"/>
                                      </a:rPr>
                                    </m:ctrlPr>
                                  </m:funcPr>
                                  <m:fName>
                                    <m:r>
                                      <m:rPr>
                                        <m:sty m:val="p"/>
                                      </m:rPr>
                                      <a:rPr lang="en-GB" sz="2400" smtClean="0">
                                        <a:latin typeface="Cambria Math" panose="02040503050406030204" pitchFamily="18" charset="0"/>
                                      </a:rPr>
                                      <m:t>cos</m:t>
                                    </m:r>
                                  </m:fName>
                                  <m:e>
                                    <m:f>
                                      <m:fPr>
                                        <m:ctrlPr>
                                          <a:rPr lang="en-GB" sz="2400" i="1" smtClean="0">
                                            <a:latin typeface="Cambria Math" panose="02040503050406030204" pitchFamily="18" charset="0"/>
                                          </a:rPr>
                                        </m:ctrlPr>
                                      </m:fPr>
                                      <m:num>
                                        <m:r>
                                          <a:rPr lang="en-GB" sz="2400" smtClean="0">
                                            <a:latin typeface="Cambria Math" panose="02040503050406030204" pitchFamily="18" charset="0"/>
                                          </a:rPr>
                                          <m:t>𝜋</m:t>
                                        </m:r>
                                      </m:num>
                                      <m:den>
                                        <m:r>
                                          <a:rPr lang="en-GB" sz="2400" smtClean="0">
                                            <a:latin typeface="Cambria Math" panose="02040503050406030204" pitchFamily="18" charset="0"/>
                                          </a:rPr>
                                          <m:t>2</m:t>
                                        </m:r>
                                      </m:den>
                                    </m:f>
                                  </m:e>
                                </m:func>
                                <m:r>
                                  <a:rPr lang="en-GB" sz="2400" smtClean="0">
                                    <a:latin typeface="Cambria Math" panose="02040503050406030204" pitchFamily="18" charset="0"/>
                                  </a:rPr>
                                  <m:t>+</m:t>
                                </m:r>
                                <m:r>
                                  <a:rPr lang="en-GB" sz="2400" smtClean="0">
                                    <a:latin typeface="Cambria Math" panose="02040503050406030204" pitchFamily="18" charset="0"/>
                                  </a:rPr>
                                  <m:t>𝑖</m:t>
                                </m:r>
                                <m:func>
                                  <m:funcPr>
                                    <m:ctrlPr>
                                      <a:rPr lang="en-GB" sz="2400" i="1" smtClean="0">
                                        <a:latin typeface="Cambria Math" panose="02040503050406030204" pitchFamily="18" charset="0"/>
                                      </a:rPr>
                                    </m:ctrlPr>
                                  </m:funcPr>
                                  <m:fName>
                                    <m:r>
                                      <m:rPr>
                                        <m:sty m:val="p"/>
                                      </m:rPr>
                                      <a:rPr lang="en-GB" sz="2400" smtClean="0">
                                        <a:latin typeface="Cambria Math" panose="02040503050406030204" pitchFamily="18" charset="0"/>
                                      </a:rPr>
                                      <m:t>sin</m:t>
                                    </m:r>
                                  </m:fName>
                                  <m:e>
                                    <m:f>
                                      <m:fPr>
                                        <m:ctrlPr>
                                          <a:rPr lang="en-GB" sz="2400" i="1" smtClean="0">
                                            <a:latin typeface="Cambria Math" panose="02040503050406030204" pitchFamily="18" charset="0"/>
                                          </a:rPr>
                                        </m:ctrlPr>
                                      </m:fPr>
                                      <m:num>
                                        <m:r>
                                          <a:rPr lang="en-GB" sz="2400" smtClean="0">
                                            <a:latin typeface="Cambria Math" panose="02040503050406030204" pitchFamily="18" charset="0"/>
                                          </a:rPr>
                                          <m:t>𝜋</m:t>
                                        </m:r>
                                      </m:num>
                                      <m:den>
                                        <m:r>
                                          <a:rPr lang="en-GB" sz="2400" smtClean="0">
                                            <a:latin typeface="Cambria Math" panose="02040503050406030204" pitchFamily="18" charset="0"/>
                                          </a:rPr>
                                          <m:t>2</m:t>
                                        </m:r>
                                      </m:den>
                                    </m:f>
                                  </m:e>
                                </m:func>
                              </m:oMath>
                            </m:oMathPara>
                          </a14:m>
                          <a:endParaRPr lang="en-GB" sz="2400"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panose="02040503050406030204" pitchFamily="18" charset="0"/>
                                  </a:rPr>
                                  <m:t>1+</m:t>
                                </m:r>
                                <m:r>
                                  <a:rPr lang="en-GB" sz="2400" smtClean="0">
                                    <a:latin typeface="Cambria Math" panose="02040503050406030204" pitchFamily="18" charset="0"/>
                                  </a:rPr>
                                  <m:t>𝑖</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ad>
                                  <m:radPr>
                                    <m:degHide m:val="on"/>
                                    <m:ctrlPr>
                                      <a:rPr lang="en-GB" sz="2400" i="1" smtClean="0">
                                        <a:latin typeface="Cambria Math" panose="02040503050406030204" pitchFamily="18" charset="0"/>
                                      </a:rPr>
                                    </m:ctrlPr>
                                  </m:radPr>
                                  <m:deg/>
                                  <m:e>
                                    <m:r>
                                      <a:rPr lang="en-GB" sz="2400" smtClean="0">
                                        <a:latin typeface="Cambria Math" panose="02040503050406030204" pitchFamily="18" charset="0"/>
                                      </a:rPr>
                                      <m:t>2</m:t>
                                    </m:r>
                                  </m:e>
                                </m:rad>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smtClean="0">
                                        <a:latin typeface="Cambria Math" panose="02040503050406030204" pitchFamily="18" charset="0"/>
                                      </a:rPr>
                                      <m:t>𝜋</m:t>
                                    </m:r>
                                  </m:num>
                                  <m:den>
                                    <m:r>
                                      <a:rPr lang="en-GB" sz="2400" smtClean="0">
                                        <a:latin typeface="Cambria Math" panose="02040503050406030204" pitchFamily="18" charset="0"/>
                                      </a:rPr>
                                      <m:t>4</m:t>
                                    </m:r>
                                  </m:den>
                                </m:f>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panose="02040503050406030204" pitchFamily="18" charset="0"/>
                                  </a:rPr>
                                  <m:t>𝑧</m:t>
                                </m:r>
                                <m:r>
                                  <a:rPr lang="en-GB" sz="2400" smtClean="0">
                                    <a:latin typeface="Cambria Math" panose="02040503050406030204" pitchFamily="18" charset="0"/>
                                  </a:rPr>
                                  <m:t>=</m:t>
                                </m:r>
                                <m:rad>
                                  <m:radPr>
                                    <m:degHide m:val="on"/>
                                    <m:ctrlPr>
                                      <a:rPr lang="en-GB" sz="2400" i="1" smtClean="0">
                                        <a:latin typeface="Cambria Math" panose="02040503050406030204" pitchFamily="18" charset="0"/>
                                      </a:rPr>
                                    </m:ctrlPr>
                                  </m:radPr>
                                  <m:deg/>
                                  <m:e>
                                    <m:r>
                                      <a:rPr lang="en-GB" sz="2400" smtClean="0">
                                        <a:latin typeface="Cambria Math" panose="02040503050406030204" pitchFamily="18" charset="0"/>
                                      </a:rPr>
                                      <m:t>2</m:t>
                                    </m:r>
                                  </m:e>
                                </m:rad>
                                <m:d>
                                  <m:dPr>
                                    <m:ctrlPr>
                                      <a:rPr lang="en-GB" sz="2400" i="1" smtClean="0">
                                        <a:latin typeface="Cambria Math" panose="02040503050406030204" pitchFamily="18" charset="0"/>
                                      </a:rPr>
                                    </m:ctrlPr>
                                  </m:dPr>
                                  <m:e>
                                    <m:func>
                                      <m:funcPr>
                                        <m:ctrlPr>
                                          <a:rPr lang="en-GB" sz="2400" i="1" smtClean="0">
                                            <a:latin typeface="Cambria Math" panose="02040503050406030204" pitchFamily="18" charset="0"/>
                                          </a:rPr>
                                        </m:ctrlPr>
                                      </m:funcPr>
                                      <m:fName>
                                        <m:r>
                                          <m:rPr>
                                            <m:sty m:val="p"/>
                                          </m:rPr>
                                          <a:rPr lang="en-GB" sz="2400" smtClean="0">
                                            <a:latin typeface="Cambria Math" panose="02040503050406030204" pitchFamily="18" charset="0"/>
                                          </a:rPr>
                                          <m:t>cos</m:t>
                                        </m:r>
                                      </m:fName>
                                      <m:e>
                                        <m:f>
                                          <m:fPr>
                                            <m:ctrlPr>
                                              <a:rPr lang="en-GB" sz="2400" i="1" smtClean="0">
                                                <a:latin typeface="Cambria Math" panose="02040503050406030204" pitchFamily="18" charset="0"/>
                                              </a:rPr>
                                            </m:ctrlPr>
                                          </m:fPr>
                                          <m:num>
                                            <m:r>
                                              <a:rPr lang="en-GB" sz="2400" smtClean="0">
                                                <a:latin typeface="Cambria Math" panose="02040503050406030204" pitchFamily="18" charset="0"/>
                                              </a:rPr>
                                              <m:t>𝜋</m:t>
                                            </m:r>
                                          </m:num>
                                          <m:den>
                                            <m:r>
                                              <a:rPr lang="en-GB" sz="2400" smtClean="0">
                                                <a:latin typeface="Cambria Math" panose="02040503050406030204" pitchFamily="18" charset="0"/>
                                              </a:rPr>
                                              <m:t>4</m:t>
                                            </m:r>
                                          </m:den>
                                        </m:f>
                                      </m:e>
                                    </m:func>
                                    <m:r>
                                      <a:rPr lang="en-GB" sz="2400" smtClean="0">
                                        <a:latin typeface="Cambria Math" panose="02040503050406030204" pitchFamily="18" charset="0"/>
                                      </a:rPr>
                                      <m:t>+</m:t>
                                    </m:r>
                                    <m:r>
                                      <a:rPr lang="en-GB" sz="2400" smtClean="0">
                                        <a:latin typeface="Cambria Math" panose="02040503050406030204" pitchFamily="18" charset="0"/>
                                      </a:rPr>
                                      <m:t>𝑖</m:t>
                                    </m:r>
                                    <m:func>
                                      <m:funcPr>
                                        <m:ctrlPr>
                                          <a:rPr lang="en-GB" sz="2400" i="1" smtClean="0">
                                            <a:latin typeface="Cambria Math" panose="02040503050406030204" pitchFamily="18" charset="0"/>
                                          </a:rPr>
                                        </m:ctrlPr>
                                      </m:funcPr>
                                      <m:fName>
                                        <m:r>
                                          <m:rPr>
                                            <m:sty m:val="p"/>
                                          </m:rPr>
                                          <a:rPr lang="en-GB" sz="2400" smtClean="0">
                                            <a:latin typeface="Cambria Math" panose="02040503050406030204" pitchFamily="18" charset="0"/>
                                          </a:rPr>
                                          <m:t>sin</m:t>
                                        </m:r>
                                      </m:fName>
                                      <m:e>
                                        <m:f>
                                          <m:fPr>
                                            <m:ctrlPr>
                                              <a:rPr lang="en-GB" sz="2400" i="1" smtClean="0">
                                                <a:latin typeface="Cambria Math" panose="02040503050406030204" pitchFamily="18" charset="0"/>
                                              </a:rPr>
                                            </m:ctrlPr>
                                          </m:fPr>
                                          <m:num>
                                            <m:r>
                                              <a:rPr lang="en-GB" sz="2400" smtClean="0">
                                                <a:latin typeface="Cambria Math" panose="02040503050406030204" pitchFamily="18" charset="0"/>
                                              </a:rPr>
                                              <m:t>𝜋</m:t>
                                            </m:r>
                                          </m:num>
                                          <m:den>
                                            <m:r>
                                              <a:rPr lang="en-GB" sz="2400" smtClean="0">
                                                <a:latin typeface="Cambria Math" panose="02040503050406030204" pitchFamily="18" charset="0"/>
                                              </a:rPr>
                                              <m:t>4</m:t>
                                            </m:r>
                                          </m:den>
                                        </m:f>
                                      </m:e>
                                    </m:func>
                                  </m:e>
                                </m:d>
                              </m:oMath>
                            </m:oMathPara>
                          </a14:m>
                          <a:endParaRPr lang="en-GB" sz="2400"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panose="02040503050406030204" pitchFamily="18" charset="0"/>
                                  </a:rPr>
                                  <m:t>−</m:t>
                                </m:r>
                                <m:rad>
                                  <m:radPr>
                                    <m:degHide m:val="on"/>
                                    <m:ctrlPr>
                                      <a:rPr lang="en-GB" sz="2400" i="1" smtClean="0">
                                        <a:latin typeface="Cambria Math" panose="02040503050406030204" pitchFamily="18" charset="0"/>
                                      </a:rPr>
                                    </m:ctrlPr>
                                  </m:radPr>
                                  <m:deg/>
                                  <m:e>
                                    <m:r>
                                      <a:rPr lang="en-GB" sz="2400" smtClean="0">
                                        <a:latin typeface="Cambria Math" panose="02040503050406030204" pitchFamily="18" charset="0"/>
                                      </a:rPr>
                                      <m:t>3</m:t>
                                    </m:r>
                                  </m:e>
                                </m:rad>
                                <m:r>
                                  <a:rPr lang="en-GB" sz="2400" smtClean="0">
                                    <a:latin typeface="Cambria Math" panose="02040503050406030204" pitchFamily="18" charset="0"/>
                                  </a:rPr>
                                  <m:t>+</m:t>
                                </m:r>
                                <m:r>
                                  <a:rPr lang="en-GB" sz="2400" smtClean="0">
                                    <a:latin typeface="Cambria Math" panose="02040503050406030204" pitchFamily="18" charset="0"/>
                                  </a:rPr>
                                  <m:t>𝑖</m:t>
                                </m:r>
                              </m:oMath>
                            </m:oMathPara>
                          </a14:m>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400" smtClean="0">
                                    <a:latin typeface="Cambria Math" panose="02040503050406030204" pitchFamily="18" charset="0"/>
                                  </a:rPr>
                                  <m:t>2</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smtClean="0">
                                        <a:latin typeface="Cambria Math" panose="02040503050406030204" pitchFamily="18" charset="0"/>
                                      </a:rPr>
                                      <m:t>5</m:t>
                                    </m:r>
                                    <m:r>
                                      <a:rPr lang="en-GB" sz="2400" smtClean="0">
                                        <a:latin typeface="Cambria Math" panose="02040503050406030204" pitchFamily="18" charset="0"/>
                                      </a:rPr>
                                      <m:t>𝜋</m:t>
                                    </m:r>
                                  </m:num>
                                  <m:den>
                                    <m:r>
                                      <a:rPr lang="en-GB" sz="2400" smtClean="0">
                                        <a:latin typeface="Cambria Math" panose="02040503050406030204" pitchFamily="18" charset="0"/>
                                      </a:rPr>
                                      <m:t>6</m:t>
                                    </m:r>
                                  </m:den>
                                </m:f>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panose="02040503050406030204" pitchFamily="18" charset="0"/>
                                  </a:rPr>
                                  <m:t>𝑧</m:t>
                                </m:r>
                                <m:r>
                                  <a:rPr lang="en-GB" sz="2400" smtClean="0">
                                    <a:latin typeface="Cambria Math" panose="02040503050406030204" pitchFamily="18" charset="0"/>
                                  </a:rPr>
                                  <m:t>=2</m:t>
                                </m:r>
                                <m:d>
                                  <m:dPr>
                                    <m:ctrlPr>
                                      <a:rPr lang="en-GB" sz="2400" i="1" smtClean="0">
                                        <a:latin typeface="Cambria Math" panose="02040503050406030204" pitchFamily="18" charset="0"/>
                                      </a:rPr>
                                    </m:ctrlPr>
                                  </m:dPr>
                                  <m:e>
                                    <m:func>
                                      <m:funcPr>
                                        <m:ctrlPr>
                                          <a:rPr lang="en-GB" sz="2400" i="1" smtClean="0">
                                            <a:latin typeface="Cambria Math" panose="02040503050406030204" pitchFamily="18" charset="0"/>
                                          </a:rPr>
                                        </m:ctrlPr>
                                      </m:funcPr>
                                      <m:fName>
                                        <m:r>
                                          <m:rPr>
                                            <m:sty m:val="p"/>
                                          </m:rPr>
                                          <a:rPr lang="en-GB" sz="2400" smtClean="0">
                                            <a:latin typeface="Cambria Math" panose="02040503050406030204" pitchFamily="18" charset="0"/>
                                          </a:rPr>
                                          <m:t>cos</m:t>
                                        </m:r>
                                      </m:fName>
                                      <m:e>
                                        <m:f>
                                          <m:fPr>
                                            <m:ctrlPr>
                                              <a:rPr lang="en-GB" sz="2400" i="1" smtClean="0">
                                                <a:latin typeface="Cambria Math" panose="02040503050406030204" pitchFamily="18" charset="0"/>
                                              </a:rPr>
                                            </m:ctrlPr>
                                          </m:fPr>
                                          <m:num>
                                            <m:r>
                                              <a:rPr lang="en-GB" sz="2400" smtClean="0">
                                                <a:latin typeface="Cambria Math" panose="02040503050406030204" pitchFamily="18" charset="0"/>
                                              </a:rPr>
                                              <m:t>5</m:t>
                                            </m:r>
                                            <m:r>
                                              <a:rPr lang="en-GB" sz="2400" smtClean="0">
                                                <a:latin typeface="Cambria Math" panose="02040503050406030204" pitchFamily="18" charset="0"/>
                                              </a:rPr>
                                              <m:t>𝜋</m:t>
                                            </m:r>
                                          </m:num>
                                          <m:den>
                                            <m:r>
                                              <a:rPr lang="en-GB" sz="2400" smtClean="0">
                                                <a:latin typeface="Cambria Math" panose="02040503050406030204" pitchFamily="18" charset="0"/>
                                              </a:rPr>
                                              <m:t>6</m:t>
                                            </m:r>
                                          </m:den>
                                        </m:f>
                                      </m:e>
                                    </m:func>
                                    <m:r>
                                      <a:rPr lang="en-GB" sz="2400" smtClean="0">
                                        <a:latin typeface="Cambria Math" panose="02040503050406030204" pitchFamily="18" charset="0"/>
                                      </a:rPr>
                                      <m:t>+</m:t>
                                    </m:r>
                                    <m:r>
                                      <a:rPr lang="en-GB" sz="2400" smtClean="0">
                                        <a:latin typeface="Cambria Math" panose="02040503050406030204" pitchFamily="18" charset="0"/>
                                      </a:rPr>
                                      <m:t>𝑖</m:t>
                                    </m:r>
                                    <m:func>
                                      <m:funcPr>
                                        <m:ctrlPr>
                                          <a:rPr lang="en-GB" sz="2400" i="1" smtClean="0">
                                            <a:latin typeface="Cambria Math" panose="02040503050406030204" pitchFamily="18" charset="0"/>
                                          </a:rPr>
                                        </m:ctrlPr>
                                      </m:funcPr>
                                      <m:fName>
                                        <m:r>
                                          <m:rPr>
                                            <m:sty m:val="p"/>
                                          </m:rPr>
                                          <a:rPr lang="en-GB" sz="2400" smtClean="0">
                                            <a:latin typeface="Cambria Math" panose="02040503050406030204" pitchFamily="18" charset="0"/>
                                          </a:rPr>
                                          <m:t>sin</m:t>
                                        </m:r>
                                      </m:fName>
                                      <m:e>
                                        <m:f>
                                          <m:fPr>
                                            <m:ctrlPr>
                                              <a:rPr lang="en-GB" sz="2400" i="1" smtClean="0">
                                                <a:latin typeface="Cambria Math" panose="02040503050406030204" pitchFamily="18" charset="0"/>
                                              </a:rPr>
                                            </m:ctrlPr>
                                          </m:fPr>
                                          <m:num>
                                            <m:r>
                                              <a:rPr lang="en-GB" sz="2400" smtClean="0">
                                                <a:latin typeface="Cambria Math" panose="02040503050406030204" pitchFamily="18" charset="0"/>
                                              </a:rPr>
                                              <m:t>5</m:t>
                                            </m:r>
                                            <m:r>
                                              <a:rPr lang="en-GB" sz="2400" smtClean="0">
                                                <a:latin typeface="Cambria Math" panose="02040503050406030204" pitchFamily="18" charset="0"/>
                                              </a:rPr>
                                              <m:t>𝜋</m:t>
                                            </m:r>
                                          </m:num>
                                          <m:den>
                                            <m:r>
                                              <a:rPr lang="en-GB" sz="2400" smtClean="0">
                                                <a:latin typeface="Cambria Math" panose="02040503050406030204" pitchFamily="18" charset="0"/>
                                              </a:rPr>
                                              <m:t>6</m:t>
                                            </m:r>
                                          </m:den>
                                        </m:f>
                                      </m:e>
                                    </m:func>
                                  </m:e>
                                </m:d>
                              </m:oMath>
                            </m:oMathPara>
                          </a14:m>
                          <a:endParaRPr lang="en-GB" sz="2400" b="0" dirty="0"/>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743022839"/>
                  </p:ext>
                </p:extLst>
              </p:nvPr>
            </p:nvGraphicFramePr>
            <p:xfrm>
              <a:off x="899592" y="1196752"/>
              <a:ext cx="7234641" cy="3253613"/>
            </p:xfrm>
            <a:graphic>
              <a:graphicData uri="http://schemas.openxmlformats.org/drawingml/2006/table">
                <a:tbl>
                  <a:tblPr firstRow="1" bandRow="1">
                    <a:tableStyleId>{073A0DAA-6AF3-43AB-8588-CEC1D06C72B9}</a:tableStyleId>
                  </a:tblPr>
                  <a:tblGrid>
                    <a:gridCol w="1315593">
                      <a:extLst>
                        <a:ext uri="{9D8B030D-6E8A-4147-A177-3AD203B41FA5}">
                          <a16:colId xmlns:a16="http://schemas.microsoft.com/office/drawing/2014/main" val="20000"/>
                        </a:ext>
                      </a:extLst>
                    </a:gridCol>
                    <a:gridCol w="772639">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4282313">
                      <a:extLst>
                        <a:ext uri="{9D8B030D-6E8A-4147-A177-3AD203B41FA5}">
                          <a16:colId xmlns:a16="http://schemas.microsoft.com/office/drawing/2014/main" val="20003"/>
                        </a:ext>
                      </a:extLst>
                    </a:gridCol>
                  </a:tblGrid>
                  <a:tr h="457200">
                    <a:tc>
                      <a:txBody>
                        <a:bodyPr/>
                        <a:lstStyle/>
                        <a:p>
                          <a:endParaRPr lang="en-US"/>
                        </a:p>
                      </a:txBody>
                      <a:tcPr>
                        <a:blipFill>
                          <a:blip r:embed="rId2"/>
                          <a:stretch>
                            <a:fillRect l="-463" t="-10667" r="-451852" b="-616000"/>
                          </a:stretch>
                        </a:blipFill>
                      </a:tcPr>
                    </a:tc>
                    <a:tc>
                      <a:txBody>
                        <a:bodyPr/>
                        <a:lstStyle/>
                        <a:p>
                          <a:endParaRPr lang="en-US"/>
                        </a:p>
                      </a:txBody>
                      <a:tcPr>
                        <a:blipFill>
                          <a:blip r:embed="rId2"/>
                          <a:stretch>
                            <a:fillRect l="-170866" t="-10667" r="-668504" b="-616000"/>
                          </a:stretch>
                        </a:blipFill>
                      </a:tcPr>
                    </a:tc>
                    <a:tc>
                      <a:txBody>
                        <a:bodyPr/>
                        <a:lstStyle/>
                        <a:p>
                          <a:endParaRPr lang="en-US"/>
                        </a:p>
                      </a:txBody>
                      <a:tcPr>
                        <a:blipFill>
                          <a:blip r:embed="rId2"/>
                          <a:stretch>
                            <a:fillRect l="-242254" t="-10667" r="-497887" b="-616000"/>
                          </a:stretch>
                        </a:blipFill>
                      </a:tcPr>
                    </a:tc>
                    <a:tc>
                      <a:txBody>
                        <a:bodyPr/>
                        <a:lstStyle/>
                        <a:p>
                          <a:r>
                            <a:rPr lang="en-GB" sz="2400" dirty="0"/>
                            <a:t>Mod-</a:t>
                          </a:r>
                          <a:r>
                            <a:rPr lang="en-GB" sz="2400" dirty="0" err="1"/>
                            <a:t>arg</a:t>
                          </a:r>
                          <a:r>
                            <a:rPr lang="en-GB" sz="2400" dirty="0"/>
                            <a:t> form</a:t>
                          </a:r>
                        </a:p>
                      </a:txBody>
                      <a:tcPr/>
                    </a:tc>
                    <a:extLst>
                      <a:ext uri="{0D108BD9-81ED-4DB2-BD59-A6C34878D82A}">
                        <a16:rowId xmlns:a16="http://schemas.microsoft.com/office/drawing/2014/main" val="10000"/>
                      </a:ext>
                    </a:extLst>
                  </a:tr>
                  <a:tr h="457200">
                    <a:tc>
                      <a:txBody>
                        <a:bodyPr/>
                        <a:lstStyle/>
                        <a:p>
                          <a:endParaRPr lang="en-US"/>
                        </a:p>
                      </a:txBody>
                      <a:tcPr>
                        <a:blipFill>
                          <a:blip r:embed="rId2"/>
                          <a:stretch>
                            <a:fillRect l="-463" t="-110667" r="-451852" b="-516000"/>
                          </a:stretch>
                        </a:blipFill>
                      </a:tcPr>
                    </a:tc>
                    <a:tc>
                      <a:txBody>
                        <a:bodyPr/>
                        <a:lstStyle/>
                        <a:p>
                          <a:endParaRPr lang="en-US"/>
                        </a:p>
                      </a:txBody>
                      <a:tcPr>
                        <a:blipFill>
                          <a:blip r:embed="rId2"/>
                          <a:stretch>
                            <a:fillRect l="-170866" t="-110667" r="-668504" b="-516000"/>
                          </a:stretch>
                        </a:blipFill>
                      </a:tcPr>
                    </a:tc>
                    <a:tc>
                      <a:txBody>
                        <a:bodyPr/>
                        <a:lstStyle/>
                        <a:p>
                          <a:endParaRPr lang="en-US"/>
                        </a:p>
                      </a:txBody>
                      <a:tcPr>
                        <a:blipFill>
                          <a:blip r:embed="rId2"/>
                          <a:stretch>
                            <a:fillRect l="-242254" t="-110667" r="-497887" b="-516000"/>
                          </a:stretch>
                        </a:blipFill>
                      </a:tcPr>
                    </a:tc>
                    <a:tc>
                      <a:txBody>
                        <a:bodyPr/>
                        <a:lstStyle/>
                        <a:p>
                          <a:endParaRPr lang="en-US"/>
                        </a:p>
                      </a:txBody>
                      <a:tcPr>
                        <a:blipFill>
                          <a:blip r:embed="rId2"/>
                          <a:stretch>
                            <a:fillRect l="-69132" t="-110667" r="-569" b="-516000"/>
                          </a:stretch>
                        </a:blipFill>
                      </a:tcPr>
                    </a:tc>
                    <a:extLst>
                      <a:ext uri="{0D108BD9-81ED-4DB2-BD59-A6C34878D82A}">
                        <a16:rowId xmlns:a16="http://schemas.microsoft.com/office/drawing/2014/main" val="10001"/>
                      </a:ext>
                    </a:extLst>
                  </a:tr>
                  <a:tr h="712978">
                    <a:tc>
                      <a:txBody>
                        <a:bodyPr/>
                        <a:lstStyle/>
                        <a:p>
                          <a:endParaRPr lang="en-US"/>
                        </a:p>
                      </a:txBody>
                      <a:tcPr>
                        <a:blipFill>
                          <a:blip r:embed="rId2"/>
                          <a:stretch>
                            <a:fillRect l="-463" t="-133898" r="-451852" b="-227966"/>
                          </a:stretch>
                        </a:blipFill>
                      </a:tcPr>
                    </a:tc>
                    <a:tc>
                      <a:txBody>
                        <a:bodyPr/>
                        <a:lstStyle/>
                        <a:p>
                          <a:endParaRPr lang="en-US"/>
                        </a:p>
                      </a:txBody>
                      <a:tcPr>
                        <a:blipFill>
                          <a:blip r:embed="rId2"/>
                          <a:stretch>
                            <a:fillRect l="-170866" t="-133898" r="-668504" b="-227966"/>
                          </a:stretch>
                        </a:blipFill>
                      </a:tcPr>
                    </a:tc>
                    <a:tc>
                      <a:txBody>
                        <a:bodyPr/>
                        <a:lstStyle/>
                        <a:p>
                          <a:endParaRPr lang="en-US"/>
                        </a:p>
                      </a:txBody>
                      <a:tcPr>
                        <a:blipFill>
                          <a:blip r:embed="rId2"/>
                          <a:stretch>
                            <a:fillRect l="-242254" t="-133898" r="-497887" b="-227966"/>
                          </a:stretch>
                        </a:blipFill>
                      </a:tcPr>
                    </a:tc>
                    <a:tc>
                      <a:txBody>
                        <a:bodyPr/>
                        <a:lstStyle/>
                        <a:p>
                          <a:endParaRPr lang="en-US"/>
                        </a:p>
                      </a:txBody>
                      <a:tcPr>
                        <a:blipFill>
                          <a:blip r:embed="rId2"/>
                          <a:stretch>
                            <a:fillRect l="-69132" t="-133898" r="-569" b="-227966"/>
                          </a:stretch>
                        </a:blipFill>
                      </a:tcPr>
                    </a:tc>
                    <a:extLst>
                      <a:ext uri="{0D108BD9-81ED-4DB2-BD59-A6C34878D82A}">
                        <a16:rowId xmlns:a16="http://schemas.microsoft.com/office/drawing/2014/main" val="10002"/>
                      </a:ext>
                    </a:extLst>
                  </a:tr>
                  <a:tr h="712978">
                    <a:tc>
                      <a:txBody>
                        <a:bodyPr/>
                        <a:lstStyle/>
                        <a:p>
                          <a:endParaRPr lang="en-US"/>
                        </a:p>
                      </a:txBody>
                      <a:tcPr>
                        <a:blipFill>
                          <a:blip r:embed="rId2"/>
                          <a:stretch>
                            <a:fillRect l="-463" t="-235897" r="-451852" b="-129915"/>
                          </a:stretch>
                        </a:blipFill>
                      </a:tcPr>
                    </a:tc>
                    <a:tc>
                      <a:txBody>
                        <a:bodyPr/>
                        <a:lstStyle/>
                        <a:p>
                          <a:endParaRPr lang="en-US"/>
                        </a:p>
                      </a:txBody>
                      <a:tcPr>
                        <a:blipFill>
                          <a:blip r:embed="rId2"/>
                          <a:stretch>
                            <a:fillRect l="-170866" t="-235897" r="-668504" b="-129915"/>
                          </a:stretch>
                        </a:blipFill>
                      </a:tcPr>
                    </a:tc>
                    <a:tc>
                      <a:txBody>
                        <a:bodyPr/>
                        <a:lstStyle/>
                        <a:p>
                          <a:endParaRPr lang="en-US"/>
                        </a:p>
                      </a:txBody>
                      <a:tcPr>
                        <a:blipFill>
                          <a:blip r:embed="rId2"/>
                          <a:stretch>
                            <a:fillRect l="-242254" t="-235897" r="-497887" b="-129915"/>
                          </a:stretch>
                        </a:blipFill>
                      </a:tcPr>
                    </a:tc>
                    <a:tc>
                      <a:txBody>
                        <a:bodyPr/>
                        <a:lstStyle/>
                        <a:p>
                          <a:endParaRPr lang="en-US"/>
                        </a:p>
                      </a:txBody>
                      <a:tcPr>
                        <a:blipFill>
                          <a:blip r:embed="rId2"/>
                          <a:stretch>
                            <a:fillRect l="-69132" t="-235897" r="-569" b="-129915"/>
                          </a:stretch>
                        </a:blipFill>
                      </a:tcPr>
                    </a:tc>
                    <a:extLst>
                      <a:ext uri="{0D108BD9-81ED-4DB2-BD59-A6C34878D82A}">
                        <a16:rowId xmlns:a16="http://schemas.microsoft.com/office/drawing/2014/main" val="10003"/>
                      </a:ext>
                    </a:extLst>
                  </a:tr>
                  <a:tr h="913257">
                    <a:tc>
                      <a:txBody>
                        <a:bodyPr/>
                        <a:lstStyle/>
                        <a:p>
                          <a:endParaRPr lang="en-US"/>
                        </a:p>
                      </a:txBody>
                      <a:tcPr>
                        <a:blipFill>
                          <a:blip r:embed="rId2"/>
                          <a:stretch>
                            <a:fillRect l="-463" t="-262000" r="-451852" b="-1333"/>
                          </a:stretch>
                        </a:blipFill>
                      </a:tcPr>
                    </a:tc>
                    <a:tc>
                      <a:txBody>
                        <a:bodyPr/>
                        <a:lstStyle/>
                        <a:p>
                          <a:endParaRPr lang="en-US"/>
                        </a:p>
                      </a:txBody>
                      <a:tcPr>
                        <a:blipFill>
                          <a:blip r:embed="rId2"/>
                          <a:stretch>
                            <a:fillRect l="-170866" t="-262000" r="-668504" b="-1333"/>
                          </a:stretch>
                        </a:blipFill>
                      </a:tcPr>
                    </a:tc>
                    <a:tc>
                      <a:txBody>
                        <a:bodyPr/>
                        <a:lstStyle/>
                        <a:p>
                          <a:endParaRPr lang="en-US"/>
                        </a:p>
                      </a:txBody>
                      <a:tcPr>
                        <a:blipFill>
                          <a:blip r:embed="rId2"/>
                          <a:stretch>
                            <a:fillRect l="-242254" t="-262000" r="-497887" b="-1333"/>
                          </a:stretch>
                        </a:blipFill>
                      </a:tcPr>
                    </a:tc>
                    <a:tc>
                      <a:txBody>
                        <a:bodyPr/>
                        <a:lstStyle/>
                        <a:p>
                          <a:endParaRPr lang="en-US"/>
                        </a:p>
                      </a:txBody>
                      <a:tcPr>
                        <a:blipFill>
                          <a:blip r:embed="rId2"/>
                          <a:stretch>
                            <a:fillRect l="-69132" t="-262000" r="-569" b="-1333"/>
                          </a:stretch>
                        </a:blipFill>
                      </a:tcPr>
                    </a:tc>
                    <a:extLst>
                      <a:ext uri="{0D108BD9-81ED-4DB2-BD59-A6C34878D82A}">
                        <a16:rowId xmlns:a16="http://schemas.microsoft.com/office/drawing/2014/main" val="10004"/>
                      </a:ext>
                    </a:extLst>
                  </a:tr>
                </a:tbl>
              </a:graphicData>
            </a:graphic>
          </p:graphicFrame>
        </mc:Fallback>
      </mc:AlternateContent>
      <p:sp>
        <p:nvSpPr>
          <p:cNvPr id="7" name="Rectangle 6"/>
          <p:cNvSpPr/>
          <p:nvPr/>
        </p:nvSpPr>
        <p:spPr>
          <a:xfrm>
            <a:off x="3855308" y="1639084"/>
            <a:ext cx="4252372" cy="4640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3855308" y="2103120"/>
            <a:ext cx="4252372" cy="7498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3855308" y="2852936"/>
            <a:ext cx="4252372"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855308" y="3491488"/>
            <a:ext cx="4252372" cy="9456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2987824" y="1639084"/>
            <a:ext cx="867484" cy="4640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987824" y="2103120"/>
            <a:ext cx="867484" cy="7498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987824" y="2852936"/>
            <a:ext cx="867484"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987824" y="3491488"/>
            <a:ext cx="867484" cy="9456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217420" y="1639084"/>
            <a:ext cx="770404" cy="4640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2217420" y="2103120"/>
            <a:ext cx="770404" cy="7498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2217420" y="2852936"/>
            <a:ext cx="770404"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2217420" y="3491488"/>
            <a:ext cx="770404" cy="9456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896707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5"/>
                                        </p:tgtEl>
                                      </p:cBhvr>
                                    </p:animEffect>
                                    <p:set>
                                      <p:cBhvr>
                                        <p:cTn id="7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7" grpId="0" animBg="1"/>
      <p:bldP spid="8" grpId="0" animBg="1"/>
      <p:bldP spid="9" grpId="0" animBg="1"/>
      <p:bldP spid="10" grpId="0" animBg="1"/>
      <p:bldP spid="17" grpId="0" animBg="1"/>
      <p:bldP spid="18" grpId="0" animBg="1"/>
      <p:bldP spid="19" grpId="0" animBg="1"/>
      <p:bldP spid="20" grpId="0" animBg="1"/>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22D892-2BA7-4609-87A7-9BCA161A543E}"/>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B91BE61-5D13-4262-94E5-6EDE5137644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a:extLst>
                <a:ext uri="{FF2B5EF4-FFF2-40B4-BE49-F238E27FC236}">
                  <a16:creationId xmlns:a16="http://schemas.microsoft.com/office/drawing/2014/main" id="{91703300-0617-4138-8DB6-649CF3E66C4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76E84A-3340-4646-85D1-9BE4F1B56277}"/>
                  </a:ext>
                </a:extLst>
              </p:cNvPr>
              <p:cNvSpPr txBox="1"/>
              <p:nvPr/>
            </p:nvSpPr>
            <p:spPr>
              <a:xfrm>
                <a:off x="395536" y="720044"/>
                <a:ext cx="8230304" cy="199990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t>
                </a:r>
                <a14:m>
                  <m:oMath xmlns:m="http://schemas.openxmlformats.org/officeDocument/2006/math">
                    <m:r>
                      <a:rPr lang="en-GB" sz="1600" b="0" i="1" smtClean="0">
                        <a:latin typeface="Cambria Math" panose="02040503050406030204" pitchFamily="18" charset="0"/>
                      </a:rPr>
                      <m:t>𝑆</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𝑖</m:t>
                        </m:r>
                        <m:r>
                          <a:rPr lang="en-GB" sz="1600" b="0" i="1" smtClean="0">
                            <a:latin typeface="Cambria Math" panose="02040503050406030204" pitchFamily="18" charset="0"/>
                          </a:rPr>
                          <m:t>𝜃</m:t>
                        </m:r>
                      </m:sup>
                    </m:sSup>
                    <m:r>
                      <a:rPr lang="en-GB" sz="1600" b="0" i="1" smtClean="0">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b="0" i="1" smtClean="0">
                            <a:latin typeface="Cambria Math" panose="02040503050406030204" pitchFamily="18" charset="0"/>
                          </a:rPr>
                          <m:t>2</m:t>
                        </m:r>
                        <m:r>
                          <a:rPr lang="en-GB" sz="1600" i="1">
                            <a:latin typeface="Cambria Math" panose="02040503050406030204" pitchFamily="18" charset="0"/>
                          </a:rPr>
                          <m:t>𝑖</m:t>
                        </m:r>
                        <m:r>
                          <a:rPr lang="en-GB" sz="1600" i="1">
                            <a:latin typeface="Cambria Math" panose="02040503050406030204" pitchFamily="18" charset="0"/>
                          </a:rPr>
                          <m:t>𝜃</m:t>
                        </m:r>
                      </m:sup>
                    </m:sSup>
                    <m:r>
                      <a:rPr lang="en-GB" sz="1600" b="0" i="1" smtClean="0">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b="0" i="1" smtClean="0">
                            <a:latin typeface="Cambria Math" panose="02040503050406030204" pitchFamily="18" charset="0"/>
                          </a:rPr>
                          <m:t>3</m:t>
                        </m:r>
                        <m:r>
                          <a:rPr lang="en-GB" sz="1600" i="1">
                            <a:latin typeface="Cambria Math" panose="02040503050406030204" pitchFamily="18" charset="0"/>
                          </a:rPr>
                          <m:t>𝑖</m:t>
                        </m:r>
                        <m:r>
                          <a:rPr lang="en-GB" sz="1600" i="1">
                            <a:latin typeface="Cambria Math" panose="02040503050406030204" pitchFamily="18" charset="0"/>
                          </a:rPr>
                          <m:t>𝜃</m:t>
                        </m:r>
                      </m:sup>
                    </m:sSup>
                    <m:r>
                      <a:rPr lang="en-GB" sz="1600" b="0" i="1" smtClean="0">
                        <a:latin typeface="Cambria Math" panose="02040503050406030204" pitchFamily="18" charset="0"/>
                      </a:rPr>
                      <m:t>+</m:t>
                    </m:r>
                    <m:r>
                      <a:rPr lang="en-GB" sz="1600" i="1" smtClean="0">
                        <a:latin typeface="Cambria Math" panose="02040503050406030204" pitchFamily="18" charset="0"/>
                      </a:rPr>
                      <m:t>…</m:t>
                    </m:r>
                    <m:r>
                      <a:rPr lang="en-GB" sz="1600" b="0" i="1" smtClean="0">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b="0" i="1" smtClean="0">
                            <a:latin typeface="Cambria Math" panose="02040503050406030204" pitchFamily="18" charset="0"/>
                          </a:rPr>
                          <m:t>8</m:t>
                        </m:r>
                        <m:r>
                          <a:rPr lang="en-GB" sz="1600" i="1">
                            <a:latin typeface="Cambria Math" panose="02040503050406030204" pitchFamily="18" charset="0"/>
                          </a:rPr>
                          <m:t>𝑖</m:t>
                        </m:r>
                        <m:r>
                          <a:rPr lang="en-GB" sz="1600" i="1">
                            <a:latin typeface="Cambria Math" panose="02040503050406030204" pitchFamily="18" charset="0"/>
                          </a:rPr>
                          <m:t>𝜃</m:t>
                        </m:r>
                      </m:sup>
                    </m:sSup>
                  </m:oMath>
                </a14:m>
                <a:r>
                  <a:rPr lang="en-GB" sz="1600" dirty="0"/>
                  <a:t>, for </a:t>
                </a:r>
                <a14:m>
                  <m:oMath xmlns:m="http://schemas.openxmlformats.org/officeDocument/2006/math">
                    <m:r>
                      <a:rPr lang="en-GB" sz="1600" b="0" i="1" smtClean="0">
                        <a:latin typeface="Cambria Math" panose="02040503050406030204" pitchFamily="18" charset="0"/>
                      </a:rPr>
                      <m:t>𝜃</m:t>
                    </m:r>
                    <m:r>
                      <a:rPr lang="en-GB" sz="1600" b="0" i="1" smtClean="0">
                        <a:latin typeface="Cambria Math" panose="02040503050406030204" pitchFamily="18" charset="0"/>
                      </a:rPr>
                      <m:t>≠2</m:t>
                    </m:r>
                    <m:r>
                      <a:rPr lang="en-GB" sz="1600" b="0" i="1" smtClean="0">
                        <a:latin typeface="Cambria Math" panose="02040503050406030204" pitchFamily="18" charset="0"/>
                      </a:rPr>
                      <m:t>𝑛</m:t>
                    </m:r>
                    <m:r>
                      <a:rPr lang="en-GB" sz="1600" b="0" i="1" smtClean="0">
                        <a:latin typeface="Cambria Math" panose="02040503050406030204" pitchFamily="18" charset="0"/>
                      </a:rPr>
                      <m:t>𝜋</m:t>
                    </m:r>
                  </m:oMath>
                </a14:m>
                <a:r>
                  <a:rPr lang="en-GB" sz="1600" dirty="0"/>
                  <a:t>, where </a:t>
                </a:r>
                <a14:m>
                  <m:oMath xmlns:m="http://schemas.openxmlformats.org/officeDocument/2006/math">
                    <m:r>
                      <a:rPr lang="en-GB" sz="1600" b="0" i="1" smtClean="0">
                        <a:latin typeface="Cambria Math" panose="02040503050406030204" pitchFamily="18" charset="0"/>
                      </a:rPr>
                      <m:t>𝑛</m:t>
                    </m:r>
                  </m:oMath>
                </a14:m>
                <a:r>
                  <a:rPr lang="en-GB" sz="1600" dirty="0"/>
                  <a:t> is an integer.</a:t>
                </a:r>
              </a:p>
              <a:p>
                <a:pPr marL="342900" indent="-342900">
                  <a:buAutoNum type="alphaLcParenBoth"/>
                </a:pPr>
                <a:r>
                  <a:rPr lang="en-GB" sz="1600" dirty="0"/>
                  <a:t>Show that </a:t>
                </a:r>
                <a14:m>
                  <m:oMath xmlns:m="http://schemas.openxmlformats.org/officeDocument/2006/math">
                    <m:r>
                      <a:rPr lang="en-GB" sz="1600" b="0" i="1" smtClean="0">
                        <a:latin typeface="Cambria Math" panose="02040503050406030204" pitchFamily="18" charset="0"/>
                      </a:rPr>
                      <m:t>𝑆</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9</m:t>
                                </m:r>
                                <m:r>
                                  <a:rPr lang="en-GB" sz="1600" b="0" i="1" smtClean="0">
                                    <a:latin typeface="Cambria Math" panose="02040503050406030204" pitchFamily="18" charset="0"/>
                                  </a:rPr>
                                  <m:t>𝑖</m:t>
                                </m:r>
                                <m:r>
                                  <a:rPr lang="en-GB" sz="1600" b="0" i="1" smtClean="0">
                                    <a:latin typeface="Cambria Math" panose="02040503050406030204" pitchFamily="18" charset="0"/>
                                  </a:rPr>
                                  <m:t>𝜃</m:t>
                                </m:r>
                              </m:num>
                              <m:den>
                                <m:r>
                                  <a:rPr lang="en-GB" sz="1600" b="0" i="1" smtClean="0">
                                    <a:latin typeface="Cambria Math" panose="02040503050406030204" pitchFamily="18" charset="0"/>
                                  </a:rPr>
                                  <m:t>2</m:t>
                                </m:r>
                              </m:den>
                            </m:f>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4</m:t>
                            </m:r>
                            <m:r>
                              <a:rPr lang="en-GB" sz="1600" b="0" i="1" smtClean="0">
                                <a:latin typeface="Cambria Math" panose="02040503050406030204" pitchFamily="18" charset="0"/>
                              </a:rPr>
                              <m:t>𝜃</m:t>
                            </m:r>
                          </m:e>
                        </m:func>
                      </m:num>
                      <m:den>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𝜃</m:t>
                                </m:r>
                              </m:num>
                              <m:den>
                                <m:r>
                                  <a:rPr lang="en-GB" sz="1600" b="0" i="1" smtClean="0">
                                    <a:latin typeface="Cambria Math" panose="02040503050406030204" pitchFamily="18" charset="0"/>
                                  </a:rPr>
                                  <m:t>2</m:t>
                                </m:r>
                              </m:den>
                            </m:f>
                          </m:e>
                        </m:func>
                      </m:den>
                    </m:f>
                  </m:oMath>
                </a14:m>
                <a:endParaRPr lang="en-GB" sz="1600" dirty="0"/>
              </a:p>
              <a:p>
                <a:r>
                  <a:rPr lang="en-GB" sz="1600" dirty="0"/>
                  <a:t>Let </a:t>
                </a:r>
                <a14:m>
                  <m:oMath xmlns:m="http://schemas.openxmlformats.org/officeDocument/2006/math">
                    <m:r>
                      <a:rPr lang="en-GB" sz="1600" b="0" i="1" smtClean="0">
                        <a:latin typeface="Cambria Math" panose="02040503050406030204" pitchFamily="18" charset="0"/>
                      </a:rPr>
                      <m:t>𝑃</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2</m:t>
                        </m:r>
                        <m:r>
                          <a:rPr lang="en-GB" sz="1600" b="0" i="1" smtClean="0">
                            <a:latin typeface="Cambria Math" panose="02040503050406030204" pitchFamily="18" charset="0"/>
                          </a:rPr>
                          <m:t>𝜃</m:t>
                        </m:r>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3</m:t>
                        </m:r>
                        <m:r>
                          <a:rPr lang="en-GB" sz="1600" b="0" i="1" smtClean="0">
                            <a:latin typeface="Cambria Math" panose="02040503050406030204" pitchFamily="18" charset="0"/>
                          </a:rPr>
                          <m:t>𝜃</m:t>
                        </m:r>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8</m:t>
                        </m:r>
                        <m:r>
                          <a:rPr lang="en-GB" sz="1600" b="0" i="1" smtClean="0">
                            <a:latin typeface="Cambria Math" panose="02040503050406030204" pitchFamily="18" charset="0"/>
                          </a:rPr>
                          <m:t>𝜃</m:t>
                        </m:r>
                      </m:e>
                    </m:func>
                  </m:oMath>
                </a14:m>
                <a:r>
                  <a:rPr lang="en-GB" sz="1600" dirty="0"/>
                  <a:t> and </a:t>
                </a:r>
                <a14:m>
                  <m:oMath xmlns:m="http://schemas.openxmlformats.org/officeDocument/2006/math">
                    <m:r>
                      <a:rPr lang="en-GB" sz="1600" b="0" i="1" smtClean="0">
                        <a:latin typeface="Cambria Math" panose="02040503050406030204" pitchFamily="18" charset="0"/>
                      </a:rPr>
                      <m:t>𝑄</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2</m:t>
                        </m:r>
                        <m:r>
                          <a:rPr lang="en-GB" sz="1600" b="0" i="1" smtClean="0">
                            <a:latin typeface="Cambria Math" panose="02040503050406030204" pitchFamily="18" charset="0"/>
                          </a:rPr>
                          <m:t>𝜃</m:t>
                        </m:r>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8</m:t>
                        </m:r>
                        <m:r>
                          <a:rPr lang="en-GB" sz="1600" b="0" i="1" smtClean="0">
                            <a:latin typeface="Cambria Math" panose="02040503050406030204" pitchFamily="18" charset="0"/>
                          </a:rPr>
                          <m:t>𝜃</m:t>
                        </m:r>
                      </m:e>
                    </m:func>
                  </m:oMath>
                </a14:m>
                <a:endParaRPr lang="en-GB" dirty="0"/>
              </a:p>
              <a:p>
                <a:r>
                  <a:rPr lang="en-GB" dirty="0"/>
                  <a:t>(b) Use your answer to part </a:t>
                </a:r>
                <a:r>
                  <a:rPr lang="en-GB" b="1" dirty="0"/>
                  <a:t>a</a:t>
                </a:r>
                <a:r>
                  <a:rPr lang="en-GB" dirty="0"/>
                  <a:t> to show that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9</m:t>
                            </m:r>
                            <m:r>
                              <a:rPr lang="en-GB" b="0" i="1" smtClean="0">
                                <a:latin typeface="Cambria Math" panose="02040503050406030204" pitchFamily="18" charset="0"/>
                              </a:rPr>
                              <m:t>𝜃</m:t>
                            </m:r>
                          </m:num>
                          <m:den>
                            <m:r>
                              <a:rPr lang="en-GB" b="0" i="1" smtClean="0">
                                <a:latin typeface="Cambria Math" panose="02040503050406030204" pitchFamily="18" charset="0"/>
                              </a:rPr>
                              <m:t>2</m:t>
                            </m:r>
                          </m:den>
                        </m:f>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4</m:t>
                        </m:r>
                        <m:r>
                          <a:rPr lang="en-GB" b="0" i="1" smtClean="0">
                            <a:latin typeface="Cambria Math" panose="02040503050406030204" pitchFamily="18" charset="0"/>
                          </a:rPr>
                          <m:t>𝜃</m:t>
                        </m:r>
                      </m:e>
                    </m:func>
                    <m:r>
                      <a:rPr lang="en-GB" b="0" i="1" smtClean="0">
                        <a:latin typeface="Cambria Math" panose="02040503050406030204" pitchFamily="18" charset="0"/>
                      </a:rPr>
                      <m:t> </m:t>
                    </m:r>
                    <m:r>
                      <a:rPr lang="en-GB" b="0" i="1" smtClean="0">
                        <a:latin typeface="Cambria Math" panose="02040503050406030204" pitchFamily="18" charset="0"/>
                      </a:rPr>
                      <m:t>𝑐𝑜𝑠𝑒𝑐</m:t>
                    </m:r>
                    <m:f>
                      <m:fPr>
                        <m:ctrlPr>
                          <a:rPr lang="en-GB" b="0" i="1" smtClean="0">
                            <a:latin typeface="Cambria Math" panose="02040503050406030204" pitchFamily="18" charset="0"/>
                          </a:rPr>
                        </m:ctrlPr>
                      </m:fPr>
                      <m:num>
                        <m:r>
                          <a:rPr lang="en-GB" b="0" i="1" smtClean="0">
                            <a:latin typeface="Cambria Math" panose="02040503050406030204" pitchFamily="18" charset="0"/>
                          </a:rPr>
                          <m:t>𝜃</m:t>
                        </m:r>
                      </m:num>
                      <m:den>
                        <m:r>
                          <a:rPr lang="en-GB" b="0" i="1" smtClean="0">
                            <a:latin typeface="Cambria Math" panose="02040503050406030204" pitchFamily="18" charset="0"/>
                          </a:rPr>
                          <m:t>2</m:t>
                        </m:r>
                      </m:den>
                    </m:f>
                  </m:oMath>
                </a14:m>
                <a:r>
                  <a:rPr lang="en-GB" dirty="0"/>
                  <a:t> and find similar expressions for </a:t>
                </a:r>
                <a14:m>
                  <m:oMath xmlns:m="http://schemas.openxmlformats.org/officeDocument/2006/math">
                    <m:r>
                      <a:rPr lang="en-GB" b="0" i="1" smtClean="0">
                        <a:latin typeface="Cambria Math" panose="02040503050406030204" pitchFamily="18" charset="0"/>
                      </a:rPr>
                      <m:t>𝑄</m:t>
                    </m:r>
                  </m:oMath>
                </a14:m>
                <a:r>
                  <a:rPr lang="en-GB"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𝑄</m:t>
                        </m:r>
                      </m:num>
                      <m:den>
                        <m:r>
                          <a:rPr lang="en-GB" b="0" i="1" smtClean="0">
                            <a:latin typeface="Cambria Math" panose="02040503050406030204" pitchFamily="18" charset="0"/>
                          </a:rPr>
                          <m:t>𝑃</m:t>
                        </m:r>
                      </m:den>
                    </m:f>
                  </m:oMath>
                </a14:m>
                <a:endParaRPr lang="en-GB" dirty="0"/>
              </a:p>
            </p:txBody>
          </p:sp>
        </mc:Choice>
        <mc:Fallback xmlns="">
          <p:sp>
            <p:nvSpPr>
              <p:cNvPr id="6" name="TextBox 5">
                <a:extLst>
                  <a:ext uri="{FF2B5EF4-FFF2-40B4-BE49-F238E27FC236}">
                    <a16:creationId xmlns:a16="http://schemas.microsoft.com/office/drawing/2014/main" id="{AB76E84A-3340-4646-85D1-9BE4F1B56277}"/>
                  </a:ext>
                </a:extLst>
              </p:cNvPr>
              <p:cNvSpPr txBox="1">
                <a:spLocks noRot="1" noChangeAspect="1" noMove="1" noResize="1" noEditPoints="1" noAdjustHandles="1" noChangeArrowheads="1" noChangeShapeType="1" noTextEdit="1"/>
              </p:cNvSpPr>
              <p:nvPr/>
            </p:nvSpPr>
            <p:spPr>
              <a:xfrm>
                <a:off x="395536" y="720044"/>
                <a:ext cx="8230304" cy="199990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7278459-44F2-4893-AF55-7064B034004A}"/>
                  </a:ext>
                </a:extLst>
              </p:cNvPr>
              <p:cNvSpPr txBox="1"/>
              <p:nvPr/>
            </p:nvSpPr>
            <p:spPr>
              <a:xfrm>
                <a:off x="743124" y="2830959"/>
                <a:ext cx="7285260" cy="3748975"/>
              </a:xfrm>
              <a:prstGeom prst="rect">
                <a:avLst/>
              </a:prstGeom>
              <a:noFill/>
            </p:spPr>
            <p:txBody>
              <a:bodyPr wrap="square" rtlCol="0">
                <a:spAutoFit/>
              </a:bodyPr>
              <a:lstStyle/>
              <a:p>
                <a:r>
                  <a:rPr lang="en-GB" sz="1600" dirty="0"/>
                  <a:t>First note that </a:t>
                </a:r>
                <a14:m>
                  <m:oMath xmlns:m="http://schemas.openxmlformats.org/officeDocument/2006/math">
                    <m:r>
                      <a:rPr lang="en-GB" sz="1600" i="1">
                        <a:latin typeface="Cambria Math" panose="02040503050406030204" pitchFamily="18" charset="0"/>
                      </a:rPr>
                      <m:t>𝑆</m:t>
                    </m:r>
                    <m:r>
                      <a:rPr lang="en-GB" sz="1600" i="1">
                        <a:latin typeface="Cambria Math" panose="02040503050406030204" pitchFamily="18" charset="0"/>
                      </a:rPr>
                      <m:t>=</m:t>
                    </m:r>
                    <m:f>
                      <m:fPr>
                        <m:ctrlPr>
                          <a:rPr lang="en-GB" sz="1600" i="1">
                            <a:latin typeface="Cambria Math" panose="02040503050406030204" pitchFamily="18" charset="0"/>
                          </a:rPr>
                        </m:ctrlPr>
                      </m:fPr>
                      <m:num>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f>
                              <m:fPr>
                                <m:ctrlPr>
                                  <a:rPr lang="en-GB" sz="1600" i="1">
                                    <a:latin typeface="Cambria Math" panose="02040503050406030204" pitchFamily="18" charset="0"/>
                                  </a:rPr>
                                </m:ctrlPr>
                              </m:fPr>
                              <m:num>
                                <m:r>
                                  <a:rPr lang="en-GB" sz="1600" i="1">
                                    <a:latin typeface="Cambria Math" panose="02040503050406030204" pitchFamily="18" charset="0"/>
                                  </a:rPr>
                                  <m:t>9</m:t>
                                </m:r>
                                <m:r>
                                  <a:rPr lang="en-GB" sz="1600" i="1">
                                    <a:latin typeface="Cambria Math" panose="02040503050406030204" pitchFamily="18" charset="0"/>
                                  </a:rPr>
                                  <m:t>𝑖</m:t>
                                </m:r>
                                <m:r>
                                  <a:rPr lang="en-GB" sz="1600" i="1">
                                    <a:latin typeface="Cambria Math" panose="02040503050406030204" pitchFamily="18" charset="0"/>
                                  </a:rPr>
                                  <m:t>𝜃</m:t>
                                </m:r>
                              </m:num>
                              <m:den>
                                <m:r>
                                  <a:rPr lang="en-GB" sz="1600" i="1">
                                    <a:latin typeface="Cambria Math" panose="02040503050406030204" pitchFamily="18" charset="0"/>
                                  </a:rPr>
                                  <m:t>2</m:t>
                                </m:r>
                              </m:den>
                            </m:f>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r>
                              <a:rPr lang="en-GB" sz="1600" i="1">
                                <a:latin typeface="Cambria Math" panose="02040503050406030204" pitchFamily="18" charset="0"/>
                              </a:rPr>
                              <m:t>4</m:t>
                            </m:r>
                            <m:r>
                              <a:rPr lang="en-GB" sz="1600" i="1">
                                <a:latin typeface="Cambria Math" panose="02040503050406030204" pitchFamily="18" charset="0"/>
                              </a:rPr>
                              <m:t>𝜃</m:t>
                            </m:r>
                          </m:e>
                        </m:func>
                      </m:num>
                      <m:den>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f>
                              <m:fPr>
                                <m:ctrlPr>
                                  <a:rPr lang="en-GB" sz="1600" i="1">
                                    <a:latin typeface="Cambria Math" panose="02040503050406030204" pitchFamily="18" charset="0"/>
                                  </a:rPr>
                                </m:ctrlPr>
                              </m:fPr>
                              <m:num>
                                <m:r>
                                  <a:rPr lang="en-GB" sz="1600" i="1">
                                    <a:latin typeface="Cambria Math" panose="02040503050406030204" pitchFamily="18" charset="0"/>
                                  </a:rPr>
                                  <m:t>𝜃</m:t>
                                </m:r>
                              </m:num>
                              <m:den>
                                <m:r>
                                  <a:rPr lang="en-GB" sz="1600" i="1">
                                    <a:latin typeface="Cambria Math" panose="02040503050406030204" pitchFamily="18" charset="0"/>
                                  </a:rPr>
                                  <m:t>2</m:t>
                                </m:r>
                              </m:den>
                            </m:f>
                          </m:e>
                        </m:func>
                      </m:den>
                    </m:f>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9</m:t>
                            </m:r>
                            <m:r>
                              <a:rPr lang="en-GB" sz="1600" b="0" i="1" smtClean="0">
                                <a:latin typeface="Cambria Math" panose="02040503050406030204" pitchFamily="18" charset="0"/>
                              </a:rPr>
                              <m:t>𝑖</m:t>
                            </m:r>
                            <m:r>
                              <a:rPr lang="en-GB" sz="1600" b="0" i="1" smtClean="0">
                                <a:latin typeface="Cambria Math" panose="02040503050406030204" pitchFamily="18" charset="0"/>
                              </a:rPr>
                              <m:t>𝜃</m:t>
                            </m:r>
                          </m:num>
                          <m:den>
                            <m:r>
                              <a:rPr lang="en-GB" sz="1600" b="0" i="1" smtClean="0">
                                <a:latin typeface="Cambria Math" panose="02040503050406030204" pitchFamily="18" charset="0"/>
                              </a:rPr>
                              <m:t>2</m:t>
                            </m:r>
                          </m:den>
                        </m:f>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4</m:t>
                        </m:r>
                        <m:r>
                          <a:rPr lang="en-GB" sz="1600" b="0" i="1" smtClean="0">
                            <a:latin typeface="Cambria Math" panose="02040503050406030204" pitchFamily="18" charset="0"/>
                          </a:rPr>
                          <m:t>𝜃</m:t>
                        </m:r>
                      </m:e>
                    </m:func>
                    <m:r>
                      <a:rPr lang="en-GB" sz="1600" b="0" i="1" smtClean="0">
                        <a:latin typeface="Cambria Math" panose="02040503050406030204" pitchFamily="18" charset="0"/>
                      </a:rPr>
                      <m:t>𝑐𝑜𝑠𝑒𝑐</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𝜃</m:t>
                        </m:r>
                      </m:num>
                      <m:den>
                        <m:r>
                          <a:rPr lang="en-GB" sz="1600" b="0" i="1" smtClean="0">
                            <a:latin typeface="Cambria Math" panose="02040503050406030204" pitchFamily="18" charset="0"/>
                          </a:rPr>
                          <m:t>2</m:t>
                        </m:r>
                      </m:den>
                    </m:f>
                  </m:oMath>
                </a14:m>
                <a:endParaRPr lang="en-GB" sz="1600" dirty="0"/>
              </a:p>
              <a:p>
                <a:r>
                  <a:rPr lang="en-GB" sz="1600" dirty="0"/>
                  <a:t>But also, by expressing each term within </a:t>
                </a:r>
                <a14:m>
                  <m:oMath xmlns:m="http://schemas.openxmlformats.org/officeDocument/2006/math">
                    <m:r>
                      <a:rPr lang="en-GB" sz="1600" b="0" i="1" smtClean="0">
                        <a:latin typeface="Cambria Math" panose="02040503050406030204" pitchFamily="18" charset="0"/>
                      </a:rPr>
                      <m:t>𝑆</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𝑖</m:t>
                        </m:r>
                        <m:r>
                          <a:rPr lang="en-GB" sz="1600" b="0" i="1" smtClean="0">
                            <a:latin typeface="Cambria Math" panose="02040503050406030204" pitchFamily="18" charset="0"/>
                          </a:rPr>
                          <m:t>𝜃</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2</m:t>
                        </m:r>
                        <m:r>
                          <a:rPr lang="en-GB" sz="1600" b="0" i="1" smtClean="0">
                            <a:latin typeface="Cambria Math" panose="02040503050406030204" pitchFamily="18" charset="0"/>
                          </a:rPr>
                          <m:t>𝜃</m:t>
                        </m:r>
                      </m:sup>
                    </m:sSup>
                    <m:r>
                      <a:rPr lang="en-GB" sz="1600" b="0" i="1" smtClean="0">
                        <a:latin typeface="Cambria Math" panose="02040503050406030204" pitchFamily="18" charset="0"/>
                      </a:rPr>
                      <m:t>…</m:t>
                    </m:r>
                  </m:oMath>
                </a14:m>
                <a:r>
                  <a:rPr lang="en-GB" sz="1600" dirty="0"/>
                  <a:t> in modulus-argument form, we have </a:t>
                </a:r>
                <a14:m>
                  <m:oMath xmlns:m="http://schemas.openxmlformats.org/officeDocument/2006/math">
                    <m:r>
                      <a:rPr lang="en-GB" sz="1600" b="0" i="1" smtClean="0">
                        <a:latin typeface="Cambria Math" panose="02040503050406030204" pitchFamily="18" charset="0"/>
                      </a:rPr>
                      <m:t>𝑆</m:t>
                    </m:r>
                    <m:r>
                      <a:rPr lang="en-GB" sz="1600" b="0" i="1" smtClean="0">
                        <a:latin typeface="Cambria Math" panose="02040503050406030204" pitchFamily="18" charset="0"/>
                      </a:rPr>
                      <m:t>=</m:t>
                    </m:r>
                    <m:r>
                      <a:rPr lang="en-GB" sz="1600" b="0" i="1" smtClean="0">
                        <a:latin typeface="Cambria Math" panose="02040503050406030204" pitchFamily="18" charset="0"/>
                      </a:rPr>
                      <m:t>𝑃</m:t>
                    </m:r>
                    <m:r>
                      <a:rPr lang="en-GB" sz="1600" b="0" i="1" smtClean="0">
                        <a:latin typeface="Cambria Math" panose="02040503050406030204" pitchFamily="18" charset="0"/>
                      </a:rPr>
                      <m:t>+</m:t>
                    </m:r>
                    <m:r>
                      <a:rPr lang="en-GB" sz="1600" b="0" i="1" smtClean="0">
                        <a:latin typeface="Cambria Math" panose="02040503050406030204" pitchFamily="18" charset="0"/>
                      </a:rPr>
                      <m:t>𝑖𝑄</m:t>
                    </m:r>
                  </m:oMath>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r>
                        <a:rPr lang="en-GB" sz="1600" b="0" i="1" smtClean="0">
                          <a:latin typeface="Cambria Math" panose="02040503050406030204" pitchFamily="18" charset="0"/>
                        </a:rPr>
                        <m:t>=</m:t>
                      </m:r>
                      <m:r>
                        <a:rPr lang="en-GB" sz="1600" b="0" i="1" smtClean="0">
                          <a:latin typeface="Cambria Math" panose="02040503050406030204" pitchFamily="18" charset="0"/>
                        </a:rPr>
                        <m:t>𝑅𝑒</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𝑆</m:t>
                          </m:r>
                        </m:e>
                      </m:d>
                      <m:r>
                        <a:rPr lang="en-GB" sz="1600" b="0" i="1" smtClean="0">
                          <a:latin typeface="Cambria Math" panose="02040503050406030204" pitchFamily="18" charset="0"/>
                        </a:rPr>
                        <m:t>=</m:t>
                      </m:r>
                      <m:r>
                        <a:rPr lang="en-GB" sz="1600" b="0" i="1" smtClean="0">
                          <a:latin typeface="Cambria Math" panose="02040503050406030204" pitchFamily="18" charset="0"/>
                        </a:rPr>
                        <m:t>𝑅𝑒</m:t>
                      </m:r>
                      <m:d>
                        <m:dPr>
                          <m:ctrlPr>
                            <a:rPr lang="en-GB" sz="1600" b="0" i="1" smtClean="0">
                              <a:latin typeface="Cambria Math" panose="02040503050406030204" pitchFamily="18" charset="0"/>
                            </a:rPr>
                          </m:ctrlPr>
                        </m:dPr>
                        <m:e>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f>
                                <m:fPr>
                                  <m:ctrlPr>
                                    <a:rPr lang="en-GB" sz="1600" i="1">
                                      <a:latin typeface="Cambria Math" panose="02040503050406030204" pitchFamily="18" charset="0"/>
                                    </a:rPr>
                                  </m:ctrlPr>
                                </m:fPr>
                                <m:num>
                                  <m:r>
                                    <a:rPr lang="en-GB" sz="1600" i="1">
                                      <a:latin typeface="Cambria Math" panose="02040503050406030204" pitchFamily="18" charset="0"/>
                                    </a:rPr>
                                    <m:t>9</m:t>
                                  </m:r>
                                  <m:r>
                                    <a:rPr lang="en-GB" sz="1600" i="1">
                                      <a:latin typeface="Cambria Math" panose="02040503050406030204" pitchFamily="18" charset="0"/>
                                    </a:rPr>
                                    <m:t>𝑖</m:t>
                                  </m:r>
                                  <m:r>
                                    <a:rPr lang="en-GB" sz="1600" i="1">
                                      <a:latin typeface="Cambria Math" panose="02040503050406030204" pitchFamily="18" charset="0"/>
                                    </a:rPr>
                                    <m:t>𝜃</m:t>
                                  </m:r>
                                </m:num>
                                <m:den>
                                  <m:r>
                                    <a:rPr lang="en-GB" sz="1600" i="1">
                                      <a:latin typeface="Cambria Math" panose="02040503050406030204" pitchFamily="18" charset="0"/>
                                    </a:rPr>
                                    <m:t>2</m:t>
                                  </m:r>
                                </m:den>
                              </m:f>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r>
                                <a:rPr lang="en-GB" sz="1600" i="1">
                                  <a:latin typeface="Cambria Math" panose="02040503050406030204" pitchFamily="18" charset="0"/>
                                </a:rPr>
                                <m:t>4</m:t>
                              </m:r>
                              <m:r>
                                <a:rPr lang="en-GB" sz="1600" i="1">
                                  <a:latin typeface="Cambria Math" panose="02040503050406030204" pitchFamily="18" charset="0"/>
                                </a:rPr>
                                <m:t>𝜃</m:t>
                              </m:r>
                            </m:e>
                          </m:func>
                          <m:r>
                            <a:rPr lang="en-GB" sz="1600" i="1">
                              <a:latin typeface="Cambria Math" panose="02040503050406030204" pitchFamily="18" charset="0"/>
                            </a:rPr>
                            <m:t>𝑐𝑜𝑠𝑒𝑐</m:t>
                          </m:r>
                          <m:f>
                            <m:fPr>
                              <m:ctrlPr>
                                <a:rPr lang="en-GB" sz="1600" i="1">
                                  <a:latin typeface="Cambria Math" panose="02040503050406030204" pitchFamily="18" charset="0"/>
                                </a:rPr>
                              </m:ctrlPr>
                            </m:fPr>
                            <m:num>
                              <m:r>
                                <a:rPr lang="en-GB" sz="1600" i="1">
                                  <a:latin typeface="Cambria Math" panose="02040503050406030204" pitchFamily="18" charset="0"/>
                                </a:rPr>
                                <m:t>𝜃</m:t>
                              </m:r>
                            </m:num>
                            <m:den>
                              <m:r>
                                <a:rPr lang="en-GB" sz="1600" i="1">
                                  <a:latin typeface="Cambria Math" panose="02040503050406030204" pitchFamily="18" charset="0"/>
                                </a:rPr>
                                <m:t>2</m:t>
                              </m:r>
                            </m:den>
                          </m:f>
                        </m:e>
                      </m:d>
                    </m:oMath>
                    <m:oMath xmlns:m="http://schemas.openxmlformats.org/officeDocument/2006/math">
                      <m:r>
                        <a:rPr lang="en-GB" sz="1600" b="0" i="1" smtClean="0">
                          <a:latin typeface="Cambria Math" panose="02040503050406030204" pitchFamily="18" charset="0"/>
                        </a:rPr>
                        <m:t>                         =</m:t>
                      </m:r>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cos</m:t>
                          </m:r>
                        </m:fName>
                        <m:e>
                          <m:f>
                            <m:fPr>
                              <m:ctrlPr>
                                <a:rPr lang="en-GB" sz="1600" i="1">
                                  <a:latin typeface="Cambria Math" panose="02040503050406030204" pitchFamily="18" charset="0"/>
                                </a:rPr>
                              </m:ctrlPr>
                            </m:fPr>
                            <m:num>
                              <m:r>
                                <a:rPr lang="en-GB" sz="1600" i="1">
                                  <a:latin typeface="Cambria Math" panose="02040503050406030204" pitchFamily="18" charset="0"/>
                                </a:rPr>
                                <m:t>9</m:t>
                              </m:r>
                              <m:r>
                                <a:rPr lang="en-GB" sz="1600" i="1">
                                  <a:latin typeface="Cambria Math" panose="02040503050406030204" pitchFamily="18" charset="0"/>
                                </a:rPr>
                                <m:t>𝜃</m:t>
                              </m:r>
                            </m:num>
                            <m:den>
                              <m:r>
                                <a:rPr lang="en-GB" sz="1600" i="1">
                                  <a:latin typeface="Cambria Math" panose="02040503050406030204" pitchFamily="18" charset="0"/>
                                </a:rPr>
                                <m:t>2</m:t>
                              </m:r>
                            </m:den>
                          </m:f>
                        </m:e>
                      </m:func>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r>
                            <a:rPr lang="en-GB" sz="1600" i="1">
                              <a:latin typeface="Cambria Math" panose="02040503050406030204" pitchFamily="18" charset="0"/>
                            </a:rPr>
                            <m:t>4</m:t>
                          </m:r>
                          <m:r>
                            <a:rPr lang="en-GB" sz="1600" i="1">
                              <a:latin typeface="Cambria Math" panose="02040503050406030204" pitchFamily="18" charset="0"/>
                            </a:rPr>
                            <m:t>𝜃</m:t>
                          </m:r>
                        </m:e>
                      </m:func>
                      <m:r>
                        <a:rPr lang="en-GB" sz="1600" i="1">
                          <a:latin typeface="Cambria Math" panose="02040503050406030204" pitchFamily="18" charset="0"/>
                        </a:rPr>
                        <m:t> </m:t>
                      </m:r>
                      <m:r>
                        <a:rPr lang="en-GB" sz="1600" i="1">
                          <a:latin typeface="Cambria Math" panose="02040503050406030204" pitchFamily="18" charset="0"/>
                        </a:rPr>
                        <m:t>𝑐𝑜𝑠𝑒𝑐</m:t>
                      </m:r>
                      <m:f>
                        <m:fPr>
                          <m:ctrlPr>
                            <a:rPr lang="en-GB" sz="1600" i="1">
                              <a:latin typeface="Cambria Math" panose="02040503050406030204" pitchFamily="18" charset="0"/>
                            </a:rPr>
                          </m:ctrlPr>
                        </m:fPr>
                        <m:num>
                          <m:r>
                            <a:rPr lang="en-GB" sz="1600" i="1">
                              <a:latin typeface="Cambria Math" panose="02040503050406030204" pitchFamily="18" charset="0"/>
                            </a:rPr>
                            <m:t>𝜃</m:t>
                          </m:r>
                        </m:num>
                        <m:den>
                          <m:r>
                            <a:rPr lang="en-GB" sz="1600" i="1">
                              <a:latin typeface="Cambria Math" panose="02040503050406030204" pitchFamily="18" charset="0"/>
                            </a:rPr>
                            <m:t>2</m:t>
                          </m:r>
                        </m:den>
                      </m:f>
                    </m:oMath>
                  </m:oMathPara>
                </a14:m>
                <a:br>
                  <a:rPr lang="en-GB" sz="1600" b="0" dirty="0"/>
                </a:br>
                <a:r>
                  <a:rPr lang="en-GB" sz="1600" b="0" dirty="0"/>
                  <a:t>Similarly:</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𝑄</m:t>
                      </m:r>
                      <m:r>
                        <a:rPr lang="en-GB" sz="1600" b="0" i="1" smtClean="0">
                          <a:latin typeface="Cambria Math" panose="02040503050406030204" pitchFamily="18" charset="0"/>
                        </a:rPr>
                        <m:t>=</m:t>
                      </m:r>
                      <m:r>
                        <a:rPr lang="en-GB" sz="1600" b="0" i="1" smtClean="0">
                          <a:latin typeface="Cambria Math" panose="02040503050406030204" pitchFamily="18" charset="0"/>
                        </a:rPr>
                        <m:t>𝐼𝑚</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𝑆</m:t>
                          </m:r>
                        </m:e>
                      </m:d>
                      <m:r>
                        <a:rPr lang="en-GB" sz="1600" b="0" i="1" smtClean="0">
                          <a:latin typeface="Cambria Math" panose="02040503050406030204" pitchFamily="18" charset="0"/>
                        </a:rPr>
                        <m:t>=</m:t>
                      </m:r>
                      <m:func>
                        <m:funcPr>
                          <m:ctrlPr>
                            <a:rPr lang="en-GB" sz="1600" i="1">
                              <a:latin typeface="Cambria Math" panose="02040503050406030204" pitchFamily="18" charset="0"/>
                            </a:rPr>
                          </m:ctrlPr>
                        </m:funcPr>
                        <m:fName>
                          <m:r>
                            <m:rPr>
                              <m:sty m:val="p"/>
                            </m:rPr>
                            <a:rPr lang="en-GB" sz="1600" b="0" i="0" smtClean="0">
                              <a:latin typeface="Cambria Math" panose="02040503050406030204" pitchFamily="18" charset="0"/>
                            </a:rPr>
                            <m:t>sin</m:t>
                          </m:r>
                        </m:fName>
                        <m:e>
                          <m:f>
                            <m:fPr>
                              <m:ctrlPr>
                                <a:rPr lang="en-GB" sz="1600" i="1">
                                  <a:latin typeface="Cambria Math" panose="02040503050406030204" pitchFamily="18" charset="0"/>
                                </a:rPr>
                              </m:ctrlPr>
                            </m:fPr>
                            <m:num>
                              <m:r>
                                <a:rPr lang="en-GB" sz="1600" i="1">
                                  <a:latin typeface="Cambria Math" panose="02040503050406030204" pitchFamily="18" charset="0"/>
                                </a:rPr>
                                <m:t>9</m:t>
                              </m:r>
                              <m:r>
                                <a:rPr lang="en-GB" sz="1600" i="1">
                                  <a:latin typeface="Cambria Math" panose="02040503050406030204" pitchFamily="18" charset="0"/>
                                </a:rPr>
                                <m:t>𝜃</m:t>
                              </m:r>
                            </m:num>
                            <m:den>
                              <m:r>
                                <a:rPr lang="en-GB" sz="1600" i="1">
                                  <a:latin typeface="Cambria Math" panose="02040503050406030204" pitchFamily="18" charset="0"/>
                                </a:rPr>
                                <m:t>2</m:t>
                              </m:r>
                            </m:den>
                          </m:f>
                        </m:e>
                      </m:func>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r>
                            <a:rPr lang="en-GB" sz="1600" i="1">
                              <a:latin typeface="Cambria Math" panose="02040503050406030204" pitchFamily="18" charset="0"/>
                            </a:rPr>
                            <m:t>4</m:t>
                          </m:r>
                          <m:r>
                            <a:rPr lang="en-GB" sz="1600" i="1">
                              <a:latin typeface="Cambria Math" panose="02040503050406030204" pitchFamily="18" charset="0"/>
                            </a:rPr>
                            <m:t>𝜃</m:t>
                          </m:r>
                        </m:e>
                      </m:func>
                      <m:r>
                        <a:rPr lang="en-GB" sz="1600" i="1">
                          <a:latin typeface="Cambria Math" panose="02040503050406030204" pitchFamily="18" charset="0"/>
                        </a:rPr>
                        <m:t> </m:t>
                      </m:r>
                      <m:r>
                        <a:rPr lang="en-GB" sz="1600" i="1">
                          <a:latin typeface="Cambria Math" panose="02040503050406030204" pitchFamily="18" charset="0"/>
                        </a:rPr>
                        <m:t>𝑐𝑜𝑠𝑒𝑐</m:t>
                      </m:r>
                      <m:f>
                        <m:fPr>
                          <m:ctrlPr>
                            <a:rPr lang="en-GB" sz="1600" i="1">
                              <a:latin typeface="Cambria Math" panose="02040503050406030204" pitchFamily="18" charset="0"/>
                            </a:rPr>
                          </m:ctrlPr>
                        </m:fPr>
                        <m:num>
                          <m:r>
                            <a:rPr lang="en-GB" sz="1600" i="1">
                              <a:latin typeface="Cambria Math" panose="02040503050406030204" pitchFamily="18" charset="0"/>
                            </a:rPr>
                            <m:t>𝜃</m:t>
                          </m:r>
                        </m:num>
                        <m:den>
                          <m:r>
                            <a:rPr lang="en-GB" sz="1600" i="1">
                              <a:latin typeface="Cambria Math" panose="02040503050406030204" pitchFamily="18" charset="0"/>
                            </a:rPr>
                            <m:t>2</m:t>
                          </m:r>
                        </m:den>
                      </m:f>
                    </m:oMath>
                  </m:oMathPara>
                </a14:m>
                <a:endParaRPr lang="en-GB" sz="1600" dirty="0"/>
              </a:p>
              <a:p>
                <a:pPr/>
                <a14:m>
                  <m:oMathPara xmlns:m="http://schemas.openxmlformats.org/officeDocument/2006/math">
                    <m:oMathParaPr>
                      <m:jc m:val="centerGroup"/>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𝑄</m:t>
                          </m:r>
                        </m:num>
                        <m:den>
                          <m:r>
                            <a:rPr lang="en-GB" sz="1600" b="0" i="1" smtClean="0">
                              <a:latin typeface="Cambria Math" panose="02040503050406030204" pitchFamily="18" charset="0"/>
                            </a:rPr>
                            <m:t>𝑃</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f>
                                <m:fPr>
                                  <m:ctrlPr>
                                    <a:rPr lang="en-GB" sz="1600" i="1">
                                      <a:latin typeface="Cambria Math" panose="02040503050406030204" pitchFamily="18" charset="0"/>
                                    </a:rPr>
                                  </m:ctrlPr>
                                </m:fPr>
                                <m:num>
                                  <m:r>
                                    <a:rPr lang="en-GB" sz="1600" i="1">
                                      <a:latin typeface="Cambria Math" panose="02040503050406030204" pitchFamily="18" charset="0"/>
                                    </a:rPr>
                                    <m:t>9</m:t>
                                  </m:r>
                                  <m:r>
                                    <a:rPr lang="en-GB" sz="1600" i="1">
                                      <a:latin typeface="Cambria Math" panose="02040503050406030204" pitchFamily="18" charset="0"/>
                                    </a:rPr>
                                    <m:t>𝜃</m:t>
                                  </m:r>
                                </m:num>
                                <m:den>
                                  <m:r>
                                    <a:rPr lang="en-GB" sz="1600" i="1">
                                      <a:latin typeface="Cambria Math" panose="02040503050406030204" pitchFamily="18" charset="0"/>
                                    </a:rPr>
                                    <m:t>2</m:t>
                                  </m:r>
                                </m:den>
                              </m:f>
                            </m:e>
                          </m:func>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r>
                                <a:rPr lang="en-GB" sz="1600" i="1">
                                  <a:latin typeface="Cambria Math" panose="02040503050406030204" pitchFamily="18" charset="0"/>
                                </a:rPr>
                                <m:t>4</m:t>
                              </m:r>
                              <m:r>
                                <a:rPr lang="en-GB" sz="1600" i="1">
                                  <a:latin typeface="Cambria Math" panose="02040503050406030204" pitchFamily="18" charset="0"/>
                                </a:rPr>
                                <m:t>𝜃</m:t>
                              </m:r>
                            </m:e>
                          </m:func>
                          <m:r>
                            <a:rPr lang="en-GB" sz="1600" i="1">
                              <a:latin typeface="Cambria Math" panose="02040503050406030204" pitchFamily="18" charset="0"/>
                            </a:rPr>
                            <m:t>𝑐𝑜𝑠𝑒𝑐</m:t>
                          </m:r>
                          <m:f>
                            <m:fPr>
                              <m:ctrlPr>
                                <a:rPr lang="en-GB" sz="1600" i="1">
                                  <a:latin typeface="Cambria Math" panose="02040503050406030204" pitchFamily="18" charset="0"/>
                                </a:rPr>
                              </m:ctrlPr>
                            </m:fPr>
                            <m:num>
                              <m:r>
                                <a:rPr lang="en-GB" sz="1600" i="1">
                                  <a:latin typeface="Cambria Math" panose="02040503050406030204" pitchFamily="18" charset="0"/>
                                </a:rPr>
                                <m:t>𝜃</m:t>
                              </m:r>
                            </m:num>
                            <m:den>
                              <m:r>
                                <a:rPr lang="en-GB" sz="1600" i="1">
                                  <a:latin typeface="Cambria Math" panose="02040503050406030204" pitchFamily="18" charset="0"/>
                                </a:rPr>
                                <m:t>2</m:t>
                              </m:r>
                            </m:den>
                          </m:f>
                        </m:num>
                        <m:den>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cos</m:t>
                              </m:r>
                            </m:fName>
                            <m:e>
                              <m:f>
                                <m:fPr>
                                  <m:ctrlPr>
                                    <a:rPr lang="en-GB" sz="1600" i="1">
                                      <a:latin typeface="Cambria Math" panose="02040503050406030204" pitchFamily="18" charset="0"/>
                                    </a:rPr>
                                  </m:ctrlPr>
                                </m:fPr>
                                <m:num>
                                  <m:r>
                                    <a:rPr lang="en-GB" sz="1600" i="1">
                                      <a:latin typeface="Cambria Math" panose="02040503050406030204" pitchFamily="18" charset="0"/>
                                    </a:rPr>
                                    <m:t>9</m:t>
                                  </m:r>
                                  <m:r>
                                    <a:rPr lang="en-GB" sz="1600" i="1">
                                      <a:latin typeface="Cambria Math" panose="02040503050406030204" pitchFamily="18" charset="0"/>
                                    </a:rPr>
                                    <m:t>𝜃</m:t>
                                  </m:r>
                                </m:num>
                                <m:den>
                                  <m:r>
                                    <a:rPr lang="en-GB" sz="1600" i="1">
                                      <a:latin typeface="Cambria Math" panose="02040503050406030204" pitchFamily="18" charset="0"/>
                                    </a:rPr>
                                    <m:t>2</m:t>
                                  </m:r>
                                </m:den>
                              </m:f>
                            </m:e>
                          </m:func>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r>
                                <a:rPr lang="en-GB" sz="1600" i="1">
                                  <a:latin typeface="Cambria Math" panose="02040503050406030204" pitchFamily="18" charset="0"/>
                                </a:rPr>
                                <m:t>4</m:t>
                              </m:r>
                              <m:r>
                                <a:rPr lang="en-GB" sz="1600" i="1">
                                  <a:latin typeface="Cambria Math" panose="02040503050406030204" pitchFamily="18" charset="0"/>
                                </a:rPr>
                                <m:t>𝜃</m:t>
                              </m:r>
                            </m:e>
                          </m:func>
                          <m:r>
                            <a:rPr lang="en-GB" sz="1600" i="1">
                              <a:latin typeface="Cambria Math" panose="02040503050406030204" pitchFamily="18" charset="0"/>
                            </a:rPr>
                            <m:t> </m:t>
                          </m:r>
                          <m:r>
                            <a:rPr lang="en-GB" sz="1600" i="1">
                              <a:latin typeface="Cambria Math" panose="02040503050406030204" pitchFamily="18" charset="0"/>
                            </a:rPr>
                            <m:t>𝑐𝑜𝑠𝑒𝑐</m:t>
                          </m:r>
                          <m:f>
                            <m:fPr>
                              <m:ctrlPr>
                                <a:rPr lang="en-GB" sz="1600" i="1">
                                  <a:latin typeface="Cambria Math" panose="02040503050406030204" pitchFamily="18" charset="0"/>
                                </a:rPr>
                              </m:ctrlPr>
                            </m:fPr>
                            <m:num>
                              <m:r>
                                <a:rPr lang="en-GB" sz="1600" i="1">
                                  <a:latin typeface="Cambria Math" panose="02040503050406030204" pitchFamily="18" charset="0"/>
                                </a:rPr>
                                <m:t>𝜃</m:t>
                              </m:r>
                            </m:num>
                            <m:den>
                              <m:r>
                                <a:rPr lang="en-GB" sz="1600" i="1">
                                  <a:latin typeface="Cambria Math" panose="02040503050406030204" pitchFamily="18" charset="0"/>
                                </a:rPr>
                                <m:t>2</m:t>
                              </m:r>
                            </m:den>
                          </m:f>
                        </m:den>
                      </m:f>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tan</m:t>
                          </m:r>
                        </m:fName>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9</m:t>
                              </m:r>
                              <m:r>
                                <a:rPr lang="en-GB" sz="1600" b="0" i="1" smtClean="0">
                                  <a:latin typeface="Cambria Math" panose="02040503050406030204" pitchFamily="18" charset="0"/>
                                </a:rPr>
                                <m:t>𝜃</m:t>
                              </m:r>
                            </m:num>
                            <m:den>
                              <m:r>
                                <a:rPr lang="en-GB" sz="1600" b="0" i="1" smtClean="0">
                                  <a:latin typeface="Cambria Math" panose="02040503050406030204" pitchFamily="18" charset="0"/>
                                </a:rPr>
                                <m:t>2</m:t>
                              </m:r>
                            </m:den>
                          </m:f>
                        </m:e>
                      </m:func>
                    </m:oMath>
                  </m:oMathPara>
                </a14:m>
                <a:endParaRPr lang="en-GB" sz="1600" dirty="0"/>
              </a:p>
            </p:txBody>
          </p:sp>
        </mc:Choice>
        <mc:Fallback xmlns="">
          <p:sp>
            <p:nvSpPr>
              <p:cNvPr id="7" name="TextBox 6">
                <a:extLst>
                  <a:ext uri="{FF2B5EF4-FFF2-40B4-BE49-F238E27FC236}">
                    <a16:creationId xmlns:a16="http://schemas.microsoft.com/office/drawing/2014/main" id="{17278459-44F2-4893-AF55-7064B034004A}"/>
                  </a:ext>
                </a:extLst>
              </p:cNvPr>
              <p:cNvSpPr txBox="1">
                <a:spLocks noRot="1" noChangeAspect="1" noMove="1" noResize="1" noEditPoints="1" noAdjustHandles="1" noChangeArrowheads="1" noChangeShapeType="1" noTextEdit="1"/>
              </p:cNvSpPr>
              <p:nvPr/>
            </p:nvSpPr>
            <p:spPr>
              <a:xfrm>
                <a:off x="743124" y="2830959"/>
                <a:ext cx="7285260" cy="3748975"/>
              </a:xfrm>
              <a:prstGeom prst="rect">
                <a:avLst/>
              </a:prstGeom>
              <a:blipFill>
                <a:blip r:embed="rId3"/>
                <a:stretch>
                  <a:fillRect l="-502" r="-586"/>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ADAEE15B-92BD-4597-BD86-2647394C49A6}"/>
              </a:ext>
            </a:extLst>
          </p:cNvPr>
          <p:cNvSpPr/>
          <p:nvPr/>
        </p:nvSpPr>
        <p:spPr>
          <a:xfrm>
            <a:off x="209724" y="2903860"/>
            <a:ext cx="272876" cy="2795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4" name="Rectangle 13">
            <a:extLst>
              <a:ext uri="{FF2B5EF4-FFF2-40B4-BE49-F238E27FC236}">
                <a16:creationId xmlns:a16="http://schemas.microsoft.com/office/drawing/2014/main" id="{7F0343E1-E2EA-497F-9BB0-504524623B18}"/>
              </a:ext>
            </a:extLst>
          </p:cNvPr>
          <p:cNvSpPr/>
          <p:nvPr/>
        </p:nvSpPr>
        <p:spPr>
          <a:xfrm>
            <a:off x="498896" y="2912743"/>
            <a:ext cx="8126944" cy="377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1730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Core Pure Year 2</a:t>
            </a:r>
          </a:p>
          <a:p>
            <a:r>
              <a:rPr lang="en-GB" sz="2400" dirty="0"/>
              <a:t>Pages 18-19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48BB3877-21D9-4269-9C42-0EAECAA6D0D3}"/>
              </a:ext>
            </a:extLst>
          </p:cNvPr>
          <p:cNvSpPr txBox="1"/>
          <p:nvPr/>
        </p:nvSpPr>
        <p:spPr>
          <a:xfrm>
            <a:off x="1979712" y="2880308"/>
            <a:ext cx="4752528" cy="2677656"/>
          </a:xfrm>
          <a:prstGeom prst="rect">
            <a:avLst/>
          </a:prstGeom>
          <a:noFill/>
        </p:spPr>
        <p:txBody>
          <a:bodyPr wrap="square" rtlCol="0">
            <a:spAutoFit/>
          </a:bodyPr>
          <a:lstStyle/>
          <a:p>
            <a:r>
              <a:rPr lang="en-US" sz="2400" dirty="0"/>
              <a:t>Complete before the lesson Q1</a:t>
            </a:r>
          </a:p>
          <a:p>
            <a:endParaRPr lang="en-US" sz="2400" dirty="0"/>
          </a:p>
          <a:p>
            <a:r>
              <a:rPr lang="en-US" sz="2400" dirty="0"/>
              <a:t>In Class:			</a:t>
            </a:r>
          </a:p>
          <a:p>
            <a:r>
              <a:rPr lang="en-US" sz="2400" dirty="0">
                <a:solidFill>
                  <a:srgbClr val="00B050"/>
                </a:solidFill>
              </a:rPr>
              <a:t>Green</a:t>
            </a:r>
            <a:r>
              <a:rPr lang="en-US" sz="2400" dirty="0"/>
              <a:t>		Q2-3</a:t>
            </a:r>
          </a:p>
          <a:p>
            <a:r>
              <a:rPr lang="en-US" sz="2400" dirty="0">
                <a:solidFill>
                  <a:schemeClr val="accent6"/>
                </a:solidFill>
              </a:rPr>
              <a:t>Amber</a:t>
            </a:r>
            <a:r>
              <a:rPr lang="en-US" sz="2400" dirty="0"/>
              <a:t> 		Q4-5</a:t>
            </a:r>
          </a:p>
          <a:p>
            <a:r>
              <a:rPr lang="en-US" sz="2400" dirty="0">
                <a:solidFill>
                  <a:srgbClr val="FF0000"/>
                </a:solidFill>
              </a:rPr>
              <a:t>Red</a:t>
            </a:r>
            <a:r>
              <a:rPr lang="en-US" sz="2400" dirty="0"/>
              <a:t>		Q6-7</a:t>
            </a:r>
          </a:p>
          <a:p>
            <a:endParaRPr lang="en-US" sz="2400" dirty="0"/>
          </a:p>
        </p:txBody>
      </p:sp>
    </p:spTree>
    <p:extLst>
      <p:ext uri="{BB962C8B-B14F-4D97-AF65-F5344CB8AC3E}">
        <p14:creationId xmlns:p14="http://schemas.microsoft.com/office/powerpoint/2010/main" val="1592645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Applications of de </a:t>
              </a:r>
              <a:r>
                <a:rPr lang="en-GB" sz="3200" dirty="0" err="1"/>
                <a:t>Moivre</a:t>
              </a:r>
              <a:r>
                <a:rPr lang="en-GB" sz="3200" dirty="0"/>
                <a:t> #2: Roots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Rectangle 5"/>
              <p:cNvSpPr/>
              <p:nvPr/>
            </p:nvSpPr>
            <p:spPr>
              <a:xfrm>
                <a:off x="2710270" y="751710"/>
                <a:ext cx="372595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2400" i="1">
                              <a:latin typeface="Cambria Math" panose="02040503050406030204" pitchFamily="18" charset="0"/>
                            </a:rPr>
                          </m:ctrlPr>
                        </m:sSupPr>
                        <m:e>
                          <m:r>
                            <a:rPr lang="en-GB" sz="2400" b="0" i="1">
                              <a:latin typeface="Cambria Math" panose="02040503050406030204" pitchFamily="18" charset="0"/>
                            </a:rPr>
                            <m:t>𝑧</m:t>
                          </m:r>
                        </m:e>
                        <m:sup>
                          <m:r>
                            <a:rPr lang="en-GB" sz="2400" b="0" i="1">
                              <a:latin typeface="Cambria Math" panose="02040503050406030204" pitchFamily="18" charset="0"/>
                            </a:rPr>
                            <m:t>𝑛</m:t>
                          </m:r>
                        </m:sup>
                      </m:sSup>
                      <m:r>
                        <a:rPr lang="en-GB" sz="2400" b="0" i="1">
                          <a:latin typeface="Cambria Math" panose="02040503050406030204" pitchFamily="18" charset="0"/>
                        </a:rPr>
                        <m:t>=</m:t>
                      </m:r>
                      <m:sSup>
                        <m:sSupPr>
                          <m:ctrlPr>
                            <a:rPr lang="en-GB" sz="2400" i="1">
                              <a:latin typeface="Cambria Math" panose="02040503050406030204" pitchFamily="18" charset="0"/>
                            </a:rPr>
                          </m:ctrlPr>
                        </m:sSupPr>
                        <m:e>
                          <m:r>
                            <a:rPr lang="en-GB" sz="2400" b="0" i="1">
                              <a:latin typeface="Cambria Math" panose="02040503050406030204" pitchFamily="18" charset="0"/>
                            </a:rPr>
                            <m:t>𝑟</m:t>
                          </m:r>
                        </m:e>
                        <m:sup>
                          <m:r>
                            <a:rPr lang="en-GB" sz="2400" b="0" i="1">
                              <a:latin typeface="Cambria Math" panose="02040503050406030204" pitchFamily="18" charset="0"/>
                            </a:rPr>
                            <m:t>𝑛</m:t>
                          </m:r>
                        </m:sup>
                      </m:sSup>
                      <m:d>
                        <m:dPr>
                          <m:ctrlPr>
                            <a:rPr lang="en-GB" sz="2400" i="1">
                              <a:latin typeface="Cambria Math" panose="02040503050406030204" pitchFamily="18" charset="0"/>
                            </a:rPr>
                          </m:ctrlPr>
                        </m:dPr>
                        <m:e>
                          <m:func>
                            <m:funcPr>
                              <m:ctrlPr>
                                <a:rPr lang="en-GB" sz="2400" i="1">
                                  <a:latin typeface="Cambria Math" panose="02040503050406030204" pitchFamily="18" charset="0"/>
                                </a:rPr>
                              </m:ctrlPr>
                            </m:funcPr>
                            <m:fName>
                              <m:r>
                                <m:rPr>
                                  <m:sty m:val="p"/>
                                </m:rPr>
                                <a:rPr lang="en-GB" sz="2400" b="0" i="1">
                                  <a:latin typeface="Cambria Math" panose="02040503050406030204" pitchFamily="18" charset="0"/>
                                </a:rPr>
                                <m:t>cos</m:t>
                              </m:r>
                            </m:fName>
                            <m:e>
                              <m:r>
                                <a:rPr lang="en-GB" sz="2400" b="0" i="1">
                                  <a:latin typeface="Cambria Math" panose="02040503050406030204" pitchFamily="18" charset="0"/>
                                </a:rPr>
                                <m:t>𝑛</m:t>
                              </m:r>
                              <m:r>
                                <a:rPr lang="en-GB" sz="2400" b="0" i="1">
                                  <a:latin typeface="Cambria Math" panose="02040503050406030204" pitchFamily="18" charset="0"/>
                                </a:rPr>
                                <m:t>𝜃</m:t>
                              </m:r>
                            </m:e>
                          </m:func>
                          <m:r>
                            <a:rPr lang="en-GB" sz="2400" b="0" i="1">
                              <a:latin typeface="Cambria Math" panose="02040503050406030204" pitchFamily="18" charset="0"/>
                            </a:rPr>
                            <m:t>+</m:t>
                          </m:r>
                          <m:r>
                            <a:rPr lang="en-GB" sz="2400" b="0" i="1">
                              <a:latin typeface="Cambria Math" panose="02040503050406030204" pitchFamily="18" charset="0"/>
                            </a:rPr>
                            <m:t>𝑖</m:t>
                          </m:r>
                          <m:func>
                            <m:funcPr>
                              <m:ctrlPr>
                                <a:rPr lang="en-GB" sz="2400" i="1">
                                  <a:latin typeface="Cambria Math" panose="02040503050406030204" pitchFamily="18" charset="0"/>
                                </a:rPr>
                              </m:ctrlPr>
                            </m:funcPr>
                            <m:fName>
                              <m:r>
                                <m:rPr>
                                  <m:sty m:val="p"/>
                                </m:rPr>
                                <a:rPr lang="en-GB" sz="2400" b="0" i="1">
                                  <a:latin typeface="Cambria Math" panose="02040503050406030204" pitchFamily="18" charset="0"/>
                                </a:rPr>
                                <m:t>sin</m:t>
                              </m:r>
                            </m:fName>
                            <m:e>
                              <m:r>
                                <a:rPr lang="en-GB" sz="2400" b="0" i="1">
                                  <a:latin typeface="Cambria Math" panose="02040503050406030204" pitchFamily="18" charset="0"/>
                                </a:rPr>
                                <m:t>𝑛</m:t>
                              </m:r>
                              <m:r>
                                <a:rPr lang="en-GB" sz="2400" b="0" i="1">
                                  <a:latin typeface="Cambria Math" panose="02040503050406030204" pitchFamily="18" charset="0"/>
                                </a:rPr>
                                <m:t>𝜃</m:t>
                              </m:r>
                            </m:e>
                          </m:func>
                        </m:e>
                      </m:d>
                    </m:oMath>
                  </m:oMathPara>
                </a14:m>
                <a:endParaRPr lang="en-GB" sz="2400" dirty="0"/>
              </a:p>
            </p:txBody>
          </p:sp>
        </mc:Choice>
        <mc:Fallback xmlns="">
          <p:sp>
            <p:nvSpPr>
              <p:cNvPr id="6" name="Rectangle 5"/>
              <p:cNvSpPr>
                <a:spLocks noRot="1" noChangeAspect="1" noMove="1" noResize="1" noEditPoints="1" noAdjustHandles="1" noChangeArrowheads="1" noChangeShapeType="1" noTextEdit="1"/>
              </p:cNvSpPr>
              <p:nvPr/>
            </p:nvSpPr>
            <p:spPr>
              <a:xfrm>
                <a:off x="2710270" y="751710"/>
                <a:ext cx="3725956" cy="46166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35238" y="1324583"/>
                <a:ext cx="7200800" cy="646331"/>
              </a:xfrm>
              <a:prstGeom prst="rect">
                <a:avLst/>
              </a:prstGeom>
              <a:noFill/>
            </p:spPr>
            <p:txBody>
              <a:bodyPr wrap="square" rtlCol="0">
                <a:spAutoFit/>
              </a:bodyPr>
              <a:lstStyle/>
              <a:p>
                <a:pPr algn="ctr"/>
                <a:r>
                  <a:rPr lang="en-GB" dirty="0"/>
                  <a:t>We have so far used de </a:t>
                </a:r>
                <a:r>
                  <a:rPr lang="en-GB" dirty="0" err="1"/>
                  <a:t>Moivre’s</a:t>
                </a:r>
                <a:r>
                  <a:rPr lang="en-GB" dirty="0"/>
                  <a:t> theorem when </a:t>
                </a:r>
                <a14:m>
                  <m:oMath xmlns:m="http://schemas.openxmlformats.org/officeDocument/2006/math">
                    <m:r>
                      <a:rPr lang="en-GB" b="0" i="1" smtClean="0">
                        <a:latin typeface="Cambria Math" panose="02040503050406030204" pitchFamily="18" charset="0"/>
                      </a:rPr>
                      <m:t>𝑛</m:t>
                    </m:r>
                  </m:oMath>
                </a14:m>
                <a:r>
                  <a:rPr lang="en-GB" dirty="0"/>
                  <a:t> was an integer.</a:t>
                </a:r>
              </a:p>
              <a:p>
                <a:pPr algn="ctr"/>
                <a:r>
                  <a:rPr lang="en-GB" dirty="0"/>
                  <a:t>It also works however when </a:t>
                </a:r>
                <a14:m>
                  <m:oMath xmlns:m="http://schemas.openxmlformats.org/officeDocument/2006/math">
                    <m:r>
                      <a:rPr lang="en-GB" b="0" i="1" smtClean="0">
                        <a:latin typeface="Cambria Math" panose="02040503050406030204" pitchFamily="18" charset="0"/>
                      </a:rPr>
                      <m:t>𝑛</m:t>
                    </m:r>
                  </m:oMath>
                </a14:m>
                <a:r>
                  <a:rPr lang="en-GB" dirty="0"/>
                  <a:t> is a rational number! (proof not required)</a:t>
                </a:r>
              </a:p>
            </p:txBody>
          </p:sp>
        </mc:Choice>
        <mc:Fallback xmlns="">
          <p:sp>
            <p:nvSpPr>
              <p:cNvPr id="7" name="TextBox 6"/>
              <p:cNvSpPr txBox="1">
                <a:spLocks noRot="1" noChangeAspect="1" noMove="1" noResize="1" noEditPoints="1" noAdjustHandles="1" noChangeArrowheads="1" noChangeShapeType="1" noTextEdit="1"/>
              </p:cNvSpPr>
              <p:nvPr/>
            </p:nvSpPr>
            <p:spPr>
              <a:xfrm>
                <a:off x="935238" y="1324583"/>
                <a:ext cx="7200800" cy="646331"/>
              </a:xfrm>
              <a:prstGeom prst="rect">
                <a:avLst/>
              </a:prstGeom>
              <a:blipFill>
                <a:blip r:embed="rId3"/>
                <a:stretch>
                  <a:fillRect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94578" y="2460515"/>
                <a:ext cx="490150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Solve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3</m:t>
                        </m:r>
                      </m:sup>
                    </m:sSup>
                    <m:r>
                      <a:rPr lang="en-GB" b="0" i="1" smtClean="0">
                        <a:latin typeface="Cambria Math" panose="02040503050406030204" pitchFamily="18" charset="0"/>
                      </a:rPr>
                      <m:t>=1</m:t>
                    </m:r>
                  </m:oMath>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294578" y="2460515"/>
                <a:ext cx="4901508" cy="369332"/>
              </a:xfrm>
              <a:prstGeom prst="rect">
                <a:avLst/>
              </a:prstGeom>
              <a:blipFill>
                <a:blip r:embed="rId4"/>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28465" y="2969547"/>
                <a:ext cx="3682777" cy="3426836"/>
              </a:xfrm>
              <a:prstGeom prst="rect">
                <a:avLst/>
              </a:prstGeom>
              <a:noFill/>
            </p:spPr>
            <p:txBody>
              <a:bodyPr wrap="square" rtlCol="0">
                <a:spAutoFit/>
              </a:bodyPr>
              <a:lstStyle/>
              <a:p>
                <a:r>
                  <a:rPr lang="en-GB" sz="1600" dirty="0">
                    <a:latin typeface="+mj-lt"/>
                  </a:rPr>
                  <a:t>The modulus-argument form of </a:t>
                </a:r>
                <a14:m>
                  <m:oMath xmlns:m="http://schemas.openxmlformats.org/officeDocument/2006/math">
                    <m:r>
                      <a:rPr lang="en-GB" sz="1600" b="0" i="0" smtClean="0">
                        <a:latin typeface="Cambria Math" panose="02040503050406030204" pitchFamily="18" charset="0"/>
                      </a:rPr>
                      <m:t>1</m:t>
                    </m:r>
                  </m:oMath>
                </a14:m>
                <a:r>
                  <a:rPr lang="en-GB" sz="1600" b="0" dirty="0">
                    <a:latin typeface="+mj-lt"/>
                  </a:rPr>
                  <a:t> is </a:t>
                </a:r>
                <a14:m>
                  <m:oMath xmlns:m="http://schemas.openxmlformats.org/officeDocument/2006/math">
                    <m:r>
                      <a:rPr lang="en-GB" sz="1600" b="0" i="1" smtClean="0">
                        <a:latin typeface="Cambria Math" panose="02040503050406030204" pitchFamily="18" charset="0"/>
                      </a:rPr>
                      <m:t>1(</m:t>
                    </m:r>
                    <m:func>
                      <m:funcPr>
                        <m:ctrlPr>
                          <a:rPr lang="en-GB" sz="1600" b="0" i="1" smtClean="0">
                            <a:latin typeface="Cambria Math" panose="02040503050406030204" pitchFamily="18" charset="0"/>
                          </a:rPr>
                        </m:ctrlPr>
                      </m:funcPr>
                      <m:fName>
                        <m:r>
                          <a:rPr lang="en-GB" sz="1600" b="0" i="1" smtClean="0">
                            <a:latin typeface="Cambria Math" panose="02040503050406030204" pitchFamily="18" charset="0"/>
                          </a:rPr>
                          <m:t>𝑐𝑜𝑠</m:t>
                        </m:r>
                      </m:fName>
                      <m:e>
                        <m:r>
                          <a:rPr lang="en-GB" sz="1600" b="0" i="1" smtClean="0">
                            <a:latin typeface="Cambria Math" panose="02040503050406030204" pitchFamily="18" charset="0"/>
                          </a:rPr>
                          <m:t>0</m:t>
                        </m:r>
                      </m:e>
                    </m:func>
                    <m:r>
                      <a:rPr lang="en-GB" sz="1600" b="0" i="1" smtClean="0">
                        <a:latin typeface="Cambria Math" panose="02040503050406030204" pitchFamily="18" charset="0"/>
                      </a:rPr>
                      <m:t>+</m:t>
                    </m:r>
                    <m:r>
                      <a:rPr lang="en-GB" sz="1600" b="0" i="1" smtClean="0">
                        <a:latin typeface="Cambria Math" panose="02040503050406030204" pitchFamily="18" charset="0"/>
                      </a:rPr>
                      <m:t>𝑖</m:t>
                    </m:r>
                    <m:func>
                      <m:funcPr>
                        <m:ctrlPr>
                          <a:rPr lang="en-GB" sz="1600" b="0" i="1" smtClean="0">
                            <a:latin typeface="Cambria Math" panose="02040503050406030204" pitchFamily="18" charset="0"/>
                          </a:rPr>
                        </m:ctrlPr>
                      </m:funcPr>
                      <m:fName>
                        <m:r>
                          <a:rPr lang="en-GB" sz="1600" b="0" i="1" smtClean="0">
                            <a:latin typeface="Cambria Math" panose="02040503050406030204" pitchFamily="18" charset="0"/>
                          </a:rPr>
                          <m:t>𝑠𝑖𝑛</m:t>
                        </m:r>
                      </m:fName>
                      <m:e>
                        <m:r>
                          <a:rPr lang="en-GB" sz="1600" b="0" i="1" smtClean="0">
                            <a:latin typeface="Cambria Math" panose="02040503050406030204" pitchFamily="18" charset="0"/>
                          </a:rPr>
                          <m:t>0</m:t>
                        </m:r>
                      </m:e>
                    </m:func>
                    <m:r>
                      <a:rPr lang="en-GB" sz="1600" b="0" i="1" smtClean="0">
                        <a:latin typeface="Cambria Math" panose="02040503050406030204" pitchFamily="18" charset="0"/>
                      </a:rPr>
                      <m:t>)</m:t>
                    </m:r>
                  </m:oMath>
                </a14:m>
                <a:r>
                  <a:rPr lang="en-GB" sz="1600" b="0" i="1" dirty="0">
                    <a:latin typeface="+mj-lt"/>
                  </a:rPr>
                  <a:t> </a:t>
                </a:r>
                <a:r>
                  <a:rPr lang="en-GB" sz="1600" b="0" dirty="0">
                    <a:latin typeface="+mj-lt"/>
                  </a:rPr>
                  <a:t>thus:</a:t>
                </a:r>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𝑧</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=1</m:t>
                      </m:r>
                      <m:d>
                        <m:dPr>
                          <m:ctrlPr>
                            <a:rPr lang="en-GB" sz="1600" b="0" i="1" smtClean="0">
                              <a:latin typeface="Cambria Math" panose="02040503050406030204" pitchFamily="18" charset="0"/>
                            </a:rPr>
                          </m:ctrlPr>
                        </m:dPr>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0</m:t>
                              </m:r>
                            </m:e>
                          </m:func>
                          <m:r>
                            <a:rPr lang="en-GB" sz="1600" b="0" i="1" smtClean="0">
                              <a:latin typeface="Cambria Math" panose="02040503050406030204" pitchFamily="18" charset="0"/>
                            </a:rPr>
                            <m:t>+</m:t>
                          </m:r>
                          <m:r>
                            <a:rPr lang="en-GB" sz="1600" b="0" i="1" smtClean="0">
                              <a:latin typeface="Cambria Math" panose="02040503050406030204" pitchFamily="18" charset="0"/>
                            </a:rPr>
                            <m:t>𝑖</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0</m:t>
                              </m:r>
                            </m:e>
                          </m:func>
                        </m:e>
                      </m:d>
                    </m:oMath>
                    <m:oMath xmlns:m="http://schemas.openxmlformats.org/officeDocument/2006/math">
                      <m:r>
                        <a:rPr lang="en-GB" sz="1600" b="0" i="0" smtClean="0">
                          <a:latin typeface="Cambria Math" panose="02040503050406030204" pitchFamily="18" charset="0"/>
                        </a:rPr>
                        <m:t>      </m:t>
                      </m:r>
                      <m:r>
                        <a:rPr lang="en-GB" sz="1600" b="0" i="1" smtClean="0">
                          <a:latin typeface="Cambria Math" panose="02040503050406030204" pitchFamily="18" charset="0"/>
                        </a:rPr>
                        <m:t>=1(</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0+2</m:t>
                              </m:r>
                              <m:r>
                                <a:rPr lang="en-GB" sz="1600" b="0" i="1" smtClean="0">
                                  <a:latin typeface="Cambria Math" panose="02040503050406030204" pitchFamily="18" charset="0"/>
                                </a:rPr>
                                <m:t>𝑘</m:t>
                              </m:r>
                              <m:r>
                                <a:rPr lang="en-GB" sz="1600" b="0" i="1" smtClean="0">
                                  <a:latin typeface="Cambria Math" panose="02040503050406030204" pitchFamily="18" charset="0"/>
                                </a:rPr>
                                <m:t>𝜋</m:t>
                              </m:r>
                            </m:e>
                          </m:d>
                          <m:r>
                            <a:rPr lang="en-GB" sz="1600" b="0" i="1" smtClean="0">
                              <a:latin typeface="Cambria Math" panose="02040503050406030204" pitchFamily="18" charset="0"/>
                            </a:rPr>
                            <m:t>+</m:t>
                          </m:r>
                          <m:r>
                            <a:rPr lang="en-GB" sz="1600" b="0" i="1" smtClean="0">
                              <a:latin typeface="Cambria Math" panose="02040503050406030204" pitchFamily="18" charset="0"/>
                            </a:rPr>
                            <m:t>𝑖</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0+2</m:t>
                                  </m:r>
                                  <m:r>
                                    <a:rPr lang="en-GB" sz="1600" b="0" i="1" smtClean="0">
                                      <a:latin typeface="Cambria Math" panose="02040503050406030204" pitchFamily="18" charset="0"/>
                                    </a:rPr>
                                    <m:t>𝑘</m:t>
                                  </m:r>
                                  <m:r>
                                    <a:rPr lang="en-GB" sz="1600" b="0" i="1" smtClean="0">
                                      <a:latin typeface="Cambria Math" panose="02040503050406030204" pitchFamily="18" charset="0"/>
                                    </a:rPr>
                                    <m:t>𝜋</m:t>
                                  </m:r>
                                </m:e>
                              </m:d>
                            </m:e>
                          </m:func>
                        </m:e>
                      </m:func>
                    </m:oMath>
                    <m:oMath xmlns:m="http://schemas.openxmlformats.org/officeDocument/2006/math">
                      <m:r>
                        <a:rPr lang="en-GB" sz="1600" b="0" i="1" smtClean="0">
                          <a:latin typeface="Cambria Math" panose="02040503050406030204" pitchFamily="18" charset="0"/>
                        </a:rPr>
                        <m:t> </m:t>
                      </m:r>
                      <m:r>
                        <a:rPr lang="en-GB" sz="1600" b="0" i="1" smtClean="0">
                          <a:latin typeface="Cambria Math" panose="02040503050406030204" pitchFamily="18" charset="0"/>
                        </a:rPr>
                        <m:t>𝑧</m:t>
                      </m:r>
                      <m:r>
                        <a:rPr lang="en-GB" sz="1600" b="0" i="1" smtClean="0">
                          <a:latin typeface="Cambria Math" panose="02040503050406030204" pitchFamily="18" charset="0"/>
                        </a:rPr>
                        <m:t>    =</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2</m:t>
                                  </m:r>
                                  <m:r>
                                    <a:rPr lang="en-GB" sz="1600" b="0" i="1" smtClean="0">
                                      <a:latin typeface="Cambria Math" panose="02040503050406030204" pitchFamily="18" charset="0"/>
                                    </a:rPr>
                                    <m:t>𝑘</m:t>
                                  </m:r>
                                  <m:r>
                                    <a:rPr lang="en-GB" sz="1600" b="0" i="1" smtClean="0">
                                      <a:latin typeface="Cambria Math" panose="02040503050406030204" pitchFamily="18" charset="0"/>
                                    </a:rPr>
                                    <m:t>𝜋</m:t>
                                  </m:r>
                                </m:e>
                              </m:func>
                              <m:r>
                                <a:rPr lang="en-GB" sz="1600" b="0" i="1" smtClean="0">
                                  <a:latin typeface="Cambria Math" panose="02040503050406030204" pitchFamily="18" charset="0"/>
                                </a:rPr>
                                <m:t>+</m:t>
                              </m:r>
                              <m:r>
                                <a:rPr lang="en-GB" sz="1600" b="0" i="1" smtClean="0">
                                  <a:latin typeface="Cambria Math" panose="02040503050406030204" pitchFamily="18" charset="0"/>
                                </a:rPr>
                                <m:t>𝑖</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2</m:t>
                                  </m:r>
                                  <m:r>
                                    <a:rPr lang="en-GB" sz="1600" b="0" i="1" smtClean="0">
                                      <a:latin typeface="Cambria Math" panose="02040503050406030204" pitchFamily="18" charset="0"/>
                                    </a:rPr>
                                    <m:t>𝑘</m:t>
                                  </m:r>
                                  <m:r>
                                    <a:rPr lang="en-GB" sz="1600" b="0" i="1" smtClean="0">
                                      <a:latin typeface="Cambria Math" panose="02040503050406030204" pitchFamily="18" charset="0"/>
                                    </a:rPr>
                                    <m:t>𝜋</m:t>
                                  </m:r>
                                </m:e>
                              </m:func>
                            </m:e>
                          </m:d>
                        </m:e>
                        <m:sup>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sup>
                      </m:sSup>
                    </m:oMath>
                    <m:oMath xmlns:m="http://schemas.openxmlformats.org/officeDocument/2006/math">
                      <m:r>
                        <a:rPr lang="en-GB" sz="1600" b="0" i="1" smtClean="0">
                          <a:latin typeface="Cambria Math" panose="02040503050406030204" pitchFamily="18" charset="0"/>
                        </a:rPr>
                        <m:t>        =</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r>
                                <a:rPr lang="en-GB" sz="1600" b="0" i="1" smtClean="0">
                                  <a:latin typeface="Cambria Math" panose="02040503050406030204" pitchFamily="18" charset="0"/>
                                </a:rPr>
                                <m:t>𝑘</m:t>
                              </m:r>
                              <m:r>
                                <a:rPr lang="en-GB" sz="1600" b="0" i="1" smtClean="0">
                                  <a:latin typeface="Cambria Math" panose="02040503050406030204" pitchFamily="18" charset="0"/>
                                </a:rPr>
                                <m:t>𝜋</m:t>
                              </m:r>
                            </m:num>
                            <m:den>
                              <m:r>
                                <a:rPr lang="en-GB" sz="1600" b="0" i="1" smtClean="0">
                                  <a:latin typeface="Cambria Math" panose="02040503050406030204" pitchFamily="18" charset="0"/>
                                </a:rPr>
                                <m:t>3</m:t>
                              </m:r>
                            </m:den>
                          </m:f>
                        </m:e>
                      </m:func>
                      <m:r>
                        <a:rPr lang="en-GB" sz="1600" b="0" i="1" smtClean="0">
                          <a:latin typeface="Cambria Math" panose="02040503050406030204" pitchFamily="18" charset="0"/>
                        </a:rPr>
                        <m:t>+</m:t>
                      </m:r>
                      <m:r>
                        <a:rPr lang="en-GB" sz="1600" b="0" i="1" smtClean="0">
                          <a:latin typeface="Cambria Math" panose="02040503050406030204" pitchFamily="18" charset="0"/>
                        </a:rPr>
                        <m:t>𝑖</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r>
                                <a:rPr lang="en-GB" sz="1600" b="0" i="1" smtClean="0">
                                  <a:latin typeface="Cambria Math" panose="02040503050406030204" pitchFamily="18" charset="0"/>
                                </a:rPr>
                                <m:t>𝑘</m:t>
                              </m:r>
                              <m:r>
                                <a:rPr lang="en-GB" sz="1600" b="0" i="1" smtClean="0">
                                  <a:latin typeface="Cambria Math" panose="02040503050406030204" pitchFamily="18" charset="0"/>
                                </a:rPr>
                                <m:t>𝜋</m:t>
                              </m:r>
                            </m:num>
                            <m:den>
                              <m:r>
                                <a:rPr lang="en-GB" sz="1600" b="0" i="1" smtClean="0">
                                  <a:latin typeface="Cambria Math" panose="02040503050406030204" pitchFamily="18" charset="0"/>
                                </a:rPr>
                                <m:t>3</m:t>
                              </m:r>
                            </m:den>
                          </m:f>
                        </m:e>
                      </m:func>
                    </m:oMath>
                  </m:oMathPara>
                </a14:m>
                <a:endParaRPr lang="en-GB" sz="1600" dirty="0"/>
              </a:p>
              <a:p>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=0</m:t>
                    </m:r>
                  </m:oMath>
                </a14:m>
                <a:r>
                  <a:rPr lang="en-GB" sz="1600" dirty="0"/>
                  <a: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𝑧</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0</m:t>
                        </m:r>
                      </m:e>
                    </m:func>
                    <m:r>
                      <a:rPr lang="en-GB" sz="1600" b="0" i="1" smtClean="0">
                        <a:latin typeface="Cambria Math" panose="02040503050406030204" pitchFamily="18" charset="0"/>
                      </a:rPr>
                      <m:t>+</m:t>
                    </m:r>
                    <m:r>
                      <a:rPr lang="en-GB" sz="1600" b="0" i="1" smtClean="0">
                        <a:latin typeface="Cambria Math" panose="02040503050406030204" pitchFamily="18" charset="0"/>
                      </a:rPr>
                      <m:t>𝑖</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0</m:t>
                        </m:r>
                      </m:e>
                    </m:func>
                    <m:r>
                      <a:rPr lang="en-GB" sz="1600" b="0" i="1" smtClean="0">
                        <a:latin typeface="Cambria Math" panose="02040503050406030204" pitchFamily="18" charset="0"/>
                      </a:rPr>
                      <m:t>=1</m:t>
                    </m:r>
                  </m:oMath>
                </a14:m>
                <a:endParaRPr lang="en-GB" sz="1600" dirty="0"/>
              </a:p>
              <a:p>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=1</m:t>
                    </m:r>
                  </m:oMath>
                </a14:m>
                <a:r>
                  <a:rPr lang="en-GB" sz="1600" dirty="0"/>
                  <a: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𝑧</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r>
                              <a:rPr lang="en-GB" sz="1600" b="0" i="1" smtClean="0">
                                <a:latin typeface="Cambria Math" panose="02040503050406030204" pitchFamily="18" charset="0"/>
                              </a:rPr>
                              <m:t>𝜋</m:t>
                            </m:r>
                          </m:num>
                          <m:den>
                            <m:r>
                              <a:rPr lang="en-GB" sz="1600" b="0" i="1" smtClean="0">
                                <a:latin typeface="Cambria Math" panose="02040503050406030204" pitchFamily="18" charset="0"/>
                              </a:rPr>
                              <m:t>3</m:t>
                            </m:r>
                          </m:den>
                        </m:f>
                      </m:e>
                    </m:func>
                    <m:r>
                      <a:rPr lang="en-GB" sz="1600" b="0" i="1" smtClean="0">
                        <a:latin typeface="Cambria Math" panose="02040503050406030204" pitchFamily="18" charset="0"/>
                      </a:rPr>
                      <m:t>+</m:t>
                    </m:r>
                    <m:r>
                      <a:rPr lang="en-GB" sz="1600" b="0" i="1" smtClean="0">
                        <a:latin typeface="Cambria Math" panose="02040503050406030204" pitchFamily="18" charset="0"/>
                      </a:rPr>
                      <m:t>𝑖</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r>
                              <a:rPr lang="en-GB" sz="1600" b="0" i="1" smtClean="0">
                                <a:latin typeface="Cambria Math" panose="02040503050406030204" pitchFamily="18" charset="0"/>
                              </a:rPr>
                              <m:t>𝜋</m:t>
                            </m:r>
                          </m:num>
                          <m:den>
                            <m:r>
                              <a:rPr lang="en-GB" sz="1600" b="0" i="1" smtClean="0">
                                <a:latin typeface="Cambria Math" panose="02040503050406030204" pitchFamily="18" charset="0"/>
                              </a:rPr>
                              <m:t>3</m:t>
                            </m:r>
                          </m:den>
                        </m:f>
                      </m:e>
                    </m:fun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r>
                      <a:rPr lang="en-GB" sz="1600" b="0" i="1" smtClean="0">
                        <a:latin typeface="Cambria Math" panose="02040503050406030204" pitchFamily="18" charset="0"/>
                      </a:rPr>
                      <m:t>𝑖</m:t>
                    </m:r>
                    <m:f>
                      <m:fPr>
                        <m:ctrlPr>
                          <a:rPr lang="en-GB" sz="1600" b="0" i="1" smtClean="0">
                            <a:latin typeface="Cambria Math" panose="02040503050406030204" pitchFamily="18" charset="0"/>
                          </a:rPr>
                        </m:ctrlPr>
                      </m:fPr>
                      <m:num>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num>
                      <m:den>
                        <m:r>
                          <a:rPr lang="en-GB" sz="1600" b="0" i="1" smtClean="0">
                            <a:latin typeface="Cambria Math" panose="02040503050406030204" pitchFamily="18" charset="0"/>
                          </a:rPr>
                          <m:t>2</m:t>
                        </m:r>
                      </m:den>
                    </m:f>
                  </m:oMath>
                </a14:m>
                <a:endParaRPr lang="en-GB" sz="1600" dirty="0"/>
              </a:p>
              <a:p>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=2</m:t>
                    </m:r>
                  </m:oMath>
                </a14:m>
                <a:r>
                  <a:rPr lang="en-GB" sz="1600" dirty="0"/>
                  <a: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𝑧</m:t>
                        </m:r>
                      </m:e>
                      <m:sub>
                        <m:r>
                          <a:rPr lang="en-GB" sz="1600" b="0" i="1" smtClean="0">
                            <a:latin typeface="Cambria Math" panose="02040503050406030204" pitchFamily="18" charset="0"/>
                          </a:rPr>
                          <m:t>3</m:t>
                        </m:r>
                      </m:sub>
                    </m:sSub>
                    <m:r>
                      <a:rPr lang="en-GB" sz="1600" b="0" i="1" smtClean="0">
                        <a:latin typeface="Cambria Math" panose="02040503050406030204" pitchFamily="18" charset="0"/>
                      </a:rPr>
                      <m:t>=</m:t>
                    </m:r>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cos</m:t>
                        </m:r>
                      </m:fName>
                      <m:e>
                        <m:f>
                          <m:fPr>
                            <m:ctrlPr>
                              <a:rPr lang="en-GB" sz="1600" i="1">
                                <a:latin typeface="Cambria Math" panose="02040503050406030204" pitchFamily="18" charset="0"/>
                              </a:rPr>
                            </m:ctrlPr>
                          </m:fPr>
                          <m:num>
                            <m:r>
                              <a:rPr lang="en-GB" sz="1600" b="0" i="1" smtClean="0">
                                <a:latin typeface="Cambria Math" panose="02040503050406030204" pitchFamily="18" charset="0"/>
                              </a:rPr>
                              <m:t>4</m:t>
                            </m:r>
                            <m:r>
                              <a:rPr lang="en-GB" sz="1600" i="1">
                                <a:latin typeface="Cambria Math" panose="02040503050406030204" pitchFamily="18" charset="0"/>
                              </a:rPr>
                              <m:t>𝜋</m:t>
                            </m:r>
                          </m:num>
                          <m:den>
                            <m:r>
                              <a:rPr lang="en-GB" sz="1600" i="1">
                                <a:latin typeface="Cambria Math" panose="02040503050406030204" pitchFamily="18" charset="0"/>
                              </a:rPr>
                              <m:t>3</m:t>
                            </m:r>
                          </m:den>
                        </m:f>
                      </m:e>
                    </m:func>
                    <m:r>
                      <a:rPr lang="en-GB" sz="1600" i="1">
                        <a:latin typeface="Cambria Math" panose="02040503050406030204" pitchFamily="18" charset="0"/>
                      </a:rPr>
                      <m:t>+</m:t>
                    </m:r>
                    <m:r>
                      <a:rPr lang="en-GB" sz="1600" i="1">
                        <a:latin typeface="Cambria Math" panose="02040503050406030204" pitchFamily="18" charset="0"/>
                      </a:rPr>
                      <m:t>𝑖</m:t>
                    </m:r>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f>
                          <m:fPr>
                            <m:ctrlPr>
                              <a:rPr lang="en-GB" sz="1600" i="1">
                                <a:latin typeface="Cambria Math" panose="02040503050406030204" pitchFamily="18" charset="0"/>
                              </a:rPr>
                            </m:ctrlPr>
                          </m:fPr>
                          <m:num>
                            <m:r>
                              <a:rPr lang="en-GB" sz="1600" b="0" i="1" smtClean="0">
                                <a:latin typeface="Cambria Math" panose="02040503050406030204" pitchFamily="18" charset="0"/>
                              </a:rPr>
                              <m:t>4</m:t>
                            </m:r>
                            <m:r>
                              <a:rPr lang="en-GB" sz="1600" i="1">
                                <a:latin typeface="Cambria Math" panose="02040503050406030204" pitchFamily="18" charset="0"/>
                              </a:rPr>
                              <m:t>𝜋</m:t>
                            </m:r>
                          </m:num>
                          <m:den>
                            <m:r>
                              <a:rPr lang="en-GB" sz="1600" i="1">
                                <a:latin typeface="Cambria Math" panose="02040503050406030204" pitchFamily="18" charset="0"/>
                              </a:rPr>
                              <m:t>3</m:t>
                            </m:r>
                          </m:den>
                        </m:f>
                      </m:e>
                    </m:func>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b="0" i="1" smtClean="0">
                        <a:latin typeface="Cambria Math" panose="02040503050406030204" pitchFamily="18" charset="0"/>
                      </a:rPr>
                      <m:t>−</m:t>
                    </m:r>
                    <m:r>
                      <a:rPr lang="en-GB" sz="1600" i="1">
                        <a:latin typeface="Cambria Math" panose="02040503050406030204" pitchFamily="18" charset="0"/>
                      </a:rPr>
                      <m:t>𝑖</m:t>
                    </m:r>
                    <m:f>
                      <m:fPr>
                        <m:ctrlPr>
                          <a:rPr lang="en-GB" sz="1600" i="1">
                            <a:latin typeface="Cambria Math" panose="02040503050406030204" pitchFamily="18" charset="0"/>
                          </a:rPr>
                        </m:ctrlPr>
                      </m:fPr>
                      <m:num>
                        <m:rad>
                          <m:radPr>
                            <m:degHide m:val="on"/>
                            <m:ctrlPr>
                              <a:rPr lang="en-GB" sz="1600" i="1">
                                <a:latin typeface="Cambria Math" panose="02040503050406030204" pitchFamily="18" charset="0"/>
                              </a:rPr>
                            </m:ctrlPr>
                          </m:radPr>
                          <m:deg/>
                          <m:e>
                            <m:r>
                              <a:rPr lang="en-GB" sz="1600" i="1">
                                <a:latin typeface="Cambria Math" panose="02040503050406030204" pitchFamily="18" charset="0"/>
                              </a:rPr>
                              <m:t>3</m:t>
                            </m:r>
                          </m:e>
                        </m:rad>
                      </m:num>
                      <m:den>
                        <m:r>
                          <a:rPr lang="en-GB" sz="1600" i="1">
                            <a:latin typeface="Cambria Math" panose="02040503050406030204" pitchFamily="18" charset="0"/>
                          </a:rPr>
                          <m:t>2</m:t>
                        </m:r>
                      </m:den>
                    </m:f>
                  </m:oMath>
                </a14:m>
                <a:endParaRPr lang="en-GB" sz="1600" dirty="0"/>
              </a:p>
              <a:p>
                <a:r>
                  <a:rPr lang="en-GB" sz="1600" dirty="0"/>
                  <a:t>These are known as the ‘</a:t>
                </a:r>
                <a:r>
                  <a:rPr lang="en-GB" sz="1600" b="1" dirty="0"/>
                  <a:t>cube roots of unity</a:t>
                </a:r>
                <a:r>
                  <a:rPr lang="en-GB" sz="1600" dirty="0"/>
                  <a:t>’ (more on this in a bit).</a:t>
                </a:r>
              </a:p>
            </p:txBody>
          </p:sp>
        </mc:Choice>
        <mc:Fallback xmlns="">
          <p:sp>
            <p:nvSpPr>
              <p:cNvPr id="10" name="TextBox 9"/>
              <p:cNvSpPr txBox="1">
                <a:spLocks noRot="1" noChangeAspect="1" noMove="1" noResize="1" noEditPoints="1" noAdjustHandles="1" noChangeArrowheads="1" noChangeShapeType="1" noTextEdit="1"/>
              </p:cNvSpPr>
              <p:nvPr/>
            </p:nvSpPr>
            <p:spPr>
              <a:xfrm>
                <a:off x="228465" y="2969547"/>
                <a:ext cx="3682777" cy="3426836"/>
              </a:xfrm>
              <a:prstGeom prst="rect">
                <a:avLst/>
              </a:prstGeom>
              <a:blipFill>
                <a:blip r:embed="rId5"/>
                <a:stretch>
                  <a:fillRect l="-826" t="-534" b="-1423"/>
                </a:stretch>
              </a:blipFill>
            </p:spPr>
            <p:txBody>
              <a:bodyPr/>
              <a:lstStyle/>
              <a:p>
                <a:r>
                  <a:rPr lang="en-GB">
                    <a:noFill/>
                  </a:rPr>
                  <a:t> </a:t>
                </a:r>
              </a:p>
            </p:txBody>
          </p:sp>
        </mc:Fallback>
      </mc:AlternateContent>
      <p:grpSp>
        <p:nvGrpSpPr>
          <p:cNvPr id="15" name="Group 14">
            <a:extLst>
              <a:ext uri="{FF2B5EF4-FFF2-40B4-BE49-F238E27FC236}">
                <a16:creationId xmlns:a16="http://schemas.microsoft.com/office/drawing/2014/main" id="{02075E7A-615E-4D8C-8114-31B8DC4C6F91}"/>
              </a:ext>
            </a:extLst>
          </p:cNvPr>
          <p:cNvGrpSpPr/>
          <p:nvPr/>
        </p:nvGrpSpPr>
        <p:grpSpPr>
          <a:xfrm>
            <a:off x="6015995" y="3228082"/>
            <a:ext cx="2751088" cy="2545882"/>
            <a:chOff x="5580112" y="2969547"/>
            <a:chExt cx="3024336" cy="2821984"/>
          </a:xfrm>
        </p:grpSpPr>
        <p:cxnSp>
          <p:nvCxnSpPr>
            <p:cNvPr id="12" name="Straight Arrow Connector 11"/>
            <p:cNvCxnSpPr/>
            <p:nvPr/>
          </p:nvCxnSpPr>
          <p:spPr>
            <a:xfrm>
              <a:off x="5580112" y="4409707"/>
              <a:ext cx="30243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7092280" y="2969547"/>
              <a:ext cx="0" cy="2736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7092280" y="4409707"/>
              <a:ext cx="11521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flipV="1">
              <a:off x="6372200" y="3329587"/>
              <a:ext cx="720080" cy="10801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a:off x="6444208" y="4409707"/>
              <a:ext cx="648072" cy="10801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7003380" y="4580847"/>
                  <a:ext cx="576064"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7003380" y="4580847"/>
                  <a:ext cx="576064" cy="497059"/>
                </a:xfrm>
                <a:prstGeom prst="rect">
                  <a:avLst/>
                </a:prstGeom>
                <a:blipFill>
                  <a:blip r:embed="rId6"/>
                  <a:stretch>
                    <a:fillRect b="-108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092280" y="3692255"/>
                  <a:ext cx="576064"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7092280" y="3692255"/>
                  <a:ext cx="576064" cy="497059"/>
                </a:xfrm>
                <a:prstGeom prst="rect">
                  <a:avLst/>
                </a:prstGeom>
                <a:blipFill>
                  <a:blip r:embed="rId7"/>
                  <a:stretch>
                    <a:fillRect b="-121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319304" y="4161178"/>
                  <a:ext cx="576064"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6319304" y="4161178"/>
                  <a:ext cx="576064" cy="497059"/>
                </a:xfrm>
                <a:prstGeom prst="rect">
                  <a:avLst/>
                </a:prstGeom>
                <a:blipFill>
                  <a:blip r:embed="rId8"/>
                  <a:stretch>
                    <a:fillRect b="-12329"/>
                  </a:stretch>
                </a:blipFill>
              </p:spPr>
              <p:txBody>
                <a:bodyPr/>
                <a:lstStyle/>
                <a:p>
                  <a:r>
                    <a:rPr lang="en-GB">
                      <a:noFill/>
                    </a:rPr>
                    <a:t> </a:t>
                  </a:r>
                </a:p>
              </p:txBody>
            </p:sp>
          </mc:Fallback>
        </mc:AlternateContent>
        <p:sp>
          <p:nvSpPr>
            <p:cNvPr id="28" name="Freeform 27"/>
            <p:cNvSpPr/>
            <p:nvPr/>
          </p:nvSpPr>
          <p:spPr>
            <a:xfrm>
              <a:off x="6948488" y="4423821"/>
              <a:ext cx="381000" cy="275343"/>
            </a:xfrm>
            <a:custGeom>
              <a:avLst/>
              <a:gdLst>
                <a:gd name="connsiteX0" fmla="*/ 0 w 381000"/>
                <a:gd name="connsiteY0" fmla="*/ 261938 h 275343"/>
                <a:gd name="connsiteX1" fmla="*/ 180975 w 381000"/>
                <a:gd name="connsiteY1" fmla="*/ 266700 h 275343"/>
                <a:gd name="connsiteX2" fmla="*/ 333375 w 381000"/>
                <a:gd name="connsiteY2" fmla="*/ 161925 h 275343"/>
                <a:gd name="connsiteX3" fmla="*/ 381000 w 381000"/>
                <a:gd name="connsiteY3" fmla="*/ 0 h 275343"/>
              </a:gdLst>
              <a:ahLst/>
              <a:cxnLst>
                <a:cxn ang="0">
                  <a:pos x="connsiteX0" y="connsiteY0"/>
                </a:cxn>
                <a:cxn ang="0">
                  <a:pos x="connsiteX1" y="connsiteY1"/>
                </a:cxn>
                <a:cxn ang="0">
                  <a:pos x="connsiteX2" y="connsiteY2"/>
                </a:cxn>
                <a:cxn ang="0">
                  <a:pos x="connsiteX3" y="connsiteY3"/>
                </a:cxn>
              </a:cxnLst>
              <a:rect l="l" t="t" r="r" b="b"/>
              <a:pathLst>
                <a:path w="381000" h="275343">
                  <a:moveTo>
                    <a:pt x="0" y="261938"/>
                  </a:moveTo>
                  <a:cubicBezTo>
                    <a:pt x="62706" y="272653"/>
                    <a:pt x="125413" y="283369"/>
                    <a:pt x="180975" y="266700"/>
                  </a:cubicBezTo>
                  <a:cubicBezTo>
                    <a:pt x="236538" y="250031"/>
                    <a:pt x="300038" y="206375"/>
                    <a:pt x="333375" y="161925"/>
                  </a:cubicBezTo>
                  <a:cubicBezTo>
                    <a:pt x="366712" y="117475"/>
                    <a:pt x="373856" y="58737"/>
                    <a:pt x="3810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6948488" y="4141934"/>
              <a:ext cx="423862" cy="243787"/>
            </a:xfrm>
            <a:custGeom>
              <a:avLst/>
              <a:gdLst>
                <a:gd name="connsiteX0" fmla="*/ 423862 w 423862"/>
                <a:gd name="connsiteY0" fmla="*/ 243787 h 243787"/>
                <a:gd name="connsiteX1" fmla="*/ 366712 w 423862"/>
                <a:gd name="connsiteY1" fmla="*/ 110437 h 243787"/>
                <a:gd name="connsiteX2" fmla="*/ 304800 w 423862"/>
                <a:gd name="connsiteY2" fmla="*/ 53287 h 243787"/>
                <a:gd name="connsiteX3" fmla="*/ 204787 w 423862"/>
                <a:gd name="connsiteY3" fmla="*/ 5662 h 243787"/>
                <a:gd name="connsiteX4" fmla="*/ 138112 w 423862"/>
                <a:gd name="connsiteY4" fmla="*/ 900 h 243787"/>
                <a:gd name="connsiteX5" fmla="*/ 76200 w 423862"/>
                <a:gd name="connsiteY5" fmla="*/ 5662 h 243787"/>
                <a:gd name="connsiteX6" fmla="*/ 0 w 423862"/>
                <a:gd name="connsiteY6" fmla="*/ 29475 h 24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62" h="243787">
                  <a:moveTo>
                    <a:pt x="423862" y="243787"/>
                  </a:moveTo>
                  <a:cubicBezTo>
                    <a:pt x="405209" y="192987"/>
                    <a:pt x="386556" y="142187"/>
                    <a:pt x="366712" y="110437"/>
                  </a:cubicBezTo>
                  <a:cubicBezTo>
                    <a:pt x="346868" y="78687"/>
                    <a:pt x="331788" y="70750"/>
                    <a:pt x="304800" y="53287"/>
                  </a:cubicBezTo>
                  <a:cubicBezTo>
                    <a:pt x="277812" y="35824"/>
                    <a:pt x="232568" y="14393"/>
                    <a:pt x="204787" y="5662"/>
                  </a:cubicBezTo>
                  <a:cubicBezTo>
                    <a:pt x="177006" y="-3069"/>
                    <a:pt x="159543" y="900"/>
                    <a:pt x="138112" y="900"/>
                  </a:cubicBezTo>
                  <a:cubicBezTo>
                    <a:pt x="116681" y="900"/>
                    <a:pt x="99219" y="899"/>
                    <a:pt x="76200" y="5662"/>
                  </a:cubicBezTo>
                  <a:cubicBezTo>
                    <a:pt x="53181" y="10424"/>
                    <a:pt x="26590" y="19949"/>
                    <a:pt x="0" y="294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6866871" y="4209509"/>
              <a:ext cx="76854" cy="390525"/>
            </a:xfrm>
            <a:custGeom>
              <a:avLst/>
              <a:gdLst>
                <a:gd name="connsiteX0" fmla="*/ 76854 w 76854"/>
                <a:gd name="connsiteY0" fmla="*/ 0 h 390525"/>
                <a:gd name="connsiteX1" fmla="*/ 29229 w 76854"/>
                <a:gd name="connsiteY1" fmla="*/ 61912 h 390525"/>
                <a:gd name="connsiteX2" fmla="*/ 654 w 76854"/>
                <a:gd name="connsiteY2" fmla="*/ 180975 h 390525"/>
                <a:gd name="connsiteX3" fmla="*/ 14942 w 76854"/>
                <a:gd name="connsiteY3" fmla="*/ 295275 h 390525"/>
                <a:gd name="connsiteX4" fmla="*/ 76854 w 76854"/>
                <a:gd name="connsiteY4" fmla="*/ 390525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54" h="390525">
                  <a:moveTo>
                    <a:pt x="76854" y="0"/>
                  </a:moveTo>
                  <a:cubicBezTo>
                    <a:pt x="59391" y="15875"/>
                    <a:pt x="41929" y="31750"/>
                    <a:pt x="29229" y="61912"/>
                  </a:cubicBezTo>
                  <a:cubicBezTo>
                    <a:pt x="16529" y="92075"/>
                    <a:pt x="3035" y="142081"/>
                    <a:pt x="654" y="180975"/>
                  </a:cubicBezTo>
                  <a:cubicBezTo>
                    <a:pt x="-1727" y="219869"/>
                    <a:pt x="2242" y="260350"/>
                    <a:pt x="14942" y="295275"/>
                  </a:cubicBezTo>
                  <a:cubicBezTo>
                    <a:pt x="27642" y="330200"/>
                    <a:pt x="52248" y="360362"/>
                    <a:pt x="76854" y="3905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p:cNvSpPr txBox="1"/>
                <p:nvPr/>
              </p:nvSpPr>
              <p:spPr>
                <a:xfrm>
                  <a:off x="6019714" y="296954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2</m:t>
                            </m:r>
                          </m:sub>
                        </m:sSub>
                      </m:oMath>
                    </m:oMathPara>
                  </a14:m>
                  <a:endParaRPr lang="en-GB"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6019714" y="2969547"/>
                  <a:ext cx="576064" cy="369332"/>
                </a:xfrm>
                <a:prstGeom prst="rect">
                  <a:avLst/>
                </a:prstGeom>
                <a:blipFill>
                  <a:blip r:embed="rId9"/>
                  <a:stretch>
                    <a:fillRect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020422" y="407230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1</m:t>
                            </m:r>
                          </m:sub>
                        </m:sSub>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8020422" y="4072307"/>
                  <a:ext cx="576064" cy="369332"/>
                </a:xfrm>
                <a:prstGeom prst="rect">
                  <a:avLst/>
                </a:prstGeom>
                <a:blipFill>
                  <a:blip r:embed="rId10"/>
                  <a:stretch>
                    <a:fillRect b="-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153907" y="5422199"/>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3</m:t>
                            </m:r>
                          </m:sub>
                        </m:sSub>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6153907" y="5422199"/>
                  <a:ext cx="576064" cy="369332"/>
                </a:xfrm>
                <a:prstGeom prst="rect">
                  <a:avLst/>
                </a:prstGeom>
                <a:blipFill>
                  <a:blip r:embed="rId11"/>
                  <a:stretch>
                    <a:fillRect b="-11111"/>
                  </a:stretch>
                </a:blipFill>
              </p:spPr>
              <p:txBody>
                <a:bodyPr/>
                <a:lstStyle/>
                <a:p>
                  <a:r>
                    <a:rPr lang="en-GB">
                      <a:noFill/>
                    </a:rPr>
                    <a:t> </a:t>
                  </a:r>
                </a:p>
              </p:txBody>
            </p:sp>
          </mc:Fallback>
        </mc:AlternateContent>
      </p:grpSp>
      <p:sp>
        <p:nvSpPr>
          <p:cNvPr id="34" name="TextBox 33"/>
          <p:cNvSpPr txBox="1"/>
          <p:nvPr/>
        </p:nvSpPr>
        <p:spPr>
          <a:xfrm>
            <a:off x="5384661" y="2460515"/>
            <a:ext cx="365316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Plot these roots on an Argand diagram.</a:t>
            </a:r>
          </a:p>
        </p:txBody>
      </p:sp>
      <p:sp>
        <p:nvSpPr>
          <p:cNvPr id="35" name="TextBox 34"/>
          <p:cNvSpPr txBox="1"/>
          <p:nvPr/>
        </p:nvSpPr>
        <p:spPr>
          <a:xfrm>
            <a:off x="5311192" y="5780782"/>
            <a:ext cx="3384376" cy="830997"/>
          </a:xfrm>
          <a:prstGeom prst="rect">
            <a:avLst/>
          </a:prstGeom>
          <a:noFill/>
        </p:spPr>
        <p:txBody>
          <a:bodyPr wrap="square" rtlCol="0">
            <a:spAutoFit/>
          </a:bodyPr>
          <a:lstStyle/>
          <a:p>
            <a:r>
              <a:rPr lang="en-GB" sz="1600" dirty="0"/>
              <a:t>1 is always a root – the rest are spread out equally distributed. We’ll see why we get this pattern on the next slide.</a:t>
            </a:r>
          </a:p>
        </p:txBody>
      </p:sp>
      <p:sp>
        <p:nvSpPr>
          <p:cNvPr id="39" name="Rectangle 38"/>
          <p:cNvSpPr/>
          <p:nvPr/>
        </p:nvSpPr>
        <p:spPr>
          <a:xfrm>
            <a:off x="5384661" y="3106846"/>
            <a:ext cx="3653161" cy="35745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6945866-0E5E-46B8-879E-63C6DA0B7E7C}"/>
                  </a:ext>
                </a:extLst>
              </p:cNvPr>
              <p:cNvSpPr txBox="1"/>
              <p:nvPr/>
            </p:nvSpPr>
            <p:spPr>
              <a:xfrm>
                <a:off x="3909619" y="2991588"/>
                <a:ext cx="1286467"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50" dirty="0"/>
                  <a:t>In Pure Year 1 I mentioned in a side note that by the Fundamental Law of Arithmetic, a polynomial of order </a:t>
                </a:r>
                <a14:m>
                  <m:oMath xmlns:m="http://schemas.openxmlformats.org/officeDocument/2006/math">
                    <m:r>
                      <a:rPr lang="en-GB" sz="1050" b="0" i="1" smtClean="0">
                        <a:latin typeface="Cambria Math" panose="02040503050406030204" pitchFamily="18" charset="0"/>
                      </a:rPr>
                      <m:t>𝑛</m:t>
                    </m:r>
                  </m:oMath>
                </a14:m>
                <a:r>
                  <a:rPr lang="en-GB" sz="1050" dirty="0"/>
                  <a:t> has </a:t>
                </a:r>
                <a14:m>
                  <m:oMath xmlns:m="http://schemas.openxmlformats.org/officeDocument/2006/math">
                    <m:r>
                      <a:rPr lang="en-GB" sz="1050" b="0" i="1" smtClean="0">
                        <a:latin typeface="Cambria Math" panose="02040503050406030204" pitchFamily="18" charset="0"/>
                      </a:rPr>
                      <m:t>𝑛</m:t>
                    </m:r>
                  </m:oMath>
                </a14:m>
                <a:r>
                  <a:rPr lang="en-GB" sz="1050" dirty="0"/>
                  <a:t> solutions (some potentially repeated and some potentially not real). So this equation has 3 solutions.</a:t>
                </a:r>
              </a:p>
            </p:txBody>
          </p:sp>
        </mc:Choice>
        <mc:Fallback xmlns="">
          <p:sp>
            <p:nvSpPr>
              <p:cNvPr id="5" name="TextBox 4">
                <a:extLst>
                  <a:ext uri="{FF2B5EF4-FFF2-40B4-BE49-F238E27FC236}">
                    <a16:creationId xmlns:a16="http://schemas.microsoft.com/office/drawing/2014/main" id="{36945866-0E5E-46B8-879E-63C6DA0B7E7C}"/>
                  </a:ext>
                </a:extLst>
              </p:cNvPr>
              <p:cNvSpPr txBox="1">
                <a:spLocks noRot="1" noChangeAspect="1" noMove="1" noResize="1" noEditPoints="1" noAdjustHandles="1" noChangeArrowheads="1" noChangeShapeType="1" noTextEdit="1"/>
              </p:cNvSpPr>
              <p:nvPr/>
            </p:nvSpPr>
            <p:spPr>
              <a:xfrm>
                <a:off x="3909619" y="2991588"/>
                <a:ext cx="1286467" cy="2031325"/>
              </a:xfrm>
              <a:prstGeom prst="rect">
                <a:avLst/>
              </a:prstGeom>
              <a:blipFill>
                <a:blip r:embed="rId12"/>
                <a:stretch>
                  <a:fillRect r="-930" b="-297"/>
                </a:stretch>
              </a:blipFill>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A1817540-2485-4A82-8554-7B51EC629E58}"/>
              </a:ext>
            </a:extLst>
          </p:cNvPr>
          <p:cNvCxnSpPr>
            <a:cxnSpLocks/>
          </p:cNvCxnSpPr>
          <p:nvPr/>
        </p:nvCxnSpPr>
        <p:spPr>
          <a:xfrm flipH="1" flipV="1">
            <a:off x="3486150" y="2990850"/>
            <a:ext cx="412984" cy="284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a:xfrm>
            <a:off x="274822" y="2837898"/>
            <a:ext cx="4937923" cy="38434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626125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 restart="whenNotActive" fill="hold" evtFilter="cancelBubble" nodeType="interactiveSeq">
                <p:stCondLst>
                  <p:cond evt="onClick" delay="0">
                    <p:tgtEl>
                      <p:spTgt spid="3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9"/>
                                        </p:tgtEl>
                                      </p:cBhvr>
                                    </p:animEffect>
                                    <p:set>
                                      <p:cBhvr>
                                        <p:cTn id="1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39" grpId="0" animBg="1"/>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AE5AB3-07FC-41E8-8EB2-250EC6FC4992}"/>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4494576-2649-4EB7-A3A4-DF7C59EE45F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More on Roots of Unity</a:t>
              </a:r>
            </a:p>
          </p:txBody>
        </p:sp>
        <p:cxnSp>
          <p:nvCxnSpPr>
            <p:cNvPr id="4" name="Straight Connector 3">
              <a:extLst>
                <a:ext uri="{FF2B5EF4-FFF2-40B4-BE49-F238E27FC236}">
                  <a16:creationId xmlns:a16="http://schemas.microsoft.com/office/drawing/2014/main" id="{54EBC3F4-FCFE-4769-A61C-B097361560E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CB6815A-169F-4008-BB04-0D749359CC33}"/>
                  </a:ext>
                </a:extLst>
              </p:cNvPr>
              <p:cNvSpPr txBox="1"/>
              <p:nvPr/>
            </p:nvSpPr>
            <p:spPr>
              <a:xfrm>
                <a:off x="734368" y="891828"/>
                <a:ext cx="5616624" cy="646331"/>
              </a:xfrm>
              <a:prstGeom prst="rect">
                <a:avLst/>
              </a:prstGeom>
              <a:noFill/>
            </p:spPr>
            <p:txBody>
              <a:bodyPr wrap="square" rtlCol="0">
                <a:spAutoFit/>
              </a:bodyPr>
              <a:lstStyle/>
              <a:p>
                <a:r>
                  <a:rPr lang="en-GB" dirty="0"/>
                  <a:t>The solutions to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𝑛</m:t>
                        </m:r>
                      </m:sup>
                    </m:sSup>
                    <m:r>
                      <a:rPr lang="en-GB" b="0" i="1" smtClean="0">
                        <a:latin typeface="Cambria Math" panose="02040503050406030204" pitchFamily="18" charset="0"/>
                      </a:rPr>
                      <m:t>=1</m:t>
                    </m:r>
                  </m:oMath>
                </a14:m>
                <a:r>
                  <a:rPr lang="en-GB" dirty="0"/>
                  <a:t> are known as the “roots of unity” (1 is a “unit”). Why are they nicely spread out?</a:t>
                </a:r>
              </a:p>
            </p:txBody>
          </p:sp>
        </mc:Choice>
        <mc:Fallback xmlns="">
          <p:sp>
            <p:nvSpPr>
              <p:cNvPr id="5" name="TextBox 4">
                <a:extLst>
                  <a:ext uri="{FF2B5EF4-FFF2-40B4-BE49-F238E27FC236}">
                    <a16:creationId xmlns:a16="http://schemas.microsoft.com/office/drawing/2014/main" id="{6CB6815A-169F-4008-BB04-0D749359CC33}"/>
                  </a:ext>
                </a:extLst>
              </p:cNvPr>
              <p:cNvSpPr txBox="1">
                <a:spLocks noRot="1" noChangeAspect="1" noMove="1" noResize="1" noEditPoints="1" noAdjustHandles="1" noChangeArrowheads="1" noChangeShapeType="1" noTextEdit="1"/>
              </p:cNvSpPr>
              <p:nvPr/>
            </p:nvSpPr>
            <p:spPr>
              <a:xfrm>
                <a:off x="734368" y="891828"/>
                <a:ext cx="5616624" cy="646331"/>
              </a:xfrm>
              <a:prstGeom prst="rect">
                <a:avLst/>
              </a:prstGeom>
              <a:blipFill>
                <a:blip r:embed="rId2"/>
                <a:stretch>
                  <a:fillRect l="-868" t="-4717" r="-434" b="-14151"/>
                </a:stretch>
              </a:blipFill>
            </p:spPr>
            <p:txBody>
              <a:bodyPr/>
              <a:lstStyle/>
              <a:p>
                <a:r>
                  <a:rPr lang="en-GB">
                    <a:noFill/>
                  </a:rPr>
                  <a:t> </a:t>
                </a:r>
              </a:p>
            </p:txBody>
          </p:sp>
        </mc:Fallback>
      </mc:AlternateContent>
      <p:grpSp>
        <p:nvGrpSpPr>
          <p:cNvPr id="6" name="Group 5">
            <a:extLst>
              <a:ext uri="{FF2B5EF4-FFF2-40B4-BE49-F238E27FC236}">
                <a16:creationId xmlns:a16="http://schemas.microsoft.com/office/drawing/2014/main" id="{C73D66BE-7698-48AC-B7C6-368B1757907E}"/>
              </a:ext>
            </a:extLst>
          </p:cNvPr>
          <p:cNvGrpSpPr/>
          <p:nvPr/>
        </p:nvGrpSpPr>
        <p:grpSpPr>
          <a:xfrm>
            <a:off x="1151894" y="2046982"/>
            <a:ext cx="3712205" cy="3223518"/>
            <a:chOff x="5580112" y="2969547"/>
            <a:chExt cx="3024336" cy="2821984"/>
          </a:xfrm>
        </p:grpSpPr>
        <p:cxnSp>
          <p:nvCxnSpPr>
            <p:cNvPr id="7" name="Straight Arrow Connector 6">
              <a:extLst>
                <a:ext uri="{FF2B5EF4-FFF2-40B4-BE49-F238E27FC236}">
                  <a16:creationId xmlns:a16="http://schemas.microsoft.com/office/drawing/2014/main" id="{CD94727D-6F58-442E-9DB0-8AA3051D29FD}"/>
                </a:ext>
              </a:extLst>
            </p:cNvPr>
            <p:cNvCxnSpPr/>
            <p:nvPr/>
          </p:nvCxnSpPr>
          <p:spPr>
            <a:xfrm>
              <a:off x="5580112" y="4409707"/>
              <a:ext cx="30243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6D7505C1-770D-4A76-9A58-5A8CC7FC7333}"/>
                </a:ext>
              </a:extLst>
            </p:cNvPr>
            <p:cNvCxnSpPr/>
            <p:nvPr/>
          </p:nvCxnSpPr>
          <p:spPr>
            <a:xfrm flipV="1">
              <a:off x="7092280" y="2969547"/>
              <a:ext cx="0" cy="2736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25DA4AEF-2F6A-4082-8345-B3F478F1D0FB}"/>
                </a:ext>
              </a:extLst>
            </p:cNvPr>
            <p:cNvCxnSpPr/>
            <p:nvPr/>
          </p:nvCxnSpPr>
          <p:spPr>
            <a:xfrm>
              <a:off x="7092280" y="4409707"/>
              <a:ext cx="11521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44B3C214-BD9D-42EC-9C36-848F842BBFAC}"/>
                </a:ext>
              </a:extLst>
            </p:cNvPr>
            <p:cNvCxnSpPr/>
            <p:nvPr/>
          </p:nvCxnSpPr>
          <p:spPr>
            <a:xfrm flipH="1" flipV="1">
              <a:off x="6372200" y="3329587"/>
              <a:ext cx="720080" cy="10801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DC732103-AA52-4D2C-8A57-83213144A5AC}"/>
                </a:ext>
              </a:extLst>
            </p:cNvPr>
            <p:cNvCxnSpPr/>
            <p:nvPr/>
          </p:nvCxnSpPr>
          <p:spPr>
            <a:xfrm flipH="1">
              <a:off x="6444208" y="4409707"/>
              <a:ext cx="648072" cy="10801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2BADAA5-44A0-4679-BBE8-743E956392F8}"/>
                    </a:ext>
                  </a:extLst>
                </p:cNvPr>
                <p:cNvSpPr txBox="1"/>
                <p:nvPr/>
              </p:nvSpPr>
              <p:spPr>
                <a:xfrm>
                  <a:off x="7003380" y="4580847"/>
                  <a:ext cx="576064"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oMath>
                    </m:oMathPara>
                  </a14:m>
                  <a:endParaRPr lang="en-GB" dirty="0"/>
                </a:p>
              </p:txBody>
            </p:sp>
          </mc:Choice>
          <mc:Fallback xmlns="">
            <p:sp>
              <p:nvSpPr>
                <p:cNvPr id="12" name="TextBox 11">
                  <a:extLst>
                    <a:ext uri="{FF2B5EF4-FFF2-40B4-BE49-F238E27FC236}">
                      <a16:creationId xmlns:a16="http://schemas.microsoft.com/office/drawing/2014/main" id="{22BADAA5-44A0-4679-BBE8-743E956392F8}"/>
                    </a:ext>
                  </a:extLst>
                </p:cNvPr>
                <p:cNvSpPr txBox="1">
                  <a:spLocks noRot="1" noChangeAspect="1" noMove="1" noResize="1" noEditPoints="1" noAdjustHandles="1" noChangeArrowheads="1" noChangeShapeType="1" noTextEdit="1"/>
                </p:cNvSpPr>
                <p:nvPr/>
              </p:nvSpPr>
              <p:spPr>
                <a:xfrm>
                  <a:off x="7003380" y="4580847"/>
                  <a:ext cx="576064" cy="49705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ECD15BC-E8B4-445A-B666-D819A39CD52D}"/>
                    </a:ext>
                  </a:extLst>
                </p:cNvPr>
                <p:cNvSpPr txBox="1"/>
                <p:nvPr/>
              </p:nvSpPr>
              <p:spPr>
                <a:xfrm>
                  <a:off x="7092280" y="3692255"/>
                  <a:ext cx="576064"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oMath>
                    </m:oMathPara>
                  </a14:m>
                  <a:endParaRPr lang="en-GB" dirty="0"/>
                </a:p>
              </p:txBody>
            </p:sp>
          </mc:Choice>
          <mc:Fallback xmlns="">
            <p:sp>
              <p:nvSpPr>
                <p:cNvPr id="13" name="TextBox 12">
                  <a:extLst>
                    <a:ext uri="{FF2B5EF4-FFF2-40B4-BE49-F238E27FC236}">
                      <a16:creationId xmlns:a16="http://schemas.microsoft.com/office/drawing/2014/main" id="{9ECD15BC-E8B4-445A-B666-D819A39CD52D}"/>
                    </a:ext>
                  </a:extLst>
                </p:cNvPr>
                <p:cNvSpPr txBox="1">
                  <a:spLocks noRot="1" noChangeAspect="1" noMove="1" noResize="1" noEditPoints="1" noAdjustHandles="1" noChangeArrowheads="1" noChangeShapeType="1" noTextEdit="1"/>
                </p:cNvSpPr>
                <p:nvPr/>
              </p:nvSpPr>
              <p:spPr>
                <a:xfrm>
                  <a:off x="7092280" y="3692255"/>
                  <a:ext cx="576064" cy="49705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A0077A5-FCC6-410B-A165-CA5D261F5963}"/>
                    </a:ext>
                  </a:extLst>
                </p:cNvPr>
                <p:cNvSpPr txBox="1"/>
                <p:nvPr/>
              </p:nvSpPr>
              <p:spPr>
                <a:xfrm>
                  <a:off x="6319304" y="4161178"/>
                  <a:ext cx="576064"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oMath>
                    </m:oMathPara>
                  </a14:m>
                  <a:endParaRPr lang="en-GB" dirty="0"/>
                </a:p>
              </p:txBody>
            </p:sp>
          </mc:Choice>
          <mc:Fallback xmlns="">
            <p:sp>
              <p:nvSpPr>
                <p:cNvPr id="14" name="TextBox 13">
                  <a:extLst>
                    <a:ext uri="{FF2B5EF4-FFF2-40B4-BE49-F238E27FC236}">
                      <a16:creationId xmlns:a16="http://schemas.microsoft.com/office/drawing/2014/main" id="{8A0077A5-FCC6-410B-A165-CA5D261F5963}"/>
                    </a:ext>
                  </a:extLst>
                </p:cNvPr>
                <p:cNvSpPr txBox="1">
                  <a:spLocks noRot="1" noChangeAspect="1" noMove="1" noResize="1" noEditPoints="1" noAdjustHandles="1" noChangeArrowheads="1" noChangeShapeType="1" noTextEdit="1"/>
                </p:cNvSpPr>
                <p:nvPr/>
              </p:nvSpPr>
              <p:spPr>
                <a:xfrm>
                  <a:off x="6319304" y="4161178"/>
                  <a:ext cx="576064" cy="497059"/>
                </a:xfrm>
                <a:prstGeom prst="rect">
                  <a:avLst/>
                </a:prstGeom>
                <a:blipFill>
                  <a:blip r:embed="rId4"/>
                  <a:stretch>
                    <a:fillRect/>
                  </a:stretch>
                </a:blipFill>
              </p:spPr>
              <p:txBody>
                <a:bodyPr/>
                <a:lstStyle/>
                <a:p>
                  <a:r>
                    <a:rPr lang="en-GB">
                      <a:noFill/>
                    </a:rPr>
                    <a:t> </a:t>
                  </a:r>
                </a:p>
              </p:txBody>
            </p:sp>
          </mc:Fallback>
        </mc:AlternateContent>
        <p:sp>
          <p:nvSpPr>
            <p:cNvPr id="15" name="Freeform 27">
              <a:extLst>
                <a:ext uri="{FF2B5EF4-FFF2-40B4-BE49-F238E27FC236}">
                  <a16:creationId xmlns:a16="http://schemas.microsoft.com/office/drawing/2014/main" id="{32672266-C0DF-40BB-8F2F-582E9FF0D549}"/>
                </a:ext>
              </a:extLst>
            </p:cNvPr>
            <p:cNvSpPr/>
            <p:nvPr/>
          </p:nvSpPr>
          <p:spPr>
            <a:xfrm>
              <a:off x="6948488" y="4423821"/>
              <a:ext cx="381000" cy="275343"/>
            </a:xfrm>
            <a:custGeom>
              <a:avLst/>
              <a:gdLst>
                <a:gd name="connsiteX0" fmla="*/ 0 w 381000"/>
                <a:gd name="connsiteY0" fmla="*/ 261938 h 275343"/>
                <a:gd name="connsiteX1" fmla="*/ 180975 w 381000"/>
                <a:gd name="connsiteY1" fmla="*/ 266700 h 275343"/>
                <a:gd name="connsiteX2" fmla="*/ 333375 w 381000"/>
                <a:gd name="connsiteY2" fmla="*/ 161925 h 275343"/>
                <a:gd name="connsiteX3" fmla="*/ 381000 w 381000"/>
                <a:gd name="connsiteY3" fmla="*/ 0 h 275343"/>
              </a:gdLst>
              <a:ahLst/>
              <a:cxnLst>
                <a:cxn ang="0">
                  <a:pos x="connsiteX0" y="connsiteY0"/>
                </a:cxn>
                <a:cxn ang="0">
                  <a:pos x="connsiteX1" y="connsiteY1"/>
                </a:cxn>
                <a:cxn ang="0">
                  <a:pos x="connsiteX2" y="connsiteY2"/>
                </a:cxn>
                <a:cxn ang="0">
                  <a:pos x="connsiteX3" y="connsiteY3"/>
                </a:cxn>
              </a:cxnLst>
              <a:rect l="l" t="t" r="r" b="b"/>
              <a:pathLst>
                <a:path w="381000" h="275343">
                  <a:moveTo>
                    <a:pt x="0" y="261938"/>
                  </a:moveTo>
                  <a:cubicBezTo>
                    <a:pt x="62706" y="272653"/>
                    <a:pt x="125413" y="283369"/>
                    <a:pt x="180975" y="266700"/>
                  </a:cubicBezTo>
                  <a:cubicBezTo>
                    <a:pt x="236538" y="250031"/>
                    <a:pt x="300038" y="206375"/>
                    <a:pt x="333375" y="161925"/>
                  </a:cubicBezTo>
                  <a:cubicBezTo>
                    <a:pt x="366712" y="117475"/>
                    <a:pt x="373856" y="58737"/>
                    <a:pt x="3810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28">
              <a:extLst>
                <a:ext uri="{FF2B5EF4-FFF2-40B4-BE49-F238E27FC236}">
                  <a16:creationId xmlns:a16="http://schemas.microsoft.com/office/drawing/2014/main" id="{25DEE277-3C4E-458F-AE6A-478DDFCE8AF3}"/>
                </a:ext>
              </a:extLst>
            </p:cNvPr>
            <p:cNvSpPr/>
            <p:nvPr/>
          </p:nvSpPr>
          <p:spPr>
            <a:xfrm>
              <a:off x="6948488" y="4141934"/>
              <a:ext cx="423862" cy="243787"/>
            </a:xfrm>
            <a:custGeom>
              <a:avLst/>
              <a:gdLst>
                <a:gd name="connsiteX0" fmla="*/ 423862 w 423862"/>
                <a:gd name="connsiteY0" fmla="*/ 243787 h 243787"/>
                <a:gd name="connsiteX1" fmla="*/ 366712 w 423862"/>
                <a:gd name="connsiteY1" fmla="*/ 110437 h 243787"/>
                <a:gd name="connsiteX2" fmla="*/ 304800 w 423862"/>
                <a:gd name="connsiteY2" fmla="*/ 53287 h 243787"/>
                <a:gd name="connsiteX3" fmla="*/ 204787 w 423862"/>
                <a:gd name="connsiteY3" fmla="*/ 5662 h 243787"/>
                <a:gd name="connsiteX4" fmla="*/ 138112 w 423862"/>
                <a:gd name="connsiteY4" fmla="*/ 900 h 243787"/>
                <a:gd name="connsiteX5" fmla="*/ 76200 w 423862"/>
                <a:gd name="connsiteY5" fmla="*/ 5662 h 243787"/>
                <a:gd name="connsiteX6" fmla="*/ 0 w 423862"/>
                <a:gd name="connsiteY6" fmla="*/ 29475 h 24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62" h="243787">
                  <a:moveTo>
                    <a:pt x="423862" y="243787"/>
                  </a:moveTo>
                  <a:cubicBezTo>
                    <a:pt x="405209" y="192987"/>
                    <a:pt x="386556" y="142187"/>
                    <a:pt x="366712" y="110437"/>
                  </a:cubicBezTo>
                  <a:cubicBezTo>
                    <a:pt x="346868" y="78687"/>
                    <a:pt x="331788" y="70750"/>
                    <a:pt x="304800" y="53287"/>
                  </a:cubicBezTo>
                  <a:cubicBezTo>
                    <a:pt x="277812" y="35824"/>
                    <a:pt x="232568" y="14393"/>
                    <a:pt x="204787" y="5662"/>
                  </a:cubicBezTo>
                  <a:cubicBezTo>
                    <a:pt x="177006" y="-3069"/>
                    <a:pt x="159543" y="900"/>
                    <a:pt x="138112" y="900"/>
                  </a:cubicBezTo>
                  <a:cubicBezTo>
                    <a:pt x="116681" y="900"/>
                    <a:pt x="99219" y="899"/>
                    <a:pt x="76200" y="5662"/>
                  </a:cubicBezTo>
                  <a:cubicBezTo>
                    <a:pt x="53181" y="10424"/>
                    <a:pt x="26590" y="19949"/>
                    <a:pt x="0" y="294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29">
              <a:extLst>
                <a:ext uri="{FF2B5EF4-FFF2-40B4-BE49-F238E27FC236}">
                  <a16:creationId xmlns:a16="http://schemas.microsoft.com/office/drawing/2014/main" id="{129B11C0-E0E0-4EE2-A7D3-773CB4BAE383}"/>
                </a:ext>
              </a:extLst>
            </p:cNvPr>
            <p:cNvSpPr/>
            <p:nvPr/>
          </p:nvSpPr>
          <p:spPr>
            <a:xfrm>
              <a:off x="6866871" y="4209509"/>
              <a:ext cx="76854" cy="390525"/>
            </a:xfrm>
            <a:custGeom>
              <a:avLst/>
              <a:gdLst>
                <a:gd name="connsiteX0" fmla="*/ 76854 w 76854"/>
                <a:gd name="connsiteY0" fmla="*/ 0 h 390525"/>
                <a:gd name="connsiteX1" fmla="*/ 29229 w 76854"/>
                <a:gd name="connsiteY1" fmla="*/ 61912 h 390525"/>
                <a:gd name="connsiteX2" fmla="*/ 654 w 76854"/>
                <a:gd name="connsiteY2" fmla="*/ 180975 h 390525"/>
                <a:gd name="connsiteX3" fmla="*/ 14942 w 76854"/>
                <a:gd name="connsiteY3" fmla="*/ 295275 h 390525"/>
                <a:gd name="connsiteX4" fmla="*/ 76854 w 76854"/>
                <a:gd name="connsiteY4" fmla="*/ 390525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54" h="390525">
                  <a:moveTo>
                    <a:pt x="76854" y="0"/>
                  </a:moveTo>
                  <a:cubicBezTo>
                    <a:pt x="59391" y="15875"/>
                    <a:pt x="41929" y="31750"/>
                    <a:pt x="29229" y="61912"/>
                  </a:cubicBezTo>
                  <a:cubicBezTo>
                    <a:pt x="16529" y="92075"/>
                    <a:pt x="3035" y="142081"/>
                    <a:pt x="654" y="180975"/>
                  </a:cubicBezTo>
                  <a:cubicBezTo>
                    <a:pt x="-1727" y="219869"/>
                    <a:pt x="2242" y="260350"/>
                    <a:pt x="14942" y="295275"/>
                  </a:cubicBezTo>
                  <a:cubicBezTo>
                    <a:pt x="27642" y="330200"/>
                    <a:pt x="52248" y="360362"/>
                    <a:pt x="76854" y="3905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5BECB6D-B8F5-4F6D-9AB1-B921A12BC510}"/>
                    </a:ext>
                  </a:extLst>
                </p:cNvPr>
                <p:cNvSpPr txBox="1"/>
                <p:nvPr/>
              </p:nvSpPr>
              <p:spPr>
                <a:xfrm>
                  <a:off x="6019714" y="296954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2</m:t>
                            </m:r>
                          </m:sub>
                        </m:sSub>
                      </m:oMath>
                    </m:oMathPara>
                  </a14:m>
                  <a:endParaRPr lang="en-GB" sz="2400" dirty="0"/>
                </a:p>
              </p:txBody>
            </p:sp>
          </mc:Choice>
          <mc:Fallback xmlns="">
            <p:sp>
              <p:nvSpPr>
                <p:cNvPr id="18" name="TextBox 17">
                  <a:extLst>
                    <a:ext uri="{FF2B5EF4-FFF2-40B4-BE49-F238E27FC236}">
                      <a16:creationId xmlns:a16="http://schemas.microsoft.com/office/drawing/2014/main" id="{75BECB6D-B8F5-4F6D-9AB1-B921A12BC510}"/>
                    </a:ext>
                  </a:extLst>
                </p:cNvPr>
                <p:cNvSpPr txBox="1">
                  <a:spLocks noRot="1" noChangeAspect="1" noMove="1" noResize="1" noEditPoints="1" noAdjustHandles="1" noChangeArrowheads="1" noChangeShapeType="1" noTextEdit="1"/>
                </p:cNvSpPr>
                <p:nvPr/>
              </p:nvSpPr>
              <p:spPr>
                <a:xfrm>
                  <a:off x="6019714" y="2969547"/>
                  <a:ext cx="576064"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D7F2585-70EE-4CB7-BBAF-BE44D6A0FE52}"/>
                    </a:ext>
                  </a:extLst>
                </p:cNvPr>
                <p:cNvSpPr txBox="1"/>
                <p:nvPr/>
              </p:nvSpPr>
              <p:spPr>
                <a:xfrm>
                  <a:off x="8020422" y="407230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1</m:t>
                            </m:r>
                          </m:sub>
                        </m:sSub>
                      </m:oMath>
                    </m:oMathPara>
                  </a14:m>
                  <a:endParaRPr lang="en-GB" dirty="0"/>
                </a:p>
              </p:txBody>
            </p:sp>
          </mc:Choice>
          <mc:Fallback xmlns="">
            <p:sp>
              <p:nvSpPr>
                <p:cNvPr id="19" name="TextBox 18">
                  <a:extLst>
                    <a:ext uri="{FF2B5EF4-FFF2-40B4-BE49-F238E27FC236}">
                      <a16:creationId xmlns:a16="http://schemas.microsoft.com/office/drawing/2014/main" id="{FD7F2585-70EE-4CB7-BBAF-BE44D6A0FE52}"/>
                    </a:ext>
                  </a:extLst>
                </p:cNvPr>
                <p:cNvSpPr txBox="1">
                  <a:spLocks noRot="1" noChangeAspect="1" noMove="1" noResize="1" noEditPoints="1" noAdjustHandles="1" noChangeArrowheads="1" noChangeShapeType="1" noTextEdit="1"/>
                </p:cNvSpPr>
                <p:nvPr/>
              </p:nvSpPr>
              <p:spPr>
                <a:xfrm>
                  <a:off x="8020422" y="4072307"/>
                  <a:ext cx="576064"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FDF816F-97CA-4564-A242-303711D20BA0}"/>
                    </a:ext>
                  </a:extLst>
                </p:cNvPr>
                <p:cNvSpPr txBox="1"/>
                <p:nvPr/>
              </p:nvSpPr>
              <p:spPr>
                <a:xfrm>
                  <a:off x="6153907" y="5422199"/>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3</m:t>
                            </m:r>
                          </m:sub>
                        </m:sSub>
                      </m:oMath>
                    </m:oMathPara>
                  </a14:m>
                  <a:endParaRPr lang="en-GB" dirty="0"/>
                </a:p>
              </p:txBody>
            </p:sp>
          </mc:Choice>
          <mc:Fallback xmlns="">
            <p:sp>
              <p:nvSpPr>
                <p:cNvPr id="20" name="TextBox 19">
                  <a:extLst>
                    <a:ext uri="{FF2B5EF4-FFF2-40B4-BE49-F238E27FC236}">
                      <a16:creationId xmlns:a16="http://schemas.microsoft.com/office/drawing/2014/main" id="{AFDF816F-97CA-4564-A242-303711D20BA0}"/>
                    </a:ext>
                  </a:extLst>
                </p:cNvPr>
                <p:cNvSpPr txBox="1">
                  <a:spLocks noRot="1" noChangeAspect="1" noMove="1" noResize="1" noEditPoints="1" noAdjustHandles="1" noChangeArrowheads="1" noChangeShapeType="1" noTextEdit="1"/>
                </p:cNvSpPr>
                <p:nvPr/>
              </p:nvSpPr>
              <p:spPr>
                <a:xfrm>
                  <a:off x="6153907" y="5422199"/>
                  <a:ext cx="576064" cy="369332"/>
                </a:xfrm>
                <a:prstGeom prst="rect">
                  <a:avLst/>
                </a:prstGeom>
                <a:blipFill>
                  <a:blip r:embed="rId7"/>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C71BF2F-33B3-4ED0-AB71-C74FCAB9195F}"/>
                  </a:ext>
                </a:extLst>
              </p:cNvPr>
              <p:cNvSpPr txBox="1"/>
              <p:nvPr/>
            </p:nvSpPr>
            <p:spPr>
              <a:xfrm>
                <a:off x="3511882" y="2110482"/>
                <a:ext cx="1149016"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𝒛</m:t>
                          </m:r>
                        </m:e>
                        <m:sup>
                          <m:r>
                            <a:rPr lang="en-GB" b="1" i="1" smtClean="0">
                              <a:latin typeface="Cambria Math" panose="02040503050406030204" pitchFamily="18" charset="0"/>
                            </a:rPr>
                            <m:t>𝟑</m:t>
                          </m:r>
                        </m:sup>
                      </m:sSup>
                      <m:r>
                        <a:rPr lang="en-GB" b="1" i="1" smtClean="0">
                          <a:latin typeface="Cambria Math" panose="02040503050406030204" pitchFamily="18" charset="0"/>
                        </a:rPr>
                        <m:t>=</m:t>
                      </m:r>
                      <m:r>
                        <a:rPr lang="en-GB" b="1" i="1" smtClean="0">
                          <a:latin typeface="Cambria Math" panose="02040503050406030204" pitchFamily="18" charset="0"/>
                        </a:rPr>
                        <m:t>𝟏</m:t>
                      </m:r>
                    </m:oMath>
                  </m:oMathPara>
                </a14:m>
                <a:endParaRPr lang="en-GB" b="1" dirty="0"/>
              </a:p>
            </p:txBody>
          </p:sp>
        </mc:Choice>
        <mc:Fallback xmlns="">
          <p:sp>
            <p:nvSpPr>
              <p:cNvPr id="23" name="TextBox 22">
                <a:extLst>
                  <a:ext uri="{FF2B5EF4-FFF2-40B4-BE49-F238E27FC236}">
                    <a16:creationId xmlns:a16="http://schemas.microsoft.com/office/drawing/2014/main" id="{DC71BF2F-33B3-4ED0-AB71-C74FCAB9195F}"/>
                  </a:ext>
                </a:extLst>
              </p:cNvPr>
              <p:cNvSpPr txBox="1">
                <a:spLocks noRot="1" noChangeAspect="1" noMove="1" noResize="1" noEditPoints="1" noAdjustHandles="1" noChangeArrowheads="1" noChangeShapeType="1" noTextEdit="1"/>
              </p:cNvSpPr>
              <p:nvPr/>
            </p:nvSpPr>
            <p:spPr>
              <a:xfrm>
                <a:off x="3511882" y="2110482"/>
                <a:ext cx="1149016" cy="37555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BD78617-FAEF-4FFD-B4F6-B39040E8C830}"/>
                  </a:ext>
                </a:extLst>
              </p:cNvPr>
              <p:cNvSpPr txBox="1"/>
              <p:nvPr/>
            </p:nvSpPr>
            <p:spPr>
              <a:xfrm>
                <a:off x="5394697" y="1526282"/>
                <a:ext cx="3384376"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1 is clearly a root as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m:t>
                        </m:r>
                      </m:e>
                      <m:sup>
                        <m:r>
                          <a:rPr lang="en-GB" sz="1400" b="0" i="1" smtClean="0">
                            <a:latin typeface="Cambria Math" panose="02040503050406030204" pitchFamily="18" charset="0"/>
                          </a:rPr>
                          <m:t>𝑛</m:t>
                        </m:r>
                      </m:sup>
                    </m:sSup>
                    <m:r>
                      <a:rPr lang="en-GB" sz="1400" b="0" i="1" smtClean="0">
                        <a:latin typeface="Cambria Math" panose="02040503050406030204" pitchFamily="18" charset="0"/>
                      </a:rPr>
                      <m:t>=1</m:t>
                    </m:r>
                  </m:oMath>
                </a14:m>
                <a:r>
                  <a:rPr lang="en-GB" sz="1400" dirty="0"/>
                  <a:t>.</a:t>
                </a:r>
              </a:p>
            </p:txBody>
          </p:sp>
        </mc:Choice>
        <mc:Fallback xmlns="">
          <p:sp>
            <p:nvSpPr>
              <p:cNvPr id="24" name="TextBox 23">
                <a:extLst>
                  <a:ext uri="{FF2B5EF4-FFF2-40B4-BE49-F238E27FC236}">
                    <a16:creationId xmlns:a16="http://schemas.microsoft.com/office/drawing/2014/main" id="{FBD78617-FAEF-4FFD-B4F6-B39040E8C830}"/>
                  </a:ext>
                </a:extLst>
              </p:cNvPr>
              <p:cNvSpPr txBox="1">
                <a:spLocks noRot="1" noChangeAspect="1" noMove="1" noResize="1" noEditPoints="1" noAdjustHandles="1" noChangeArrowheads="1" noChangeShapeType="1" noTextEdit="1"/>
              </p:cNvSpPr>
              <p:nvPr/>
            </p:nvSpPr>
            <p:spPr>
              <a:xfrm>
                <a:off x="5394697" y="1526282"/>
                <a:ext cx="3384376" cy="307777"/>
              </a:xfrm>
              <a:prstGeom prst="rect">
                <a:avLst/>
              </a:prstGeom>
              <a:blipFill>
                <a:blip r:embed="rId9"/>
                <a:stretch>
                  <a:fillRect l="-179" b="-14545"/>
                </a:stretch>
              </a:blipFill>
            </p:spPr>
            <p:txBody>
              <a:bodyPr/>
              <a:lstStyle/>
              <a:p>
                <a:r>
                  <a:rPr lang="en-GB">
                    <a:noFill/>
                  </a:rPr>
                  <a:t> </a:t>
                </a:r>
              </a:p>
            </p:txBody>
          </p:sp>
        </mc:Fallback>
      </mc:AlternateContent>
      <p:cxnSp>
        <p:nvCxnSpPr>
          <p:cNvPr id="26" name="Straight Arrow Connector 25">
            <a:extLst>
              <a:ext uri="{FF2B5EF4-FFF2-40B4-BE49-F238E27FC236}">
                <a16:creationId xmlns:a16="http://schemas.microsoft.com/office/drawing/2014/main" id="{EB241B0A-225B-4E48-BF88-8554F55C3E14}"/>
              </a:ext>
            </a:extLst>
          </p:cNvPr>
          <p:cNvCxnSpPr>
            <a:cxnSpLocks/>
            <a:stCxn id="24" idx="1"/>
          </p:cNvCxnSpPr>
          <p:nvPr/>
        </p:nvCxnSpPr>
        <p:spPr>
          <a:xfrm flipH="1">
            <a:off x="4521200" y="1680171"/>
            <a:ext cx="873497" cy="1520229"/>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B90203B-71A1-4EEE-83AD-1BF92B9DBCD0}"/>
                  </a:ext>
                </a:extLst>
              </p:cNvPr>
              <p:cNvSpPr txBox="1"/>
              <p:nvPr/>
            </p:nvSpPr>
            <p:spPr>
              <a:xfrm>
                <a:off x="5386630" y="1939655"/>
                <a:ext cx="3384376" cy="166045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In the method on the previous slide, we ended up adding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r>
                          <a:rPr lang="en-GB" sz="1400" b="0" i="1" smtClean="0">
                            <a:latin typeface="Cambria Math" panose="02040503050406030204" pitchFamily="18" charset="0"/>
                          </a:rPr>
                          <m:t>𝑘</m:t>
                        </m:r>
                        <m:r>
                          <a:rPr lang="en-GB" sz="1400" b="0" i="1" smtClean="0">
                            <a:latin typeface="Cambria Math" panose="02040503050406030204" pitchFamily="18" charset="0"/>
                          </a:rPr>
                          <m:t>𝜋</m:t>
                        </m:r>
                      </m:num>
                      <m:den>
                        <m:r>
                          <a:rPr lang="en-GB" sz="1400" b="0" i="1" smtClean="0">
                            <a:latin typeface="Cambria Math" panose="02040503050406030204" pitchFamily="18" charset="0"/>
                          </a:rPr>
                          <m:t>𝑛</m:t>
                        </m:r>
                      </m:den>
                    </m:f>
                  </m:oMath>
                </a14:m>
                <a:r>
                  <a:rPr lang="en-GB" sz="1400" dirty="0"/>
                  <a:t> to the argument, but left the modulus untouched. If </a:t>
                </a:r>
                <a14:m>
                  <m:oMath xmlns:m="http://schemas.openxmlformats.org/officeDocument/2006/math">
                    <m:r>
                      <a:rPr lang="en-GB" sz="1400" b="0" i="1" smtClean="0">
                        <a:latin typeface="Cambria Math" panose="02040503050406030204" pitchFamily="18" charset="0"/>
                      </a:rPr>
                      <m:t>𝑛</m:t>
                    </m:r>
                    <m:r>
                      <a:rPr lang="en-GB" sz="1400" b="0" i="1" smtClean="0">
                        <a:latin typeface="Cambria Math" panose="02040503050406030204" pitchFamily="18" charset="0"/>
                      </a:rPr>
                      <m:t>=3</m:t>
                    </m:r>
                  </m:oMath>
                </a14:m>
                <a:r>
                  <a:rPr lang="en-GB" sz="1400" dirty="0"/>
                  <a:t> then this rotates the line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=120°</m:t>
                    </m:r>
                  </m:oMath>
                </a14:m>
                <a:r>
                  <a:rPr lang="en-GB" sz="1400" dirty="0"/>
                  <a:t> each time. When </a:t>
                </a:r>
                <a14:m>
                  <m:oMath xmlns:m="http://schemas.openxmlformats.org/officeDocument/2006/math">
                    <m:r>
                      <a:rPr lang="en-GB" sz="1400" b="0" i="1" smtClean="0">
                        <a:latin typeface="Cambria Math" panose="02040503050406030204" pitchFamily="18" charset="0"/>
                      </a:rPr>
                      <m:t>𝑘</m:t>
                    </m:r>
                    <m:r>
                      <a:rPr lang="en-GB" sz="1400" b="0" i="1" smtClean="0">
                        <a:latin typeface="Cambria Math" panose="02040503050406030204" pitchFamily="18" charset="0"/>
                      </a:rPr>
                      <m:t>=</m:t>
                    </m:r>
                    <m:r>
                      <a:rPr lang="en-GB" sz="1400" b="0" i="1" smtClean="0">
                        <a:latin typeface="Cambria Math" panose="02040503050406030204" pitchFamily="18" charset="0"/>
                      </a:rPr>
                      <m:t>𝑛</m:t>
                    </m:r>
                  </m:oMath>
                </a14:m>
                <a:r>
                  <a:rPr lang="en-GB" sz="1400" dirty="0"/>
                  <a:t> then we would have rotated </a:t>
                </a:r>
              </a:p>
              <a:p>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r>
                          <a:rPr lang="en-GB" sz="1400" b="0" i="1" smtClean="0">
                            <a:latin typeface="Cambria Math" panose="02040503050406030204" pitchFamily="18" charset="0"/>
                          </a:rPr>
                          <m:t>𝑛</m:t>
                        </m:r>
                        <m:r>
                          <a:rPr lang="en-GB" sz="1400" b="0" i="1" smtClean="0">
                            <a:latin typeface="Cambria Math" panose="02040503050406030204" pitchFamily="18" charset="0"/>
                          </a:rPr>
                          <m:t>𝜋</m:t>
                        </m:r>
                      </m:num>
                      <m:den>
                        <m:r>
                          <a:rPr lang="en-GB" sz="1400" b="0" i="1" smtClean="0">
                            <a:latin typeface="Cambria Math" panose="02040503050406030204" pitchFamily="18" charset="0"/>
                          </a:rPr>
                          <m:t>𝑛</m:t>
                        </m:r>
                      </m:den>
                    </m:f>
                    <m:r>
                      <a:rPr lang="en-GB" sz="1400" b="0" i="1" smtClean="0">
                        <a:latin typeface="Cambria Math" panose="02040503050406030204" pitchFamily="18" charset="0"/>
                      </a:rPr>
                      <m:t>=2</m:t>
                    </m:r>
                    <m:r>
                      <a:rPr lang="en-GB" sz="1400" b="0" i="1" smtClean="0">
                        <a:latin typeface="Cambria Math" panose="02040503050406030204" pitchFamily="18" charset="0"/>
                      </a:rPr>
                      <m:t>𝜋</m:t>
                    </m:r>
                  </m:oMath>
                </a14:m>
                <a:r>
                  <a:rPr lang="en-GB" sz="1400" dirty="0"/>
                  <a:t> so end up where we started.</a:t>
                </a:r>
              </a:p>
            </p:txBody>
          </p:sp>
        </mc:Choice>
        <mc:Fallback xmlns="">
          <p:sp>
            <p:nvSpPr>
              <p:cNvPr id="27" name="TextBox 26">
                <a:extLst>
                  <a:ext uri="{FF2B5EF4-FFF2-40B4-BE49-F238E27FC236}">
                    <a16:creationId xmlns:a16="http://schemas.microsoft.com/office/drawing/2014/main" id="{2B90203B-71A1-4EEE-83AD-1BF92B9DBCD0}"/>
                  </a:ext>
                </a:extLst>
              </p:cNvPr>
              <p:cNvSpPr txBox="1">
                <a:spLocks noRot="1" noChangeAspect="1" noMove="1" noResize="1" noEditPoints="1" noAdjustHandles="1" noChangeArrowheads="1" noChangeShapeType="1" noTextEdit="1"/>
              </p:cNvSpPr>
              <p:nvPr/>
            </p:nvSpPr>
            <p:spPr>
              <a:xfrm>
                <a:off x="5386630" y="1939655"/>
                <a:ext cx="3384376" cy="1660455"/>
              </a:xfrm>
              <a:prstGeom prst="rect">
                <a:avLst/>
              </a:prstGeom>
              <a:blipFill>
                <a:blip r:embed="rId10"/>
                <a:stretch>
                  <a:fillRect l="-179"/>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F3A28A95-4662-4707-8D81-235FED93B887}"/>
              </a:ext>
            </a:extLst>
          </p:cNvPr>
          <p:cNvCxnSpPr>
            <a:cxnSpLocks/>
          </p:cNvCxnSpPr>
          <p:nvPr/>
        </p:nvCxnSpPr>
        <p:spPr>
          <a:xfrm flipH="1" flipV="1">
            <a:off x="2734811" y="2608976"/>
            <a:ext cx="2626419" cy="310559"/>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08F760-C24B-4D7B-B8A8-2D349DB7B112}"/>
                  </a:ext>
                </a:extLst>
              </p:cNvPr>
              <p:cNvSpPr txBox="1"/>
              <p:nvPr/>
            </p:nvSpPr>
            <p:spPr>
              <a:xfrm>
                <a:off x="301964" y="5368029"/>
                <a:ext cx="2523690" cy="92794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Suppose this root is </a:t>
                </a:r>
                <a14:m>
                  <m:oMath xmlns:m="http://schemas.openxmlformats.org/officeDocument/2006/math">
                    <m:r>
                      <a:rPr lang="en-GB" sz="1400" b="0" i="1" smtClean="0">
                        <a:latin typeface="Cambria Math" panose="02040503050406030204" pitchFamily="18" charset="0"/>
                      </a:rPr>
                      <m:t>𝜔</m:t>
                    </m:r>
                  </m:oMath>
                </a14:m>
                <a:r>
                  <a:rPr lang="en-GB" sz="1400" dirty="0"/>
                  <a:t> (Greek letter “omega”)…</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𝜔</m:t>
                      </m:r>
                      <m:r>
                        <a:rPr lang="en-GB" sz="1400" b="0" i="1" smtClean="0">
                          <a:latin typeface="Cambria Math" panose="02040503050406030204" pitchFamily="18" charset="0"/>
                        </a:rPr>
                        <m:t>=</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cos</m:t>
                          </m:r>
                        </m:fName>
                        <m:e>
                          <m:f>
                            <m:fPr>
                              <m:ctrlPr>
                                <a:rPr lang="en-GB" sz="1400" i="1">
                                  <a:latin typeface="Cambria Math" panose="02040503050406030204" pitchFamily="18" charset="0"/>
                                </a:rPr>
                              </m:ctrlPr>
                            </m:fPr>
                            <m:num>
                              <m:r>
                                <a:rPr lang="en-GB" sz="1400" i="1">
                                  <a:latin typeface="Cambria Math" panose="02040503050406030204" pitchFamily="18" charset="0"/>
                                </a:rPr>
                                <m:t>2</m:t>
                              </m:r>
                              <m:r>
                                <a:rPr lang="en-GB" sz="1400" i="1">
                                  <a:latin typeface="Cambria Math" panose="02040503050406030204" pitchFamily="18" charset="0"/>
                                </a:rPr>
                                <m:t>𝜋</m:t>
                              </m:r>
                            </m:num>
                            <m:den>
                              <m:r>
                                <a:rPr lang="en-GB" sz="1400" i="1">
                                  <a:latin typeface="Cambria Math" panose="02040503050406030204" pitchFamily="18" charset="0"/>
                                </a:rPr>
                                <m:t>3</m:t>
                              </m:r>
                            </m:den>
                          </m:f>
                        </m:e>
                      </m:func>
                      <m:r>
                        <a:rPr lang="en-GB" sz="1400" i="1">
                          <a:latin typeface="Cambria Math" panose="02040503050406030204" pitchFamily="18" charset="0"/>
                        </a:rPr>
                        <m:t>+</m:t>
                      </m:r>
                      <m:r>
                        <a:rPr lang="en-GB" sz="1400" i="1">
                          <a:latin typeface="Cambria Math" panose="02040503050406030204" pitchFamily="18" charset="0"/>
                        </a:rPr>
                        <m:t>𝑖</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f>
                            <m:fPr>
                              <m:ctrlPr>
                                <a:rPr lang="en-GB" sz="1400" i="1">
                                  <a:latin typeface="Cambria Math" panose="02040503050406030204" pitchFamily="18" charset="0"/>
                                </a:rPr>
                              </m:ctrlPr>
                            </m:fPr>
                            <m:num>
                              <m:r>
                                <a:rPr lang="en-GB" sz="1400" i="1">
                                  <a:latin typeface="Cambria Math" panose="02040503050406030204" pitchFamily="18" charset="0"/>
                                </a:rPr>
                                <m:t>2</m:t>
                              </m:r>
                              <m:r>
                                <a:rPr lang="en-GB" sz="1400" i="1">
                                  <a:latin typeface="Cambria Math" panose="02040503050406030204" pitchFamily="18" charset="0"/>
                                </a:rPr>
                                <m:t>𝜋</m:t>
                              </m:r>
                            </m:num>
                            <m:den>
                              <m:r>
                                <a:rPr lang="en-GB" sz="1400" i="1">
                                  <a:latin typeface="Cambria Math" panose="02040503050406030204" pitchFamily="18" charset="0"/>
                                </a:rPr>
                                <m:t>3</m:t>
                              </m:r>
                            </m:den>
                          </m:f>
                        </m:e>
                      </m:func>
                    </m:oMath>
                  </m:oMathPara>
                </a14:m>
                <a:endParaRPr lang="en-GB" sz="1400" dirty="0"/>
              </a:p>
            </p:txBody>
          </p:sp>
        </mc:Choice>
        <mc:Fallback xmlns="">
          <p:sp>
            <p:nvSpPr>
              <p:cNvPr id="30" name="TextBox 29">
                <a:extLst>
                  <a:ext uri="{FF2B5EF4-FFF2-40B4-BE49-F238E27FC236}">
                    <a16:creationId xmlns:a16="http://schemas.microsoft.com/office/drawing/2014/main" id="{2F08F760-C24B-4D7B-B8A8-2D349DB7B112}"/>
                  </a:ext>
                </a:extLst>
              </p:cNvPr>
              <p:cNvSpPr txBox="1">
                <a:spLocks noRot="1" noChangeAspect="1" noMove="1" noResize="1" noEditPoints="1" noAdjustHandles="1" noChangeArrowheads="1" noChangeShapeType="1" noTextEdit="1"/>
              </p:cNvSpPr>
              <p:nvPr/>
            </p:nvSpPr>
            <p:spPr>
              <a:xfrm>
                <a:off x="301964" y="5368029"/>
                <a:ext cx="2523690" cy="927946"/>
              </a:xfrm>
              <a:prstGeom prst="rect">
                <a:avLst/>
              </a:prstGeom>
              <a:blipFill>
                <a:blip r:embed="rId11"/>
                <a:stretch>
                  <a:fillRect l="-239"/>
                </a:stretch>
              </a:blipFill>
            </p:spPr>
            <p:txBody>
              <a:bodyPr/>
              <a:lstStyle/>
              <a:p>
                <a:r>
                  <a:rPr lang="en-GB">
                    <a:noFill/>
                  </a:rPr>
                  <a:t> </a:t>
                </a:r>
              </a:p>
            </p:txBody>
          </p:sp>
        </mc:Fallback>
      </mc:AlternateContent>
      <p:cxnSp>
        <p:nvCxnSpPr>
          <p:cNvPr id="31" name="Straight Arrow Connector 30">
            <a:extLst>
              <a:ext uri="{FF2B5EF4-FFF2-40B4-BE49-F238E27FC236}">
                <a16:creationId xmlns:a16="http://schemas.microsoft.com/office/drawing/2014/main" id="{6A4B3AE7-BF5D-4D51-A7CB-F4DBAE2CC8AC}"/>
              </a:ext>
            </a:extLst>
          </p:cNvPr>
          <p:cNvCxnSpPr>
            <a:cxnSpLocks/>
          </p:cNvCxnSpPr>
          <p:nvPr/>
        </p:nvCxnSpPr>
        <p:spPr>
          <a:xfrm flipV="1">
            <a:off x="1459685" y="2617365"/>
            <a:ext cx="511728" cy="2768367"/>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B7B7626-F37A-4BA8-B18D-152C2FFD44C2}"/>
                  </a:ext>
                </a:extLst>
              </p:cNvPr>
              <p:cNvSpPr txBox="1"/>
              <p:nvPr/>
            </p:nvSpPr>
            <p:spPr>
              <a:xfrm>
                <a:off x="3774154" y="3801622"/>
                <a:ext cx="5088388" cy="215751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Then by De </a:t>
                </a:r>
                <a:r>
                  <a:rPr lang="en-GB" sz="1400" dirty="0" err="1"/>
                  <a:t>Moivre’s</a:t>
                </a:r>
                <a:r>
                  <a:rPr lang="en-GB" sz="1400" dirty="0"/>
                  <a:t>, then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𝜔</m:t>
                        </m:r>
                      </m:e>
                      <m:sup>
                        <m:r>
                          <a:rPr lang="en-GB" sz="1400" b="0" i="1" smtClean="0">
                            <a:latin typeface="Cambria Math" panose="02040503050406030204" pitchFamily="18" charset="0"/>
                          </a:rPr>
                          <m:t>2</m:t>
                        </m:r>
                      </m:sup>
                    </m:sSup>
                  </m:oMath>
                </a14:m>
                <a:r>
                  <a:rPr lang="en-GB" sz="1400" dirty="0"/>
                  <a:t> would be:</a:t>
                </a:r>
              </a:p>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𝜔</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cos</m:t>
                                  </m:r>
                                </m:fName>
                                <m:e>
                                  <m:f>
                                    <m:fPr>
                                      <m:ctrlPr>
                                        <a:rPr lang="en-GB" sz="1400" i="1">
                                          <a:latin typeface="Cambria Math" panose="02040503050406030204" pitchFamily="18" charset="0"/>
                                        </a:rPr>
                                      </m:ctrlPr>
                                    </m:fPr>
                                    <m:num>
                                      <m:r>
                                        <a:rPr lang="en-GB" sz="1400" i="1">
                                          <a:latin typeface="Cambria Math" panose="02040503050406030204" pitchFamily="18" charset="0"/>
                                        </a:rPr>
                                        <m:t>2</m:t>
                                      </m:r>
                                      <m:r>
                                        <a:rPr lang="en-GB" sz="1400" i="1">
                                          <a:latin typeface="Cambria Math" panose="02040503050406030204" pitchFamily="18" charset="0"/>
                                        </a:rPr>
                                        <m:t>𝜋</m:t>
                                      </m:r>
                                    </m:num>
                                    <m:den>
                                      <m:r>
                                        <a:rPr lang="en-GB" sz="1400" i="1">
                                          <a:latin typeface="Cambria Math" panose="02040503050406030204" pitchFamily="18" charset="0"/>
                                        </a:rPr>
                                        <m:t>3</m:t>
                                      </m:r>
                                    </m:den>
                                  </m:f>
                                </m:e>
                              </m:func>
                              <m:r>
                                <a:rPr lang="en-GB" sz="1400" i="1">
                                  <a:latin typeface="Cambria Math" panose="02040503050406030204" pitchFamily="18" charset="0"/>
                                </a:rPr>
                                <m:t>+</m:t>
                              </m:r>
                              <m:r>
                                <a:rPr lang="en-GB" sz="1400" i="1">
                                  <a:latin typeface="Cambria Math" panose="02040503050406030204" pitchFamily="18" charset="0"/>
                                </a:rPr>
                                <m:t>𝑖</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f>
                                    <m:fPr>
                                      <m:ctrlPr>
                                        <a:rPr lang="en-GB" sz="1400" i="1">
                                          <a:latin typeface="Cambria Math" panose="02040503050406030204" pitchFamily="18" charset="0"/>
                                        </a:rPr>
                                      </m:ctrlPr>
                                    </m:fPr>
                                    <m:num>
                                      <m:r>
                                        <a:rPr lang="en-GB" sz="1400" i="1">
                                          <a:latin typeface="Cambria Math" panose="02040503050406030204" pitchFamily="18" charset="0"/>
                                        </a:rPr>
                                        <m:t>2</m:t>
                                      </m:r>
                                      <m:r>
                                        <a:rPr lang="en-GB" sz="1400" i="1">
                                          <a:latin typeface="Cambria Math" panose="02040503050406030204" pitchFamily="18" charset="0"/>
                                        </a:rPr>
                                        <m:t>𝜋</m:t>
                                      </m:r>
                                    </m:num>
                                    <m:den>
                                      <m:r>
                                        <a:rPr lang="en-GB" sz="1400" i="1">
                                          <a:latin typeface="Cambria Math" panose="02040503050406030204" pitchFamily="18" charset="0"/>
                                        </a:rPr>
                                        <m:t>3</m:t>
                                      </m:r>
                                    </m:den>
                                  </m:f>
                                </m:e>
                              </m:func>
                            </m:e>
                          </m:d>
                        </m:e>
                        <m:sup>
                          <m:r>
                            <a:rPr lang="en-GB" sz="1400" b="0" i="1" smtClean="0">
                              <a:latin typeface="Cambria Math" panose="02040503050406030204" pitchFamily="18" charset="0"/>
                            </a:rPr>
                            <m:t>2</m:t>
                          </m:r>
                        </m:sup>
                      </m:sSup>
                    </m:oMath>
                    <m:oMath xmlns:m="http://schemas.openxmlformats.org/officeDocument/2006/math">
                      <m:r>
                        <a:rPr lang="en-GB" sz="1400" b="0" i="1" smtClean="0">
                          <a:latin typeface="Cambria Math" panose="02040503050406030204" pitchFamily="18" charset="0"/>
                        </a:rPr>
                        <m:t>=</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cos</m:t>
                          </m:r>
                        </m:fName>
                        <m:e>
                          <m:f>
                            <m:fPr>
                              <m:ctrlPr>
                                <a:rPr lang="en-GB" sz="1400" i="1">
                                  <a:latin typeface="Cambria Math" panose="02040503050406030204" pitchFamily="18" charset="0"/>
                                </a:rPr>
                              </m:ctrlPr>
                            </m:fPr>
                            <m:num>
                              <m:r>
                                <a:rPr lang="en-GB" sz="1400" b="0" i="1" smtClean="0">
                                  <a:latin typeface="Cambria Math" panose="02040503050406030204" pitchFamily="18" charset="0"/>
                                </a:rPr>
                                <m:t>4</m:t>
                              </m:r>
                              <m:r>
                                <a:rPr lang="en-GB" sz="1400" i="1">
                                  <a:latin typeface="Cambria Math" panose="02040503050406030204" pitchFamily="18" charset="0"/>
                                </a:rPr>
                                <m:t>𝜋</m:t>
                              </m:r>
                            </m:num>
                            <m:den>
                              <m:r>
                                <a:rPr lang="en-GB" sz="1400" i="1">
                                  <a:latin typeface="Cambria Math" panose="02040503050406030204" pitchFamily="18" charset="0"/>
                                </a:rPr>
                                <m:t>3</m:t>
                              </m:r>
                            </m:den>
                          </m:f>
                        </m:e>
                      </m:func>
                      <m:r>
                        <a:rPr lang="en-GB" sz="1400" i="1">
                          <a:latin typeface="Cambria Math" panose="02040503050406030204" pitchFamily="18" charset="0"/>
                        </a:rPr>
                        <m:t>+</m:t>
                      </m:r>
                      <m:r>
                        <a:rPr lang="en-GB" sz="1400" i="1">
                          <a:latin typeface="Cambria Math" panose="02040503050406030204" pitchFamily="18" charset="0"/>
                        </a:rPr>
                        <m:t>𝑖</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f>
                            <m:fPr>
                              <m:ctrlPr>
                                <a:rPr lang="en-GB" sz="1400" i="1">
                                  <a:latin typeface="Cambria Math" panose="02040503050406030204" pitchFamily="18" charset="0"/>
                                </a:rPr>
                              </m:ctrlPr>
                            </m:fPr>
                            <m:num>
                              <m:r>
                                <a:rPr lang="en-GB" sz="1400" b="0" i="1" smtClean="0">
                                  <a:latin typeface="Cambria Math" panose="02040503050406030204" pitchFamily="18" charset="0"/>
                                </a:rPr>
                                <m:t>4</m:t>
                              </m:r>
                              <m:r>
                                <a:rPr lang="en-GB" sz="1400" i="1">
                                  <a:latin typeface="Cambria Math" panose="02040503050406030204" pitchFamily="18" charset="0"/>
                                </a:rPr>
                                <m:t>𝜋</m:t>
                              </m:r>
                            </m:num>
                            <m:den>
                              <m:r>
                                <a:rPr lang="en-GB" sz="1400" i="1">
                                  <a:latin typeface="Cambria Math" panose="02040503050406030204" pitchFamily="18" charset="0"/>
                                </a:rPr>
                                <m:t>3</m:t>
                              </m:r>
                            </m:den>
                          </m:f>
                        </m:e>
                      </m:func>
                    </m:oMath>
                  </m:oMathPara>
                </a14:m>
                <a:endParaRPr lang="en-GB" sz="1400" dirty="0"/>
              </a:p>
              <a:p>
                <a:r>
                  <a:rPr lang="en-GB" sz="1400" dirty="0"/>
                  <a:t>i.e. the next root! Therefore, the roots can be represented as </a:t>
                </a:r>
                <a14:m>
                  <m:oMath xmlns:m="http://schemas.openxmlformats.org/officeDocument/2006/math">
                    <m:r>
                      <a:rPr lang="en-GB" sz="1400" b="0" i="1" smtClean="0">
                        <a:latin typeface="Cambria Math" panose="02040503050406030204" pitchFamily="18" charset="0"/>
                      </a:rPr>
                      <m:t>1, </m:t>
                    </m:r>
                    <m:r>
                      <a:rPr lang="en-GB" sz="1400" b="0" i="1" smtClean="0">
                        <a:latin typeface="Cambria Math" panose="02040503050406030204" pitchFamily="18" charset="0"/>
                      </a:rPr>
                      <m:t>𝜔</m:t>
                    </m:r>
                    <m:r>
                      <a:rPr lang="en-GB" sz="1400" b="0" i="1" smtClean="0">
                        <a:latin typeface="Cambria Math" panose="02040503050406030204" pitchFamily="18" charset="0"/>
                      </a:rPr>
                      <m:t>, </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𝜔</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 </m:t>
                    </m:r>
                  </m:oMath>
                </a14:m>
                <a:r>
                  <a:rPr lang="en-GB" sz="1400" dirty="0"/>
                  <a:t>. Since the resultant ‘vector’ is 0, then </a:t>
                </a:r>
                <a14:m>
                  <m:oMath xmlns:m="http://schemas.openxmlformats.org/officeDocument/2006/math">
                    <m:r>
                      <a:rPr lang="en-GB" sz="1400" b="0" i="1" smtClean="0">
                        <a:latin typeface="Cambria Math" panose="02040503050406030204" pitchFamily="18" charset="0"/>
                      </a:rPr>
                      <m:t>1+</m:t>
                    </m:r>
                    <m:r>
                      <a:rPr lang="en-GB" sz="1400" b="0" i="1" smtClean="0">
                        <a:latin typeface="Cambria Math" panose="02040503050406030204" pitchFamily="18" charset="0"/>
                      </a:rPr>
                      <m:t>𝜔</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𝜔</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=0</m:t>
                    </m:r>
                  </m:oMath>
                </a14:m>
                <a:r>
                  <a:rPr lang="en-GB" sz="1400" dirty="0"/>
                  <a:t>.</a:t>
                </a:r>
              </a:p>
              <a:p>
                <a:pPr/>
                <a:r>
                  <a:rPr lang="en-GB" sz="1050" b="1" dirty="0"/>
                  <a:t>Formal Proof</a:t>
                </a:r>
                <a:r>
                  <a:rPr lang="en-GB" sz="1050" dirty="0"/>
                  <a:t>: Geometric series where </a:t>
                </a:r>
                <a14:m>
                  <m:oMath xmlns:m="http://schemas.openxmlformats.org/officeDocument/2006/math">
                    <m:r>
                      <a:rPr lang="en-GB" sz="1050" i="1">
                        <a:latin typeface="Cambria Math" panose="02040503050406030204" pitchFamily="18" charset="0"/>
                      </a:rPr>
                      <m:t>𝑎</m:t>
                    </m:r>
                    <m:r>
                      <a:rPr lang="en-GB" sz="1050" i="1">
                        <a:latin typeface="Cambria Math" panose="02040503050406030204" pitchFamily="18" charset="0"/>
                      </a:rPr>
                      <m:t>=1</m:t>
                    </m:r>
                  </m:oMath>
                </a14:m>
                <a:r>
                  <a:rPr lang="en-GB" sz="1050" dirty="0"/>
                  <a:t> and </a:t>
                </a:r>
                <a14:m>
                  <m:oMath xmlns:m="http://schemas.openxmlformats.org/officeDocument/2006/math">
                    <m:r>
                      <a:rPr lang="en-GB" sz="1050" i="1">
                        <a:latin typeface="Cambria Math" panose="02040503050406030204" pitchFamily="18" charset="0"/>
                      </a:rPr>
                      <m:t>𝑟</m:t>
                    </m:r>
                    <m:r>
                      <a:rPr lang="en-GB" sz="1050" i="1">
                        <a:latin typeface="Cambria Math" panose="02040503050406030204" pitchFamily="18" charset="0"/>
                      </a:rPr>
                      <m:t>=</m:t>
                    </m:r>
                    <m:r>
                      <a:rPr lang="en-GB" sz="1050" i="1">
                        <a:latin typeface="Cambria Math" panose="02040503050406030204" pitchFamily="18" charset="0"/>
                      </a:rPr>
                      <m:t>𝜔</m:t>
                    </m:r>
                  </m:oMath>
                </a14:m>
                <a:r>
                  <a:rPr lang="en-GB" sz="1050" dirty="0"/>
                  <a:t> and </a:t>
                </a:r>
                <a14:m>
                  <m:oMath xmlns:m="http://schemas.openxmlformats.org/officeDocument/2006/math">
                    <m:r>
                      <a:rPr lang="en-GB" sz="1050" i="1">
                        <a:latin typeface="Cambria Math" panose="02040503050406030204" pitchFamily="18" charset="0"/>
                      </a:rPr>
                      <m:t>𝑛</m:t>
                    </m:r>
                    <m:r>
                      <a:rPr lang="en-GB" sz="1050" i="1">
                        <a:latin typeface="Cambria Math" panose="02040503050406030204" pitchFamily="18" charset="0"/>
                      </a:rPr>
                      <m:t>=</m:t>
                    </m:r>
                    <m:r>
                      <a:rPr lang="en-GB" sz="1050" i="1">
                        <a:latin typeface="Cambria Math" panose="02040503050406030204" pitchFamily="18" charset="0"/>
                      </a:rPr>
                      <m:t>𝑛</m:t>
                    </m:r>
                  </m:oMath>
                </a14:m>
                <a:r>
                  <a:rPr lang="en-GB" sz="1050" dirty="0"/>
                  <a:t>. </a:t>
                </a:r>
                <a:br>
                  <a:rPr lang="en-GB" sz="105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n-GB" sz="1050" i="1">
                              <a:latin typeface="Cambria Math" panose="02040503050406030204" pitchFamily="18" charset="0"/>
                            </a:rPr>
                          </m:ctrlPr>
                        </m:sSubPr>
                        <m:e>
                          <m:r>
                            <a:rPr lang="en-GB" sz="1050" i="1">
                              <a:latin typeface="Cambria Math" panose="02040503050406030204" pitchFamily="18" charset="0"/>
                            </a:rPr>
                            <m:t>𝑆</m:t>
                          </m:r>
                        </m:e>
                        <m:sub>
                          <m:r>
                            <a:rPr lang="en-GB" sz="1050" i="1">
                              <a:latin typeface="Cambria Math" panose="02040503050406030204" pitchFamily="18" charset="0"/>
                            </a:rPr>
                            <m:t>𝑛</m:t>
                          </m:r>
                        </m:sub>
                      </m:sSub>
                      <m:r>
                        <a:rPr lang="en-GB" sz="1050" i="1">
                          <a:latin typeface="Cambria Math" panose="02040503050406030204" pitchFamily="18" charset="0"/>
                        </a:rPr>
                        <m:t>=</m:t>
                      </m:r>
                      <m:f>
                        <m:fPr>
                          <m:ctrlPr>
                            <a:rPr lang="en-GB" sz="1050" i="1">
                              <a:latin typeface="Cambria Math" panose="02040503050406030204" pitchFamily="18" charset="0"/>
                            </a:rPr>
                          </m:ctrlPr>
                        </m:fPr>
                        <m:num>
                          <m:r>
                            <a:rPr lang="en-GB" sz="1050" i="1">
                              <a:latin typeface="Cambria Math" panose="02040503050406030204" pitchFamily="18" charset="0"/>
                            </a:rPr>
                            <m:t>𝑎</m:t>
                          </m:r>
                          <m:d>
                            <m:dPr>
                              <m:ctrlPr>
                                <a:rPr lang="en-GB" sz="1050" i="1">
                                  <a:latin typeface="Cambria Math" panose="02040503050406030204" pitchFamily="18" charset="0"/>
                                </a:rPr>
                              </m:ctrlPr>
                            </m:dPr>
                            <m:e>
                              <m:sSup>
                                <m:sSupPr>
                                  <m:ctrlPr>
                                    <a:rPr lang="en-GB" sz="1050" i="1">
                                      <a:latin typeface="Cambria Math" panose="02040503050406030204" pitchFamily="18" charset="0"/>
                                    </a:rPr>
                                  </m:ctrlPr>
                                </m:sSupPr>
                                <m:e>
                                  <m:r>
                                    <a:rPr lang="en-GB" sz="1050" i="1">
                                      <a:latin typeface="Cambria Math" panose="02040503050406030204" pitchFamily="18" charset="0"/>
                                    </a:rPr>
                                    <m:t>𝑟</m:t>
                                  </m:r>
                                </m:e>
                                <m:sup>
                                  <m:r>
                                    <a:rPr lang="en-GB" sz="1050" i="1">
                                      <a:latin typeface="Cambria Math" panose="02040503050406030204" pitchFamily="18" charset="0"/>
                                    </a:rPr>
                                    <m:t>𝑛</m:t>
                                  </m:r>
                                </m:sup>
                              </m:sSup>
                              <m:r>
                                <a:rPr lang="en-GB" sz="1050" i="1">
                                  <a:latin typeface="Cambria Math" panose="02040503050406030204" pitchFamily="18" charset="0"/>
                                </a:rPr>
                                <m:t>−1</m:t>
                              </m:r>
                            </m:e>
                          </m:d>
                        </m:num>
                        <m:den>
                          <m:r>
                            <a:rPr lang="en-GB" sz="1050" i="1">
                              <a:latin typeface="Cambria Math" panose="02040503050406030204" pitchFamily="18" charset="0"/>
                            </a:rPr>
                            <m:t>𝑟</m:t>
                          </m:r>
                          <m:r>
                            <a:rPr lang="en-GB" sz="1050" i="1">
                              <a:latin typeface="Cambria Math" panose="02040503050406030204" pitchFamily="18" charset="0"/>
                            </a:rPr>
                            <m:t>−1</m:t>
                          </m:r>
                        </m:den>
                      </m:f>
                      <m:r>
                        <a:rPr lang="en-GB" sz="1050" i="1">
                          <a:latin typeface="Cambria Math" panose="02040503050406030204" pitchFamily="18" charset="0"/>
                        </a:rPr>
                        <m:t>=</m:t>
                      </m:r>
                      <m:f>
                        <m:fPr>
                          <m:ctrlPr>
                            <a:rPr lang="en-GB" sz="1050" i="1">
                              <a:latin typeface="Cambria Math" panose="02040503050406030204" pitchFamily="18" charset="0"/>
                            </a:rPr>
                          </m:ctrlPr>
                        </m:fPr>
                        <m:num>
                          <m:sSup>
                            <m:sSupPr>
                              <m:ctrlPr>
                                <a:rPr lang="en-GB" sz="1050" i="1">
                                  <a:latin typeface="Cambria Math" panose="02040503050406030204" pitchFamily="18" charset="0"/>
                                </a:rPr>
                              </m:ctrlPr>
                            </m:sSupPr>
                            <m:e>
                              <m:r>
                                <a:rPr lang="en-GB" sz="1050" i="1">
                                  <a:latin typeface="Cambria Math" panose="02040503050406030204" pitchFamily="18" charset="0"/>
                                </a:rPr>
                                <m:t>𝜔</m:t>
                              </m:r>
                            </m:e>
                            <m:sup>
                              <m:r>
                                <a:rPr lang="en-GB" sz="1050" i="1">
                                  <a:latin typeface="Cambria Math" panose="02040503050406030204" pitchFamily="18" charset="0"/>
                                </a:rPr>
                                <m:t>𝑛</m:t>
                              </m:r>
                            </m:sup>
                          </m:sSup>
                          <m:r>
                            <a:rPr lang="en-GB" sz="1050" i="1">
                              <a:latin typeface="Cambria Math" panose="02040503050406030204" pitchFamily="18" charset="0"/>
                            </a:rPr>
                            <m:t>−1</m:t>
                          </m:r>
                        </m:num>
                        <m:den>
                          <m:r>
                            <a:rPr lang="en-GB" sz="1050" i="1">
                              <a:latin typeface="Cambria Math" panose="02040503050406030204" pitchFamily="18" charset="0"/>
                            </a:rPr>
                            <m:t>𝜔</m:t>
                          </m:r>
                          <m:r>
                            <a:rPr lang="en-GB" sz="1050" i="1">
                              <a:latin typeface="Cambria Math" panose="02040503050406030204" pitchFamily="18" charset="0"/>
                            </a:rPr>
                            <m:t>−1</m:t>
                          </m:r>
                        </m:den>
                      </m:f>
                      <m:r>
                        <a:rPr lang="en-GB" sz="1050" i="1">
                          <a:latin typeface="Cambria Math" panose="02040503050406030204" pitchFamily="18" charset="0"/>
                        </a:rPr>
                        <m:t>=</m:t>
                      </m:r>
                      <m:f>
                        <m:fPr>
                          <m:ctrlPr>
                            <a:rPr lang="en-GB" sz="1050" i="1">
                              <a:latin typeface="Cambria Math" panose="02040503050406030204" pitchFamily="18" charset="0"/>
                            </a:rPr>
                          </m:ctrlPr>
                        </m:fPr>
                        <m:num>
                          <m:r>
                            <a:rPr lang="en-GB" sz="1050" i="1">
                              <a:latin typeface="Cambria Math" panose="02040503050406030204" pitchFamily="18" charset="0"/>
                            </a:rPr>
                            <m:t>1−1</m:t>
                          </m:r>
                        </m:num>
                        <m:den>
                          <m:r>
                            <a:rPr lang="en-GB" sz="1050" i="1">
                              <a:latin typeface="Cambria Math" panose="02040503050406030204" pitchFamily="18" charset="0"/>
                            </a:rPr>
                            <m:t>𝜔</m:t>
                          </m:r>
                          <m:r>
                            <a:rPr lang="en-GB" sz="1050" i="1">
                              <a:latin typeface="Cambria Math" panose="02040503050406030204" pitchFamily="18" charset="0"/>
                            </a:rPr>
                            <m:t>−1</m:t>
                          </m:r>
                        </m:den>
                      </m:f>
                      <m:r>
                        <a:rPr lang="en-GB" sz="1050" i="1">
                          <a:latin typeface="Cambria Math" panose="02040503050406030204" pitchFamily="18" charset="0"/>
                        </a:rPr>
                        <m:t>=0</m:t>
                      </m:r>
                    </m:oMath>
                  </m:oMathPara>
                </a14:m>
                <a:endParaRPr lang="en-GB" sz="1050" dirty="0"/>
              </a:p>
            </p:txBody>
          </p:sp>
        </mc:Choice>
        <mc:Fallback xmlns="">
          <p:sp>
            <p:nvSpPr>
              <p:cNvPr id="34" name="TextBox 33">
                <a:extLst>
                  <a:ext uri="{FF2B5EF4-FFF2-40B4-BE49-F238E27FC236}">
                    <a16:creationId xmlns:a16="http://schemas.microsoft.com/office/drawing/2014/main" id="{EB7B7626-F37A-4BA8-B18D-152C2FFD44C2}"/>
                  </a:ext>
                </a:extLst>
              </p:cNvPr>
              <p:cNvSpPr txBox="1">
                <a:spLocks noRot="1" noChangeAspect="1" noMove="1" noResize="1" noEditPoints="1" noAdjustHandles="1" noChangeArrowheads="1" noChangeShapeType="1" noTextEdit="1"/>
              </p:cNvSpPr>
              <p:nvPr/>
            </p:nvSpPr>
            <p:spPr>
              <a:xfrm>
                <a:off x="3774154" y="3801622"/>
                <a:ext cx="5088388" cy="2157514"/>
              </a:xfrm>
              <a:prstGeom prst="rect">
                <a:avLst/>
              </a:prstGeom>
              <a:blipFill>
                <a:blip r:embed="rId12"/>
                <a:stretch>
                  <a:fillRect l="-119"/>
                </a:stretch>
              </a:blipFill>
            </p:spPr>
            <p:txBody>
              <a:bodyPr/>
              <a:lstStyle/>
              <a:p>
                <a:r>
                  <a:rPr lang="en-GB">
                    <a:noFill/>
                  </a:rPr>
                  <a:t> </a:t>
                </a:r>
              </a:p>
            </p:txBody>
          </p:sp>
        </mc:Fallback>
      </mc:AlternateContent>
      <p:cxnSp>
        <p:nvCxnSpPr>
          <p:cNvPr id="35" name="Straight Arrow Connector 34">
            <a:extLst>
              <a:ext uri="{FF2B5EF4-FFF2-40B4-BE49-F238E27FC236}">
                <a16:creationId xmlns:a16="http://schemas.microsoft.com/office/drawing/2014/main" id="{5996E62B-81D0-4ABD-BBA7-C4500D227F9A}"/>
              </a:ext>
            </a:extLst>
          </p:cNvPr>
          <p:cNvCxnSpPr>
            <a:cxnSpLocks/>
          </p:cNvCxnSpPr>
          <p:nvPr/>
        </p:nvCxnSpPr>
        <p:spPr>
          <a:xfrm flipH="1" flipV="1">
            <a:off x="2818701" y="4387443"/>
            <a:ext cx="927799" cy="311557"/>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2000EC5-6596-41B1-96FF-54F6C9863D90}"/>
                  </a:ext>
                </a:extLst>
              </p:cNvPr>
              <p:cNvSpPr txBox="1"/>
              <p:nvPr/>
            </p:nvSpPr>
            <p:spPr>
              <a:xfrm>
                <a:off x="3771430" y="6095893"/>
                <a:ext cx="5088388" cy="61510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latin typeface="Wingdings" panose="05000000000000000000" pitchFamily="2" charset="2"/>
                  </a:rPr>
                  <a:t>!</a:t>
                </a:r>
                <a:r>
                  <a:rPr lang="en-GB" sz="1400" dirty="0"/>
                  <a:t> If </a:t>
                </a:r>
                <a14:m>
                  <m:oMath xmlns:m="http://schemas.openxmlformats.org/officeDocument/2006/math">
                    <m:sSup>
                      <m:sSupPr>
                        <m:ctrlPr>
                          <a:rPr lang="en-GB" sz="1400" i="1">
                            <a:latin typeface="Cambria Math" panose="02040503050406030204" pitchFamily="18" charset="0"/>
                          </a:rPr>
                        </m:ctrlPr>
                      </m:sSupPr>
                      <m:e>
                        <m:r>
                          <a:rPr lang="en-GB" sz="1400" i="1">
                            <a:latin typeface="Cambria Math" panose="02040503050406030204" pitchFamily="18" charset="0"/>
                          </a:rPr>
                          <m:t>𝑧</m:t>
                        </m:r>
                      </m:e>
                      <m:sup>
                        <m:r>
                          <a:rPr lang="en-GB" sz="1400" i="1">
                            <a:latin typeface="Cambria Math" panose="02040503050406030204" pitchFamily="18" charset="0"/>
                          </a:rPr>
                          <m:t>𝑛</m:t>
                        </m:r>
                      </m:sup>
                    </m:sSup>
                    <m:r>
                      <a:rPr lang="en-GB" sz="1400" i="1">
                        <a:latin typeface="Cambria Math" panose="02040503050406030204" pitchFamily="18" charset="0"/>
                      </a:rPr>
                      <m:t>=1</m:t>
                    </m:r>
                  </m:oMath>
                </a14:m>
                <a:r>
                  <a:rPr lang="en-GB" sz="1400" dirty="0"/>
                  <a:t> and </a:t>
                </a:r>
                <a14:m>
                  <m:oMath xmlns:m="http://schemas.openxmlformats.org/officeDocument/2006/math">
                    <m:r>
                      <a:rPr lang="en-GB" sz="1400" b="0" i="1" smtClean="0">
                        <a:latin typeface="Cambria Math" panose="02040503050406030204" pitchFamily="18" charset="0"/>
                      </a:rPr>
                      <m:t>𝜔</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r>
                              <a:rPr lang="en-GB" sz="1400" b="0" i="1" smtClean="0">
                                <a:latin typeface="Cambria Math" panose="02040503050406030204" pitchFamily="18" charset="0"/>
                              </a:rPr>
                              <m:t>𝜋</m:t>
                            </m:r>
                            <m:r>
                              <a:rPr lang="en-GB" sz="1400" b="0" i="1" smtClean="0">
                                <a:latin typeface="Cambria Math" panose="02040503050406030204" pitchFamily="18" charset="0"/>
                              </a:rPr>
                              <m:t>𝑖</m:t>
                            </m:r>
                          </m:num>
                          <m:den>
                            <m:r>
                              <a:rPr lang="en-GB" sz="1400" b="0" i="1" smtClean="0">
                                <a:latin typeface="Cambria Math" panose="02040503050406030204" pitchFamily="18" charset="0"/>
                              </a:rPr>
                              <m:t>𝑛</m:t>
                            </m:r>
                          </m:den>
                        </m:f>
                      </m:sup>
                    </m:sSup>
                  </m:oMath>
                </a14:m>
                <a:r>
                  <a:rPr lang="en-GB" sz="1400" dirty="0"/>
                  <a:t> then </a:t>
                </a:r>
                <a14:m>
                  <m:oMath xmlns:m="http://schemas.openxmlformats.org/officeDocument/2006/math">
                    <m:r>
                      <a:rPr lang="en-GB" sz="1400" b="0" i="1" smtClean="0">
                        <a:latin typeface="Cambria Math" panose="02040503050406030204" pitchFamily="18" charset="0"/>
                      </a:rPr>
                      <m:t>1,</m:t>
                    </m:r>
                    <m:r>
                      <a:rPr lang="en-GB" sz="1400" b="0" i="1" smtClean="0">
                        <a:latin typeface="Cambria Math" panose="02040503050406030204" pitchFamily="18" charset="0"/>
                      </a:rPr>
                      <m:t>𝜔</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𝜔</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𝜔</m:t>
                        </m:r>
                      </m:e>
                      <m:sup>
                        <m:r>
                          <a:rPr lang="en-GB" sz="1400" b="0" i="1" smtClean="0">
                            <a:latin typeface="Cambria Math" panose="02040503050406030204" pitchFamily="18" charset="0"/>
                          </a:rPr>
                          <m:t>𝑛</m:t>
                        </m:r>
                        <m:r>
                          <a:rPr lang="en-GB" sz="1400" b="0" i="1" smtClean="0">
                            <a:latin typeface="Cambria Math" panose="02040503050406030204" pitchFamily="18" charset="0"/>
                          </a:rPr>
                          <m:t>−1</m:t>
                        </m:r>
                      </m:sup>
                    </m:sSup>
                  </m:oMath>
                </a14:m>
                <a:r>
                  <a:rPr lang="en-GB" sz="1400" dirty="0"/>
                  <a:t> are the roots and </a:t>
                </a:r>
                <a14:m>
                  <m:oMath xmlns:m="http://schemas.openxmlformats.org/officeDocument/2006/math">
                    <m:r>
                      <a:rPr lang="en-GB" sz="1400" b="0" i="1" smtClean="0">
                        <a:latin typeface="Cambria Math" panose="02040503050406030204" pitchFamily="18" charset="0"/>
                      </a:rPr>
                      <m:t>1+</m:t>
                    </m:r>
                    <m:r>
                      <a:rPr lang="en-GB" sz="1400" b="0" i="1" smtClean="0">
                        <a:latin typeface="Cambria Math" panose="02040503050406030204" pitchFamily="18" charset="0"/>
                      </a:rPr>
                      <m:t>𝜔</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𝜔</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𝜔</m:t>
                        </m:r>
                      </m:e>
                      <m:sup>
                        <m:r>
                          <a:rPr lang="en-GB" sz="1400" b="0" i="1" smtClean="0">
                            <a:latin typeface="Cambria Math" panose="02040503050406030204" pitchFamily="18" charset="0"/>
                          </a:rPr>
                          <m:t>𝑛</m:t>
                        </m:r>
                        <m:r>
                          <a:rPr lang="en-GB" sz="1400" b="0" i="1" smtClean="0">
                            <a:latin typeface="Cambria Math" panose="02040503050406030204" pitchFamily="18" charset="0"/>
                          </a:rPr>
                          <m:t>−1</m:t>
                        </m:r>
                      </m:sup>
                    </m:sSup>
                    <m:r>
                      <a:rPr lang="en-GB" sz="1400" b="0" i="1" smtClean="0">
                        <a:latin typeface="Cambria Math" panose="02040503050406030204" pitchFamily="18" charset="0"/>
                      </a:rPr>
                      <m:t>=0</m:t>
                    </m:r>
                  </m:oMath>
                </a14:m>
                <a:endParaRPr lang="en-GB" sz="1400" dirty="0"/>
              </a:p>
            </p:txBody>
          </p:sp>
        </mc:Choice>
        <mc:Fallback xmlns="">
          <p:sp>
            <p:nvSpPr>
              <p:cNvPr id="40" name="TextBox 39">
                <a:extLst>
                  <a:ext uri="{FF2B5EF4-FFF2-40B4-BE49-F238E27FC236}">
                    <a16:creationId xmlns:a16="http://schemas.microsoft.com/office/drawing/2014/main" id="{62000EC5-6596-41B1-96FF-54F6C9863D90}"/>
                  </a:ext>
                </a:extLst>
              </p:cNvPr>
              <p:cNvSpPr txBox="1">
                <a:spLocks noRot="1" noChangeAspect="1" noMove="1" noResize="1" noEditPoints="1" noAdjustHandles="1" noChangeArrowheads="1" noChangeShapeType="1" noTextEdit="1"/>
              </p:cNvSpPr>
              <p:nvPr/>
            </p:nvSpPr>
            <p:spPr>
              <a:xfrm>
                <a:off x="3771430" y="6095893"/>
                <a:ext cx="5088388" cy="615105"/>
              </a:xfrm>
              <a:prstGeom prst="rect">
                <a:avLst/>
              </a:prstGeom>
              <a:blipFill>
                <a:blip r:embed="rId13"/>
                <a:stretch>
                  <a:fillRect l="-119"/>
                </a:stretch>
              </a:blipFill>
            </p:spPr>
            <p:txBody>
              <a:bodyPr/>
              <a:lstStyle/>
              <a:p>
                <a:r>
                  <a:rPr lang="en-GB">
                    <a:noFill/>
                  </a:rPr>
                  <a:t> </a:t>
                </a:r>
              </a:p>
            </p:txBody>
          </p:sp>
        </mc:Fallback>
      </mc:AlternateContent>
    </p:spTree>
    <p:extLst>
      <p:ext uri="{BB962C8B-B14F-4D97-AF65-F5344CB8AC3E}">
        <p14:creationId xmlns:p14="http://schemas.microsoft.com/office/powerpoint/2010/main" val="212396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0" grpId="0" animBg="1"/>
      <p:bldP spid="34" grpId="0" animBg="1"/>
      <p:bldP spid="4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123728" y="797277"/>
                <a:ext cx="4392488" cy="3954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Solve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4</m:t>
                        </m:r>
                      </m:sup>
                    </m:sSup>
                    <m:r>
                      <a:rPr lang="en-GB" b="0" i="1" smtClean="0">
                        <a:latin typeface="Cambria Math" panose="02040503050406030204" pitchFamily="18" charset="0"/>
                      </a:rPr>
                      <m:t>=2+2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 </m:t>
                    </m:r>
                    <m:r>
                      <a:rPr lang="en-GB" b="0" i="1" smtClean="0">
                        <a:latin typeface="Cambria Math" panose="02040503050406030204" pitchFamily="18" charset="0"/>
                      </a:rPr>
                      <m:t>𝑖</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2123728" y="797277"/>
                <a:ext cx="4392488" cy="395429"/>
              </a:xfrm>
              <a:prstGeom prst="rect">
                <a:avLst/>
              </a:prstGeom>
              <a:blipFill>
                <a:blip r:embed="rId2"/>
                <a:stretch>
                  <a:fillRect b="-449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95736" y="1484784"/>
                <a:ext cx="4536504" cy="33906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𝑧</m:t>
                          </m:r>
                        </m:e>
                        <m:sup>
                          <m:r>
                            <a:rPr lang="en-GB" sz="1600" b="0" i="1" smtClean="0">
                              <a:latin typeface="Cambria Math" panose="02040503050406030204" pitchFamily="18" charset="0"/>
                            </a:rPr>
                            <m:t>4</m:t>
                          </m:r>
                        </m:sup>
                      </m:sSup>
                      <m:r>
                        <a:rPr lang="en-GB" sz="1600" b="0" i="1" smtClean="0">
                          <a:latin typeface="Cambria Math" panose="02040503050406030204" pitchFamily="18" charset="0"/>
                        </a:rPr>
                        <m:t>=4</m:t>
                      </m:r>
                      <m:d>
                        <m:dPr>
                          <m:ctrlPr>
                            <a:rPr lang="en-GB" sz="1600" b="0" i="1" smtClean="0">
                              <a:latin typeface="Cambria Math" panose="02040503050406030204" pitchFamily="18" charset="0"/>
                            </a:rPr>
                          </m:ctrlPr>
                        </m:dPr>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𝜋</m:t>
                                  </m:r>
                                </m:num>
                                <m:den>
                                  <m:r>
                                    <a:rPr lang="en-GB" sz="1600" b="0" i="1" smtClean="0">
                                      <a:latin typeface="Cambria Math" panose="02040503050406030204" pitchFamily="18" charset="0"/>
                                    </a:rPr>
                                    <m:t>3</m:t>
                                  </m:r>
                                </m:den>
                              </m:f>
                            </m:e>
                          </m:func>
                          <m:r>
                            <a:rPr lang="en-GB" sz="1600" b="0" i="1" smtClean="0">
                              <a:latin typeface="Cambria Math" panose="02040503050406030204" pitchFamily="18" charset="0"/>
                            </a:rPr>
                            <m:t>+</m:t>
                          </m:r>
                          <m:r>
                            <a:rPr lang="en-GB" sz="1600" b="0" i="1" smtClean="0">
                              <a:latin typeface="Cambria Math" panose="02040503050406030204" pitchFamily="18" charset="0"/>
                            </a:rPr>
                            <m:t>𝑖</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𝜋</m:t>
                                  </m:r>
                                </m:num>
                                <m:den>
                                  <m:r>
                                    <a:rPr lang="en-GB" sz="1600" b="0" i="1" smtClean="0">
                                      <a:latin typeface="Cambria Math" panose="02040503050406030204" pitchFamily="18" charset="0"/>
                                    </a:rPr>
                                    <m:t>3</m:t>
                                  </m:r>
                                </m:den>
                              </m:f>
                            </m:e>
                          </m:func>
                        </m:e>
                      </m:d>
                    </m:oMath>
                    <m:oMath xmlns:m="http://schemas.openxmlformats.org/officeDocument/2006/math">
                      <m:r>
                        <a:rPr lang="en-GB" sz="1600" b="0" i="1" smtClean="0">
                          <a:latin typeface="Cambria Math" panose="02040503050406030204" pitchFamily="18" charset="0"/>
                        </a:rPr>
                        <m:t>      =4</m:t>
                      </m:r>
                      <m:d>
                        <m:dPr>
                          <m:ctrlPr>
                            <a:rPr lang="en-GB" sz="1600" b="0" i="1" smtClean="0">
                              <a:latin typeface="Cambria Math" panose="02040503050406030204" pitchFamily="18" charset="0"/>
                            </a:rPr>
                          </m:ctrlPr>
                        </m:dPr>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𝜋</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+2</m:t>
                                  </m:r>
                                  <m:r>
                                    <a:rPr lang="en-GB" sz="1600" b="0" i="1" smtClean="0">
                                      <a:latin typeface="Cambria Math" panose="02040503050406030204" pitchFamily="18" charset="0"/>
                                    </a:rPr>
                                    <m:t>𝑘</m:t>
                                  </m:r>
                                  <m:r>
                                    <a:rPr lang="en-GB" sz="1600" b="0" i="1" smtClean="0">
                                      <a:latin typeface="Cambria Math" panose="02040503050406030204" pitchFamily="18" charset="0"/>
                                    </a:rPr>
                                    <m:t>𝜋</m:t>
                                  </m:r>
                                </m:e>
                              </m:d>
                              <m:r>
                                <a:rPr lang="en-GB" sz="1600" b="0" i="1" smtClean="0">
                                  <a:latin typeface="Cambria Math" panose="02040503050406030204" pitchFamily="18" charset="0"/>
                                </a:rPr>
                                <m:t>+</m:t>
                              </m:r>
                              <m:r>
                                <a:rPr lang="en-GB" sz="1600" b="0" i="1" smtClean="0">
                                  <a:latin typeface="Cambria Math" panose="02040503050406030204" pitchFamily="18" charset="0"/>
                                </a:rPr>
                                <m:t>𝑖</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𝜋</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+2</m:t>
                                  </m:r>
                                  <m:r>
                                    <a:rPr lang="en-GB" sz="1600" b="0" i="1" smtClean="0">
                                      <a:latin typeface="Cambria Math" panose="02040503050406030204" pitchFamily="18" charset="0"/>
                                    </a:rPr>
                                    <m:t>𝑘</m:t>
                                  </m:r>
                                  <m:r>
                                    <a:rPr lang="en-GB" sz="1600" b="0" i="1" smtClean="0">
                                      <a:latin typeface="Cambria Math" panose="02040503050406030204" pitchFamily="18" charset="0"/>
                                    </a:rPr>
                                    <m:t>𝜋</m:t>
                                  </m:r>
                                </m:e>
                              </m:func>
                              <m:r>
                                <a:rPr lang="en-GB" sz="1600" b="0" i="1" smtClean="0">
                                  <a:latin typeface="Cambria Math" panose="02040503050406030204" pitchFamily="18" charset="0"/>
                                </a:rPr>
                                <m:t>)</m:t>
                              </m:r>
                            </m:e>
                          </m:func>
                        </m:e>
                      </m:d>
                    </m:oMath>
                    <m:oMath xmlns:m="http://schemas.openxmlformats.org/officeDocument/2006/math">
                      <m:r>
                        <a:rPr lang="en-GB" sz="1600" b="0" i="1" smtClean="0">
                          <a:latin typeface="Cambria Math" panose="02040503050406030204" pitchFamily="18" charset="0"/>
                        </a:rPr>
                        <m:t> </m:t>
                      </m:r>
                      <m:r>
                        <a:rPr lang="en-GB" sz="1600" b="0" i="1" smtClean="0">
                          <a:latin typeface="Cambria Math" panose="02040503050406030204" pitchFamily="18" charset="0"/>
                        </a:rPr>
                        <m:t>𝑧</m:t>
                      </m:r>
                      <m:r>
                        <a:rPr lang="en-GB" sz="1600" b="0" i="1" smtClean="0">
                          <a:latin typeface="Cambria Math" panose="02040503050406030204" pitchFamily="18" charset="0"/>
                        </a:rPr>
                        <m:t>  =</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2</m:t>
                          </m:r>
                        </m:e>
                      </m:rad>
                      <m:r>
                        <a:rPr lang="en-GB" sz="1600" b="0" i="1" smtClean="0">
                          <a:latin typeface="Cambria Math" panose="02040503050406030204" pitchFamily="18" charset="0"/>
                        </a:rPr>
                        <m:t> </m:t>
                      </m:r>
                      <m:d>
                        <m:dPr>
                          <m:ctrlPr>
                            <a:rPr lang="en-GB" sz="1600" b="0" i="1" smtClean="0">
                              <a:latin typeface="Cambria Math" panose="02040503050406030204" pitchFamily="18" charset="0"/>
                            </a:rPr>
                          </m:ctrlPr>
                        </m:dPr>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𝜋</m:t>
                                      </m:r>
                                    </m:num>
                                    <m:den>
                                      <m:r>
                                        <a:rPr lang="en-GB" sz="1600" b="0" i="1" smtClean="0">
                                          <a:latin typeface="Cambria Math" panose="02040503050406030204" pitchFamily="18" charset="0"/>
                                        </a:rPr>
                                        <m:t>12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r>
                                        <a:rPr lang="en-GB" sz="1600" b="0" i="1" smtClean="0">
                                          <a:latin typeface="Cambria Math" panose="02040503050406030204" pitchFamily="18" charset="0"/>
                                        </a:rPr>
                                        <m:t>𝑘</m:t>
                                      </m:r>
                                      <m:r>
                                        <a:rPr lang="en-GB" sz="1600" b="0" i="1" smtClean="0">
                                          <a:latin typeface="Cambria Math" panose="02040503050406030204" pitchFamily="18" charset="0"/>
                                        </a:rPr>
                                        <m:t>𝜋</m:t>
                                      </m:r>
                                    </m:num>
                                    <m:den>
                                      <m:r>
                                        <a:rPr lang="en-GB" sz="1600" b="0" i="1" smtClean="0">
                                          <a:latin typeface="Cambria Math" panose="02040503050406030204" pitchFamily="18" charset="0"/>
                                        </a:rPr>
                                        <m:t>4</m:t>
                                      </m:r>
                                    </m:den>
                                  </m:f>
                                </m:e>
                              </m:d>
                              <m:r>
                                <a:rPr lang="en-GB" sz="1600" b="0" i="1" smtClean="0">
                                  <a:latin typeface="Cambria Math" panose="02040503050406030204" pitchFamily="18" charset="0"/>
                                </a:rPr>
                                <m:t>+</m:t>
                              </m:r>
                              <m:r>
                                <a:rPr lang="en-GB" sz="1600" b="0" i="1" smtClean="0">
                                  <a:latin typeface="Cambria Math" panose="02040503050406030204" pitchFamily="18" charset="0"/>
                                </a:rPr>
                                <m:t>𝑖</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f>
                                        <m:fPr>
                                          <m:ctrlPr>
                                            <a:rPr lang="en-GB" sz="1600" i="1">
                                              <a:latin typeface="Cambria Math" panose="02040503050406030204" pitchFamily="18" charset="0"/>
                                            </a:rPr>
                                          </m:ctrlPr>
                                        </m:fPr>
                                        <m:num>
                                          <m:r>
                                            <a:rPr lang="en-GB" sz="1600" i="1">
                                              <a:latin typeface="Cambria Math" panose="02040503050406030204" pitchFamily="18" charset="0"/>
                                            </a:rPr>
                                            <m:t>𝜋</m:t>
                                          </m:r>
                                        </m:num>
                                        <m:den>
                                          <m:r>
                                            <a:rPr lang="en-GB" sz="1600" i="1">
                                              <a:latin typeface="Cambria Math" panose="02040503050406030204" pitchFamily="18" charset="0"/>
                                            </a:rPr>
                                            <m:t>12</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2</m:t>
                                          </m:r>
                                          <m:r>
                                            <a:rPr lang="en-GB" sz="1600" i="1">
                                              <a:latin typeface="Cambria Math" panose="02040503050406030204" pitchFamily="18" charset="0"/>
                                            </a:rPr>
                                            <m:t>𝑘</m:t>
                                          </m:r>
                                          <m:r>
                                            <a:rPr lang="en-GB" sz="1600" i="1">
                                              <a:latin typeface="Cambria Math" panose="02040503050406030204" pitchFamily="18" charset="0"/>
                                            </a:rPr>
                                            <m:t>𝜋</m:t>
                                          </m:r>
                                        </m:num>
                                        <m:den>
                                          <m:r>
                                            <a:rPr lang="en-GB" sz="1600" i="1">
                                              <a:latin typeface="Cambria Math" panose="02040503050406030204" pitchFamily="18" charset="0"/>
                                            </a:rPr>
                                            <m:t>4</m:t>
                                          </m:r>
                                        </m:den>
                                      </m:f>
                                    </m:e>
                                  </m:d>
                                </m:e>
                              </m:func>
                            </m:e>
                          </m:func>
                        </m:e>
                      </m:d>
                    </m:oMath>
                  </m:oMathPara>
                </a14:m>
                <a:br>
                  <a:rPr lang="en-GB" sz="1600" b="0" dirty="0"/>
                </a:br>
                <a:endParaRPr lang="en-GB" sz="1600" b="0" dirty="0"/>
              </a:p>
              <a:p>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=0</m:t>
                    </m:r>
                  </m:oMath>
                </a14:m>
                <a:r>
                  <a:rPr lang="en-GB" sz="1600" dirty="0"/>
                  <a:t>, </a:t>
                </a:r>
                <a14:m>
                  <m:oMath xmlns:m="http://schemas.openxmlformats.org/officeDocument/2006/math">
                    <m:r>
                      <a:rPr lang="en-GB" sz="1600" b="0" i="1" smtClean="0">
                        <a:latin typeface="Cambria Math" panose="02040503050406030204" pitchFamily="18" charset="0"/>
                      </a:rPr>
                      <m:t>𝑧</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2</m:t>
                        </m:r>
                      </m:e>
                    </m:rad>
                    <m:d>
                      <m:dPr>
                        <m:ctrlPr>
                          <a:rPr lang="en-GB" sz="1600" b="0" i="1" smtClean="0">
                            <a:latin typeface="Cambria Math" panose="02040503050406030204" pitchFamily="18" charset="0"/>
                          </a:rPr>
                        </m:ctrlPr>
                      </m:dPr>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𝜋</m:t>
                                </m:r>
                              </m:num>
                              <m:den>
                                <m:r>
                                  <a:rPr lang="en-GB" sz="1600" b="0" i="1" smtClean="0">
                                    <a:latin typeface="Cambria Math" panose="02040503050406030204" pitchFamily="18" charset="0"/>
                                  </a:rPr>
                                  <m:t>12</m:t>
                                </m:r>
                              </m:den>
                            </m:f>
                          </m:e>
                        </m:func>
                        <m:r>
                          <a:rPr lang="en-GB" sz="1600" b="0" i="1" smtClean="0">
                            <a:latin typeface="Cambria Math" panose="02040503050406030204" pitchFamily="18" charset="0"/>
                          </a:rPr>
                          <m:t>+</m:t>
                        </m:r>
                        <m:r>
                          <a:rPr lang="en-GB" sz="1600" b="0" i="1" smtClean="0">
                            <a:latin typeface="Cambria Math" panose="02040503050406030204" pitchFamily="18" charset="0"/>
                          </a:rPr>
                          <m:t>𝑖</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𝜋</m:t>
                                </m:r>
                              </m:num>
                              <m:den>
                                <m:r>
                                  <a:rPr lang="en-GB" sz="1600" b="0" i="1" smtClean="0">
                                    <a:latin typeface="Cambria Math" panose="02040503050406030204" pitchFamily="18" charset="0"/>
                                  </a:rPr>
                                  <m:t>12</m:t>
                                </m:r>
                              </m:den>
                            </m:f>
                          </m:e>
                        </m:func>
                      </m:e>
                    </m:d>
                  </m:oMath>
                </a14:m>
                <a:endParaRPr lang="en-GB" sz="1600" dirty="0"/>
              </a:p>
              <a:p>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=1</m:t>
                    </m:r>
                  </m:oMath>
                </a14:m>
                <a:r>
                  <a:rPr lang="en-GB" sz="1600" dirty="0"/>
                  <a:t>, </a:t>
                </a:r>
                <a14:m>
                  <m:oMath xmlns:m="http://schemas.openxmlformats.org/officeDocument/2006/math">
                    <m:r>
                      <a:rPr lang="en-GB" sz="1600" b="0" i="1" smtClean="0">
                        <a:latin typeface="Cambria Math" panose="02040503050406030204" pitchFamily="18" charset="0"/>
                      </a:rPr>
                      <m:t>𝑧</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2</m:t>
                        </m:r>
                      </m:e>
                    </m:rad>
                    <m:d>
                      <m:dPr>
                        <m:ctrlPr>
                          <a:rPr lang="en-GB" sz="1600" b="0" i="1" smtClean="0">
                            <a:latin typeface="Cambria Math" panose="02040503050406030204" pitchFamily="18" charset="0"/>
                          </a:rPr>
                        </m:ctrlPr>
                      </m:dPr>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r>
                                  <a:rPr lang="en-GB" sz="1600" b="0" i="1" smtClean="0">
                                    <a:latin typeface="Cambria Math" panose="02040503050406030204" pitchFamily="18" charset="0"/>
                                  </a:rPr>
                                  <m:t>𝜋</m:t>
                                </m:r>
                              </m:num>
                              <m:den>
                                <m:r>
                                  <a:rPr lang="en-GB" sz="1600" b="0" i="1" smtClean="0">
                                    <a:latin typeface="Cambria Math" panose="02040503050406030204" pitchFamily="18" charset="0"/>
                                  </a:rPr>
                                  <m:t>12</m:t>
                                </m:r>
                              </m:den>
                            </m:f>
                          </m:e>
                        </m:func>
                        <m:r>
                          <a:rPr lang="en-GB" sz="1600" b="0" i="1" smtClean="0">
                            <a:latin typeface="Cambria Math" panose="02040503050406030204" pitchFamily="18" charset="0"/>
                          </a:rPr>
                          <m:t>+</m:t>
                        </m:r>
                        <m:r>
                          <a:rPr lang="en-GB" sz="1600" b="0" i="1" smtClean="0">
                            <a:latin typeface="Cambria Math" panose="02040503050406030204" pitchFamily="18" charset="0"/>
                          </a:rPr>
                          <m:t>𝑖</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r>
                                  <a:rPr lang="en-GB" sz="1600" b="0" i="1" smtClean="0">
                                    <a:latin typeface="Cambria Math" panose="02040503050406030204" pitchFamily="18" charset="0"/>
                                  </a:rPr>
                                  <m:t>𝜋</m:t>
                                </m:r>
                              </m:num>
                              <m:den>
                                <m:r>
                                  <a:rPr lang="en-GB" sz="1600" b="0" i="1" smtClean="0">
                                    <a:latin typeface="Cambria Math" panose="02040503050406030204" pitchFamily="18" charset="0"/>
                                  </a:rPr>
                                  <m:t>12</m:t>
                                </m:r>
                              </m:den>
                            </m:f>
                          </m:e>
                        </m:func>
                      </m:e>
                    </m:d>
                  </m:oMath>
                </a14:m>
                <a:endParaRPr lang="en-GB" sz="1600" dirty="0"/>
              </a:p>
              <a:p>
                <a:pP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=2</m:t>
                    </m:r>
                  </m:oMath>
                </a14:m>
                <a:r>
                  <a:rPr lang="en-GB" sz="1600" dirty="0"/>
                  <a:t>, </a:t>
                </a:r>
                <a14:m>
                  <m:oMath xmlns:m="http://schemas.openxmlformats.org/officeDocument/2006/math">
                    <m:r>
                      <a:rPr lang="en-GB" sz="1600" b="0" i="1" smtClean="0">
                        <a:latin typeface="Cambria Math" panose="02040503050406030204" pitchFamily="18" charset="0"/>
                      </a:rPr>
                      <m:t>𝑧</m:t>
                    </m:r>
                    <m:r>
                      <a:rPr lang="en-GB" sz="1600" b="0" i="1" smtClean="0">
                        <a:latin typeface="Cambria Math" panose="02040503050406030204" pitchFamily="18" charset="0"/>
                      </a:rPr>
                      <m:t>=</m:t>
                    </m:r>
                    <m:rad>
                      <m:radPr>
                        <m:degHide m:val="on"/>
                        <m:ctrlPr>
                          <a:rPr lang="en-GB" sz="1600" i="1">
                            <a:latin typeface="Cambria Math" panose="02040503050406030204" pitchFamily="18" charset="0"/>
                          </a:rPr>
                        </m:ctrlPr>
                      </m:radPr>
                      <m:deg/>
                      <m:e>
                        <m:r>
                          <a:rPr lang="en-GB" sz="1600" i="1">
                            <a:latin typeface="Cambria Math" panose="02040503050406030204" pitchFamily="18" charset="0"/>
                          </a:rPr>
                          <m:t>2</m:t>
                        </m:r>
                      </m:e>
                    </m:rad>
                    <m:d>
                      <m:dPr>
                        <m:ctrlPr>
                          <a:rPr lang="en-GB" sz="1600" i="1">
                            <a:latin typeface="Cambria Math" panose="02040503050406030204" pitchFamily="18" charset="0"/>
                          </a:rPr>
                        </m:ctrlPr>
                      </m:dPr>
                      <m:e>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cos</m:t>
                            </m:r>
                          </m:fName>
                          <m:e>
                            <m:f>
                              <m:fPr>
                                <m:ctrlPr>
                                  <a:rPr lang="en-GB" sz="1600" i="1">
                                    <a:latin typeface="Cambria Math" panose="02040503050406030204" pitchFamily="18" charset="0"/>
                                  </a:rPr>
                                </m:ctrlPr>
                              </m:fPr>
                              <m:num>
                                <m:r>
                                  <a:rPr lang="en-GB" sz="1600" b="0" i="1" smtClean="0">
                                    <a:latin typeface="Cambria Math" panose="02040503050406030204" pitchFamily="18" charset="0"/>
                                  </a:rPr>
                                  <m:t>13</m:t>
                                </m:r>
                                <m:r>
                                  <a:rPr lang="en-GB" sz="1600" i="1">
                                    <a:latin typeface="Cambria Math" panose="02040503050406030204" pitchFamily="18" charset="0"/>
                                  </a:rPr>
                                  <m:t>𝜋</m:t>
                                </m:r>
                              </m:num>
                              <m:den>
                                <m:r>
                                  <a:rPr lang="en-GB" sz="1600" i="1">
                                    <a:latin typeface="Cambria Math" panose="02040503050406030204" pitchFamily="18" charset="0"/>
                                  </a:rPr>
                                  <m:t>12</m:t>
                                </m:r>
                              </m:den>
                            </m:f>
                          </m:e>
                        </m:func>
                        <m:r>
                          <a:rPr lang="en-GB" sz="1600" i="1">
                            <a:latin typeface="Cambria Math" panose="02040503050406030204" pitchFamily="18" charset="0"/>
                          </a:rPr>
                          <m:t>+</m:t>
                        </m:r>
                        <m:r>
                          <a:rPr lang="en-GB" sz="1600" i="1">
                            <a:latin typeface="Cambria Math" panose="02040503050406030204" pitchFamily="18" charset="0"/>
                          </a:rPr>
                          <m:t>𝑖</m:t>
                        </m:r>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f>
                              <m:fPr>
                                <m:ctrlPr>
                                  <a:rPr lang="en-GB" sz="1600" i="1">
                                    <a:latin typeface="Cambria Math" panose="02040503050406030204" pitchFamily="18" charset="0"/>
                                  </a:rPr>
                                </m:ctrlPr>
                              </m:fPr>
                              <m:num>
                                <m:r>
                                  <a:rPr lang="en-GB" sz="1600" b="0" i="1" smtClean="0">
                                    <a:latin typeface="Cambria Math" panose="02040503050406030204" pitchFamily="18" charset="0"/>
                                  </a:rPr>
                                  <m:t>13</m:t>
                                </m:r>
                                <m:r>
                                  <a:rPr lang="en-GB" sz="1600" i="1">
                                    <a:latin typeface="Cambria Math" panose="02040503050406030204" pitchFamily="18" charset="0"/>
                                  </a:rPr>
                                  <m:t>𝜋</m:t>
                                </m:r>
                              </m:num>
                              <m:den>
                                <m:r>
                                  <a:rPr lang="en-GB" sz="1600" i="1">
                                    <a:latin typeface="Cambria Math" panose="02040503050406030204" pitchFamily="18" charset="0"/>
                                  </a:rPr>
                                  <m:t>12</m:t>
                                </m:r>
                              </m:den>
                            </m:f>
                          </m:e>
                        </m:func>
                      </m:e>
                    </m:d>
                  </m:oMath>
                </a14:m>
                <a:br>
                  <a:rPr lang="en-GB" sz="16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        =</m:t>
                      </m:r>
                      <m:rad>
                        <m:radPr>
                          <m:degHide m:val="on"/>
                          <m:ctrlPr>
                            <a:rPr lang="en-GB" sz="1600" i="1">
                              <a:latin typeface="Cambria Math" panose="02040503050406030204" pitchFamily="18" charset="0"/>
                            </a:rPr>
                          </m:ctrlPr>
                        </m:radPr>
                        <m:deg/>
                        <m:e>
                          <m:r>
                            <a:rPr lang="en-GB" sz="1600" i="1">
                              <a:latin typeface="Cambria Math" panose="02040503050406030204" pitchFamily="18" charset="0"/>
                            </a:rPr>
                            <m:t>2</m:t>
                          </m:r>
                        </m:e>
                      </m:rad>
                      <m:d>
                        <m:dPr>
                          <m:ctrlPr>
                            <a:rPr lang="en-GB" sz="1600" i="1">
                              <a:latin typeface="Cambria Math" panose="02040503050406030204" pitchFamily="18" charset="0"/>
                            </a:rPr>
                          </m:ctrlPr>
                        </m:dPr>
                        <m:e>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cos</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f>
                                    <m:fPr>
                                      <m:ctrlPr>
                                        <a:rPr lang="en-GB" sz="1600" i="1">
                                          <a:latin typeface="Cambria Math" panose="02040503050406030204" pitchFamily="18" charset="0"/>
                                        </a:rPr>
                                      </m:ctrlPr>
                                    </m:fPr>
                                    <m:num>
                                      <m:r>
                                        <a:rPr lang="en-GB" sz="1600" b="0" i="1" smtClean="0">
                                          <a:latin typeface="Cambria Math" panose="02040503050406030204" pitchFamily="18" charset="0"/>
                                        </a:rPr>
                                        <m:t>11</m:t>
                                      </m:r>
                                      <m:r>
                                        <a:rPr lang="en-GB" sz="1600" i="1">
                                          <a:latin typeface="Cambria Math" panose="02040503050406030204" pitchFamily="18" charset="0"/>
                                        </a:rPr>
                                        <m:t>𝜋</m:t>
                                      </m:r>
                                    </m:num>
                                    <m:den>
                                      <m:r>
                                        <a:rPr lang="en-GB" sz="1600" i="1">
                                          <a:latin typeface="Cambria Math" panose="02040503050406030204" pitchFamily="18" charset="0"/>
                                        </a:rPr>
                                        <m:t>12</m:t>
                                      </m:r>
                                    </m:den>
                                  </m:f>
                                </m:e>
                              </m:d>
                            </m:e>
                          </m:func>
                          <m:r>
                            <a:rPr lang="en-GB" sz="1600" i="1">
                              <a:latin typeface="Cambria Math" panose="02040503050406030204" pitchFamily="18" charset="0"/>
                            </a:rPr>
                            <m:t>+</m:t>
                          </m:r>
                          <m:r>
                            <a:rPr lang="en-GB" sz="1600" i="1">
                              <a:latin typeface="Cambria Math" panose="02040503050406030204" pitchFamily="18" charset="0"/>
                            </a:rPr>
                            <m:t>𝑖</m:t>
                          </m:r>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d>
                                <m:dPr>
                                  <m:ctrlPr>
                                    <a:rPr lang="en-GB" sz="1600" i="1">
                                      <a:latin typeface="Cambria Math" panose="02040503050406030204" pitchFamily="18" charset="0"/>
                                    </a:rPr>
                                  </m:ctrlPr>
                                </m:dPr>
                                <m:e>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11</m:t>
                                      </m:r>
                                      <m:r>
                                        <a:rPr lang="en-GB" sz="1600" i="1">
                                          <a:latin typeface="Cambria Math" panose="02040503050406030204" pitchFamily="18" charset="0"/>
                                        </a:rPr>
                                        <m:t>𝜋</m:t>
                                      </m:r>
                                    </m:num>
                                    <m:den>
                                      <m:r>
                                        <a:rPr lang="en-GB" sz="1600" i="1">
                                          <a:latin typeface="Cambria Math" panose="02040503050406030204" pitchFamily="18" charset="0"/>
                                        </a:rPr>
                                        <m:t>12</m:t>
                                      </m:r>
                                    </m:den>
                                  </m:f>
                                </m:e>
                              </m:d>
                            </m:e>
                          </m:func>
                        </m:e>
                      </m:d>
                    </m:oMath>
                  </m:oMathPara>
                </a14:m>
                <a:endParaRPr lang="en-GB" sz="1600" dirty="0"/>
              </a:p>
              <a:p>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=3</m:t>
                    </m:r>
                  </m:oMath>
                </a14:m>
                <a:r>
                  <a:rPr lang="en-GB" sz="1600" dirty="0"/>
                  <a:t>, </a:t>
                </a:r>
                <a14:m>
                  <m:oMath xmlns:m="http://schemas.openxmlformats.org/officeDocument/2006/math">
                    <m:r>
                      <a:rPr lang="en-GB" sz="1600" b="0" i="1" smtClean="0">
                        <a:latin typeface="Cambria Math" panose="02040503050406030204" pitchFamily="18" charset="0"/>
                      </a:rPr>
                      <m:t>𝑧</m:t>
                    </m:r>
                    <m:r>
                      <a:rPr lang="en-GB" sz="1600" b="0" i="1" smtClean="0">
                        <a:latin typeface="Cambria Math" panose="02040503050406030204" pitchFamily="18" charset="0"/>
                      </a:rPr>
                      <m:t>=…</m:t>
                    </m:r>
                  </m:oMath>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2195736" y="1484784"/>
                <a:ext cx="4536504" cy="3390608"/>
              </a:xfrm>
              <a:prstGeom prst="rect">
                <a:avLst/>
              </a:prstGeom>
              <a:blipFill rotWithShape="0">
                <a:blip r:embed="rId3"/>
                <a:stretch>
                  <a:fillRect b="-1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735796" y="5589240"/>
                <a:ext cx="3456384" cy="1077218"/>
              </a:xfrm>
              <a:prstGeom prst="rect">
                <a:avLst/>
              </a:prstGeom>
              <a:noFill/>
            </p:spPr>
            <p:txBody>
              <a:bodyPr wrap="square" rtlCol="0">
                <a:spAutoFit/>
              </a:bodyPr>
              <a:lstStyle/>
              <a:p>
                <a:r>
                  <a:rPr lang="en-GB" sz="1600" dirty="0"/>
                  <a:t>We need principal roots. Alternative is to use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=0, 1, −1, −2</m:t>
                    </m:r>
                  </m:oMath>
                </a14:m>
                <a:r>
                  <a:rPr lang="en-GB" sz="1600" dirty="0"/>
                  <a:t> instead of 0, 1, 2, 3, which will give your principal roots directly.</a:t>
                </a:r>
              </a:p>
            </p:txBody>
          </p:sp>
        </mc:Choice>
        <mc:Fallback xmlns="">
          <p:sp>
            <p:nvSpPr>
              <p:cNvPr id="7" name="TextBox 6"/>
              <p:cNvSpPr txBox="1">
                <a:spLocks noRot="1" noChangeAspect="1" noMove="1" noResize="1" noEditPoints="1" noAdjustHandles="1" noChangeArrowheads="1" noChangeShapeType="1" noTextEdit="1"/>
              </p:cNvSpPr>
              <p:nvPr/>
            </p:nvSpPr>
            <p:spPr>
              <a:xfrm>
                <a:off x="2735796" y="5589240"/>
                <a:ext cx="3456384" cy="1077218"/>
              </a:xfrm>
              <a:prstGeom prst="rect">
                <a:avLst/>
              </a:prstGeom>
              <a:blipFill rotWithShape="0">
                <a:blip r:embed="rId4"/>
                <a:stretch>
                  <a:fillRect l="-1058" t="-1695" r="-1764" b="-6215"/>
                </a:stretch>
              </a:blipFill>
            </p:spPr>
            <p:txBody>
              <a:bodyPr/>
              <a:lstStyle/>
              <a:p>
                <a:r>
                  <a:rPr lang="en-GB">
                    <a:noFill/>
                  </a:rPr>
                  <a:t> </a:t>
                </a:r>
              </a:p>
            </p:txBody>
          </p:sp>
        </mc:Fallback>
      </mc:AlternateContent>
      <p:cxnSp>
        <p:nvCxnSpPr>
          <p:cNvPr id="9" name="Straight Arrow Connector 8"/>
          <p:cNvCxnSpPr>
            <a:stCxn id="7" idx="0"/>
          </p:cNvCxnSpPr>
          <p:nvPr/>
        </p:nvCxnSpPr>
        <p:spPr>
          <a:xfrm flipH="1" flipV="1">
            <a:off x="3995936" y="4581128"/>
            <a:ext cx="468052" cy="1008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2123728" y="1175489"/>
            <a:ext cx="4392488" cy="54795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04987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1162541"/>
                <a:ext cx="7776864" cy="158056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342900" indent="-342900">
                  <a:buFont typeface="+mj-lt"/>
                  <a:buAutoNum type="alphaLcParenR"/>
                </a:pPr>
                <a:r>
                  <a:rPr lang="en-GB" dirty="0"/>
                  <a:t>Express the complex number </a:t>
                </a:r>
                <a14:m>
                  <m:oMath xmlns:m="http://schemas.openxmlformats.org/officeDocument/2006/math">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e>
                    </m:d>
                    <m:r>
                      <a:rPr lang="en-GB" b="0" i="1" smtClean="0">
                        <a:latin typeface="Cambria Math" panose="02040503050406030204" pitchFamily="18" charset="0"/>
                      </a:rPr>
                      <m:t>𝑖</m:t>
                    </m:r>
                  </m:oMath>
                </a14:m>
                <a:r>
                  <a:rPr lang="en-GB" dirty="0"/>
                  <a:t> in the form </a:t>
                </a:r>
                <a14:m>
                  <m:oMath xmlns:m="http://schemas.openxmlformats.org/officeDocument/2006/math">
                    <m:r>
                      <a:rPr lang="en-GB" b="0" i="1" smtClean="0">
                        <a:latin typeface="Cambria Math" panose="02040503050406030204" pitchFamily="18" charset="0"/>
                      </a:rPr>
                      <m:t>𝑟</m:t>
                    </m:r>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e>
                        </m:func>
                      </m:e>
                    </m:d>
                  </m:oMath>
                </a14:m>
                <a:r>
                  <a:rPr lang="en-GB" dirty="0"/>
                  <a: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𝜋</m:t>
                    </m:r>
                    <m:r>
                      <a:rPr lang="en-GB" b="0" i="1" smtClean="0">
                        <a:latin typeface="Cambria Math" panose="02040503050406030204" pitchFamily="18" charset="0"/>
                      </a:rPr>
                      <m:t>&lt;</m:t>
                    </m:r>
                    <m:r>
                      <a:rPr lang="en-GB" b="0" i="1" smtClean="0">
                        <a:latin typeface="Cambria Math" panose="02040503050406030204" pitchFamily="18" charset="0"/>
                      </a:rPr>
                      <m:t>𝜃</m:t>
                    </m:r>
                    <m:r>
                      <a:rPr lang="en-GB" b="0" i="1" smtClean="0">
                        <a:latin typeface="Cambria Math" panose="02040503050406030204" pitchFamily="18" charset="0"/>
                      </a:rPr>
                      <m:t>≤</m:t>
                    </m:r>
                    <m:r>
                      <a:rPr lang="en-GB" b="0" i="1" smtClean="0">
                        <a:latin typeface="Cambria Math" panose="02040503050406030204" pitchFamily="18" charset="0"/>
                      </a:rPr>
                      <m:t>𝜋</m:t>
                    </m:r>
                  </m:oMath>
                </a14:m>
                <a:r>
                  <a:rPr lang="en-GB" dirty="0"/>
                  <a:t>.						         </a:t>
                </a:r>
                <a:r>
                  <a:rPr lang="en-GB" b="1" dirty="0"/>
                  <a:t>(3)</a:t>
                </a:r>
              </a:p>
              <a:p>
                <a:pPr marL="342900" indent="-342900">
                  <a:buFont typeface="+mj-lt"/>
                  <a:buAutoNum type="alphaLcParenR"/>
                </a:pPr>
                <a:r>
                  <a:rPr lang="en-GB" dirty="0"/>
                  <a:t>Solve the equation</a:t>
                </a:r>
                <a:br>
                  <a:rPr lang="en-GB" dirty="0"/>
                </a:b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4</m:t>
                        </m:r>
                      </m:sup>
                    </m:sSup>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e>
                    </m:d>
                    <m:r>
                      <m:rPr>
                        <m:sty m:val="p"/>
                      </m:rPr>
                      <a:rPr lang="en-GB" b="0" i="0" smtClean="0">
                        <a:latin typeface="Cambria Math" panose="02040503050406030204" pitchFamily="18" charset="0"/>
                      </a:rPr>
                      <m:t>i</m:t>
                    </m:r>
                  </m:oMath>
                </a14:m>
                <a:br>
                  <a:rPr lang="en-GB" dirty="0"/>
                </a:br>
                <a:r>
                  <a:rPr lang="en-GB" dirty="0"/>
                  <a:t>giving the roots in the form </a:t>
                </a:r>
                <a14:m>
                  <m:oMath xmlns:m="http://schemas.openxmlformats.org/officeDocument/2006/math">
                    <m:r>
                      <a:rPr lang="en-GB" b="0" i="1" smtClean="0">
                        <a:latin typeface="Cambria Math" panose="02040503050406030204" pitchFamily="18" charset="0"/>
                      </a:rPr>
                      <m:t>𝑟</m:t>
                    </m:r>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e>
                    </m:d>
                  </m:oMath>
                </a14:m>
                <a:r>
                  <a:rPr lang="en-GB" dirty="0"/>
                  <a: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𝜋</m:t>
                    </m:r>
                    <m:r>
                      <a:rPr lang="en-GB" b="0" i="1" smtClean="0">
                        <a:latin typeface="Cambria Math" panose="02040503050406030204" pitchFamily="18" charset="0"/>
                      </a:rPr>
                      <m:t>&lt;</m:t>
                    </m:r>
                    <m:r>
                      <a:rPr lang="en-GB" b="0" i="1" smtClean="0">
                        <a:latin typeface="Cambria Math" panose="02040503050406030204" pitchFamily="18" charset="0"/>
                      </a:rPr>
                      <m:t>𝜃</m:t>
                    </m:r>
                    <m:r>
                      <a:rPr lang="en-GB" b="0" i="1" smtClean="0">
                        <a:latin typeface="Cambria Math" panose="02040503050406030204" pitchFamily="18" charset="0"/>
                      </a:rPr>
                      <m:t>≤</m:t>
                    </m:r>
                    <m:r>
                      <a:rPr lang="en-GB" b="0" i="1" smtClean="0">
                        <a:latin typeface="Cambria Math" panose="02040503050406030204" pitchFamily="18" charset="0"/>
                      </a:rPr>
                      <m:t>𝜋</m:t>
                    </m:r>
                  </m:oMath>
                </a14:m>
                <a:r>
                  <a:rPr lang="en-GB" dirty="0"/>
                  <a:t>.                  </a:t>
                </a:r>
                <a:r>
                  <a:rPr lang="en-GB" b="1" dirty="0"/>
                  <a:t>(5)</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1162541"/>
                <a:ext cx="7776864" cy="1580561"/>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395536" y="817539"/>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FP2(Old) June 2012 Q3</a:t>
            </a:r>
          </a:p>
        </p:txBody>
      </p:sp>
      <p:pic>
        <p:nvPicPr>
          <p:cNvPr id="7" name="Picture 6"/>
          <p:cNvPicPr>
            <a:picLocks noChangeAspect="1"/>
          </p:cNvPicPr>
          <p:nvPr/>
        </p:nvPicPr>
        <p:blipFill>
          <a:blip r:embed="rId3"/>
          <a:stretch>
            <a:fillRect/>
          </a:stretch>
        </p:blipFill>
        <p:spPr>
          <a:xfrm>
            <a:off x="251520" y="3088104"/>
            <a:ext cx="6886010" cy="361025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7150100" y="4959787"/>
                <a:ext cx="1967356" cy="1815882"/>
              </a:xfrm>
              <a:prstGeom prst="rect">
                <a:avLst/>
              </a:prstGeom>
              <a:noFill/>
            </p:spPr>
            <p:txBody>
              <a:bodyPr wrap="square" rtlCol="0">
                <a:spAutoFit/>
              </a:bodyPr>
              <a:lstStyle/>
              <a:p>
                <a:r>
                  <a:rPr lang="en-GB" sz="1400" dirty="0"/>
                  <a:t>You can avoid the previous large amount of working by just dividing your angle by the power (4), and adding/subtracting increments of </a:t>
                </a:r>
                <a14:m>
                  <m:oMath xmlns:m="http://schemas.openxmlformats.org/officeDocument/2006/math">
                    <m:r>
                      <a:rPr lang="en-GB" sz="1400" b="0" i="1" smtClean="0">
                        <a:latin typeface="Cambria Math" panose="02040503050406030204" pitchFamily="18" charset="0"/>
                      </a:rPr>
                      <m:t>2</m:t>
                    </m:r>
                    <m:r>
                      <a:rPr lang="en-GB" sz="1400" b="0" i="1" smtClean="0">
                        <a:latin typeface="Cambria Math" panose="02040503050406030204" pitchFamily="18" charset="0"/>
                      </a:rPr>
                      <m:t>𝜋</m:t>
                    </m:r>
                  </m:oMath>
                </a14:m>
                <a:r>
                  <a:rPr lang="en-GB" sz="1400" dirty="0"/>
                  <a:t> again divided by the power.</a:t>
                </a:r>
              </a:p>
            </p:txBody>
          </p:sp>
        </mc:Choice>
        <mc:Fallback xmlns="">
          <p:sp>
            <p:nvSpPr>
              <p:cNvPr id="8" name="TextBox 7"/>
              <p:cNvSpPr txBox="1">
                <a:spLocks noRot="1" noChangeAspect="1" noMove="1" noResize="1" noEditPoints="1" noAdjustHandles="1" noChangeArrowheads="1" noChangeShapeType="1" noTextEdit="1"/>
              </p:cNvSpPr>
              <p:nvPr/>
            </p:nvSpPr>
            <p:spPr>
              <a:xfrm>
                <a:off x="7150100" y="4959787"/>
                <a:ext cx="1967356" cy="1815882"/>
              </a:xfrm>
              <a:prstGeom prst="rect">
                <a:avLst/>
              </a:prstGeom>
              <a:blipFill rotWithShape="0">
                <a:blip r:embed="rId4"/>
                <a:stretch>
                  <a:fillRect l="-929" t="-673" b="-2694"/>
                </a:stretch>
              </a:blipFill>
            </p:spPr>
            <p:txBody>
              <a:bodyPr/>
              <a:lstStyle/>
              <a:p>
                <a:r>
                  <a:rPr lang="en-GB">
                    <a:noFill/>
                  </a:rPr>
                  <a:t> </a:t>
                </a:r>
              </a:p>
            </p:txBody>
          </p:sp>
        </mc:Fallback>
      </mc:AlternateContent>
      <p:sp>
        <p:nvSpPr>
          <p:cNvPr id="9" name="Rectangle 8"/>
          <p:cNvSpPr/>
          <p:nvPr/>
        </p:nvSpPr>
        <p:spPr>
          <a:xfrm>
            <a:off x="876300" y="2857500"/>
            <a:ext cx="8229600" cy="2057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876300" y="4914900"/>
            <a:ext cx="8229600" cy="18031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347423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Core Pure Year 2</a:t>
            </a:r>
          </a:p>
          <a:p>
            <a:r>
              <a:rPr lang="en-GB" sz="2400" dirty="0"/>
              <a:t>Pages 24-25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D848F3F-4E4F-4712-9DAA-C666197435F2}"/>
              </a:ext>
            </a:extLst>
          </p:cNvPr>
          <p:cNvSpPr txBox="1"/>
          <p:nvPr/>
        </p:nvSpPr>
        <p:spPr>
          <a:xfrm>
            <a:off x="1187624" y="2725433"/>
            <a:ext cx="4752528" cy="2677656"/>
          </a:xfrm>
          <a:prstGeom prst="rect">
            <a:avLst/>
          </a:prstGeom>
          <a:noFill/>
        </p:spPr>
        <p:txBody>
          <a:bodyPr wrap="square" rtlCol="0">
            <a:spAutoFit/>
          </a:bodyPr>
          <a:lstStyle/>
          <a:p>
            <a:r>
              <a:rPr lang="en-US" sz="2400" dirty="0"/>
              <a:t>Complete before the lesson Q1</a:t>
            </a:r>
          </a:p>
          <a:p>
            <a:endParaRPr lang="en-US" sz="2400" dirty="0"/>
          </a:p>
          <a:p>
            <a:r>
              <a:rPr lang="en-US" sz="2400" dirty="0"/>
              <a:t>In Class:			</a:t>
            </a:r>
          </a:p>
          <a:p>
            <a:r>
              <a:rPr lang="en-US" sz="2400" dirty="0">
                <a:solidFill>
                  <a:srgbClr val="00B050"/>
                </a:solidFill>
              </a:rPr>
              <a:t>Green</a:t>
            </a:r>
            <a:r>
              <a:rPr lang="en-US" sz="2400" dirty="0"/>
              <a:t>		Q2-3</a:t>
            </a:r>
          </a:p>
          <a:p>
            <a:r>
              <a:rPr lang="en-US" sz="2400" dirty="0">
                <a:solidFill>
                  <a:schemeClr val="accent6"/>
                </a:solidFill>
              </a:rPr>
              <a:t>Amber</a:t>
            </a:r>
            <a:r>
              <a:rPr lang="en-US" sz="2400" dirty="0"/>
              <a:t> 		Q4-5</a:t>
            </a:r>
          </a:p>
          <a:p>
            <a:r>
              <a:rPr lang="en-US" sz="2400" dirty="0">
                <a:solidFill>
                  <a:srgbClr val="FF0000"/>
                </a:solidFill>
              </a:rPr>
              <a:t>Red</a:t>
            </a:r>
            <a:r>
              <a:rPr lang="en-US" sz="2400" dirty="0"/>
              <a:t>		Q6-9 &amp; Challenge</a:t>
            </a:r>
          </a:p>
          <a:p>
            <a:endParaRPr lang="en-US" sz="2400" dirty="0"/>
          </a:p>
        </p:txBody>
      </p:sp>
    </p:spTree>
    <p:extLst>
      <p:ext uri="{BB962C8B-B14F-4D97-AF65-F5344CB8AC3E}">
        <p14:creationId xmlns:p14="http://schemas.microsoft.com/office/powerpoint/2010/main" val="4151876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CB227D-4E0F-45A5-92D9-F38CB45B209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0E755D05-5AEE-4CEB-B094-CE77E4D9C24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Solving Geometric Problems</a:t>
              </a:r>
              <a:endParaRPr lang="en-GB" sz="3200" dirty="0"/>
            </a:p>
          </p:txBody>
        </p:sp>
        <p:cxnSp>
          <p:nvCxnSpPr>
            <p:cNvPr id="4" name="Straight Connector 3">
              <a:extLst>
                <a:ext uri="{FF2B5EF4-FFF2-40B4-BE49-F238E27FC236}">
                  <a16:creationId xmlns:a16="http://schemas.microsoft.com/office/drawing/2014/main" id="{1A76B536-85ED-456A-ADD6-B00B70512DC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8056B7D-4D33-481E-9F91-D01B86BC7DF0}"/>
                  </a:ext>
                </a:extLst>
              </p:cNvPr>
              <p:cNvSpPr txBox="1"/>
              <p:nvPr/>
            </p:nvSpPr>
            <p:spPr>
              <a:xfrm>
                <a:off x="1079075" y="1095415"/>
                <a:ext cx="1605402"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𝑧</m:t>
                          </m:r>
                        </m:e>
                        <m:sup>
                          <m:r>
                            <a:rPr lang="en-GB" b="0" i="1" smtClean="0">
                              <a:latin typeface="Cambria Math" panose="02040503050406030204" pitchFamily="18" charset="0"/>
                            </a:rPr>
                            <m:t>6</m:t>
                          </m:r>
                        </m:sup>
                      </m:sSup>
                      <m:r>
                        <a:rPr lang="en-GB" b="0" i="1" smtClean="0">
                          <a:latin typeface="Cambria Math" panose="02040503050406030204" pitchFamily="18" charset="0"/>
                        </a:rPr>
                        <m:t>=7+24</m:t>
                      </m:r>
                      <m:r>
                        <a:rPr lang="en-GB" b="0" i="1" smtClean="0">
                          <a:latin typeface="Cambria Math" panose="02040503050406030204" pitchFamily="18" charset="0"/>
                        </a:rPr>
                        <m:t>𝑖</m:t>
                      </m:r>
                    </m:oMath>
                  </m:oMathPara>
                </a14:m>
                <a:endParaRPr lang="en-GB" dirty="0"/>
              </a:p>
            </p:txBody>
          </p:sp>
        </mc:Choice>
        <mc:Fallback xmlns="">
          <p:sp>
            <p:nvSpPr>
              <p:cNvPr id="20" name="TextBox 19">
                <a:extLst>
                  <a:ext uri="{FF2B5EF4-FFF2-40B4-BE49-F238E27FC236}">
                    <a16:creationId xmlns:a16="http://schemas.microsoft.com/office/drawing/2014/main" id="{B8056B7D-4D33-481E-9F91-D01B86BC7DF0}"/>
                  </a:ext>
                </a:extLst>
              </p:cNvPr>
              <p:cNvSpPr txBox="1">
                <a:spLocks noRot="1" noChangeAspect="1" noMove="1" noResize="1" noEditPoints="1" noAdjustHandles="1" noChangeArrowheads="1" noChangeShapeType="1" noTextEdit="1"/>
              </p:cNvSpPr>
              <p:nvPr/>
            </p:nvSpPr>
            <p:spPr>
              <a:xfrm>
                <a:off x="1079075" y="1095415"/>
                <a:ext cx="1605402" cy="375552"/>
              </a:xfrm>
              <a:prstGeom prst="rect">
                <a:avLst/>
              </a:prstGeom>
              <a:blipFill>
                <a:blip r:embed="rId2"/>
                <a:stretch>
                  <a:fillRect/>
                </a:stretch>
              </a:blipFill>
            </p:spPr>
            <p:txBody>
              <a:bodyPr/>
              <a:lstStyle/>
              <a:p>
                <a:r>
                  <a:rPr lang="en-GB">
                    <a:noFill/>
                  </a:rPr>
                  <a:t> </a:t>
                </a:r>
              </a:p>
            </p:txBody>
          </p:sp>
        </mc:Fallback>
      </mc:AlternateContent>
      <p:pic>
        <p:nvPicPr>
          <p:cNvPr id="25" name="Picture 24">
            <a:extLst>
              <a:ext uri="{FF2B5EF4-FFF2-40B4-BE49-F238E27FC236}">
                <a16:creationId xmlns:a16="http://schemas.microsoft.com/office/drawing/2014/main" id="{9246151F-C230-4CD4-9EC4-3C2399B921EB}"/>
              </a:ext>
            </a:extLst>
          </p:cNvPr>
          <p:cNvPicPr>
            <a:picLocks noChangeAspect="1"/>
          </p:cNvPicPr>
          <p:nvPr/>
        </p:nvPicPr>
        <p:blipFill>
          <a:blip r:embed="rId3"/>
          <a:stretch>
            <a:fillRect/>
          </a:stretch>
        </p:blipFill>
        <p:spPr>
          <a:xfrm>
            <a:off x="827584" y="1556792"/>
            <a:ext cx="2381250" cy="2181225"/>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45ACC4C-C2AD-42C6-A82A-12D373C18166}"/>
                  </a:ext>
                </a:extLst>
              </p:cNvPr>
              <p:cNvSpPr txBox="1"/>
              <p:nvPr/>
            </p:nvSpPr>
            <p:spPr>
              <a:xfrm>
                <a:off x="3598846" y="877300"/>
                <a:ext cx="5159259" cy="2883290"/>
              </a:xfrm>
              <a:prstGeom prst="rect">
                <a:avLst/>
              </a:prstGeom>
              <a:noFill/>
            </p:spPr>
            <p:txBody>
              <a:bodyPr wrap="square" rtlCol="0">
                <a:spAutoFit/>
              </a:bodyPr>
              <a:lstStyle/>
              <a:p>
                <a:r>
                  <a:rPr lang="en-GB" sz="1600" dirty="0"/>
                  <a:t>We already saw in the previous exercise that the roots of an equation such as that on the left give evenly spaced points in the Argand diagram, because the modulus remained the same but we kept adding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r>
                          <a:rPr lang="en-GB" sz="1600" b="0" i="1" smtClean="0">
                            <a:latin typeface="Cambria Math" panose="02040503050406030204" pitchFamily="18" charset="0"/>
                          </a:rPr>
                          <m:t>𝜋</m:t>
                        </m:r>
                      </m:num>
                      <m:den>
                        <m:r>
                          <a:rPr lang="en-GB" sz="1600" b="0" i="1" smtClean="0">
                            <a:latin typeface="Cambria Math" panose="02040503050406030204" pitchFamily="18" charset="0"/>
                          </a:rPr>
                          <m:t>𝑛</m:t>
                        </m:r>
                      </m:den>
                    </m:f>
                  </m:oMath>
                </a14:m>
                <a:r>
                  <a:rPr lang="en-GB" sz="1600" dirty="0"/>
                  <a:t> to the argument.</a:t>
                </a:r>
              </a:p>
              <a:p>
                <a:endParaRPr lang="en-GB" sz="1600" dirty="0"/>
              </a:p>
              <a:p>
                <a:r>
                  <a:rPr lang="en-GB" sz="1600" dirty="0"/>
                  <a:t>These points formed a regular hexagon, and in general for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𝑧</m:t>
                        </m:r>
                      </m:e>
                      <m:sup>
                        <m:r>
                          <a:rPr lang="en-GB" sz="1600" b="0" i="1" smtClean="0">
                            <a:latin typeface="Cambria Math" panose="02040503050406030204" pitchFamily="18" charset="0"/>
                          </a:rPr>
                          <m:t>𝑛</m:t>
                        </m:r>
                      </m:sup>
                    </m:sSup>
                    <m:r>
                      <a:rPr lang="en-GB" sz="1600" b="0" i="1" smtClean="0">
                        <a:latin typeface="Cambria Math" panose="02040503050406030204" pitchFamily="18" charset="0"/>
                      </a:rPr>
                      <m:t>=</m:t>
                    </m:r>
                    <m:r>
                      <a:rPr lang="en-GB" sz="1600" b="0" i="1" smtClean="0">
                        <a:latin typeface="Cambria Math" panose="02040503050406030204" pitchFamily="18" charset="0"/>
                      </a:rPr>
                      <m:t>𝑠</m:t>
                    </m:r>
                  </m:oMath>
                </a14:m>
                <a:r>
                  <a:rPr lang="en-GB" sz="1600" dirty="0"/>
                  <a:t>, form a regular </a:t>
                </a:r>
                <a14:m>
                  <m:oMath xmlns:m="http://schemas.openxmlformats.org/officeDocument/2006/math">
                    <m:r>
                      <a:rPr lang="en-GB" sz="1600" i="1" dirty="0" smtClean="0">
                        <a:latin typeface="Cambria Math" panose="02040503050406030204" pitchFamily="18" charset="0"/>
                      </a:rPr>
                      <m:t>𝑛</m:t>
                    </m:r>
                  </m:oMath>
                </a14:m>
                <a:r>
                  <a:rPr lang="en-GB" sz="1600" dirty="0"/>
                  <a:t>-</a:t>
                </a:r>
                <a:r>
                  <a:rPr lang="en-GB" sz="1600" dirty="0" err="1"/>
                  <a:t>agon</a:t>
                </a:r>
                <a:r>
                  <a:rPr lang="en-GB" sz="1600" dirty="0"/>
                  <a:t>.</a:t>
                </a:r>
              </a:p>
              <a:p>
                <a:endParaRPr lang="en-GB" sz="1600" dirty="0"/>
              </a:p>
              <a:p>
                <a:r>
                  <a:rPr lang="en-GB" sz="1600" dirty="0"/>
                  <a:t>Recall that </a:t>
                </a:r>
                <a14:m>
                  <m:oMath xmlns:m="http://schemas.openxmlformats.org/officeDocument/2006/math">
                    <m:r>
                      <a:rPr lang="en-GB" sz="1600" b="0" i="1" smtClean="0">
                        <a:latin typeface="Cambria Math" panose="02040503050406030204" pitchFamily="18" charset="0"/>
                      </a:rPr>
                      <m:t>𝜔</m:t>
                    </m:r>
                  </m:oMath>
                </a14:m>
                <a:r>
                  <a:rPr lang="en-GB" sz="1600" dirty="0"/>
                  <a:t> is the first root of unity: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r>
                                  <a:rPr lang="en-GB" sz="1600" b="0" i="1" smtClean="0">
                                    <a:latin typeface="Cambria Math" panose="02040503050406030204" pitchFamily="18" charset="0"/>
                                  </a:rPr>
                                  <m:t>𝜋</m:t>
                                </m:r>
                              </m:num>
                              <m:den>
                                <m:r>
                                  <a:rPr lang="en-GB" sz="1600" b="0" i="1" smtClean="0">
                                    <a:latin typeface="Cambria Math" panose="02040503050406030204" pitchFamily="18" charset="0"/>
                                  </a:rPr>
                                  <m:t>𝑛</m:t>
                                </m:r>
                              </m:den>
                            </m:f>
                          </m:e>
                        </m:d>
                      </m:e>
                    </m:func>
                    <m:r>
                      <a:rPr lang="en-GB" sz="1600" b="0" i="1" smtClean="0">
                        <a:latin typeface="Cambria Math" panose="02040503050406030204" pitchFamily="18" charset="0"/>
                      </a:rPr>
                      <m:t>+</m:t>
                    </m:r>
                    <m:r>
                      <a:rPr lang="en-GB" sz="1600" b="0" i="1" smtClean="0">
                        <a:latin typeface="Cambria Math" panose="02040503050406030204" pitchFamily="18" charset="0"/>
                      </a:rPr>
                      <m:t>𝑖</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r>
                                  <a:rPr lang="en-GB" sz="1600" b="0" i="1" smtClean="0">
                                    <a:latin typeface="Cambria Math" panose="02040503050406030204" pitchFamily="18" charset="0"/>
                                  </a:rPr>
                                  <m:t>𝜋</m:t>
                                </m:r>
                              </m:num>
                              <m:den>
                                <m:r>
                                  <a:rPr lang="en-GB" sz="1600" b="0" i="1" smtClean="0">
                                    <a:latin typeface="Cambria Math" panose="02040503050406030204" pitchFamily="18" charset="0"/>
                                  </a:rPr>
                                  <m:t>𝑛</m:t>
                                </m:r>
                              </m:den>
                            </m:f>
                          </m:e>
                        </m:d>
                      </m:e>
                    </m:func>
                  </m:oMath>
                </a14:m>
                <a:r>
                  <a:rPr lang="en-GB" sz="1600" dirty="0"/>
                  <a:t>.</a:t>
                </a:r>
              </a:p>
              <a:p>
                <a:r>
                  <a:rPr lang="en-GB" sz="1600" dirty="0"/>
                  <a:t>This has modulus 1 and argument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2</m:t>
                        </m:r>
                        <m:r>
                          <a:rPr lang="en-GB" sz="1600" i="1">
                            <a:latin typeface="Cambria Math" panose="02040503050406030204" pitchFamily="18" charset="0"/>
                          </a:rPr>
                          <m:t>𝜋</m:t>
                        </m:r>
                      </m:num>
                      <m:den>
                        <m:r>
                          <a:rPr lang="en-GB" sz="1600" i="1">
                            <a:latin typeface="Cambria Math" panose="02040503050406030204" pitchFamily="18" charset="0"/>
                          </a:rPr>
                          <m:t>𝑛</m:t>
                        </m:r>
                      </m:den>
                    </m:f>
                  </m:oMath>
                </a14:m>
                <a:r>
                  <a:rPr lang="en-GB" sz="1600" dirty="0"/>
                  <a:t>.</a:t>
                </a:r>
              </a:p>
            </p:txBody>
          </p:sp>
        </mc:Choice>
        <mc:Fallback xmlns="">
          <p:sp>
            <p:nvSpPr>
              <p:cNvPr id="26" name="TextBox 25">
                <a:extLst>
                  <a:ext uri="{FF2B5EF4-FFF2-40B4-BE49-F238E27FC236}">
                    <a16:creationId xmlns:a16="http://schemas.microsoft.com/office/drawing/2014/main" id="{D45ACC4C-C2AD-42C6-A82A-12D373C18166}"/>
                  </a:ext>
                </a:extLst>
              </p:cNvPr>
              <p:cNvSpPr txBox="1">
                <a:spLocks noRot="1" noChangeAspect="1" noMove="1" noResize="1" noEditPoints="1" noAdjustHandles="1" noChangeArrowheads="1" noChangeShapeType="1" noTextEdit="1"/>
              </p:cNvSpPr>
              <p:nvPr/>
            </p:nvSpPr>
            <p:spPr>
              <a:xfrm>
                <a:off x="3598846" y="877300"/>
                <a:ext cx="5159259" cy="2883290"/>
              </a:xfrm>
              <a:prstGeom prst="rect">
                <a:avLst/>
              </a:prstGeom>
              <a:blipFill>
                <a:blip r:embed="rId4"/>
                <a:stretch>
                  <a:fillRect l="-590" t="-634" r="-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7677D6C-1DF8-489B-8B09-EC1CA6B295F1}"/>
                  </a:ext>
                </a:extLst>
              </p:cNvPr>
              <p:cNvSpPr txBox="1"/>
              <p:nvPr/>
            </p:nvSpPr>
            <p:spPr>
              <a:xfrm>
                <a:off x="276836" y="4337130"/>
                <a:ext cx="4244829" cy="2171492"/>
              </a:xfrm>
              <a:prstGeom prst="rect">
                <a:avLst/>
              </a:prstGeom>
              <a:noFill/>
            </p:spPr>
            <p:txBody>
              <a:bodyPr wrap="square" rtlCol="0">
                <a:spAutoFit/>
              </a:bodyPr>
              <a:lstStyle/>
              <a:p>
                <a:r>
                  <a:rPr lang="en-GB" sz="1600" dirty="0"/>
                  <a:t>Suppose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𝒛</m:t>
                        </m:r>
                      </m:e>
                      <m:sub>
                        <m:r>
                          <a:rPr lang="en-GB" sz="1600" b="1" i="1" smtClean="0">
                            <a:latin typeface="Cambria Math" panose="02040503050406030204" pitchFamily="18" charset="0"/>
                          </a:rPr>
                          <m:t>𝟏</m:t>
                        </m:r>
                      </m:sub>
                    </m:sSub>
                  </m:oMath>
                </a14:m>
                <a:r>
                  <a:rPr lang="en-GB" sz="1600" b="1" dirty="0"/>
                  <a:t> </a:t>
                </a:r>
                <a:r>
                  <a:rPr lang="en-GB" sz="1600" dirty="0"/>
                  <a:t>was the first root of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𝑧</m:t>
                        </m:r>
                      </m:e>
                      <m:sup>
                        <m:r>
                          <a:rPr lang="en-GB" sz="1600" b="0" i="1" smtClean="0">
                            <a:latin typeface="Cambria Math" panose="02040503050406030204" pitchFamily="18" charset="0"/>
                          </a:rPr>
                          <m:t>6</m:t>
                        </m:r>
                      </m:sup>
                    </m:sSup>
                    <m:r>
                      <a:rPr lang="en-GB" sz="1600" b="0" i="1" smtClean="0">
                        <a:latin typeface="Cambria Math" panose="02040503050406030204" pitchFamily="18" charset="0"/>
                      </a:rPr>
                      <m:t>=7+24</m:t>
                    </m:r>
                    <m:r>
                      <a:rPr lang="en-GB" sz="1600" b="0" i="1" smtClean="0">
                        <a:latin typeface="Cambria Math" panose="02040503050406030204" pitchFamily="18" charset="0"/>
                      </a:rPr>
                      <m:t>𝑖</m:t>
                    </m:r>
                  </m:oMath>
                </a14:m>
                <a:r>
                  <a:rPr lang="en-GB" sz="1600" dirty="0"/>
                  <a:t>. Then consider the product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𝑧</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𝜔</m:t>
                    </m:r>
                  </m:oMath>
                </a14:m>
                <a:r>
                  <a:rPr lang="en-GB" sz="1600" dirty="0"/>
                  <a:t>. What happens?</a:t>
                </a:r>
              </a:p>
              <a:p>
                <a:r>
                  <a:rPr lang="en-GB" sz="1600" b="1" dirty="0"/>
                  <a:t>Multiplying these multiplies the moduli. But </a:t>
                </a:r>
                <a14:m>
                  <m:oMath xmlns:m="http://schemas.openxmlformats.org/officeDocument/2006/math">
                    <m:d>
                      <m:dPr>
                        <m:begChr m:val="|"/>
                        <m:endChr m:val="|"/>
                        <m:ctrlPr>
                          <a:rPr lang="en-GB" sz="1600" b="1" i="1" smtClean="0">
                            <a:latin typeface="Cambria Math" panose="02040503050406030204" pitchFamily="18" charset="0"/>
                          </a:rPr>
                        </m:ctrlPr>
                      </m:dPr>
                      <m:e>
                        <m:r>
                          <a:rPr lang="en-GB" sz="1600" b="1" i="1" smtClean="0">
                            <a:latin typeface="Cambria Math" panose="02040503050406030204" pitchFamily="18" charset="0"/>
                          </a:rPr>
                          <m:t>𝝎</m:t>
                        </m:r>
                      </m:e>
                    </m:d>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r>
                  <a:rPr lang="en-GB" sz="1600" b="1" dirty="0"/>
                  <a:t> therefore the modulus of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𝒛</m:t>
                        </m:r>
                      </m:e>
                      <m:sub>
                        <m:r>
                          <a:rPr lang="en-GB" sz="1600" b="1" i="1" smtClean="0">
                            <a:latin typeface="Cambria Math" panose="02040503050406030204" pitchFamily="18" charset="0"/>
                          </a:rPr>
                          <m:t>𝟏</m:t>
                        </m:r>
                      </m:sub>
                    </m:sSub>
                  </m:oMath>
                </a14:m>
                <a:r>
                  <a:rPr lang="en-GB" sz="1600" b="1" dirty="0"/>
                  <a:t> is unaffected. But we also add the arguments. </a:t>
                </a:r>
                <a14:m>
                  <m:oMath xmlns:m="http://schemas.openxmlformats.org/officeDocument/2006/math">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𝐚𝐫𝐠</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𝝎</m:t>
                            </m:r>
                          </m:e>
                        </m:d>
                      </m:e>
                    </m:func>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r>
                          <a:rPr lang="en-GB" sz="1600" b="1" i="1" smtClean="0">
                            <a:latin typeface="Cambria Math" panose="02040503050406030204" pitchFamily="18" charset="0"/>
                          </a:rPr>
                          <m:t>𝝅</m:t>
                        </m:r>
                      </m:num>
                      <m:den>
                        <m:r>
                          <a:rPr lang="en-GB" sz="1600" b="1" i="1" smtClean="0">
                            <a:latin typeface="Cambria Math" panose="02040503050406030204" pitchFamily="18" charset="0"/>
                          </a:rPr>
                          <m:t>𝒏</m:t>
                        </m:r>
                      </m:den>
                    </m:f>
                  </m:oMath>
                </a14:m>
                <a:r>
                  <a:rPr lang="en-GB" sz="1600" b="1" dirty="0"/>
                  <a:t> so multiplying by </a:t>
                </a:r>
                <a14:m>
                  <m:oMath xmlns:m="http://schemas.openxmlformats.org/officeDocument/2006/math">
                    <m:r>
                      <a:rPr lang="en-GB" sz="1600" b="1" i="1" smtClean="0">
                        <a:latin typeface="Cambria Math" panose="02040503050406030204" pitchFamily="18" charset="0"/>
                      </a:rPr>
                      <m:t>𝝎</m:t>
                    </m:r>
                  </m:oMath>
                </a14:m>
                <a:r>
                  <a:rPr lang="en-GB" sz="1600" b="1" dirty="0"/>
                  <a:t> rotates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𝒛</m:t>
                        </m:r>
                      </m:e>
                      <m:sub>
                        <m:r>
                          <a:rPr lang="en-GB" sz="1600" b="1" i="1" smtClean="0">
                            <a:latin typeface="Cambria Math" panose="02040503050406030204" pitchFamily="18" charset="0"/>
                          </a:rPr>
                          <m:t>𝟏</m:t>
                        </m:r>
                      </m:sub>
                    </m:sSub>
                  </m:oMath>
                </a14:m>
                <a:r>
                  <a:rPr lang="en-GB" sz="1600" b="1" dirty="0"/>
                  <a:t> by this. We can see therefore that it gives us the next root, i.e.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𝒛</m:t>
                        </m:r>
                      </m:e>
                      <m:sub>
                        <m:r>
                          <a:rPr lang="en-GB" sz="1600" b="1" i="1" smtClean="0">
                            <a:latin typeface="Cambria Math" panose="02040503050406030204" pitchFamily="18" charset="0"/>
                          </a:rPr>
                          <m:t>𝟐</m:t>
                        </m:r>
                      </m:sub>
                    </m:sSub>
                    <m:r>
                      <a:rPr lang="en-GB" sz="1600" b="1" i="1" smtClean="0">
                        <a:latin typeface="Cambria Math" panose="02040503050406030204" pitchFamily="18" charset="0"/>
                      </a:rPr>
                      <m:t>=</m:t>
                    </m:r>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𝒛</m:t>
                        </m:r>
                      </m:e>
                      <m:sub>
                        <m:r>
                          <a:rPr lang="en-GB" sz="1600" b="1" i="1" smtClean="0">
                            <a:latin typeface="Cambria Math" panose="02040503050406030204" pitchFamily="18" charset="0"/>
                          </a:rPr>
                          <m:t>𝟏</m:t>
                        </m:r>
                      </m:sub>
                    </m:sSub>
                    <m:r>
                      <a:rPr lang="en-GB" sz="1600" b="1" i="1" smtClean="0">
                        <a:latin typeface="Cambria Math" panose="02040503050406030204" pitchFamily="18" charset="0"/>
                      </a:rPr>
                      <m:t>𝝎</m:t>
                    </m:r>
                  </m:oMath>
                </a14:m>
                <a:r>
                  <a:rPr lang="en-GB" sz="1600" b="1" dirty="0"/>
                  <a:t>.</a:t>
                </a:r>
              </a:p>
            </p:txBody>
          </p:sp>
        </mc:Choice>
        <mc:Fallback xmlns="">
          <p:sp>
            <p:nvSpPr>
              <p:cNvPr id="27" name="TextBox 26">
                <a:extLst>
                  <a:ext uri="{FF2B5EF4-FFF2-40B4-BE49-F238E27FC236}">
                    <a16:creationId xmlns:a16="http://schemas.microsoft.com/office/drawing/2014/main" id="{E7677D6C-1DF8-489B-8B09-EC1CA6B295F1}"/>
                  </a:ext>
                </a:extLst>
              </p:cNvPr>
              <p:cNvSpPr txBox="1">
                <a:spLocks noRot="1" noChangeAspect="1" noMove="1" noResize="1" noEditPoints="1" noAdjustHandles="1" noChangeArrowheads="1" noChangeShapeType="1" noTextEdit="1"/>
              </p:cNvSpPr>
              <p:nvPr/>
            </p:nvSpPr>
            <p:spPr>
              <a:xfrm>
                <a:off x="276836" y="4337130"/>
                <a:ext cx="4244829" cy="2171492"/>
              </a:xfrm>
              <a:prstGeom prst="rect">
                <a:avLst/>
              </a:prstGeom>
              <a:blipFill>
                <a:blip r:embed="rId5"/>
                <a:stretch>
                  <a:fillRect l="-717" t="-840" b="-2521"/>
                </a:stretch>
              </a:blipFill>
            </p:spPr>
            <p:txBody>
              <a:bodyPr/>
              <a:lstStyle/>
              <a:p>
                <a:r>
                  <a:rPr lang="en-GB">
                    <a:noFill/>
                  </a:rPr>
                  <a:t> </a:t>
                </a:r>
              </a:p>
            </p:txBody>
          </p:sp>
        </mc:Fallback>
      </mc:AlternateContent>
      <p:cxnSp>
        <p:nvCxnSpPr>
          <p:cNvPr id="29" name="Straight Arrow Connector 28">
            <a:extLst>
              <a:ext uri="{FF2B5EF4-FFF2-40B4-BE49-F238E27FC236}">
                <a16:creationId xmlns:a16="http://schemas.microsoft.com/office/drawing/2014/main" id="{65FF09C7-2137-4083-8001-5C5AD8E0C06B}"/>
              </a:ext>
            </a:extLst>
          </p:cNvPr>
          <p:cNvCxnSpPr/>
          <p:nvPr/>
        </p:nvCxnSpPr>
        <p:spPr>
          <a:xfrm flipV="1">
            <a:off x="2508308" y="2583809"/>
            <a:ext cx="134224" cy="165263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4897F96-C7C1-45F5-8505-3B0E87D25B7F}"/>
                  </a:ext>
                </a:extLst>
              </p:cNvPr>
              <p:cNvSpPr txBox="1"/>
              <p:nvPr/>
            </p:nvSpPr>
            <p:spPr>
              <a:xfrm>
                <a:off x="4932040" y="4597242"/>
                <a:ext cx="3380046"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r>
                  <a:rPr lang="en-GB" sz="1600" dirty="0"/>
                  <a:t> If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𝑧</m:t>
                        </m:r>
                      </m:e>
                      <m:sub>
                        <m:r>
                          <a:rPr lang="en-GB" sz="1600" b="0" i="1" smtClean="0">
                            <a:latin typeface="Cambria Math" panose="02040503050406030204" pitchFamily="18" charset="0"/>
                          </a:rPr>
                          <m:t>1</m:t>
                        </m:r>
                      </m:sub>
                    </m:sSub>
                  </m:oMath>
                </a14:m>
                <a:r>
                  <a:rPr lang="en-GB" sz="1600" dirty="0"/>
                  <a:t> is one root of the equation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𝑧</m:t>
                        </m:r>
                      </m:e>
                      <m:sub>
                        <m:r>
                          <a:rPr lang="en-GB" sz="1600" b="0" i="1" smtClean="0">
                            <a:latin typeface="Cambria Math" panose="02040503050406030204" pitchFamily="18" charset="0"/>
                          </a:rPr>
                          <m:t>𝑛</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oMath>
                </a14:m>
                <a:r>
                  <a:rPr lang="en-GB" sz="1600" dirty="0"/>
                  <a:t>, and </a:t>
                </a:r>
                <a14:m>
                  <m:oMath xmlns:m="http://schemas.openxmlformats.org/officeDocument/2006/math">
                    <m:r>
                      <a:rPr lang="en-GB" sz="1600" b="0" i="1" smtClean="0">
                        <a:latin typeface="Cambria Math" panose="02040503050406030204" pitchFamily="18" charset="0"/>
                      </a:rPr>
                      <m:t>1,</m:t>
                    </m:r>
                    <m:r>
                      <a:rPr lang="en-GB" sz="1600" b="0" i="1" smtClean="0">
                        <a:latin typeface="Cambria Math" panose="02040503050406030204" pitchFamily="18" charset="0"/>
                      </a:rPr>
                      <m:t>𝜔</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𝜔</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𝜔</m:t>
                        </m:r>
                      </m:e>
                      <m:sup>
                        <m:r>
                          <a:rPr lang="en-GB" sz="1600" b="0" i="1" smtClean="0">
                            <a:latin typeface="Cambria Math" panose="02040503050406030204" pitchFamily="18" charset="0"/>
                          </a:rPr>
                          <m:t>𝑛</m:t>
                        </m:r>
                        <m:r>
                          <a:rPr lang="en-GB" sz="1600" b="0" i="1" smtClean="0">
                            <a:latin typeface="Cambria Math" panose="02040503050406030204" pitchFamily="18" charset="0"/>
                          </a:rPr>
                          <m:t>−1</m:t>
                        </m:r>
                      </m:sup>
                    </m:sSup>
                  </m:oMath>
                </a14:m>
                <a:r>
                  <a:rPr lang="en-GB" sz="1600" dirty="0"/>
                  <a:t> are the </a:t>
                </a:r>
                <a14:m>
                  <m:oMath xmlns:m="http://schemas.openxmlformats.org/officeDocument/2006/math">
                    <m:r>
                      <a:rPr lang="en-GB" sz="1600" b="0" i="1" smtClean="0">
                        <a:latin typeface="Cambria Math" panose="02040503050406030204" pitchFamily="18" charset="0"/>
                      </a:rPr>
                      <m:t>𝑛</m:t>
                    </m:r>
                  </m:oMath>
                </a14:m>
                <a:r>
                  <a:rPr lang="en-GB" sz="1600" dirty="0" err="1"/>
                  <a:t>th</a:t>
                </a:r>
                <a:r>
                  <a:rPr lang="en-GB" sz="1600" dirty="0"/>
                  <a:t> roots of unity, then the roots of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𝑧</m:t>
                        </m:r>
                      </m:e>
                      <m:sup>
                        <m:r>
                          <a:rPr lang="en-GB" sz="1600" b="0" i="1" smtClean="0">
                            <a:latin typeface="Cambria Math" panose="02040503050406030204" pitchFamily="18" charset="0"/>
                          </a:rPr>
                          <m:t>𝑛</m:t>
                        </m:r>
                      </m:sup>
                    </m:sSup>
                    <m:r>
                      <a:rPr lang="en-GB" sz="1600" b="0" i="1" smtClean="0">
                        <a:latin typeface="Cambria Math" panose="02040503050406030204" pitchFamily="18" charset="0"/>
                      </a:rPr>
                      <m:t>=</m:t>
                    </m:r>
                    <m:r>
                      <a:rPr lang="en-GB" sz="1600" b="0" i="1" smtClean="0">
                        <a:latin typeface="Cambria Math" panose="02040503050406030204" pitchFamily="18" charset="0"/>
                      </a:rPr>
                      <m:t>𝑠</m:t>
                    </m:r>
                  </m:oMath>
                </a14:m>
                <a:r>
                  <a:rPr lang="en-GB" sz="1600" dirty="0"/>
                  <a:t> are given by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𝑧</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𝑧</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𝜔</m:t>
                    </m:r>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𝑧</m:t>
                        </m:r>
                      </m:e>
                      <m:sub>
                        <m:r>
                          <a:rPr lang="en-GB" sz="1600" b="0" i="1" smtClean="0">
                            <a:latin typeface="Cambria Math" panose="02040503050406030204" pitchFamily="18" charset="0"/>
                          </a:rPr>
                          <m:t>1</m:t>
                        </m:r>
                      </m:sub>
                    </m:sSub>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𝜔</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𝑧</m:t>
                        </m:r>
                      </m:e>
                      <m:sub>
                        <m:r>
                          <a:rPr lang="en-GB" sz="1600" b="0" i="1" smtClean="0">
                            <a:latin typeface="Cambria Math" panose="02040503050406030204" pitchFamily="18" charset="0"/>
                          </a:rPr>
                          <m:t>1</m:t>
                        </m:r>
                      </m:sub>
                    </m:sSub>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𝜔</m:t>
                        </m:r>
                      </m:e>
                      <m:sup>
                        <m:r>
                          <a:rPr lang="en-GB" sz="1600" b="0" i="1" smtClean="0">
                            <a:latin typeface="Cambria Math" panose="02040503050406030204" pitchFamily="18" charset="0"/>
                          </a:rPr>
                          <m:t>𝑛</m:t>
                        </m:r>
                        <m:r>
                          <a:rPr lang="en-GB" sz="1600" b="0" i="1" smtClean="0">
                            <a:latin typeface="Cambria Math" panose="02040503050406030204" pitchFamily="18" charset="0"/>
                          </a:rPr>
                          <m:t>−1</m:t>
                        </m:r>
                      </m:sup>
                    </m:sSup>
                  </m:oMath>
                </a14:m>
                <a:r>
                  <a:rPr lang="en-GB" sz="1600" dirty="0"/>
                  <a:t>.</a:t>
                </a:r>
              </a:p>
            </p:txBody>
          </p:sp>
        </mc:Choice>
        <mc:Fallback xmlns="">
          <p:sp>
            <p:nvSpPr>
              <p:cNvPr id="31" name="TextBox 30">
                <a:extLst>
                  <a:ext uri="{FF2B5EF4-FFF2-40B4-BE49-F238E27FC236}">
                    <a16:creationId xmlns:a16="http://schemas.microsoft.com/office/drawing/2014/main" id="{14897F96-C7C1-45F5-8505-3B0E87D25B7F}"/>
                  </a:ext>
                </a:extLst>
              </p:cNvPr>
              <p:cNvSpPr txBox="1">
                <a:spLocks noRot="1" noChangeAspect="1" noMove="1" noResize="1" noEditPoints="1" noAdjustHandles="1" noChangeArrowheads="1" noChangeShapeType="1" noTextEdit="1"/>
              </p:cNvSpPr>
              <p:nvPr/>
            </p:nvSpPr>
            <p:spPr>
              <a:xfrm>
                <a:off x="4932040" y="4597242"/>
                <a:ext cx="3380046" cy="1323439"/>
              </a:xfrm>
              <a:prstGeom prst="rect">
                <a:avLst/>
              </a:prstGeom>
              <a:blipFill>
                <a:blip r:embed="rId6"/>
                <a:stretch>
                  <a:fillRect l="-537" t="-905" b="-4072"/>
                </a:stretch>
              </a:blipFill>
            </p:spPr>
            <p:txBody>
              <a:bodyPr/>
              <a:lstStyle/>
              <a:p>
                <a:r>
                  <a:rPr lang="en-GB">
                    <a:noFill/>
                  </a:rPr>
                  <a:t> </a:t>
                </a:r>
              </a:p>
            </p:txBody>
          </p:sp>
        </mc:Fallback>
      </mc:AlternateContent>
      <p:sp>
        <p:nvSpPr>
          <p:cNvPr id="32" name="Rectangle 31">
            <a:extLst>
              <a:ext uri="{FF2B5EF4-FFF2-40B4-BE49-F238E27FC236}">
                <a16:creationId xmlns:a16="http://schemas.microsoft.com/office/drawing/2014/main" id="{396B7350-CD20-4503-8176-FFA3E73C039B}"/>
              </a:ext>
            </a:extLst>
          </p:cNvPr>
          <p:cNvSpPr/>
          <p:nvPr/>
        </p:nvSpPr>
        <p:spPr>
          <a:xfrm>
            <a:off x="322627" y="4879247"/>
            <a:ext cx="4140316" cy="1630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8146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animEffect transition="in" filter="fade">
                                      <p:cBhvr>
                                        <p:cTn id="7" dur="500"/>
                                        <p:tgtEl>
                                          <p:spTgt spid="2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4" end="4"/>
                                            </p:txEl>
                                          </p:spTgt>
                                        </p:tgtEl>
                                        <p:attrNameLst>
                                          <p:attrName>style.visibility</p:attrName>
                                        </p:attrNameLst>
                                      </p:cBhvr>
                                      <p:to>
                                        <p:strVal val="visible"/>
                                      </p:to>
                                    </p:set>
                                    <p:animEffect transition="in" filter="fade">
                                      <p:cBhvr>
                                        <p:cTn id="12" dur="500"/>
                                        <p:tgtEl>
                                          <p:spTgt spid="26">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xEl>
                                              <p:pRg st="5" end="5"/>
                                            </p:txEl>
                                          </p:spTgt>
                                        </p:tgtEl>
                                        <p:attrNameLst>
                                          <p:attrName>style.visibility</p:attrName>
                                        </p:attrNameLst>
                                      </p:cBhvr>
                                      <p:to>
                                        <p:strVal val="visible"/>
                                      </p:to>
                                    </p:set>
                                    <p:animEffect transition="in" filter="fade">
                                      <p:cBhvr>
                                        <p:cTn id="15" dur="500"/>
                                        <p:tgtEl>
                                          <p:spTgt spid="26">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xEl>
                                              <p:pRg st="0" end="0"/>
                                            </p:txEl>
                                          </p:spTgt>
                                        </p:tgtEl>
                                        <p:attrNameLst>
                                          <p:attrName>style.visibility</p:attrName>
                                        </p:attrNameLst>
                                      </p:cBhvr>
                                      <p:to>
                                        <p:strVal val="visible"/>
                                      </p:to>
                                    </p:set>
                                    <p:animEffect transition="in" filter="fade">
                                      <p:cBhvr>
                                        <p:cTn id="20" dur="500"/>
                                        <p:tgtEl>
                                          <p:spTgt spid="27">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xEl>
                                              <p:pRg st="1" end="1"/>
                                            </p:txEl>
                                          </p:spTgt>
                                        </p:tgtEl>
                                        <p:attrNameLst>
                                          <p:attrName>style.visibility</p:attrName>
                                        </p:attrNameLst>
                                      </p:cBhvr>
                                      <p:to>
                                        <p:strVal val="visible"/>
                                      </p:to>
                                    </p:set>
                                    <p:animEffect transition="in" filter="fade">
                                      <p:cBhvr>
                                        <p:cTn id="23" dur="500"/>
                                        <p:tgtEl>
                                          <p:spTgt spid="27">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 presetClass="entr" presetSubtype="0" fill="hold" grpId="1"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32"/>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31" grpId="0" animBg="1"/>
      <p:bldP spid="32" grpId="0" animBg="1"/>
      <p:bldP spid="32"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12A8BE0-D4E1-4E52-AE49-549F60407E51}"/>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7226ED1-5F8E-4809-AF6F-BE7B3D941062}"/>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a:extLst>
                <a:ext uri="{FF2B5EF4-FFF2-40B4-BE49-F238E27FC236}">
                  <a16:creationId xmlns:a16="http://schemas.microsoft.com/office/drawing/2014/main" id="{91E7B658-A6DE-4AD4-827F-CF84DF4375E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217AEEF-C95C-44C2-A2A3-D3C0BA02C768}"/>
                  </a:ext>
                </a:extLst>
              </p:cNvPr>
              <p:cNvSpPr txBox="1"/>
              <p:nvPr/>
            </p:nvSpPr>
            <p:spPr>
              <a:xfrm>
                <a:off x="338386" y="800591"/>
                <a:ext cx="7776864" cy="12486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point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,1</m:t>
                        </m:r>
                      </m:e>
                    </m:d>
                  </m:oMath>
                </a14:m>
                <a:r>
                  <a:rPr lang="en-GB" dirty="0"/>
                  <a:t> lies at one vertex of an equilateral triangle. The centre of the triangle is at the origin.</a:t>
                </a:r>
              </a:p>
              <a:p>
                <a:pPr marL="342900" indent="-342900">
                  <a:buAutoNum type="alphaLcParenBoth"/>
                </a:pPr>
                <a:r>
                  <a:rPr lang="en-GB" dirty="0"/>
                  <a:t>Find the coordinates of the other vertices of the triangle.</a:t>
                </a:r>
              </a:p>
              <a:p>
                <a:pPr marL="342900" indent="-342900">
                  <a:buAutoNum type="alphaLcParenBoth"/>
                </a:pPr>
                <a:r>
                  <a:rPr lang="en-GB" dirty="0"/>
                  <a:t>Find the area of the triangle.</a:t>
                </a:r>
              </a:p>
            </p:txBody>
          </p:sp>
        </mc:Choice>
        <mc:Fallback xmlns="">
          <p:sp>
            <p:nvSpPr>
              <p:cNvPr id="6" name="TextBox 5">
                <a:extLst>
                  <a:ext uri="{FF2B5EF4-FFF2-40B4-BE49-F238E27FC236}">
                    <a16:creationId xmlns:a16="http://schemas.microsoft.com/office/drawing/2014/main" id="{E217AEEF-C95C-44C2-A2A3-D3C0BA02C768}"/>
                  </a:ext>
                </a:extLst>
              </p:cNvPr>
              <p:cNvSpPr txBox="1">
                <a:spLocks noRot="1" noChangeAspect="1" noMove="1" noResize="1" noEditPoints="1" noAdjustHandles="1" noChangeArrowheads="1" noChangeShapeType="1" noTextEdit="1"/>
              </p:cNvSpPr>
              <p:nvPr/>
            </p:nvSpPr>
            <p:spPr>
              <a:xfrm>
                <a:off x="338386" y="800591"/>
                <a:ext cx="7776864" cy="1248675"/>
              </a:xfrm>
              <a:prstGeom prst="rect">
                <a:avLst/>
              </a:prstGeom>
              <a:blipFill>
                <a:blip r:embed="rId2"/>
                <a:stretch>
                  <a:fillRect b="-43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9466549-E1B9-403B-B82E-B506F0066CBD}"/>
                  </a:ext>
                </a:extLst>
              </p:cNvPr>
              <p:cNvSpPr txBox="1"/>
              <p:nvPr/>
            </p:nvSpPr>
            <p:spPr>
              <a:xfrm>
                <a:off x="611559" y="2276872"/>
                <a:ext cx="5256585" cy="4289251"/>
              </a:xfrm>
              <a:prstGeom prst="rect">
                <a:avLst/>
              </a:prstGeom>
              <a:noFill/>
            </p:spPr>
            <p:txBody>
              <a:bodyPr wrap="square" rtlCol="0">
                <a:spAutoFit/>
              </a:bodyPr>
              <a:lstStyle/>
              <a:p>
                <a:r>
                  <a:rPr lang="en-GB" dirty="0"/>
                  <a:t>Convert </a:t>
                </a:r>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m:t>
                    </m:r>
                    <m:r>
                      <a:rPr lang="en-GB" b="0" i="1" smtClean="0">
                        <a:latin typeface="Cambria Math" panose="02040503050406030204" pitchFamily="18" charset="0"/>
                      </a:rPr>
                      <m:t>𝑖</m:t>
                    </m:r>
                  </m:oMath>
                </a14:m>
                <a:r>
                  <a:rPr lang="en-GB" dirty="0"/>
                  <a:t> to either exponential of modulus-argument form. We can then rotate the point </a:t>
                </a:r>
                <a14:m>
                  <m:oMath xmlns:m="http://schemas.openxmlformats.org/officeDocument/2006/math">
                    <m:r>
                      <a:rPr lang="en-GB" b="0" i="1" smtClean="0">
                        <a:latin typeface="Cambria Math" panose="02040503050406030204" pitchFamily="18" charset="0"/>
                      </a:rPr>
                      <m:t>120°</m:t>
                    </m:r>
                  </m:oMath>
                </a14:m>
                <a:r>
                  <a:rPr lang="en-GB" dirty="0"/>
                  <a:t> around origin (and again) by multiplying by </a:t>
                </a:r>
                <a14:m>
                  <m:oMath xmlns:m="http://schemas.openxmlformats.org/officeDocument/2006/math">
                    <m:r>
                      <a:rPr lang="en-GB" b="0" i="1" smtClean="0">
                        <a:latin typeface="Cambria Math" panose="02040503050406030204" pitchFamily="18" charset="0"/>
                      </a:rPr>
                      <m:t>𝜔</m:t>
                    </m:r>
                  </m:oMath>
                </a14:m>
                <a:r>
                  <a:rPr lang="en-GB" dirty="0"/>
                  <a:t>.</a:t>
                </a:r>
              </a:p>
              <a:p>
                <a:endParaRPr lang="en-GB" dirty="0"/>
              </a:p>
              <a:p>
                <a14:m>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r>
                          <a:rPr lang="en-GB" b="0" i="1" smtClean="0">
                            <a:latin typeface="Cambria Math" panose="02040503050406030204" pitchFamily="18" charset="0"/>
                          </a:rPr>
                          <m:t>𝑖</m:t>
                        </m:r>
                      </m:sup>
                    </m:sSup>
                  </m:oMath>
                </a14:m>
                <a:r>
                  <a:rPr lang="en-GB" dirty="0"/>
                  <a:t> and </a:t>
                </a:r>
                <a14:m>
                  <m:oMath xmlns:m="http://schemas.openxmlformats.org/officeDocument/2006/math">
                    <m:r>
                      <a:rPr lang="en-GB" b="0" i="1" smtClean="0">
                        <a:latin typeface="Cambria Math" panose="02040503050406030204" pitchFamily="18" charset="0"/>
                      </a:rPr>
                      <m:t>𝜔</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2</m:t>
                            </m:r>
                            <m:r>
                              <a:rPr lang="en-GB" b="0" i="1" smtClean="0">
                                <a:latin typeface="Cambria Math" panose="02040503050406030204" pitchFamily="18" charset="0"/>
                              </a:rPr>
                              <m:t>𝜋</m:t>
                            </m:r>
                          </m:num>
                          <m:den>
                            <m:r>
                              <a:rPr lang="en-GB" b="0" i="1" smtClean="0">
                                <a:latin typeface="Cambria Math" panose="02040503050406030204" pitchFamily="18" charset="0"/>
                              </a:rPr>
                              <m:t>3</m:t>
                            </m:r>
                          </m:den>
                        </m:f>
                        <m:r>
                          <a:rPr lang="en-GB" b="0" i="1" smtClean="0">
                            <a:latin typeface="Cambria Math" panose="02040503050406030204" pitchFamily="18" charset="0"/>
                          </a:rPr>
                          <m:t>𝑖</m:t>
                        </m:r>
                      </m:sup>
                    </m:sSup>
                  </m:oMath>
                </a14:m>
                <a:endParaRPr lang="en-GB" dirty="0"/>
              </a:p>
              <a:p>
                <a:r>
                  <a:rPr lang="en-GB" dirty="0"/>
                  <a:t>Next vertex: </a:t>
                </a:r>
              </a:p>
              <a:p>
                <a14:m>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r>
                          <a:rPr lang="en-GB" b="0" i="1" smtClean="0">
                            <a:latin typeface="Cambria Math" panose="02040503050406030204" pitchFamily="18" charset="0"/>
                          </a:rPr>
                          <m:t>𝑖</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2</m:t>
                            </m:r>
                            <m:r>
                              <a:rPr lang="en-GB" b="0" i="1" smtClean="0">
                                <a:latin typeface="Cambria Math" panose="02040503050406030204" pitchFamily="18" charset="0"/>
                              </a:rPr>
                              <m:t>𝜋</m:t>
                            </m:r>
                          </m:num>
                          <m:den>
                            <m:r>
                              <a:rPr lang="en-GB" b="0" i="1" smtClean="0">
                                <a:latin typeface="Cambria Math" panose="02040503050406030204" pitchFamily="18" charset="0"/>
                              </a:rPr>
                              <m:t>3</m:t>
                            </m:r>
                          </m:den>
                        </m:f>
                        <m:r>
                          <a:rPr lang="en-GB" b="0" i="1" smtClean="0">
                            <a:latin typeface="Cambria Math" panose="02040503050406030204" pitchFamily="18" charset="0"/>
                          </a:rPr>
                          <m:t>𝑖</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5</m:t>
                            </m:r>
                            <m:r>
                              <a:rPr lang="en-GB" b="0" i="1" smtClean="0">
                                <a:latin typeface="Cambria Math" panose="02040503050406030204" pitchFamily="18" charset="0"/>
                              </a:rPr>
                              <m:t>𝜋</m:t>
                            </m:r>
                          </m:num>
                          <m:den>
                            <m:r>
                              <a:rPr lang="en-GB" b="0" i="1" smtClean="0">
                                <a:latin typeface="Cambria Math" panose="02040503050406030204" pitchFamily="18" charset="0"/>
                              </a:rPr>
                              <m:t>6</m:t>
                            </m:r>
                          </m:den>
                        </m:f>
                        <m:r>
                          <a:rPr lang="en-GB" b="0" i="1" smtClean="0">
                            <a:latin typeface="Cambria Math" panose="02040503050406030204" pitchFamily="18" charset="0"/>
                          </a:rPr>
                          <m:t>𝑖</m:t>
                        </m:r>
                      </m:sup>
                    </m:sSup>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   →  </m:t>
                    </m:r>
                    <m:d>
                      <m:dPr>
                        <m:ctrlPr>
                          <a:rPr lang="en-GB" b="0" i="1" smtClean="0">
                            <a:latin typeface="Cambria Math" panose="02040503050406030204" pitchFamily="18" charset="0"/>
                          </a:rPr>
                        </m:ctrlPr>
                      </m:dPr>
                      <m:e>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,1</m:t>
                        </m:r>
                      </m:e>
                    </m:d>
                  </m:oMath>
                </a14:m>
                <a:r>
                  <a:rPr lang="en-GB" dirty="0"/>
                  <a:t> </a:t>
                </a:r>
              </a:p>
              <a:p>
                <a:r>
                  <a:rPr lang="en-GB" dirty="0"/>
                  <a:t>Next vertex:</a:t>
                </a:r>
              </a:p>
              <a:p>
                <a14:m>
                  <m:oMath xmlns:m="http://schemas.openxmlformats.org/officeDocument/2006/math">
                    <m:r>
                      <a:rPr lang="en-GB" i="1">
                        <a:latin typeface="Cambria Math" panose="02040503050406030204" pitchFamily="18" charset="0"/>
                      </a:rPr>
                      <m:t>2</m:t>
                    </m:r>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r>
                              <a:rPr lang="en-GB" i="1">
                                <a:latin typeface="Cambria Math" panose="02040503050406030204" pitchFamily="18" charset="0"/>
                              </a:rPr>
                              <m:t>5</m:t>
                            </m:r>
                            <m:r>
                              <a:rPr lang="en-GB" i="1">
                                <a:latin typeface="Cambria Math" panose="02040503050406030204" pitchFamily="18" charset="0"/>
                              </a:rPr>
                              <m:t>𝜋</m:t>
                            </m:r>
                          </m:num>
                          <m:den>
                            <m:r>
                              <a:rPr lang="en-GB" i="1">
                                <a:latin typeface="Cambria Math" panose="02040503050406030204" pitchFamily="18" charset="0"/>
                              </a:rPr>
                              <m:t>6</m:t>
                            </m:r>
                          </m:den>
                        </m:f>
                        <m:r>
                          <a:rPr lang="en-GB" i="1">
                            <a:latin typeface="Cambria Math" panose="02040503050406030204" pitchFamily="18" charset="0"/>
                          </a:rPr>
                          <m:t>𝑖</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r>
                              <a:rPr lang="en-GB" i="1">
                                <a:latin typeface="Cambria Math" panose="02040503050406030204" pitchFamily="18" charset="0"/>
                              </a:rPr>
                              <m:t>2</m:t>
                            </m:r>
                            <m:r>
                              <a:rPr lang="en-GB" i="1">
                                <a:latin typeface="Cambria Math" panose="02040503050406030204" pitchFamily="18" charset="0"/>
                              </a:rPr>
                              <m:t>𝜋</m:t>
                            </m:r>
                          </m:num>
                          <m:den>
                            <m:r>
                              <a:rPr lang="en-GB" i="1">
                                <a:latin typeface="Cambria Math" panose="02040503050406030204" pitchFamily="18" charset="0"/>
                              </a:rPr>
                              <m:t>3</m:t>
                            </m:r>
                          </m:den>
                        </m:f>
                        <m:r>
                          <a:rPr lang="en-GB" i="1">
                            <a:latin typeface="Cambria Math" panose="02040503050406030204" pitchFamily="18" charset="0"/>
                          </a:rPr>
                          <m:t>𝑖</m:t>
                        </m:r>
                      </m:sup>
                    </m:sSup>
                    <m:r>
                      <a:rPr lang="en-GB" i="1">
                        <a:latin typeface="Cambria Math" panose="02040503050406030204" pitchFamily="18" charset="0"/>
                      </a:rPr>
                      <m:t>=2</m:t>
                    </m:r>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r>
                              <a:rPr lang="en-GB" b="0" i="1" smtClean="0">
                                <a:latin typeface="Cambria Math" panose="02040503050406030204" pitchFamily="18" charset="0"/>
                              </a:rPr>
                              <m:t>3</m:t>
                            </m:r>
                            <m:r>
                              <a:rPr lang="en-GB" i="1">
                                <a:latin typeface="Cambria Math" panose="02040503050406030204" pitchFamily="18" charset="0"/>
                              </a:rPr>
                              <m:t>𝜋</m:t>
                            </m:r>
                          </m:num>
                          <m:den>
                            <m:r>
                              <a:rPr lang="en-GB" b="0" i="1" smtClean="0">
                                <a:latin typeface="Cambria Math" panose="02040503050406030204" pitchFamily="18" charset="0"/>
                              </a:rPr>
                              <m:t>2</m:t>
                            </m:r>
                          </m:den>
                        </m:f>
                        <m:r>
                          <a:rPr lang="en-GB" i="1">
                            <a:latin typeface="Cambria Math" panose="02040503050406030204" pitchFamily="18" charset="0"/>
                          </a:rPr>
                          <m:t>𝑖</m:t>
                        </m:r>
                      </m:sup>
                    </m:sSup>
                    <m:r>
                      <a:rPr lang="en-GB" i="1">
                        <a:latin typeface="Cambria Math" panose="02040503050406030204" pitchFamily="18" charset="0"/>
                      </a:rPr>
                      <m:t>=</m:t>
                    </m:r>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r>
                          <a:rPr lang="en-GB" b="0" i="1" smtClean="0">
                            <a:latin typeface="Cambria Math" panose="02040503050406030204" pitchFamily="18" charset="0"/>
                          </a:rPr>
                          <m:t>𝑖</m:t>
                        </m:r>
                      </m:sup>
                    </m:sSup>
                    <m:r>
                      <a:rPr lang="en-GB" b="0" i="1" smtClean="0">
                        <a:latin typeface="Cambria Math" panose="02040503050406030204" pitchFamily="18" charset="0"/>
                      </a:rPr>
                      <m:t>=</m:t>
                    </m:r>
                    <m:r>
                      <a:rPr lang="en-GB" i="1">
                        <a:latin typeface="Cambria Math" panose="02040503050406030204" pitchFamily="18" charset="0"/>
                      </a:rPr>
                      <m:t>−</m:t>
                    </m:r>
                    <m:r>
                      <a:rPr lang="en-GB" b="0" i="1" smtClean="0">
                        <a:latin typeface="Cambria Math" panose="02040503050406030204" pitchFamily="18" charset="0"/>
                      </a:rPr>
                      <m:t>2</m:t>
                    </m:r>
                    <m:r>
                      <a:rPr lang="en-GB" b="0" i="1" smtClean="0">
                        <a:latin typeface="Cambria Math" panose="02040503050406030204" pitchFamily="18" charset="0"/>
                      </a:rPr>
                      <m:t>𝑖</m:t>
                    </m:r>
                    <m:r>
                      <a:rPr lang="en-GB" b="0" i="1" smtClean="0">
                        <a:latin typeface="Cambria Math" panose="02040503050406030204" pitchFamily="18" charset="0"/>
                      </a:rPr>
                      <m:t>   →  (0,−2)</m:t>
                    </m:r>
                  </m:oMath>
                </a14:m>
                <a:r>
                  <a:rPr lang="en-GB" dirty="0"/>
                  <a:t> </a:t>
                </a:r>
              </a:p>
              <a:p>
                <a:endParaRPr lang="en-GB" dirty="0"/>
              </a:p>
              <a:p>
                <a:r>
                  <a:rPr lang="en-GB" dirty="0"/>
                  <a:t>Area </a:t>
                </a:r>
                <a14:m>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r>
                      <a:rPr lang="en-GB" b="0" i="1" smtClean="0">
                        <a:latin typeface="Cambria Math" panose="02040503050406030204" pitchFamily="18" charset="0"/>
                      </a:rPr>
                      <m:t>𝑏𝑎𝑠𝑒</m:t>
                    </m:r>
                    <m:r>
                      <a:rPr lang="en-GB" b="0" i="1" smtClean="0">
                        <a:latin typeface="Cambria Math" panose="02040503050406030204" pitchFamily="18" charset="0"/>
                      </a:rPr>
                      <m:t>×</m:t>
                    </m:r>
                    <m:r>
                      <a:rPr lang="en-GB" b="0" i="1" smtClean="0">
                        <a:latin typeface="Cambria Math" panose="02040503050406030204" pitchFamily="18" charset="0"/>
                      </a:rPr>
                      <m:t>h𝑒𝑖𝑔h𝑡</m:t>
                    </m:r>
                  </m:oMath>
                </a14:m>
                <a:br>
                  <a:rPr lang="en-GB" b="0" dirty="0"/>
                </a:br>
                <a14:m>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×3</m:t>
                    </m:r>
                  </m:oMath>
                </a14:m>
                <a:r>
                  <a:rPr lang="en-GB" b="0" dirty="0"/>
                  <a:t> </a:t>
                </a:r>
                <a:br>
                  <a:rPr lang="en-GB" b="0" dirty="0"/>
                </a:br>
                <a14:m>
                  <m:oMath xmlns:m="http://schemas.openxmlformats.org/officeDocument/2006/math">
                    <m:r>
                      <a:rPr lang="en-GB" b="0" i="1" smtClean="0">
                        <a:latin typeface="Cambria Math" panose="02040503050406030204" pitchFamily="18" charset="0"/>
                      </a:rPr>
                      <m:t>=3</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oMath>
                </a14:m>
                <a:r>
                  <a:rPr lang="en-GB" dirty="0"/>
                  <a:t> </a:t>
                </a:r>
              </a:p>
            </p:txBody>
          </p:sp>
        </mc:Choice>
        <mc:Fallback xmlns="">
          <p:sp>
            <p:nvSpPr>
              <p:cNvPr id="7" name="TextBox 6">
                <a:extLst>
                  <a:ext uri="{FF2B5EF4-FFF2-40B4-BE49-F238E27FC236}">
                    <a16:creationId xmlns:a16="http://schemas.microsoft.com/office/drawing/2014/main" id="{79466549-E1B9-403B-B82E-B506F0066CBD}"/>
                  </a:ext>
                </a:extLst>
              </p:cNvPr>
              <p:cNvSpPr txBox="1">
                <a:spLocks noRot="1" noChangeAspect="1" noMove="1" noResize="1" noEditPoints="1" noAdjustHandles="1" noChangeArrowheads="1" noChangeShapeType="1" noTextEdit="1"/>
              </p:cNvSpPr>
              <p:nvPr/>
            </p:nvSpPr>
            <p:spPr>
              <a:xfrm>
                <a:off x="611559" y="2276872"/>
                <a:ext cx="5256585" cy="4289251"/>
              </a:xfrm>
              <a:prstGeom prst="rect">
                <a:avLst/>
              </a:prstGeom>
              <a:blipFill>
                <a:blip r:embed="rId3"/>
                <a:stretch>
                  <a:fillRect l="-927" t="-142"/>
                </a:stretch>
              </a:blipFill>
            </p:spPr>
            <p:txBody>
              <a:bodyPr/>
              <a:lstStyle/>
              <a:p>
                <a:r>
                  <a:rPr lang="en-GB">
                    <a:noFill/>
                  </a:rPr>
                  <a:t> </a:t>
                </a:r>
              </a:p>
            </p:txBody>
          </p:sp>
        </mc:Fallback>
      </mc:AlternateContent>
      <p:grpSp>
        <p:nvGrpSpPr>
          <p:cNvPr id="8" name="Group 7">
            <a:extLst>
              <a:ext uri="{FF2B5EF4-FFF2-40B4-BE49-F238E27FC236}">
                <a16:creationId xmlns:a16="http://schemas.microsoft.com/office/drawing/2014/main" id="{B816C8BB-27F3-44D3-B7BD-254ED17D4A98}"/>
              </a:ext>
            </a:extLst>
          </p:cNvPr>
          <p:cNvGrpSpPr/>
          <p:nvPr/>
        </p:nvGrpSpPr>
        <p:grpSpPr>
          <a:xfrm>
            <a:off x="5918200" y="2650318"/>
            <a:ext cx="2613025" cy="3400274"/>
            <a:chOff x="6266207" y="2729129"/>
            <a:chExt cx="2128833" cy="2976722"/>
          </a:xfrm>
        </p:grpSpPr>
        <p:cxnSp>
          <p:nvCxnSpPr>
            <p:cNvPr id="9" name="Straight Arrow Connector 8">
              <a:extLst>
                <a:ext uri="{FF2B5EF4-FFF2-40B4-BE49-F238E27FC236}">
                  <a16:creationId xmlns:a16="http://schemas.microsoft.com/office/drawing/2014/main" id="{1D4F9CF2-A852-4B0A-BAC8-EBFB359B99FA}"/>
                </a:ext>
              </a:extLst>
            </p:cNvPr>
            <p:cNvCxnSpPr>
              <a:cxnSpLocks/>
            </p:cNvCxnSpPr>
            <p:nvPr/>
          </p:nvCxnSpPr>
          <p:spPr>
            <a:xfrm flipV="1">
              <a:off x="6266207" y="4398097"/>
              <a:ext cx="1895514" cy="133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CBD8130D-7FD9-4A0C-B089-7F82691B6D32}"/>
                </a:ext>
              </a:extLst>
            </p:cNvPr>
            <p:cNvCxnSpPr/>
            <p:nvPr/>
          </p:nvCxnSpPr>
          <p:spPr>
            <a:xfrm flipV="1">
              <a:off x="7092280" y="2969547"/>
              <a:ext cx="0" cy="2736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DB425CE-2BA4-47B8-AF48-FE4868700F41}"/>
                    </a:ext>
                  </a:extLst>
                </p:cNvPr>
                <p:cNvSpPr txBox="1"/>
                <p:nvPr/>
              </p:nvSpPr>
              <p:spPr>
                <a:xfrm>
                  <a:off x="6379154" y="3502514"/>
                  <a:ext cx="576064" cy="2916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3</m:t>
                            </m:r>
                          </m:e>
                        </m:rad>
                        <m:r>
                          <a:rPr lang="en-GB" sz="1400" b="0" i="1" smtClean="0">
                            <a:latin typeface="Cambria Math" panose="02040503050406030204" pitchFamily="18" charset="0"/>
                          </a:rPr>
                          <m:t>,1)</m:t>
                        </m:r>
                      </m:oMath>
                    </m:oMathPara>
                  </a14:m>
                  <a:endParaRPr lang="en-GB" dirty="0"/>
                </a:p>
              </p:txBody>
            </p:sp>
          </mc:Choice>
          <mc:Fallback xmlns="">
            <p:sp>
              <p:nvSpPr>
                <p:cNvPr id="15" name="TextBox 14">
                  <a:extLst>
                    <a:ext uri="{FF2B5EF4-FFF2-40B4-BE49-F238E27FC236}">
                      <a16:creationId xmlns:a16="http://schemas.microsoft.com/office/drawing/2014/main" id="{DDB425CE-2BA4-47B8-AF48-FE4868700F41}"/>
                    </a:ext>
                  </a:extLst>
                </p:cNvPr>
                <p:cNvSpPr txBox="1">
                  <a:spLocks noRot="1" noChangeAspect="1" noMove="1" noResize="1" noEditPoints="1" noAdjustHandles="1" noChangeArrowheads="1" noChangeShapeType="1" noTextEdit="1"/>
                </p:cNvSpPr>
                <p:nvPr/>
              </p:nvSpPr>
              <p:spPr>
                <a:xfrm>
                  <a:off x="6379154" y="3502514"/>
                  <a:ext cx="576064" cy="291667"/>
                </a:xfrm>
                <a:prstGeom prst="rect">
                  <a:avLst/>
                </a:prstGeom>
                <a:blipFill>
                  <a:blip r:embed="rId4"/>
                  <a:stretch>
                    <a:fillRect r="-17241" b="-92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3ACC613-41E2-4DFD-BF76-292759DEEF4A}"/>
                    </a:ext>
                  </a:extLst>
                </p:cNvPr>
                <p:cNvSpPr txBox="1"/>
                <p:nvPr/>
              </p:nvSpPr>
              <p:spPr>
                <a:xfrm>
                  <a:off x="7806298" y="3620702"/>
                  <a:ext cx="576064" cy="2916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3</m:t>
                            </m:r>
                          </m:e>
                        </m:rad>
                        <m:r>
                          <a:rPr lang="en-GB" sz="1400" b="0" i="1" smtClean="0">
                            <a:latin typeface="Cambria Math" panose="02040503050406030204" pitchFamily="18" charset="0"/>
                          </a:rPr>
                          <m:t>,1)</m:t>
                        </m:r>
                      </m:oMath>
                    </m:oMathPara>
                  </a14:m>
                  <a:endParaRPr lang="en-GB" dirty="0"/>
                </a:p>
              </p:txBody>
            </p:sp>
          </mc:Choice>
          <mc:Fallback xmlns="">
            <p:sp>
              <p:nvSpPr>
                <p:cNvPr id="23" name="TextBox 22">
                  <a:extLst>
                    <a:ext uri="{FF2B5EF4-FFF2-40B4-BE49-F238E27FC236}">
                      <a16:creationId xmlns:a16="http://schemas.microsoft.com/office/drawing/2014/main" id="{23ACC613-41E2-4DFD-BF76-292759DEEF4A}"/>
                    </a:ext>
                  </a:extLst>
                </p:cNvPr>
                <p:cNvSpPr txBox="1">
                  <a:spLocks noRot="1" noChangeAspect="1" noMove="1" noResize="1" noEditPoints="1" noAdjustHandles="1" noChangeArrowheads="1" noChangeShapeType="1" noTextEdit="1"/>
                </p:cNvSpPr>
                <p:nvPr/>
              </p:nvSpPr>
              <p:spPr>
                <a:xfrm>
                  <a:off x="7806298" y="3620702"/>
                  <a:ext cx="576064" cy="291667"/>
                </a:xfrm>
                <a:prstGeom prst="rect">
                  <a:avLst/>
                </a:prstGeom>
                <a:blipFill>
                  <a:blip r:embed="rId5"/>
                  <a:stretch>
                    <a:fillRect b="-92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1F50EC7-9054-4682-B684-63C1149BA28F}"/>
                    </a:ext>
                  </a:extLst>
                </p:cNvPr>
                <p:cNvSpPr txBox="1"/>
                <p:nvPr/>
              </p:nvSpPr>
              <p:spPr>
                <a:xfrm>
                  <a:off x="6546910" y="5124383"/>
                  <a:ext cx="576064" cy="2694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(0,−2)</m:t>
                        </m:r>
                      </m:oMath>
                    </m:oMathPara>
                  </a14:m>
                  <a:endParaRPr lang="en-GB" dirty="0"/>
                </a:p>
              </p:txBody>
            </p:sp>
          </mc:Choice>
          <mc:Fallback xmlns="">
            <p:sp>
              <p:nvSpPr>
                <p:cNvPr id="24" name="TextBox 23">
                  <a:extLst>
                    <a:ext uri="{FF2B5EF4-FFF2-40B4-BE49-F238E27FC236}">
                      <a16:creationId xmlns:a16="http://schemas.microsoft.com/office/drawing/2014/main" id="{31F50EC7-9054-4682-B684-63C1149BA28F}"/>
                    </a:ext>
                  </a:extLst>
                </p:cNvPr>
                <p:cNvSpPr txBox="1">
                  <a:spLocks noRot="1" noChangeAspect="1" noMove="1" noResize="1" noEditPoints="1" noAdjustHandles="1" noChangeArrowheads="1" noChangeShapeType="1" noTextEdit="1"/>
                </p:cNvSpPr>
                <p:nvPr/>
              </p:nvSpPr>
              <p:spPr>
                <a:xfrm>
                  <a:off x="6546910" y="5124383"/>
                  <a:ext cx="576064" cy="269439"/>
                </a:xfrm>
                <a:prstGeom prst="rect">
                  <a:avLst/>
                </a:prstGeom>
                <a:blipFill>
                  <a:blip r:embed="rId6"/>
                  <a:stretch>
                    <a:fillRect r="-1724"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096C57F-3094-4E57-99B7-BF8E5EE7F06C}"/>
                    </a:ext>
                  </a:extLst>
                </p:cNvPr>
                <p:cNvSpPr txBox="1"/>
                <p:nvPr/>
              </p:nvSpPr>
              <p:spPr>
                <a:xfrm>
                  <a:off x="8104307" y="4265074"/>
                  <a:ext cx="290733" cy="2694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dirty="0"/>
                </a:p>
              </p:txBody>
            </p:sp>
          </mc:Choice>
          <mc:Fallback xmlns="">
            <p:sp>
              <p:nvSpPr>
                <p:cNvPr id="28" name="TextBox 27">
                  <a:extLst>
                    <a:ext uri="{FF2B5EF4-FFF2-40B4-BE49-F238E27FC236}">
                      <a16:creationId xmlns:a16="http://schemas.microsoft.com/office/drawing/2014/main" id="{A096C57F-3094-4E57-99B7-BF8E5EE7F06C}"/>
                    </a:ext>
                  </a:extLst>
                </p:cNvPr>
                <p:cNvSpPr txBox="1">
                  <a:spLocks noRot="1" noChangeAspect="1" noMove="1" noResize="1" noEditPoints="1" noAdjustHandles="1" noChangeArrowheads="1" noChangeShapeType="1" noTextEdit="1"/>
                </p:cNvSpPr>
                <p:nvPr/>
              </p:nvSpPr>
              <p:spPr>
                <a:xfrm>
                  <a:off x="8104307" y="4265074"/>
                  <a:ext cx="290733" cy="26943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49400E2-3404-4CB2-902B-2702315A4A4D}"/>
                    </a:ext>
                  </a:extLst>
                </p:cNvPr>
                <p:cNvSpPr txBox="1"/>
                <p:nvPr/>
              </p:nvSpPr>
              <p:spPr>
                <a:xfrm>
                  <a:off x="6946913" y="2729129"/>
                  <a:ext cx="290733" cy="2694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dirty="0"/>
                </a:p>
              </p:txBody>
            </p:sp>
          </mc:Choice>
          <mc:Fallback xmlns="">
            <p:sp>
              <p:nvSpPr>
                <p:cNvPr id="29" name="TextBox 28">
                  <a:extLst>
                    <a:ext uri="{FF2B5EF4-FFF2-40B4-BE49-F238E27FC236}">
                      <a16:creationId xmlns:a16="http://schemas.microsoft.com/office/drawing/2014/main" id="{949400E2-3404-4CB2-902B-2702315A4A4D}"/>
                    </a:ext>
                  </a:extLst>
                </p:cNvPr>
                <p:cNvSpPr txBox="1">
                  <a:spLocks noRot="1" noChangeAspect="1" noMove="1" noResize="1" noEditPoints="1" noAdjustHandles="1" noChangeArrowheads="1" noChangeShapeType="1" noTextEdit="1"/>
                </p:cNvSpPr>
                <p:nvPr/>
              </p:nvSpPr>
              <p:spPr>
                <a:xfrm>
                  <a:off x="6946913" y="2729129"/>
                  <a:ext cx="290733" cy="269439"/>
                </a:xfrm>
                <a:prstGeom prst="rect">
                  <a:avLst/>
                </a:prstGeom>
                <a:blipFill>
                  <a:blip r:embed="rId8"/>
                  <a:stretch>
                    <a:fillRect b="-2000"/>
                  </a:stretch>
                </a:blipFill>
              </p:spPr>
              <p:txBody>
                <a:bodyPr/>
                <a:lstStyle/>
                <a:p>
                  <a:r>
                    <a:rPr lang="en-GB">
                      <a:noFill/>
                    </a:rPr>
                    <a:t> </a:t>
                  </a:r>
                </a:p>
              </p:txBody>
            </p:sp>
          </mc:Fallback>
        </mc:AlternateContent>
      </p:grpSp>
      <p:sp>
        <p:nvSpPr>
          <p:cNvPr id="25" name="Oval 24">
            <a:extLst>
              <a:ext uri="{FF2B5EF4-FFF2-40B4-BE49-F238E27FC236}">
                <a16:creationId xmlns:a16="http://schemas.microsoft.com/office/drawing/2014/main" id="{F203952E-2415-412E-83FA-9620DBE4641D}"/>
              </a:ext>
            </a:extLst>
          </p:cNvPr>
          <p:cNvSpPr/>
          <p:nvPr/>
        </p:nvSpPr>
        <p:spPr>
          <a:xfrm>
            <a:off x="7730314" y="3835334"/>
            <a:ext cx="117004" cy="1074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79EDE8F7-324B-4C87-98E7-867C1EE6E60F}"/>
              </a:ext>
            </a:extLst>
          </p:cNvPr>
          <p:cNvSpPr/>
          <p:nvPr/>
        </p:nvSpPr>
        <p:spPr>
          <a:xfrm>
            <a:off x="5961864" y="3835334"/>
            <a:ext cx="117004" cy="1074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B981359-B7A1-4B40-94C5-2EC02FCB0346}"/>
              </a:ext>
            </a:extLst>
          </p:cNvPr>
          <p:cNvSpPr/>
          <p:nvPr/>
        </p:nvSpPr>
        <p:spPr>
          <a:xfrm>
            <a:off x="6873656" y="5338208"/>
            <a:ext cx="117004" cy="1074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D818D92F-170E-40CF-B31E-02A8AB8F072D}"/>
              </a:ext>
            </a:extLst>
          </p:cNvPr>
          <p:cNvSpPr/>
          <p:nvPr/>
        </p:nvSpPr>
        <p:spPr>
          <a:xfrm>
            <a:off x="306512" y="2314972"/>
            <a:ext cx="243355"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5" name="Rectangle 34">
            <a:extLst>
              <a:ext uri="{FF2B5EF4-FFF2-40B4-BE49-F238E27FC236}">
                <a16:creationId xmlns:a16="http://schemas.microsoft.com/office/drawing/2014/main" id="{F4C42C32-8BF0-4D1D-8928-46AF64FCBFE4}"/>
              </a:ext>
            </a:extLst>
          </p:cNvPr>
          <p:cNvSpPr/>
          <p:nvPr/>
        </p:nvSpPr>
        <p:spPr>
          <a:xfrm>
            <a:off x="274484" y="5338208"/>
            <a:ext cx="243355"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6" name="Rectangle 35">
            <a:extLst>
              <a:ext uri="{FF2B5EF4-FFF2-40B4-BE49-F238E27FC236}">
                <a16:creationId xmlns:a16="http://schemas.microsoft.com/office/drawing/2014/main" id="{C2E523B6-411B-4570-B5A6-B75067D835BA}"/>
              </a:ext>
            </a:extLst>
          </p:cNvPr>
          <p:cNvSpPr/>
          <p:nvPr/>
        </p:nvSpPr>
        <p:spPr>
          <a:xfrm>
            <a:off x="561503" y="2314972"/>
            <a:ext cx="5120961" cy="29085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a:extLst>
              <a:ext uri="{FF2B5EF4-FFF2-40B4-BE49-F238E27FC236}">
                <a16:creationId xmlns:a16="http://schemas.microsoft.com/office/drawing/2014/main" id="{65333AB9-7F9C-4571-A8FE-FAF19738F4AD}"/>
              </a:ext>
            </a:extLst>
          </p:cNvPr>
          <p:cNvSpPr/>
          <p:nvPr/>
        </p:nvSpPr>
        <p:spPr>
          <a:xfrm>
            <a:off x="517839" y="5338208"/>
            <a:ext cx="5120961" cy="12621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a:extLst>
              <a:ext uri="{FF2B5EF4-FFF2-40B4-BE49-F238E27FC236}">
                <a16:creationId xmlns:a16="http://schemas.microsoft.com/office/drawing/2014/main" id="{6893A1FB-89A7-4542-B65D-970D1DD5A1DE}"/>
              </a:ext>
            </a:extLst>
          </p:cNvPr>
          <p:cNvSpPr/>
          <p:nvPr/>
        </p:nvSpPr>
        <p:spPr>
          <a:xfrm>
            <a:off x="5823863" y="2314972"/>
            <a:ext cx="3082889" cy="3661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Tree>
    <p:extLst>
      <p:ext uri="{BB962C8B-B14F-4D97-AF65-F5344CB8AC3E}">
        <p14:creationId xmlns:p14="http://schemas.microsoft.com/office/powerpoint/2010/main" val="10371183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 restart="whenNotActive" fill="hold" evtFilter="cancelBubble" nodeType="interactiveSeq">
                <p:stCondLst>
                  <p:cond evt="onClick" delay="0">
                    <p:tgtEl>
                      <p:spTgt spid="3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4" restart="whenNotActive" fill="hold" evtFilter="cancelBubble" nodeType="interactiveSeq">
                <p:stCondLst>
                  <p:cond evt="onClick" delay="0">
                    <p:tgtEl>
                      <p:spTgt spid="3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36" grpId="0" animBg="1"/>
      <p:bldP spid="37" grpId="0" animBg="1"/>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Core Pure Year 2</a:t>
            </a:r>
          </a:p>
          <a:p>
            <a:r>
              <a:rPr lang="en-GB" sz="2400" dirty="0"/>
              <a:t>Pages 26-27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C296ABB8-33DE-4E28-8222-650EF2D32CD6}"/>
              </a:ext>
            </a:extLst>
          </p:cNvPr>
          <p:cNvSpPr txBox="1"/>
          <p:nvPr/>
        </p:nvSpPr>
        <p:spPr>
          <a:xfrm>
            <a:off x="1187624" y="2693731"/>
            <a:ext cx="4752528" cy="2308324"/>
          </a:xfrm>
          <a:prstGeom prst="rect">
            <a:avLst/>
          </a:prstGeom>
          <a:noFill/>
        </p:spPr>
        <p:txBody>
          <a:bodyPr wrap="square" rtlCol="0">
            <a:spAutoFit/>
          </a:bodyPr>
          <a:lstStyle/>
          <a:p>
            <a:r>
              <a:rPr lang="en-US" sz="2400" dirty="0"/>
              <a:t>Complete before the lesson Q1</a:t>
            </a:r>
          </a:p>
          <a:p>
            <a:endParaRPr lang="en-US" sz="2400" dirty="0"/>
          </a:p>
          <a:p>
            <a:r>
              <a:rPr lang="en-US" sz="2400" dirty="0"/>
              <a:t>In Class:			</a:t>
            </a:r>
          </a:p>
          <a:p>
            <a:r>
              <a:rPr lang="en-US" sz="2400" dirty="0">
                <a:solidFill>
                  <a:schemeClr val="accent6"/>
                </a:solidFill>
              </a:rPr>
              <a:t>Amber</a:t>
            </a:r>
            <a:r>
              <a:rPr lang="en-US" sz="2400" dirty="0"/>
              <a:t> 		Q2</a:t>
            </a:r>
          </a:p>
          <a:p>
            <a:r>
              <a:rPr lang="en-US" sz="2400" dirty="0">
                <a:solidFill>
                  <a:srgbClr val="FF0000"/>
                </a:solidFill>
              </a:rPr>
              <a:t>Red</a:t>
            </a:r>
            <a:r>
              <a:rPr lang="en-US" sz="2400" dirty="0"/>
              <a:t>		Q3-6</a:t>
            </a:r>
          </a:p>
          <a:p>
            <a:endParaRPr lang="en-US" sz="2400" dirty="0"/>
          </a:p>
        </p:txBody>
      </p:sp>
    </p:spTree>
    <p:extLst>
      <p:ext uri="{BB962C8B-B14F-4D97-AF65-F5344CB8AC3E}">
        <p14:creationId xmlns:p14="http://schemas.microsoft.com/office/powerpoint/2010/main" val="75727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Exponential Form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692696"/>
                <a:ext cx="8568952" cy="6117124"/>
              </a:xfrm>
              <a:prstGeom prst="rect">
                <a:avLst/>
              </a:prstGeom>
              <a:noFill/>
            </p:spPr>
            <p:txBody>
              <a:bodyPr wrap="square" rtlCol="0">
                <a:spAutoFit/>
              </a:bodyPr>
              <a:lstStyle/>
              <a:p>
                <a:r>
                  <a:rPr lang="en-GB" dirty="0"/>
                  <a:t>We’ve seen the Cartesian form a complex number </a:t>
                </a:r>
                <a14:m>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𝑦𝑖</m:t>
                    </m:r>
                  </m:oMath>
                </a14:m>
                <a:r>
                  <a:rPr lang="en-GB" dirty="0"/>
                  <a:t> and the modulus-argument form </a:t>
                </a:r>
                <a14:m>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𝑟</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r>
                          <a:rPr lang="en-GB" b="0" i="1" smtClean="0">
                            <a:latin typeface="Cambria Math" panose="02040503050406030204" pitchFamily="18" charset="0"/>
                          </a:rPr>
                          <m:t>)</m:t>
                        </m:r>
                      </m:e>
                    </m:func>
                  </m:oMath>
                </a14:m>
                <a:r>
                  <a:rPr lang="en-GB" dirty="0"/>
                  <a:t>. But wait, there’s a third form! </a:t>
                </a:r>
              </a:p>
              <a:p>
                <a:endParaRPr lang="en-GB" dirty="0"/>
              </a:p>
              <a:p>
                <a:r>
                  <a:rPr lang="en-GB" dirty="0"/>
                  <a:t>In the later chapter on Taylor expansions, you’ll see that you that you can write functions as an infinitely long polynomial:</a:t>
                </a:r>
              </a:p>
              <a:p>
                <a:pPr/>
                <a14:m>
                  <m:oMathPara xmlns:m="http://schemas.openxmlformats.org/officeDocument/2006/math">
                    <m:oMathParaPr>
                      <m:jc m:val="centerGroup"/>
                    </m:oMathParaPr>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=1        −</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2!</m:t>
                          </m:r>
                        </m:den>
                      </m:f>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4</m:t>
                              </m:r>
                            </m:sup>
                          </m:sSup>
                        </m:num>
                        <m:den>
                          <m:r>
                            <a:rPr lang="en-GB" sz="1600" b="0" i="1" smtClean="0">
                              <a:latin typeface="Cambria Math" panose="02040503050406030204" pitchFamily="18" charset="0"/>
                            </a:rPr>
                            <m:t>4!</m:t>
                          </m:r>
                        </m:den>
                      </m:f>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6</m:t>
                              </m:r>
                            </m:sup>
                          </m:sSup>
                        </m:num>
                        <m:den>
                          <m:r>
                            <a:rPr lang="en-GB" sz="1600" b="0" i="1" smtClean="0">
                              <a:latin typeface="Cambria Math" panose="02040503050406030204" pitchFamily="18" charset="0"/>
                            </a:rPr>
                            <m:t>6!</m:t>
                          </m:r>
                        </m:den>
                      </m:f>
                      <m:r>
                        <a:rPr lang="en-GB" sz="1600" b="0" i="1" smtClean="0">
                          <a:latin typeface="Cambria Math" panose="02040503050406030204" pitchFamily="18" charset="0"/>
                        </a:rPr>
                        <m:t>         +…</m:t>
                      </m:r>
                    </m:oMath>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𝑥</m:t>
                      </m:r>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num>
                        <m:den>
                          <m:r>
                            <a:rPr lang="en-GB" sz="1600" b="0" i="1" smtClean="0">
                              <a:latin typeface="Cambria Math" panose="02040503050406030204" pitchFamily="18" charset="0"/>
                            </a:rPr>
                            <m:t>3!</m:t>
                          </m:r>
                        </m:den>
                      </m:f>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5</m:t>
                              </m:r>
                            </m:sup>
                          </m:sSup>
                        </m:num>
                        <m:den>
                          <m:r>
                            <a:rPr lang="en-GB" sz="1600" b="0" i="1" smtClean="0">
                              <a:latin typeface="Cambria Math" panose="02040503050406030204" pitchFamily="18" charset="0"/>
                            </a:rPr>
                            <m:t>5!</m:t>
                          </m:r>
                        </m:den>
                      </m:f>
                      <m:r>
                        <a:rPr lang="en-GB" sz="1600" b="0" i="1" smtClean="0">
                          <a:latin typeface="Cambria Math" panose="02040503050406030204" pitchFamily="18" charset="0"/>
                        </a:rPr>
                        <m:t>         −…</m:t>
                      </m:r>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     1+</m:t>
                      </m:r>
                      <m:r>
                        <a:rPr lang="en-GB" sz="1600" b="0" i="1" smtClean="0">
                          <a:latin typeface="Cambria Math" panose="02040503050406030204" pitchFamily="18" charset="0"/>
                        </a:rPr>
                        <m:t>𝑥</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num>
                        <m:den>
                          <m:r>
                            <a:rPr lang="en-GB" sz="1600" b="0" i="1" smtClean="0">
                              <a:latin typeface="Cambria Math" panose="02040503050406030204" pitchFamily="18" charset="0"/>
                            </a:rPr>
                            <m:t>3!</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4</m:t>
                              </m:r>
                            </m:sup>
                          </m:sSup>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5</m:t>
                              </m:r>
                            </m:sup>
                          </m:sSup>
                        </m:num>
                        <m:den>
                          <m:r>
                            <a:rPr lang="en-GB" sz="1600" b="0" i="1" smtClean="0">
                              <a:latin typeface="Cambria Math" panose="02040503050406030204" pitchFamily="18" charset="0"/>
                            </a:rPr>
                            <m:t>5!</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6</m:t>
                              </m:r>
                            </m:sup>
                          </m:sSup>
                        </m:num>
                        <m:den>
                          <m:r>
                            <a:rPr lang="en-GB" sz="1600" b="0" i="1" smtClean="0">
                              <a:latin typeface="Cambria Math" panose="02040503050406030204" pitchFamily="18" charset="0"/>
                            </a:rPr>
                            <m:t>6!</m:t>
                          </m:r>
                        </m:den>
                      </m:f>
                      <m:r>
                        <a:rPr lang="en-GB" sz="1600" b="0" i="1" smtClean="0">
                          <a:latin typeface="Cambria Math" panose="02040503050406030204" pitchFamily="18" charset="0"/>
                        </a:rPr>
                        <m:t>+</m:t>
                      </m:r>
                    </m:oMath>
                  </m:oMathPara>
                </a14:m>
                <a:endParaRPr lang="en-GB" sz="1600" dirty="0"/>
              </a:p>
              <a:p>
                <a:endParaRPr lang="en-GB" dirty="0"/>
              </a:p>
              <a:p>
                <a:r>
                  <a:rPr lang="en-GB" dirty="0"/>
                  <a:t>It looks like the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oMath>
                </a14:m>
                <a:r>
                  <a:rPr lang="en-GB" dirty="0"/>
                  <a:t> and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oMath>
                </a14:m>
                <a:r>
                  <a:rPr lang="en-GB" dirty="0"/>
                  <a:t> somehow add to give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a14:m>
                <a:r>
                  <a:rPr lang="en-GB" dirty="0"/>
                  <a:t>. The one problem is that the signs don’t quite match up. But </a:t>
                </a:r>
                <a14:m>
                  <m:oMath xmlns:m="http://schemas.openxmlformats.org/officeDocument/2006/math">
                    <m:r>
                      <a:rPr lang="en-GB" b="0" i="1" smtClean="0">
                        <a:latin typeface="Cambria Math" panose="02040503050406030204" pitchFamily="18" charset="0"/>
                      </a:rPr>
                      <m:t>𝑖</m:t>
                    </m:r>
                  </m:oMath>
                </a14:m>
                <a:r>
                  <a:rPr lang="en-GB" dirty="0"/>
                  <a:t> changes sign as we raise it to higher powers.</a:t>
                </a:r>
              </a:p>
              <a:p>
                <a:endParaRPr lang="en-GB" dirty="0"/>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m:rPr>
                              <m:sty m:val="p"/>
                            </m:rPr>
                            <a:rPr lang="en-GB" sz="1600" b="0" i="1" smtClean="0">
                              <a:latin typeface="Cambria Math" panose="02040503050406030204" pitchFamily="18" charset="0"/>
                            </a:rPr>
                            <m:t>i</m:t>
                          </m:r>
                          <m:r>
                            <a:rPr lang="en-GB" sz="1600" b="0" i="1" smtClean="0">
                              <a:latin typeface="Cambria Math" panose="02040503050406030204" pitchFamily="18" charset="0"/>
                            </a:rPr>
                            <m:t>𝜃</m:t>
                          </m:r>
                        </m:sup>
                      </m:sSup>
                      <m:r>
                        <a:rPr lang="en-GB" sz="1600" b="0" i="1" smtClean="0">
                          <a:latin typeface="Cambria Math" panose="02040503050406030204" pitchFamily="18" charset="0"/>
                        </a:rPr>
                        <m:t>=1+</m:t>
                      </m:r>
                      <m:r>
                        <a:rPr lang="en-GB" sz="1600" b="0" i="1" smtClean="0">
                          <a:latin typeface="Cambria Math" panose="02040503050406030204" pitchFamily="18" charset="0"/>
                        </a:rPr>
                        <m:t>𝑖</m:t>
                      </m:r>
                      <m:r>
                        <a:rPr lang="en-GB" sz="1600" b="0" i="1" smtClean="0">
                          <a:latin typeface="Cambria Math" panose="02040503050406030204" pitchFamily="18" charset="0"/>
                        </a:rPr>
                        <m:t>𝜃</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𝑖</m:t>
                                  </m:r>
                                  <m:r>
                                    <a:rPr lang="en-GB" sz="1600" b="0" i="1" smtClean="0">
                                      <a:latin typeface="Cambria Math" panose="02040503050406030204" pitchFamily="18" charset="0"/>
                                    </a:rPr>
                                    <m:t>𝜃</m:t>
                                  </m:r>
                                </m:e>
                              </m:d>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𝑖</m:t>
                                  </m:r>
                                  <m:r>
                                    <a:rPr lang="en-GB" sz="1600" b="0" i="1" smtClean="0">
                                      <a:latin typeface="Cambria Math" panose="02040503050406030204" pitchFamily="18" charset="0"/>
                                    </a:rPr>
                                    <m:t>𝜃</m:t>
                                  </m:r>
                                </m:e>
                              </m:d>
                            </m:e>
                            <m:sup>
                              <m:r>
                                <a:rPr lang="en-GB" sz="1600" b="0" i="1" smtClean="0">
                                  <a:latin typeface="Cambria Math" panose="02040503050406030204" pitchFamily="18" charset="0"/>
                                </a:rPr>
                                <m:t>3</m:t>
                              </m:r>
                            </m:sup>
                          </m:sSup>
                        </m:num>
                        <m:den>
                          <m:r>
                            <a:rPr lang="en-GB" sz="1600" b="0" i="1" smtClean="0">
                              <a:latin typeface="Cambria Math" panose="02040503050406030204" pitchFamily="18" charset="0"/>
                            </a:rPr>
                            <m:t>3!</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𝑖</m:t>
                                  </m:r>
                                  <m:r>
                                    <a:rPr lang="en-GB" sz="1600" b="0" i="1" smtClean="0">
                                      <a:latin typeface="Cambria Math" panose="02040503050406030204" pitchFamily="18" charset="0"/>
                                    </a:rPr>
                                    <m:t>𝜃</m:t>
                                  </m:r>
                                </m:e>
                              </m:d>
                            </m:e>
                            <m:sup>
                              <m:r>
                                <a:rPr lang="en-GB" sz="1600" b="0" i="1" smtClean="0">
                                  <a:latin typeface="Cambria Math" panose="02040503050406030204" pitchFamily="18" charset="0"/>
                                </a:rPr>
                                <m:t>4</m:t>
                              </m:r>
                            </m:sup>
                          </m:sSup>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oMath>
                    <m:oMath xmlns:m="http://schemas.openxmlformats.org/officeDocument/2006/math">
                      <m:r>
                        <a:rPr lang="en-GB" sz="1600" b="0" i="1" smtClean="0">
                          <a:latin typeface="Cambria Math" panose="02040503050406030204" pitchFamily="18" charset="0"/>
                        </a:rPr>
                        <m:t>       =1+</m:t>
                      </m:r>
                      <m:r>
                        <a:rPr lang="en-GB" sz="1600" b="0" i="1" smtClean="0">
                          <a:latin typeface="Cambria Math" panose="02040503050406030204" pitchFamily="18" charset="0"/>
                        </a:rPr>
                        <m:t>𝑖</m:t>
                      </m:r>
                      <m:r>
                        <a:rPr lang="en-GB" sz="1600" b="0" i="1" smtClean="0">
                          <a:latin typeface="Cambria Math" panose="02040503050406030204" pitchFamily="18" charset="0"/>
                        </a:rPr>
                        <m:t>𝜃</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𝜃</m:t>
                              </m:r>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𝑖</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𝜃</m:t>
                              </m:r>
                            </m:e>
                            <m:sup>
                              <m:r>
                                <a:rPr lang="en-GB" sz="1600" b="0" i="1" smtClean="0">
                                  <a:latin typeface="Cambria Math" panose="02040503050406030204" pitchFamily="18" charset="0"/>
                                </a:rPr>
                                <m:t>3</m:t>
                              </m:r>
                            </m:sup>
                          </m:sSup>
                        </m:num>
                        <m:den>
                          <m:r>
                            <a:rPr lang="en-GB" sz="1600" b="0" i="1" smtClean="0">
                              <a:latin typeface="Cambria Math" panose="02040503050406030204" pitchFamily="18" charset="0"/>
                            </a:rPr>
                            <m:t>3!</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𝜃</m:t>
                              </m:r>
                            </m:e>
                            <m:sup>
                              <m:r>
                                <a:rPr lang="en-GB" sz="1600" b="0" i="1" smtClean="0">
                                  <a:latin typeface="Cambria Math" panose="02040503050406030204" pitchFamily="18" charset="0"/>
                                </a:rPr>
                                <m:t>4</m:t>
                              </m:r>
                            </m:sup>
                          </m:sSup>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oMath>
                    <m:oMath xmlns:m="http://schemas.openxmlformats.org/officeDocument/2006/math">
                      <m:r>
                        <a:rPr lang="en-GB" sz="1600" b="0" i="0" smtClean="0">
                          <a:latin typeface="Cambria Math" panose="02040503050406030204" pitchFamily="18" charset="0"/>
                        </a:rPr>
                        <m:t>       </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𝜃</m:t>
                                  </m:r>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𝜃</m:t>
                                  </m:r>
                                </m:e>
                                <m:sup>
                                  <m:r>
                                    <a:rPr lang="en-GB" sz="1600" b="0" i="1" smtClean="0">
                                      <a:latin typeface="Cambria Math" panose="02040503050406030204" pitchFamily="18" charset="0"/>
                                    </a:rPr>
                                    <m:t>4</m:t>
                                  </m:r>
                                </m:sup>
                              </m:sSup>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𝜃</m:t>
                                  </m:r>
                                </m:e>
                                <m:sup>
                                  <m:r>
                                    <a:rPr lang="en-GB" sz="1600" b="0" i="1" smtClean="0">
                                      <a:latin typeface="Cambria Math" panose="02040503050406030204" pitchFamily="18" charset="0"/>
                                    </a:rPr>
                                    <m:t>6</m:t>
                                  </m:r>
                                </m:sup>
                              </m:sSup>
                            </m:num>
                            <m:den>
                              <m:r>
                                <a:rPr lang="en-GB" sz="1600" b="0" i="1" smtClean="0">
                                  <a:latin typeface="Cambria Math" panose="02040503050406030204" pitchFamily="18" charset="0"/>
                                </a:rPr>
                                <m:t>6!</m:t>
                              </m:r>
                            </m:den>
                          </m:f>
                          <m:r>
                            <a:rPr lang="en-GB" sz="1600" b="0" i="1" smtClean="0">
                              <a:latin typeface="Cambria Math" panose="02040503050406030204" pitchFamily="18" charset="0"/>
                            </a:rPr>
                            <m:t>+…</m:t>
                          </m:r>
                        </m:e>
                      </m:d>
                      <m:r>
                        <a:rPr lang="en-GB" sz="1600" b="0" i="1" smtClean="0">
                          <a:latin typeface="Cambria Math" panose="02040503050406030204" pitchFamily="18" charset="0"/>
                        </a:rPr>
                        <m:t>+</m:t>
                      </m:r>
                      <m:r>
                        <a:rPr lang="en-GB" sz="1600" b="0" i="1" smtClean="0">
                          <a:latin typeface="Cambria Math" panose="02040503050406030204" pitchFamily="18" charset="0"/>
                        </a:rPr>
                        <m:t>𝑖</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𝜃</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𝜃</m:t>
                                  </m:r>
                                </m:e>
                                <m:sup>
                                  <m:r>
                                    <a:rPr lang="en-GB" sz="1600" b="0" i="1" smtClean="0">
                                      <a:latin typeface="Cambria Math" panose="02040503050406030204" pitchFamily="18" charset="0"/>
                                    </a:rPr>
                                    <m:t>3</m:t>
                                  </m:r>
                                </m:sup>
                              </m:sSup>
                            </m:num>
                            <m:den>
                              <m:r>
                                <a:rPr lang="en-GB" sz="1600" b="0" i="1" smtClean="0">
                                  <a:latin typeface="Cambria Math" panose="02040503050406030204" pitchFamily="18" charset="0"/>
                                </a:rPr>
                                <m:t>3!</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𝜃</m:t>
                                  </m:r>
                                </m:e>
                                <m:sup>
                                  <m:r>
                                    <a:rPr lang="en-GB" sz="1600" b="0" i="1" smtClean="0">
                                      <a:latin typeface="Cambria Math" panose="02040503050406030204" pitchFamily="18" charset="0"/>
                                    </a:rPr>
                                    <m:t>5</m:t>
                                  </m:r>
                                </m:sup>
                              </m:sSup>
                            </m:num>
                            <m:den>
                              <m:r>
                                <a:rPr lang="en-GB" sz="1600" b="0" i="1" smtClean="0">
                                  <a:latin typeface="Cambria Math" panose="02040503050406030204" pitchFamily="18" charset="0"/>
                                </a:rPr>
                                <m:t>5!</m:t>
                              </m:r>
                            </m:den>
                          </m:f>
                          <m:r>
                            <a:rPr lang="en-GB" sz="1600" b="0" i="1" smtClean="0">
                              <a:latin typeface="Cambria Math" panose="02040503050406030204" pitchFamily="18" charset="0"/>
                            </a:rPr>
                            <m:t>−…</m:t>
                          </m:r>
                        </m:e>
                      </m:d>
                    </m:oMath>
                    <m:oMath xmlns:m="http://schemas.openxmlformats.org/officeDocument/2006/math">
                      <m:r>
                        <a:rPr lang="en-GB" sz="1600" b="0" i="1" smtClean="0">
                          <a:latin typeface="Cambria Math" panose="02040503050406030204" pitchFamily="18" charset="0"/>
                        </a:rPr>
                        <m:t>      =</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𝜃</m:t>
                          </m:r>
                          <m:r>
                            <a:rPr lang="en-GB" sz="1600" b="0" i="1" smtClean="0">
                              <a:latin typeface="Cambria Math" panose="02040503050406030204" pitchFamily="18" charset="0"/>
                            </a:rPr>
                            <m:t>+</m:t>
                          </m:r>
                          <m:r>
                            <a:rPr lang="en-GB" sz="1600" b="0" i="1" smtClean="0">
                              <a:latin typeface="Cambria Math" panose="02040503050406030204" pitchFamily="18" charset="0"/>
                            </a:rPr>
                            <m:t>𝑖</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e>
                      </m:func>
                    </m:oMath>
                  </m:oMathPara>
                </a14:m>
                <a:endParaRPr lang="en-GB" sz="1600" dirty="0"/>
              </a:p>
              <a:p>
                <a:r>
                  <a:rPr lang="en-GB" sz="1600" dirty="0"/>
                  <a:t>Holy smokes Batman!</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692696"/>
                <a:ext cx="8568952" cy="6117124"/>
              </a:xfrm>
              <a:prstGeom prst="rect">
                <a:avLst/>
              </a:prstGeom>
              <a:blipFill rotWithShape="0">
                <a:blip r:embed="rId2"/>
                <a:stretch>
                  <a:fillRect l="-640" t="-598" r="-356" b="-399"/>
                </a:stretch>
              </a:blipFill>
            </p:spPr>
            <p:txBody>
              <a:bodyPr/>
              <a:lstStyle/>
              <a:p>
                <a:r>
                  <a:rPr lang="en-GB">
                    <a:noFill/>
                  </a:rPr>
                  <a:t> </a:t>
                </a:r>
              </a:p>
            </p:txBody>
          </p:sp>
        </mc:Fallback>
      </mc:AlternateContent>
      <p:sp>
        <p:nvSpPr>
          <p:cNvPr id="6" name="Rectangle 5"/>
          <p:cNvSpPr/>
          <p:nvPr/>
        </p:nvSpPr>
        <p:spPr>
          <a:xfrm>
            <a:off x="2798404" y="4571999"/>
            <a:ext cx="3234262" cy="5970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2798404" y="5169067"/>
            <a:ext cx="3234262" cy="4954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798404" y="5664531"/>
            <a:ext cx="4267414" cy="5343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798404" y="6198243"/>
            <a:ext cx="1821097" cy="3094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6209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5">
                                            <p:txEl>
                                              <p:pRg st="8" end="8"/>
                                            </p:txEl>
                                          </p:spTgt>
                                        </p:tgtEl>
                                        <p:attrNameLst>
                                          <p:attrName>style.visibility</p:attrName>
                                        </p:attrNameLst>
                                      </p:cBhvr>
                                      <p:to>
                                        <p:strVal val="visible"/>
                                      </p:to>
                                    </p:set>
                                    <p:animEffect transition="in" filter="fade">
                                      <p:cBhvr>
                                        <p:cTn id="54" dur="500"/>
                                        <p:tgtEl>
                                          <p:spTgt spid="5">
                                            <p:txEl>
                                              <p:pRg st="8" end="8"/>
                                            </p:txEl>
                                          </p:spTgt>
                                        </p:tgtEl>
                                      </p:cBhvr>
                                    </p:animEffect>
                                  </p:childTnLst>
                                </p:cTn>
                              </p:par>
                            </p:childTnLst>
                          </p:cTn>
                        </p:par>
                      </p:childTnLst>
                    </p:cTn>
                  </p:par>
                </p:childTnLst>
              </p:cTn>
              <p:nextCondLst>
                <p:cond evt="onClick" delay="0">
                  <p:tgtEl>
                    <p:spTgt spid="9"/>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Exponential Form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123728" y="715624"/>
                <a:ext cx="5328592" cy="97302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800" dirty="0">
                    <a:latin typeface="Wingdings" panose="05000000000000000000" pitchFamily="2" charset="2"/>
                  </a:rPr>
                  <a:t>!</a:t>
                </a:r>
                <a:r>
                  <a:rPr lang="en-GB" sz="2800" dirty="0"/>
                  <a:t> Exponential form</a:t>
                </a:r>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𝑧</m:t>
                      </m:r>
                      <m:r>
                        <a:rPr lang="en-GB" sz="2800" b="0" i="1" smtClean="0">
                          <a:latin typeface="Cambria Math" panose="02040503050406030204" pitchFamily="18" charset="0"/>
                        </a:rPr>
                        <m:t>=</m:t>
                      </m:r>
                      <m:r>
                        <a:rPr lang="en-GB" sz="2800" b="0" i="1" smtClean="0">
                          <a:latin typeface="Cambria Math" panose="02040503050406030204" pitchFamily="18" charset="0"/>
                        </a:rPr>
                        <m:t>𝑟</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𝑒</m:t>
                          </m:r>
                        </m:e>
                        <m:sup>
                          <m:r>
                            <a:rPr lang="en-GB" sz="2800" b="0" i="1" smtClean="0">
                              <a:latin typeface="Cambria Math" panose="02040503050406030204" pitchFamily="18" charset="0"/>
                            </a:rPr>
                            <m:t>𝑖</m:t>
                          </m:r>
                          <m:r>
                            <a:rPr lang="en-GB" sz="2800" b="0" i="1" smtClean="0">
                              <a:latin typeface="Cambria Math" panose="02040503050406030204" pitchFamily="18" charset="0"/>
                            </a:rPr>
                            <m:t>𝜃</m:t>
                          </m:r>
                        </m:sup>
                      </m:sSup>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2123728" y="715624"/>
                <a:ext cx="5328592" cy="973023"/>
              </a:xfrm>
              <a:prstGeom prst="rect">
                <a:avLst/>
              </a:prstGeom>
              <a:blipFill rotWithShape="0">
                <a:blip r:embed="rId2"/>
                <a:stretch>
                  <a:fillRect l="-2050" t="-6098"/>
                </a:stretch>
              </a:blipFill>
            </p:spPr>
            <p:txBody>
              <a:bodyPr/>
              <a:lstStyle/>
              <a:p>
                <a:r>
                  <a:rPr lang="en-GB">
                    <a:noFill/>
                  </a:rPr>
                  <a:t> </a:t>
                </a:r>
              </a:p>
            </p:txBody>
          </p:sp>
        </mc:Fallback>
      </mc:AlternateContent>
      <p:sp>
        <p:nvSpPr>
          <p:cNvPr id="6" name="TextBox 5"/>
          <p:cNvSpPr txBox="1"/>
          <p:nvPr/>
        </p:nvSpPr>
        <p:spPr>
          <a:xfrm>
            <a:off x="358711" y="1798838"/>
            <a:ext cx="6768752" cy="400110"/>
          </a:xfrm>
          <a:prstGeom prst="rect">
            <a:avLst/>
          </a:prstGeom>
          <a:noFill/>
        </p:spPr>
        <p:txBody>
          <a:bodyPr wrap="square" rtlCol="0">
            <a:spAutoFit/>
          </a:bodyPr>
          <a:lstStyle/>
          <a:p>
            <a:r>
              <a:rPr lang="en-GB" sz="2000" dirty="0"/>
              <a:t>You need to be able to convert to and from exponential form.</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684129057"/>
                  </p:ext>
                </p:extLst>
              </p:nvPr>
            </p:nvGraphicFramePr>
            <p:xfrm>
              <a:off x="323528" y="2316502"/>
              <a:ext cx="5936280" cy="3417571"/>
            </p:xfrm>
            <a:graphic>
              <a:graphicData uri="http://schemas.openxmlformats.org/drawingml/2006/table">
                <a:tbl>
                  <a:tblPr firstRow="1" bandRow="1">
                    <a:tableStyleId>{073A0DAA-6AF3-43AB-8588-CEC1D06C72B9}</a:tableStyleId>
                  </a:tblPr>
                  <a:tblGrid>
                    <a:gridCol w="1056703">
                      <a:extLst>
                        <a:ext uri="{9D8B030D-6E8A-4147-A177-3AD203B41FA5}">
                          <a16:colId xmlns:a16="http://schemas.microsoft.com/office/drawing/2014/main" val="20000"/>
                        </a:ext>
                      </a:extLst>
                    </a:gridCol>
                    <a:gridCol w="2690034">
                      <a:extLst>
                        <a:ext uri="{9D8B030D-6E8A-4147-A177-3AD203B41FA5}">
                          <a16:colId xmlns:a16="http://schemas.microsoft.com/office/drawing/2014/main" val="20001"/>
                        </a:ext>
                      </a:extLst>
                    </a:gridCol>
                    <a:gridCol w="2189543">
                      <a:extLst>
                        <a:ext uri="{9D8B030D-6E8A-4147-A177-3AD203B41FA5}">
                          <a16:colId xmlns:a16="http://schemas.microsoft.com/office/drawing/2014/main" val="2000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𝒊𝒚</m:t>
                                </m:r>
                              </m:oMath>
                            </m:oMathPara>
                          </a14:m>
                          <a:endParaRPr lang="en-GB" sz="2000" dirty="0"/>
                        </a:p>
                      </a:txBody>
                      <a:tcPr/>
                    </a:tc>
                    <a:tc>
                      <a:txBody>
                        <a:bodyPr/>
                        <a:lstStyle/>
                        <a:p>
                          <a:r>
                            <a:rPr lang="en-GB" sz="2000" dirty="0"/>
                            <a:t>Mod-</a:t>
                          </a:r>
                          <a:r>
                            <a:rPr lang="en-GB" sz="2000" dirty="0" err="1"/>
                            <a:t>arg</a:t>
                          </a:r>
                          <a:r>
                            <a:rPr lang="en-GB" sz="2000" dirty="0"/>
                            <a:t> form</a:t>
                          </a:r>
                        </a:p>
                      </a:txBody>
                      <a:tcPr/>
                    </a:tc>
                    <a:tc>
                      <a:txBody>
                        <a:bodyPr/>
                        <a:lstStyle/>
                        <a:p>
                          <a:r>
                            <a:rPr lang="en-GB" sz="2000" dirty="0" err="1"/>
                            <a:t>Exp</a:t>
                          </a:r>
                          <a:r>
                            <a:rPr lang="en-GB" sz="2000" dirty="0"/>
                            <a:t> Form</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z="2000" smtClean="0">
                                    <a:latin typeface="Cambria Math" panose="02040503050406030204" pitchFamily="18" charset="0"/>
                                  </a:rPr>
                                  <m:t>−1</m:t>
                                </m:r>
                              </m:oMath>
                            </m:oMathPara>
                          </a14:m>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000" smtClean="0">
                                    <a:latin typeface="Cambria Math" panose="02040503050406030204" pitchFamily="18" charset="0"/>
                                  </a:rPr>
                                  <m:t>𝑧</m:t>
                                </m:r>
                                <m:r>
                                  <a:rPr lang="en-GB" sz="2000" smtClean="0">
                                    <a:latin typeface="Cambria Math" panose="02040503050406030204" pitchFamily="18" charset="0"/>
                                  </a:rPr>
                                  <m:t>=</m:t>
                                </m:r>
                                <m:func>
                                  <m:funcPr>
                                    <m:ctrlPr>
                                      <a:rPr lang="en-GB" sz="2000" i="1" smtClean="0">
                                        <a:latin typeface="Cambria Math" panose="02040503050406030204" pitchFamily="18" charset="0"/>
                                      </a:rPr>
                                    </m:ctrlPr>
                                  </m:funcPr>
                                  <m:fName>
                                    <m:r>
                                      <m:rPr>
                                        <m:sty m:val="p"/>
                                      </m:rPr>
                                      <a:rPr lang="en-GB" sz="2000" smtClean="0">
                                        <a:latin typeface="Cambria Math" panose="02040503050406030204" pitchFamily="18" charset="0"/>
                                      </a:rPr>
                                      <m:t>cos</m:t>
                                    </m:r>
                                  </m:fName>
                                  <m:e>
                                    <m:r>
                                      <a:rPr lang="en-GB" sz="2000" smtClean="0">
                                        <a:latin typeface="Cambria Math" panose="02040503050406030204" pitchFamily="18" charset="0"/>
                                      </a:rPr>
                                      <m:t>𝜋</m:t>
                                    </m:r>
                                  </m:e>
                                </m:func>
                                <m:r>
                                  <a:rPr lang="en-GB" sz="2000" smtClean="0">
                                    <a:latin typeface="Cambria Math" panose="02040503050406030204" pitchFamily="18" charset="0"/>
                                  </a:rPr>
                                  <m:t>+</m:t>
                                </m:r>
                                <m:r>
                                  <a:rPr lang="en-GB" sz="2000" smtClean="0">
                                    <a:latin typeface="Cambria Math" panose="02040503050406030204" pitchFamily="18" charset="0"/>
                                  </a:rPr>
                                  <m:t>𝑖</m:t>
                                </m:r>
                                <m:func>
                                  <m:funcPr>
                                    <m:ctrlPr>
                                      <a:rPr lang="en-GB" sz="2000" i="1" smtClean="0">
                                        <a:latin typeface="Cambria Math" panose="02040503050406030204" pitchFamily="18" charset="0"/>
                                      </a:rPr>
                                    </m:ctrlPr>
                                  </m:funcPr>
                                  <m:fName>
                                    <m:r>
                                      <m:rPr>
                                        <m:sty m:val="p"/>
                                      </m:rPr>
                                      <a:rPr lang="en-GB" sz="2000" smtClean="0">
                                        <a:latin typeface="Cambria Math" panose="02040503050406030204" pitchFamily="18" charset="0"/>
                                      </a:rPr>
                                      <m:t>sin</m:t>
                                    </m:r>
                                  </m:fName>
                                  <m:e>
                                    <m:r>
                                      <a:rPr lang="en-GB" sz="2000" smtClean="0">
                                        <a:latin typeface="Cambria Math" panose="02040503050406030204" pitchFamily="18" charset="0"/>
                                      </a:rPr>
                                      <m:t>𝜋</m:t>
                                    </m:r>
                                  </m:e>
                                </m:func>
                              </m:oMath>
                            </m:oMathPara>
                          </a14:m>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𝑧</m:t>
                                </m:r>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r>
                                      <a:rPr lang="en-GB" sz="2000" b="0" i="1" smtClean="0">
                                        <a:latin typeface="Cambria Math" panose="02040503050406030204" pitchFamily="18" charset="0"/>
                                      </a:rPr>
                                      <m:t>𝑖</m:t>
                                    </m:r>
                                    <m:r>
                                      <a:rPr lang="en-GB" sz="2000" b="0" i="1" smtClean="0">
                                        <a:latin typeface="Cambria Math" panose="02040503050406030204" pitchFamily="18" charset="0"/>
                                      </a:rPr>
                                      <m:t>𝜋</m:t>
                                    </m:r>
                                  </m:sup>
                                </m:sSup>
                              </m:oMath>
                            </m:oMathPara>
                          </a14:m>
                          <a:endParaRPr lang="en-GB" sz="2000"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2−3</m:t>
                                </m:r>
                                <m:r>
                                  <a:rPr lang="en-GB" sz="2000" b="0" i="1" smtClean="0">
                                    <a:latin typeface="Cambria Math" panose="02040503050406030204" pitchFamily="18" charset="0"/>
                                  </a:rPr>
                                  <m:t>𝑖</m:t>
                                </m:r>
                              </m:oMath>
                            </m:oMathPara>
                          </a14:m>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𝑧</m:t>
                                </m:r>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13</m:t>
                                    </m:r>
                                  </m:e>
                                </m:rad>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r>
                                      <a:rPr lang="en-GB" sz="2000" b="0" i="1" smtClean="0">
                                        <a:latin typeface="Cambria Math" panose="02040503050406030204" pitchFamily="18" charset="0"/>
                                      </a:rPr>
                                      <m:t>−0.983</m:t>
                                    </m:r>
                                    <m:r>
                                      <a:rPr lang="en-GB" sz="2000" b="0" i="1" smtClean="0">
                                        <a:latin typeface="Cambria Math" panose="02040503050406030204" pitchFamily="18" charset="0"/>
                                      </a:rPr>
                                      <m:t>𝑖</m:t>
                                    </m:r>
                                  </m:sup>
                                </m:sSup>
                              </m:oMath>
                            </m:oMathPara>
                          </a14:m>
                          <a:endParaRPr lang="en-GB" sz="2000" dirty="0"/>
                        </a:p>
                      </a:txBody>
                      <a:tcPr/>
                    </a:tc>
                    <a:extLst>
                      <a:ext uri="{0D108BD9-81ED-4DB2-BD59-A6C34878D82A}">
                        <a16:rowId xmlns:a16="http://schemas.microsoft.com/office/drawing/2014/main" val="10002"/>
                      </a:ext>
                    </a:extLst>
                  </a:tr>
                  <a:tr h="370840">
                    <a:tc>
                      <a:txBody>
                        <a:bodyPr/>
                        <a:lstStyle/>
                        <a:p>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2</m:t>
                                    </m:r>
                                  </m:e>
                                </m:rad>
                                <m:d>
                                  <m:dPr>
                                    <m:ctrlPr>
                                      <a:rPr lang="en-GB" sz="2000" b="0" i="1" smtClean="0">
                                        <a:latin typeface="Cambria Math" panose="02040503050406030204" pitchFamily="18" charset="0"/>
                                      </a:rPr>
                                    </m:ctrlPr>
                                  </m:dPr>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𝜋</m:t>
                                            </m:r>
                                          </m:num>
                                          <m:den>
                                            <m:r>
                                              <a:rPr lang="en-GB" sz="2000" b="0" i="1" smtClean="0">
                                                <a:latin typeface="Cambria Math" panose="02040503050406030204" pitchFamily="18" charset="0"/>
                                              </a:rPr>
                                              <m:t>10</m:t>
                                            </m:r>
                                          </m:den>
                                        </m:f>
                                      </m:e>
                                    </m:func>
                                    <m:r>
                                      <a:rPr lang="en-GB" sz="2000" b="0" i="1" smtClean="0">
                                        <a:latin typeface="Cambria Math" panose="02040503050406030204" pitchFamily="18" charset="0"/>
                                      </a:rPr>
                                      <m:t>+</m:t>
                                    </m:r>
                                    <m:r>
                                      <a:rPr lang="en-GB" sz="2000" b="0" i="1" smtClean="0">
                                        <a:latin typeface="Cambria Math" panose="02040503050406030204" pitchFamily="18" charset="0"/>
                                      </a:rPr>
                                      <m:t>𝑖</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𝜋</m:t>
                                            </m:r>
                                          </m:num>
                                          <m:den>
                                            <m:r>
                                              <a:rPr lang="en-GB" sz="2000" b="0" i="1" smtClean="0">
                                                <a:latin typeface="Cambria Math" panose="02040503050406030204" pitchFamily="18" charset="0"/>
                                              </a:rPr>
                                              <m:t>10</m:t>
                                            </m:r>
                                          </m:den>
                                        </m:f>
                                      </m:e>
                                    </m:func>
                                  </m:e>
                                </m:d>
                              </m:oMath>
                            </m:oMathPara>
                          </a14:m>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𝑧</m:t>
                                </m:r>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2</m:t>
                                    </m:r>
                                  </m:e>
                                </m:rad>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𝜋</m:t>
                                        </m:r>
                                        <m:r>
                                          <a:rPr lang="en-GB" sz="2000" b="0" i="1" smtClean="0">
                                            <a:latin typeface="Cambria Math" panose="02040503050406030204" pitchFamily="18" charset="0"/>
                                          </a:rPr>
                                          <m:t>𝑖</m:t>
                                        </m:r>
                                      </m:num>
                                      <m:den>
                                        <m:r>
                                          <a:rPr lang="en-GB" sz="2000" b="0" i="1" smtClean="0">
                                            <a:latin typeface="Cambria Math" panose="02040503050406030204" pitchFamily="18" charset="0"/>
                                          </a:rPr>
                                          <m:t>10</m:t>
                                        </m:r>
                                      </m:den>
                                    </m:f>
                                  </m:sup>
                                </m:sSup>
                              </m:oMath>
                            </m:oMathPara>
                          </a14:m>
                          <a:endParaRPr lang="en-GB" sz="2000"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−1+</m:t>
                                </m:r>
                                <m:r>
                                  <a:rPr lang="en-GB" sz="2000" b="0" i="1" smtClean="0">
                                    <a:latin typeface="Cambria Math" panose="02040503050406030204" pitchFamily="18" charset="0"/>
                                  </a:rPr>
                                  <m:t>𝑖</m:t>
                                </m:r>
                              </m:oMath>
                            </m:oMathPara>
                          </a14:m>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2</m:t>
                                    </m:r>
                                  </m:e>
                                </m:rad>
                                <m:d>
                                  <m:dPr>
                                    <m:ctrlPr>
                                      <a:rPr lang="en-GB" sz="2000" b="0" i="1" smtClean="0">
                                        <a:latin typeface="Cambria Math" panose="02040503050406030204" pitchFamily="18" charset="0"/>
                                      </a:rPr>
                                    </m:ctrlPr>
                                  </m:dPr>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r>
                                              <a:rPr lang="en-GB" sz="2000" b="0" i="1" smtClean="0">
                                                <a:latin typeface="Cambria Math" panose="02040503050406030204" pitchFamily="18" charset="0"/>
                                              </a:rPr>
                                              <m:t>𝜋</m:t>
                                            </m:r>
                                          </m:num>
                                          <m:den>
                                            <m:r>
                                              <a:rPr lang="en-GB" sz="2000" b="0" i="1" smtClean="0">
                                                <a:latin typeface="Cambria Math" panose="02040503050406030204" pitchFamily="18" charset="0"/>
                                              </a:rPr>
                                              <m:t>4</m:t>
                                            </m:r>
                                          </m:den>
                                        </m:f>
                                      </m:e>
                                    </m:func>
                                    <m:r>
                                      <a:rPr lang="en-GB" sz="2000" b="0" i="1" smtClean="0">
                                        <a:latin typeface="Cambria Math" panose="02040503050406030204" pitchFamily="18" charset="0"/>
                                      </a:rPr>
                                      <m:t>+</m:t>
                                    </m:r>
                                    <m:r>
                                      <a:rPr lang="en-GB" sz="2000" b="0" i="1" smtClean="0">
                                        <a:latin typeface="Cambria Math" panose="02040503050406030204" pitchFamily="18" charset="0"/>
                                      </a:rPr>
                                      <m:t>𝑖</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r>
                                              <a:rPr lang="en-GB" sz="2000" b="0" i="1" smtClean="0">
                                                <a:latin typeface="Cambria Math" panose="02040503050406030204" pitchFamily="18" charset="0"/>
                                              </a:rPr>
                                              <m:t>𝜋</m:t>
                                            </m:r>
                                          </m:num>
                                          <m:den>
                                            <m:r>
                                              <a:rPr lang="en-GB" sz="2000" b="0" i="1" smtClean="0">
                                                <a:latin typeface="Cambria Math" panose="02040503050406030204" pitchFamily="18" charset="0"/>
                                              </a:rPr>
                                              <m:t>4</m:t>
                                            </m:r>
                                          </m:den>
                                        </m:f>
                                      </m:e>
                                    </m:func>
                                  </m:e>
                                </m:d>
                              </m:oMath>
                            </m:oMathPara>
                          </a14:m>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𝑧</m:t>
                                </m:r>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2</m:t>
                                    </m:r>
                                  </m:e>
                                </m:rad>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r>
                                          <a:rPr lang="en-GB" sz="2000" b="0" i="1" smtClean="0">
                                            <a:latin typeface="Cambria Math" panose="02040503050406030204" pitchFamily="18" charset="0"/>
                                          </a:rPr>
                                          <m:t>𝜋</m:t>
                                        </m:r>
                                        <m:r>
                                          <a:rPr lang="en-GB" sz="2000" b="0" i="1" smtClean="0">
                                            <a:latin typeface="Cambria Math" panose="02040503050406030204" pitchFamily="18" charset="0"/>
                                          </a:rPr>
                                          <m:t>𝑖</m:t>
                                        </m:r>
                                      </m:num>
                                      <m:den>
                                        <m:r>
                                          <a:rPr lang="en-GB" sz="2000" b="0" i="1" smtClean="0">
                                            <a:latin typeface="Cambria Math" panose="02040503050406030204" pitchFamily="18" charset="0"/>
                                          </a:rPr>
                                          <m:t>4</m:t>
                                        </m:r>
                                      </m:den>
                                    </m:f>
                                  </m:sup>
                                </m:sSup>
                              </m:oMath>
                            </m:oMathPara>
                          </a14:m>
                          <a:endParaRPr lang="en-GB" sz="2000" dirty="0"/>
                        </a:p>
                      </a:txBody>
                      <a:tcPr/>
                    </a:tc>
                    <a:extLst>
                      <a:ext uri="{0D108BD9-81ED-4DB2-BD59-A6C34878D82A}">
                        <a16:rowId xmlns:a16="http://schemas.microsoft.com/office/drawing/2014/main" val="10004"/>
                      </a:ext>
                    </a:extLst>
                  </a:tr>
                  <a:tr h="370840">
                    <a:tc>
                      <a:txBody>
                        <a:bodyPr/>
                        <a:lstStyle/>
                        <a:p>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2</m:t>
                                </m:r>
                                <m:d>
                                  <m:dPr>
                                    <m:ctrlPr>
                                      <a:rPr lang="en-GB" sz="2000" b="0" i="1" smtClean="0">
                                        <a:latin typeface="Cambria Math" panose="02040503050406030204" pitchFamily="18" charset="0"/>
                                      </a:rPr>
                                    </m:ctrlPr>
                                  </m:dPr>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r>
                                              <a:rPr lang="en-GB" sz="2000" b="0" i="1" smtClean="0">
                                                <a:latin typeface="Cambria Math" panose="02040503050406030204" pitchFamily="18" charset="0"/>
                                              </a:rPr>
                                              <m:t>𝜋</m:t>
                                            </m:r>
                                          </m:num>
                                          <m:den>
                                            <m:r>
                                              <a:rPr lang="en-GB" sz="2000" b="0" i="1" smtClean="0">
                                                <a:latin typeface="Cambria Math" panose="02040503050406030204" pitchFamily="18" charset="0"/>
                                              </a:rPr>
                                              <m:t>5</m:t>
                                            </m:r>
                                          </m:den>
                                        </m:f>
                                      </m:e>
                                    </m:func>
                                    <m:r>
                                      <a:rPr lang="en-GB" sz="2000" b="0" i="1" smtClean="0">
                                        <a:latin typeface="Cambria Math" panose="02040503050406030204" pitchFamily="18" charset="0"/>
                                      </a:rPr>
                                      <m:t>+</m:t>
                                    </m:r>
                                    <m:r>
                                      <a:rPr lang="en-GB" sz="2000" b="0" i="1" smtClean="0">
                                        <a:latin typeface="Cambria Math" panose="02040503050406030204" pitchFamily="18" charset="0"/>
                                      </a:rPr>
                                      <m:t>𝑖</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r>
                                              <a:rPr lang="en-GB" sz="2000" b="0" i="1" smtClean="0">
                                                <a:latin typeface="Cambria Math" panose="02040503050406030204" pitchFamily="18" charset="0"/>
                                              </a:rPr>
                                              <m:t>𝜋</m:t>
                                            </m:r>
                                          </m:num>
                                          <m:den>
                                            <m:r>
                                              <a:rPr lang="en-GB" sz="2000" b="0" i="1" smtClean="0">
                                                <a:latin typeface="Cambria Math" panose="02040503050406030204" pitchFamily="18" charset="0"/>
                                              </a:rPr>
                                              <m:t>5</m:t>
                                            </m:r>
                                          </m:den>
                                        </m:f>
                                      </m:e>
                                    </m:func>
                                  </m:e>
                                </m:d>
                              </m:oMath>
                            </m:oMathPara>
                          </a14:m>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𝑧</m:t>
                                </m:r>
                                <m:r>
                                  <a:rPr lang="en-GB" sz="2000" b="0" i="1" smtClean="0">
                                    <a:latin typeface="Cambria Math" panose="02040503050406030204" pitchFamily="18" charset="0"/>
                                  </a:rPr>
                                  <m:t>=2</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23</m:t>
                                        </m:r>
                                        <m:r>
                                          <a:rPr lang="en-GB" sz="2000" b="0" i="1" smtClean="0">
                                            <a:latin typeface="Cambria Math" panose="02040503050406030204" pitchFamily="18" charset="0"/>
                                          </a:rPr>
                                          <m:t>𝜋</m:t>
                                        </m:r>
                                        <m:r>
                                          <a:rPr lang="en-GB" sz="2000" b="0" i="1" smtClean="0">
                                            <a:latin typeface="Cambria Math" panose="02040503050406030204" pitchFamily="18" charset="0"/>
                                          </a:rPr>
                                          <m:t>𝑖</m:t>
                                        </m:r>
                                      </m:num>
                                      <m:den>
                                        <m:r>
                                          <a:rPr lang="en-GB" sz="2000" b="0" i="1" smtClean="0">
                                            <a:latin typeface="Cambria Math" panose="02040503050406030204" pitchFamily="18" charset="0"/>
                                          </a:rPr>
                                          <m:t>5</m:t>
                                        </m:r>
                                      </m:den>
                                    </m:f>
                                  </m:sup>
                                </m:sSup>
                              </m:oMath>
                            </m:oMathPara>
                          </a14:m>
                          <a:endParaRPr lang="en-GB" sz="2000" dirty="0"/>
                        </a:p>
                      </a:txBody>
                      <a:tcPr/>
                    </a:tc>
                    <a:extLst>
                      <a:ext uri="{0D108BD9-81ED-4DB2-BD59-A6C34878D82A}">
                        <a16:rowId xmlns:a16="http://schemas.microsoft.com/office/drawing/2014/main" val="10005"/>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684129057"/>
                  </p:ext>
                </p:extLst>
              </p:nvPr>
            </p:nvGraphicFramePr>
            <p:xfrm>
              <a:off x="323528" y="2316502"/>
              <a:ext cx="5936280" cy="3398521"/>
            </p:xfrm>
            <a:graphic>
              <a:graphicData uri="http://schemas.openxmlformats.org/drawingml/2006/table">
                <a:tbl>
                  <a:tblPr firstRow="1" bandRow="1">
                    <a:tableStyleId>{073A0DAA-6AF3-43AB-8588-CEC1D06C72B9}</a:tableStyleId>
                  </a:tblPr>
                  <a:tblGrid>
                    <a:gridCol w="1056703">
                      <a:extLst>
                        <a:ext uri="{9D8B030D-6E8A-4147-A177-3AD203B41FA5}">
                          <a16:colId xmlns:a16="http://schemas.microsoft.com/office/drawing/2014/main" val="20000"/>
                        </a:ext>
                      </a:extLst>
                    </a:gridCol>
                    <a:gridCol w="2690034">
                      <a:extLst>
                        <a:ext uri="{9D8B030D-6E8A-4147-A177-3AD203B41FA5}">
                          <a16:colId xmlns:a16="http://schemas.microsoft.com/office/drawing/2014/main" val="20001"/>
                        </a:ext>
                      </a:extLst>
                    </a:gridCol>
                    <a:gridCol w="2189543">
                      <a:extLst>
                        <a:ext uri="{9D8B030D-6E8A-4147-A177-3AD203B41FA5}">
                          <a16:colId xmlns:a16="http://schemas.microsoft.com/office/drawing/2014/main" val="20002"/>
                        </a:ext>
                      </a:extLst>
                    </a:gridCol>
                  </a:tblGrid>
                  <a:tr h="396240">
                    <a:tc>
                      <a:txBody>
                        <a:bodyPr/>
                        <a:lstStyle/>
                        <a:p>
                          <a:endParaRPr lang="en-US"/>
                        </a:p>
                      </a:txBody>
                      <a:tcPr>
                        <a:blipFill>
                          <a:blip r:embed="rId3"/>
                          <a:stretch>
                            <a:fillRect l="-578" t="-7692" r="-465896" b="-761538"/>
                          </a:stretch>
                        </a:blipFill>
                      </a:tcPr>
                    </a:tc>
                    <a:tc>
                      <a:txBody>
                        <a:bodyPr/>
                        <a:lstStyle/>
                        <a:p>
                          <a:r>
                            <a:rPr lang="en-GB" sz="2000" dirty="0"/>
                            <a:t>Mod-</a:t>
                          </a:r>
                          <a:r>
                            <a:rPr lang="en-GB" sz="2000" dirty="0" err="1"/>
                            <a:t>arg</a:t>
                          </a:r>
                          <a:r>
                            <a:rPr lang="en-GB" sz="2000" dirty="0"/>
                            <a:t> form</a:t>
                          </a:r>
                        </a:p>
                      </a:txBody>
                      <a:tcPr/>
                    </a:tc>
                    <a:tc>
                      <a:txBody>
                        <a:bodyPr/>
                        <a:lstStyle/>
                        <a:p>
                          <a:r>
                            <a:rPr lang="en-GB" sz="2000" dirty="0" err="1"/>
                            <a:t>Exp</a:t>
                          </a:r>
                          <a:r>
                            <a:rPr lang="en-GB" sz="2000" dirty="0"/>
                            <a:t> Form</a:t>
                          </a:r>
                        </a:p>
                      </a:txBody>
                      <a:tcPr/>
                    </a:tc>
                    <a:extLst>
                      <a:ext uri="{0D108BD9-81ED-4DB2-BD59-A6C34878D82A}">
                        <a16:rowId xmlns:a16="http://schemas.microsoft.com/office/drawing/2014/main" val="10000"/>
                      </a:ext>
                    </a:extLst>
                  </a:tr>
                  <a:tr h="406146">
                    <a:tc>
                      <a:txBody>
                        <a:bodyPr/>
                        <a:lstStyle/>
                        <a:p>
                          <a:endParaRPr lang="en-US"/>
                        </a:p>
                      </a:txBody>
                      <a:tcPr>
                        <a:blipFill>
                          <a:blip r:embed="rId3"/>
                          <a:stretch>
                            <a:fillRect l="-578" t="-104478" r="-465896" b="-638806"/>
                          </a:stretch>
                        </a:blipFill>
                      </a:tcPr>
                    </a:tc>
                    <a:tc>
                      <a:txBody>
                        <a:bodyPr/>
                        <a:lstStyle/>
                        <a:p>
                          <a:endParaRPr lang="en-US"/>
                        </a:p>
                      </a:txBody>
                      <a:tcPr>
                        <a:blipFill>
                          <a:blip r:embed="rId3"/>
                          <a:stretch>
                            <a:fillRect l="-39367" t="-104478" r="-82353" b="-638806"/>
                          </a:stretch>
                        </a:blipFill>
                      </a:tcPr>
                    </a:tc>
                    <a:tc>
                      <a:txBody>
                        <a:bodyPr/>
                        <a:lstStyle/>
                        <a:p>
                          <a:endParaRPr lang="en-US"/>
                        </a:p>
                      </a:txBody>
                      <a:tcPr>
                        <a:blipFill>
                          <a:blip r:embed="rId3"/>
                          <a:stretch>
                            <a:fillRect l="-171588" t="-104478" r="-1393" b="-638806"/>
                          </a:stretch>
                        </a:blipFill>
                      </a:tcPr>
                    </a:tc>
                    <a:extLst>
                      <a:ext uri="{0D108BD9-81ED-4DB2-BD59-A6C34878D82A}">
                        <a16:rowId xmlns:a16="http://schemas.microsoft.com/office/drawing/2014/main" val="10001"/>
                      </a:ext>
                    </a:extLst>
                  </a:tr>
                  <a:tr h="432181">
                    <a:tc>
                      <a:txBody>
                        <a:bodyPr/>
                        <a:lstStyle/>
                        <a:p>
                          <a:endParaRPr lang="en-US"/>
                        </a:p>
                      </a:txBody>
                      <a:tcPr>
                        <a:blipFill>
                          <a:blip r:embed="rId3"/>
                          <a:stretch>
                            <a:fillRect l="-578" t="-192958" r="-465896" b="-50281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dirty="0"/>
                        </a:p>
                      </a:txBody>
                      <a:tcPr/>
                    </a:tc>
                    <a:tc>
                      <a:txBody>
                        <a:bodyPr/>
                        <a:lstStyle/>
                        <a:p>
                          <a:endParaRPr lang="en-US"/>
                        </a:p>
                      </a:txBody>
                      <a:tcPr>
                        <a:blipFill>
                          <a:blip r:embed="rId3"/>
                          <a:stretch>
                            <a:fillRect l="-171588" t="-192958" r="-1393" b="-502817"/>
                          </a:stretch>
                        </a:blipFill>
                      </a:tcPr>
                    </a:tc>
                    <a:extLst>
                      <a:ext uri="{0D108BD9-81ED-4DB2-BD59-A6C34878D82A}">
                        <a16:rowId xmlns:a16="http://schemas.microsoft.com/office/drawing/2014/main" val="10002"/>
                      </a:ext>
                    </a:extLst>
                  </a:tr>
                  <a:tr h="611378">
                    <a:tc>
                      <a:txBody>
                        <a:bodyPr/>
                        <a:lstStyle/>
                        <a:p>
                          <a:endParaRPr lang="en-GB" sz="2000" dirty="0"/>
                        </a:p>
                      </a:txBody>
                      <a:tcPr/>
                    </a:tc>
                    <a:tc>
                      <a:txBody>
                        <a:bodyPr/>
                        <a:lstStyle/>
                        <a:p>
                          <a:endParaRPr lang="en-US"/>
                        </a:p>
                      </a:txBody>
                      <a:tcPr>
                        <a:blipFill>
                          <a:blip r:embed="rId3"/>
                          <a:stretch>
                            <a:fillRect l="-39367" t="-208000" r="-82353" b="-257000"/>
                          </a:stretch>
                        </a:blipFill>
                      </a:tcPr>
                    </a:tc>
                    <a:tc>
                      <a:txBody>
                        <a:bodyPr/>
                        <a:lstStyle/>
                        <a:p>
                          <a:endParaRPr lang="en-US"/>
                        </a:p>
                      </a:txBody>
                      <a:tcPr>
                        <a:blipFill>
                          <a:blip r:embed="rId3"/>
                          <a:stretch>
                            <a:fillRect l="-171588" t="-208000" r="-1393" b="-257000"/>
                          </a:stretch>
                        </a:blipFill>
                      </a:tcPr>
                    </a:tc>
                    <a:extLst>
                      <a:ext uri="{0D108BD9-81ED-4DB2-BD59-A6C34878D82A}">
                        <a16:rowId xmlns:a16="http://schemas.microsoft.com/office/drawing/2014/main" val="10003"/>
                      </a:ext>
                    </a:extLst>
                  </a:tr>
                  <a:tr h="776288">
                    <a:tc>
                      <a:txBody>
                        <a:bodyPr/>
                        <a:lstStyle/>
                        <a:p>
                          <a:endParaRPr lang="en-US"/>
                        </a:p>
                      </a:txBody>
                      <a:tcPr>
                        <a:blipFill>
                          <a:blip r:embed="rId3"/>
                          <a:stretch>
                            <a:fillRect l="-578" t="-240625" r="-465896" b="-100781"/>
                          </a:stretch>
                        </a:blipFill>
                      </a:tcPr>
                    </a:tc>
                    <a:tc>
                      <a:txBody>
                        <a:bodyPr/>
                        <a:lstStyle/>
                        <a:p>
                          <a:endParaRPr lang="en-US"/>
                        </a:p>
                      </a:txBody>
                      <a:tcPr>
                        <a:blipFill>
                          <a:blip r:embed="rId3"/>
                          <a:stretch>
                            <a:fillRect l="-39367" t="-240625" r="-82353" b="-100781"/>
                          </a:stretch>
                        </a:blipFill>
                      </a:tcPr>
                    </a:tc>
                    <a:tc>
                      <a:txBody>
                        <a:bodyPr/>
                        <a:lstStyle/>
                        <a:p>
                          <a:endParaRPr lang="en-US"/>
                        </a:p>
                      </a:txBody>
                      <a:tcPr>
                        <a:blipFill>
                          <a:blip r:embed="rId3"/>
                          <a:stretch>
                            <a:fillRect l="-171588" t="-240625" r="-1393" b="-100781"/>
                          </a:stretch>
                        </a:blipFill>
                      </a:tcPr>
                    </a:tc>
                    <a:extLst>
                      <a:ext uri="{0D108BD9-81ED-4DB2-BD59-A6C34878D82A}">
                        <a16:rowId xmlns:a16="http://schemas.microsoft.com/office/drawing/2014/main" val="10004"/>
                      </a:ext>
                    </a:extLst>
                  </a:tr>
                  <a:tr h="776288">
                    <a:tc>
                      <a:txBody>
                        <a:bodyPr/>
                        <a:lstStyle/>
                        <a:p>
                          <a:endParaRPr lang="en-GB" sz="2000" dirty="0"/>
                        </a:p>
                      </a:txBody>
                      <a:tcPr/>
                    </a:tc>
                    <a:tc>
                      <a:txBody>
                        <a:bodyPr/>
                        <a:lstStyle/>
                        <a:p>
                          <a:endParaRPr lang="en-US"/>
                        </a:p>
                      </a:txBody>
                      <a:tcPr>
                        <a:blipFill>
                          <a:blip r:embed="rId3"/>
                          <a:stretch>
                            <a:fillRect l="-39367" t="-343307" r="-82353" b="-1575"/>
                          </a:stretch>
                        </a:blipFill>
                      </a:tcPr>
                    </a:tc>
                    <a:tc>
                      <a:txBody>
                        <a:bodyPr/>
                        <a:lstStyle/>
                        <a:p>
                          <a:endParaRPr lang="en-US"/>
                        </a:p>
                      </a:txBody>
                      <a:tcPr>
                        <a:blipFill>
                          <a:blip r:embed="rId3"/>
                          <a:stretch>
                            <a:fillRect l="-171588" t="-343307" r="-1393" b="-1575"/>
                          </a:stretch>
                        </a:blipFill>
                      </a:tcPr>
                    </a:tc>
                    <a:extLst>
                      <a:ext uri="{0D108BD9-81ED-4DB2-BD59-A6C34878D82A}">
                        <a16:rowId xmlns:a16="http://schemas.microsoft.com/office/drawing/2014/main" val="10005"/>
                      </a:ext>
                    </a:extLst>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6914021" y="2564904"/>
                <a:ext cx="2016224" cy="13631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𝒆</m:t>
                          </m:r>
                        </m:e>
                        <m:sup>
                          <m:r>
                            <a:rPr lang="en-GB" b="1" i="1" smtClean="0">
                              <a:latin typeface="Cambria Math" panose="02040503050406030204" pitchFamily="18" charset="0"/>
                            </a:rPr>
                            <m:t>𝒊</m:t>
                          </m:r>
                          <m:r>
                            <a:rPr lang="en-GB" b="1" i="1" smtClean="0">
                              <a:latin typeface="Cambria Math" panose="02040503050406030204" pitchFamily="18" charset="0"/>
                            </a:rPr>
                            <m:t>𝝅</m:t>
                          </m:r>
                        </m:sup>
                      </m:sSup>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𝟎</m:t>
                      </m:r>
                    </m:oMath>
                  </m:oMathPara>
                </a14:m>
                <a:endParaRPr lang="en-GB" b="1" dirty="0"/>
              </a:p>
              <a:p>
                <a:r>
                  <a:rPr lang="en-GB" sz="1600" dirty="0"/>
                  <a:t>This is Euler’s identity. It relates the five most fundamental constants in maths!</a:t>
                </a:r>
              </a:p>
            </p:txBody>
          </p:sp>
        </mc:Choice>
        <mc:Fallback xmlns="">
          <p:sp>
            <p:nvSpPr>
              <p:cNvPr id="8" name="TextBox 7"/>
              <p:cNvSpPr txBox="1">
                <a:spLocks noRot="1" noChangeAspect="1" noMove="1" noResize="1" noEditPoints="1" noAdjustHandles="1" noChangeArrowheads="1" noChangeShapeType="1" noTextEdit="1"/>
              </p:cNvSpPr>
              <p:nvPr/>
            </p:nvSpPr>
            <p:spPr>
              <a:xfrm>
                <a:off x="6914021" y="2564904"/>
                <a:ext cx="2016224" cy="1363130"/>
              </a:xfrm>
              <a:prstGeom prst="rect">
                <a:avLst/>
              </a:prstGeom>
              <a:blipFill rotWithShape="0">
                <a:blip r:embed="rId4"/>
                <a:stretch>
                  <a:fillRect l="-1511" r="-3323" b="-4933"/>
                </a:stretch>
              </a:blipFill>
              <a:ln>
                <a:noFill/>
              </a:ln>
            </p:spPr>
            <p:txBody>
              <a:bodyPr/>
              <a:lstStyle/>
              <a:p>
                <a:r>
                  <a:rPr lang="en-GB">
                    <a:noFill/>
                  </a:rPr>
                  <a:t> </a:t>
                </a:r>
              </a:p>
            </p:txBody>
          </p:sp>
        </mc:Fallback>
      </mc:AlternateContent>
      <p:sp>
        <p:nvSpPr>
          <p:cNvPr id="9" name="TextBox 8"/>
          <p:cNvSpPr txBox="1"/>
          <p:nvPr/>
        </p:nvSpPr>
        <p:spPr>
          <a:xfrm>
            <a:off x="6898808" y="5160560"/>
            <a:ext cx="1082128" cy="1077218"/>
          </a:xfrm>
          <a:prstGeom prst="rect">
            <a:avLst/>
          </a:prstGeom>
          <a:noFill/>
        </p:spPr>
        <p:txBody>
          <a:bodyPr wrap="square" rtlCol="0">
            <a:spAutoFit/>
          </a:bodyPr>
          <a:lstStyle/>
          <a:p>
            <a:r>
              <a:rPr lang="en-GB" sz="1600" dirty="0"/>
              <a:t>Notice this is not a principal argument.</a:t>
            </a:r>
          </a:p>
        </p:txBody>
      </p:sp>
      <p:sp>
        <p:nvSpPr>
          <p:cNvPr id="10" name="Rectangle 9"/>
          <p:cNvSpPr/>
          <p:nvPr/>
        </p:nvSpPr>
        <p:spPr>
          <a:xfrm>
            <a:off x="1385240" y="2695698"/>
            <a:ext cx="2676121" cy="4156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2" name="Straight Arrow Connector 11"/>
          <p:cNvCxnSpPr>
            <a:stCxn id="8" idx="1"/>
          </p:cNvCxnSpPr>
          <p:nvPr/>
        </p:nvCxnSpPr>
        <p:spPr>
          <a:xfrm flipH="1" flipV="1">
            <a:off x="6388925" y="2945081"/>
            <a:ext cx="525096" cy="3013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H="1" flipV="1">
            <a:off x="6373712" y="5160560"/>
            <a:ext cx="525096" cy="3013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Rectangle 13"/>
          <p:cNvSpPr/>
          <p:nvPr/>
        </p:nvSpPr>
        <p:spPr>
          <a:xfrm>
            <a:off x="4061362" y="2695698"/>
            <a:ext cx="2208810" cy="4156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4061360" y="3103608"/>
            <a:ext cx="2208811" cy="4528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4061361" y="3548741"/>
            <a:ext cx="2208810" cy="6076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1385240" y="4166258"/>
            <a:ext cx="2676121" cy="7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358711" y="4166258"/>
            <a:ext cx="1026529" cy="785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6840005" y="4020525"/>
            <a:ext cx="2090240" cy="830997"/>
          </a:xfrm>
          <a:prstGeom prst="rect">
            <a:avLst/>
          </a:prstGeom>
          <a:noFill/>
        </p:spPr>
        <p:txBody>
          <a:bodyPr wrap="square" rtlCol="0">
            <a:spAutoFit/>
          </a:bodyPr>
          <a:lstStyle/>
          <a:p>
            <a:r>
              <a:rPr lang="en-GB" sz="1600" dirty="0"/>
              <a:t>To get Cartesian form, put in modulus-argument form first.</a:t>
            </a:r>
          </a:p>
        </p:txBody>
      </p:sp>
      <p:cxnSp>
        <p:nvCxnSpPr>
          <p:cNvPr id="20" name="Straight Arrow Connector 19"/>
          <p:cNvCxnSpPr/>
          <p:nvPr/>
        </p:nvCxnSpPr>
        <p:spPr>
          <a:xfrm flipH="1">
            <a:off x="6373712" y="4467646"/>
            <a:ext cx="466293" cy="412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Rectangle 21"/>
          <p:cNvSpPr/>
          <p:nvPr/>
        </p:nvSpPr>
        <p:spPr>
          <a:xfrm>
            <a:off x="1385240" y="4961904"/>
            <a:ext cx="2676121" cy="7263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607584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0" grpId="0" animBg="1"/>
      <p:bldP spid="14" grpId="0" animBg="1"/>
      <p:bldP spid="15" grpId="0" animBg="1"/>
      <p:bldP spid="16" grpId="0" animBg="1"/>
      <p:bldP spid="17" grpId="0" animBg="1"/>
      <p:bldP spid="18"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 Final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23401"/>
                <a:ext cx="7344816" cy="5269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Use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r>
                          <a:rPr lang="en-GB" sz="2000" b="0" i="1" smtClean="0">
                            <a:latin typeface="Cambria Math" panose="02040503050406030204" pitchFamily="18" charset="0"/>
                          </a:rPr>
                          <m:t>𝑖</m:t>
                        </m:r>
                        <m:r>
                          <a:rPr lang="en-GB" sz="2000" b="0" i="1" smtClean="0">
                            <a:latin typeface="Cambria Math" panose="02040503050406030204" pitchFamily="18" charset="0"/>
                          </a:rPr>
                          <m:t>𝜃</m:t>
                        </m:r>
                      </m:sup>
                    </m:sSup>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𝜃</m:t>
                        </m:r>
                      </m:e>
                    </m:func>
                    <m:r>
                      <a:rPr lang="en-GB" sz="2000" b="0" i="1" smtClean="0">
                        <a:latin typeface="Cambria Math" panose="02040503050406030204" pitchFamily="18" charset="0"/>
                      </a:rPr>
                      <m:t>+</m:t>
                    </m:r>
                    <m:r>
                      <a:rPr lang="en-GB" sz="2000" b="0" i="1" smtClean="0">
                        <a:latin typeface="Cambria Math" panose="02040503050406030204" pitchFamily="18" charset="0"/>
                      </a:rPr>
                      <m:t>𝑖</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𝜃</m:t>
                        </m:r>
                      </m:e>
                    </m:func>
                  </m:oMath>
                </a14:m>
                <a:r>
                  <a:rPr lang="en-GB" sz="2000" dirty="0"/>
                  <a:t> to show that </a:t>
                </a:r>
                <a14:m>
                  <m:oMath xmlns:m="http://schemas.openxmlformats.org/officeDocument/2006/math">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𝜃</m:t>
                        </m:r>
                      </m:e>
                    </m:func>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r>
                          <a:rPr lang="en-GB" sz="2000" b="0" i="1" smtClean="0">
                            <a:latin typeface="Cambria Math" panose="02040503050406030204" pitchFamily="18" charset="0"/>
                          </a:rPr>
                          <m:t>𝑖</m:t>
                        </m:r>
                        <m:r>
                          <a:rPr lang="en-GB" sz="2000" b="0" i="1" smtClean="0">
                            <a:latin typeface="Cambria Math" panose="02040503050406030204" pitchFamily="18" charset="0"/>
                          </a:rPr>
                          <m:t>𝜃</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r>
                          <a:rPr lang="en-GB" sz="2000" b="0" i="1" smtClean="0">
                            <a:latin typeface="Cambria Math" panose="02040503050406030204" pitchFamily="18" charset="0"/>
                          </a:rPr>
                          <m:t>−</m:t>
                        </m:r>
                        <m:r>
                          <a:rPr lang="en-GB" sz="2000" b="0" i="1" smtClean="0">
                            <a:latin typeface="Cambria Math" panose="02040503050406030204" pitchFamily="18" charset="0"/>
                          </a:rPr>
                          <m:t>𝑖</m:t>
                        </m:r>
                        <m:r>
                          <a:rPr lang="en-GB" sz="2000" b="0" i="1" smtClean="0">
                            <a:latin typeface="Cambria Math" panose="02040503050406030204" pitchFamily="18" charset="0"/>
                          </a:rPr>
                          <m:t>𝜃</m:t>
                        </m:r>
                      </m:sup>
                    </m:sSup>
                    <m:r>
                      <a:rPr lang="en-GB" sz="2000" b="0" i="1" smtClean="0">
                        <a:latin typeface="Cambria Math" panose="02040503050406030204" pitchFamily="18" charset="0"/>
                      </a:rPr>
                      <m:t>)</m:t>
                    </m:r>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923401"/>
                <a:ext cx="7344816" cy="526939"/>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55576" y="1628800"/>
                <a:ext cx="5832648" cy="17725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𝑖</m:t>
                          </m:r>
                          <m:r>
                            <a:rPr lang="en-GB" b="0" i="1" smtClean="0">
                              <a:latin typeface="Cambria Math" panose="02040503050406030204" pitchFamily="18" charset="0"/>
                            </a:rPr>
                            <m:t>𝜃</m:t>
                          </m:r>
                        </m:sup>
                      </m:sSup>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𝜃</m:t>
                          </m:r>
                        </m:sup>
                      </m:sSup>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𝜃</m:t>
                              </m:r>
                            </m:e>
                          </m:d>
                        </m:e>
                      </m:func>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𝜃</m:t>
                              </m:r>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oMath>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𝑖</m:t>
                          </m:r>
                          <m:r>
                            <a:rPr lang="en-GB" b="0" i="1" smtClean="0">
                              <a:latin typeface="Cambria Math" panose="02040503050406030204" pitchFamily="18" charset="0"/>
                            </a:rPr>
                            <m:t>𝜃</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𝜃</m:t>
                          </m:r>
                        </m:sup>
                      </m:sSup>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𝜃</m:t>
                          </m:r>
                        </m:e>
                      </m:func>
                    </m:oMath>
                    <m:oMath xmlns:m="http://schemas.openxmlformats.org/officeDocument/2006/math">
                      <m:r>
                        <a:rPr lang="en-GB" b="0" i="1" smtClean="0">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𝜃</m:t>
                          </m:r>
                        </m:e>
                      </m:func>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𝑖</m:t>
                          </m:r>
                          <m:r>
                            <a:rPr lang="en-GB" i="1">
                              <a:latin typeface="Cambria Math" panose="02040503050406030204" pitchFamily="18" charset="0"/>
                            </a:rPr>
                            <m:t>𝜃</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𝑖</m:t>
                          </m:r>
                          <m:r>
                            <a:rPr lang="en-GB" i="1">
                              <a:latin typeface="Cambria Math" panose="02040503050406030204" pitchFamily="18" charset="0"/>
                            </a:rPr>
                            <m:t>𝜃</m:t>
                          </m:r>
                        </m:sup>
                      </m:sSup>
                      <m:r>
                        <a:rPr lang="en-GB" i="1">
                          <a:latin typeface="Cambria Math" panose="02040503050406030204" pitchFamily="18" charset="0"/>
                        </a:rPr>
                        <m:t>)</m:t>
                      </m:r>
                    </m:oMath>
                  </m:oMathPara>
                </a14:m>
                <a:endParaRPr lang="en-GB"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755576" y="1628800"/>
                <a:ext cx="5832648" cy="1772537"/>
              </a:xfrm>
              <a:prstGeom prst="rect">
                <a:avLst/>
              </a:prstGeom>
              <a:blipFill rotWithShape="0">
                <a:blip r:embed="rId3"/>
                <a:stretch>
                  <a:fillRect/>
                </a:stretch>
              </a:blipFill>
            </p:spPr>
            <p:txBody>
              <a:bodyPr/>
              <a:lstStyle/>
              <a:p>
                <a:r>
                  <a:rPr lang="en-GB">
                    <a:noFill/>
                  </a:rPr>
                  <a:t> </a:t>
                </a:r>
              </a:p>
            </p:txBody>
          </p:sp>
        </mc:Fallback>
      </mc:AlternateContent>
      <p:sp>
        <p:nvSpPr>
          <p:cNvPr id="7" name="Rectangle 6"/>
          <p:cNvSpPr/>
          <p:nvPr/>
        </p:nvSpPr>
        <p:spPr>
          <a:xfrm>
            <a:off x="467544" y="1430203"/>
            <a:ext cx="7344816" cy="16387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985274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Core Pure Year 2</a:t>
            </a:r>
          </a:p>
          <a:p>
            <a:r>
              <a:rPr lang="en-GB" sz="2400" dirty="0"/>
              <a:t>Page 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D667171-69CD-43A7-AF70-CBB93D20D353}"/>
              </a:ext>
            </a:extLst>
          </p:cNvPr>
          <p:cNvSpPr txBox="1"/>
          <p:nvPr/>
        </p:nvSpPr>
        <p:spPr>
          <a:xfrm>
            <a:off x="2339752" y="2708809"/>
            <a:ext cx="4752528" cy="1569660"/>
          </a:xfrm>
          <a:prstGeom prst="rect">
            <a:avLst/>
          </a:prstGeom>
          <a:noFill/>
        </p:spPr>
        <p:txBody>
          <a:bodyPr wrap="square" rtlCol="0">
            <a:spAutoFit/>
          </a:bodyPr>
          <a:lstStyle/>
          <a:p>
            <a:r>
              <a:rPr lang="en-US" sz="2400" dirty="0"/>
              <a:t>In Class:			</a:t>
            </a:r>
          </a:p>
          <a:p>
            <a:r>
              <a:rPr lang="en-US" sz="2400" dirty="0">
                <a:solidFill>
                  <a:srgbClr val="00B050"/>
                </a:solidFill>
              </a:rPr>
              <a:t>Green</a:t>
            </a:r>
            <a:r>
              <a:rPr lang="en-US" sz="2400" dirty="0"/>
              <a:t>		Q1-3</a:t>
            </a:r>
          </a:p>
          <a:p>
            <a:r>
              <a:rPr lang="en-US" sz="2400" dirty="0">
                <a:solidFill>
                  <a:schemeClr val="accent6"/>
                </a:solidFill>
              </a:rPr>
              <a:t>Amber</a:t>
            </a:r>
            <a:r>
              <a:rPr lang="en-US" sz="2400" dirty="0"/>
              <a:t> 		Q4</a:t>
            </a:r>
          </a:p>
          <a:p>
            <a:endParaRPr lang="en-US" sz="2400" dirty="0"/>
          </a:p>
        </p:txBody>
      </p:sp>
    </p:spTree>
    <p:extLst>
      <p:ext uri="{BB962C8B-B14F-4D97-AF65-F5344CB8AC3E}">
        <p14:creationId xmlns:p14="http://schemas.microsoft.com/office/powerpoint/2010/main" val="3852737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Multiplying and Dividing Complex Numbers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878060" y="1027584"/>
                <a:ext cx="6624736" cy="1718099"/>
              </a:xfrm>
              <a:prstGeom prst="rect">
                <a:avLst/>
              </a:prstGeom>
              <a:noFill/>
            </p:spPr>
            <p:txBody>
              <a:bodyPr wrap="square" rtlCol="0">
                <a:spAutoFit/>
              </a:bodyPr>
              <a:lstStyle/>
              <a:p>
                <a:r>
                  <a:rPr lang="en-GB" dirty="0"/>
                  <a:t>If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1</m:t>
                        </m:r>
                      </m:sub>
                    </m:sSub>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𝜃</m:t>
                                </m:r>
                              </m:e>
                              <m:sub>
                                <m:r>
                                  <a:rPr lang="en-GB" b="0" i="1" smtClean="0">
                                    <a:latin typeface="Cambria Math" panose="02040503050406030204" pitchFamily="18" charset="0"/>
                                  </a:rPr>
                                  <m:t>1</m:t>
                                </m:r>
                              </m:sub>
                            </m:sSub>
                          </m:e>
                        </m:func>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𝜃</m:t>
                                </m:r>
                              </m:e>
                              <m:sub>
                                <m:r>
                                  <a:rPr lang="en-GB" b="0" i="1" smtClean="0">
                                    <a:latin typeface="Cambria Math" panose="02040503050406030204" pitchFamily="18" charset="0"/>
                                  </a:rPr>
                                  <m:t>1</m:t>
                                </m:r>
                              </m:sub>
                            </m:sSub>
                          </m:e>
                        </m:func>
                      </m:e>
                    </m:d>
                  </m:oMath>
                </a14:m>
                <a:r>
                  <a:rPr lang="en-GB" dirty="0"/>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b="0" i="1" smtClean="0">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b="0" i="1" smtClean="0">
                            <a:latin typeface="Cambria Math" panose="02040503050406030204" pitchFamily="18" charset="0"/>
                          </a:rPr>
                          <m:t>2</m:t>
                        </m:r>
                      </m:sub>
                    </m:sSub>
                    <m:d>
                      <m:dPr>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sSub>
                              <m:sSubPr>
                                <m:ctrlPr>
                                  <a:rPr lang="en-GB" i="1">
                                    <a:latin typeface="Cambria Math" panose="02040503050406030204" pitchFamily="18" charset="0"/>
                                  </a:rPr>
                                </m:ctrlPr>
                              </m:sSubPr>
                              <m:e>
                                <m:r>
                                  <a:rPr lang="en-GB" i="1">
                                    <a:latin typeface="Cambria Math" panose="02040503050406030204" pitchFamily="18" charset="0"/>
                                  </a:rPr>
                                  <m:t>𝜃</m:t>
                                </m:r>
                              </m:e>
                              <m:sub>
                                <m:r>
                                  <a:rPr lang="en-GB" b="0" i="1" smtClean="0">
                                    <a:latin typeface="Cambria Math" panose="02040503050406030204" pitchFamily="18" charset="0"/>
                                  </a:rPr>
                                  <m:t>2</m:t>
                                </m:r>
                              </m:sub>
                            </m:sSub>
                          </m:e>
                        </m:func>
                        <m:r>
                          <a:rPr lang="en-GB" i="1">
                            <a:latin typeface="Cambria Math" panose="02040503050406030204" pitchFamily="18" charset="0"/>
                          </a:rPr>
                          <m:t>+</m:t>
                        </m:r>
                        <m:r>
                          <a:rPr lang="en-GB" i="1">
                            <a:latin typeface="Cambria Math" panose="02040503050406030204" pitchFamily="18" charset="0"/>
                          </a:rPr>
                          <m:t>𝑖</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sSub>
                              <m:sSubPr>
                                <m:ctrlPr>
                                  <a:rPr lang="en-GB" i="1">
                                    <a:latin typeface="Cambria Math" panose="02040503050406030204" pitchFamily="18" charset="0"/>
                                  </a:rPr>
                                </m:ctrlPr>
                              </m:sSubPr>
                              <m:e>
                                <m:r>
                                  <a:rPr lang="en-GB" i="1">
                                    <a:latin typeface="Cambria Math" panose="02040503050406030204" pitchFamily="18" charset="0"/>
                                  </a:rPr>
                                  <m:t>𝜃</m:t>
                                </m:r>
                              </m:e>
                              <m:sub>
                                <m:r>
                                  <a:rPr lang="en-GB" b="0" i="1" smtClean="0">
                                    <a:latin typeface="Cambria Math" panose="02040503050406030204" pitchFamily="18" charset="0"/>
                                  </a:rPr>
                                  <m:t>2</m:t>
                                </m:r>
                              </m:sub>
                            </m:sSub>
                          </m:e>
                        </m:func>
                      </m:e>
                    </m:d>
                  </m:oMath>
                </a14:m>
                <a:r>
                  <a:rPr lang="en-GB" dirty="0"/>
                  <a:t> </a:t>
                </a:r>
              </a:p>
              <a:p>
                <a:r>
                  <a:rPr lang="en-GB" dirty="0"/>
                  <a:t>Then:</a:t>
                </a:r>
              </a:p>
              <a:p>
                <a:endParaRPr lang="en-GB"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1</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𝒓</m:t>
                          </m:r>
                        </m:e>
                        <m:sub>
                          <m:r>
                            <a:rPr lang="en-GB" b="1" i="1" smtClean="0">
                              <a:latin typeface="Cambria Math" panose="02040503050406030204" pitchFamily="18" charset="0"/>
                            </a:rPr>
                            <m:t>𝟏</m:t>
                          </m:r>
                        </m:sub>
                      </m:sSub>
                      <m:sSub>
                        <m:sSubPr>
                          <m:ctrlPr>
                            <a:rPr lang="en-GB" b="1" i="1" smtClean="0">
                              <a:latin typeface="Cambria Math" panose="02040503050406030204" pitchFamily="18" charset="0"/>
                            </a:rPr>
                          </m:ctrlPr>
                        </m:sSubPr>
                        <m:e>
                          <m:r>
                            <a:rPr lang="en-GB" b="1" i="1" smtClean="0">
                              <a:latin typeface="Cambria Math" panose="02040503050406030204" pitchFamily="18" charset="0"/>
                            </a:rPr>
                            <m:t>𝒓</m:t>
                          </m:r>
                        </m:e>
                        <m:sub>
                          <m:r>
                            <a:rPr lang="en-GB" b="1" i="1" smtClean="0">
                              <a:latin typeface="Cambria Math" panose="02040503050406030204" pitchFamily="18" charset="0"/>
                            </a:rPr>
                            <m:t>𝟐</m:t>
                          </m:r>
                        </m:sub>
                      </m:sSub>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d>
                            <m:dPr>
                              <m:ctrlPr>
                                <a:rPr lang="en-GB" b="1" i="1" smtClean="0">
                                  <a:latin typeface="Cambria Math" panose="02040503050406030204" pitchFamily="18" charset="0"/>
                                </a:rPr>
                              </m:ctrlPr>
                            </m:dPr>
                            <m:e>
                              <m:sSub>
                                <m:sSubPr>
                                  <m:ctrlPr>
                                    <a:rPr lang="en-GB" b="1" i="1" smtClean="0">
                                      <a:latin typeface="Cambria Math" panose="02040503050406030204" pitchFamily="18" charset="0"/>
                                    </a:rPr>
                                  </m:ctrlPr>
                                </m:sSubPr>
                                <m:e>
                                  <m:r>
                                    <a:rPr lang="en-GB" b="1" i="1" smtClean="0">
                                      <a:latin typeface="Cambria Math" panose="02040503050406030204" pitchFamily="18" charset="0"/>
                                    </a:rPr>
                                    <m:t>𝜽</m:t>
                                  </m:r>
                                </m:e>
                                <m:sub>
                                  <m:r>
                                    <a:rPr lang="en-GB" b="1" i="1" smtClean="0">
                                      <a:latin typeface="Cambria Math" panose="02040503050406030204" pitchFamily="18" charset="0"/>
                                    </a:rPr>
                                    <m:t>𝟏</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𝜽</m:t>
                                  </m:r>
                                </m:e>
                                <m:sub>
                                  <m:r>
                                    <a:rPr lang="en-GB" b="1" i="1" smtClean="0">
                                      <a:latin typeface="Cambria Math" panose="02040503050406030204" pitchFamily="18" charset="0"/>
                                    </a:rPr>
                                    <m:t>𝟐</m:t>
                                  </m:r>
                                </m:sub>
                              </m:sSub>
                            </m:e>
                          </m:d>
                        </m:e>
                      </m:func>
                      <m:r>
                        <a:rPr lang="en-GB" b="1" i="1" smtClean="0">
                          <a:latin typeface="Cambria Math" panose="02040503050406030204" pitchFamily="18" charset="0"/>
                        </a:rPr>
                        <m:t>+</m:t>
                      </m:r>
                      <m:r>
                        <a:rPr lang="en-GB" b="1" i="1" smtClean="0">
                          <a:latin typeface="Cambria Math" panose="02040503050406030204" pitchFamily="18" charset="0"/>
                        </a:rPr>
                        <m:t>𝒊</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𝜽</m:t>
                              </m:r>
                            </m:e>
                            <m:sub>
                              <m:r>
                                <a:rPr lang="en-GB" b="1" i="1" smtClean="0">
                                  <a:latin typeface="Cambria Math" panose="02040503050406030204" pitchFamily="18" charset="0"/>
                                </a:rPr>
                                <m:t>𝟏</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𝜽</m:t>
                              </m:r>
                            </m:e>
                            <m:sub>
                              <m:r>
                                <a:rPr lang="en-GB" b="1" i="1" smtClean="0">
                                  <a:latin typeface="Cambria Math" panose="02040503050406030204" pitchFamily="18" charset="0"/>
                                </a:rPr>
                                <m:t>𝟐</m:t>
                              </m:r>
                            </m:sub>
                          </m:sSub>
                        </m:e>
                      </m:func>
                      <m:r>
                        <a:rPr lang="en-GB" b="1" i="1" smtClean="0">
                          <a:latin typeface="Cambria Math" panose="02040503050406030204" pitchFamily="18" charset="0"/>
                        </a:rPr>
                        <m:t>))</m:t>
                      </m:r>
                    </m:oMath>
                    <m:oMath xmlns:m="http://schemas.openxmlformats.org/officeDocument/2006/math">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1</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2</m:t>
                              </m:r>
                            </m:sub>
                          </m:sSub>
                        </m:den>
                      </m:f>
                      <m:r>
                        <a:rPr lang="en-GB" b="0" i="1" smtClean="0">
                          <a:latin typeface="Cambria Math" panose="02040503050406030204" pitchFamily="18" charset="0"/>
                        </a:rPr>
                        <m:t>=</m:t>
                      </m:r>
                      <m:f>
                        <m:fPr>
                          <m:ctrlPr>
                            <a:rPr lang="en-GB" b="1" i="1" smtClean="0">
                              <a:latin typeface="Cambria Math" panose="02040503050406030204" pitchFamily="18" charset="0"/>
                            </a:rPr>
                          </m:ctrlPr>
                        </m:fPr>
                        <m:num>
                          <m:sSub>
                            <m:sSubPr>
                              <m:ctrlPr>
                                <a:rPr lang="en-GB" b="1" i="1" smtClean="0">
                                  <a:latin typeface="Cambria Math" panose="02040503050406030204" pitchFamily="18" charset="0"/>
                                </a:rPr>
                              </m:ctrlPr>
                            </m:sSubPr>
                            <m:e>
                              <m:r>
                                <a:rPr lang="en-GB" b="1" i="1" smtClean="0">
                                  <a:latin typeface="Cambria Math" panose="02040503050406030204" pitchFamily="18" charset="0"/>
                                </a:rPr>
                                <m:t>𝒓</m:t>
                              </m:r>
                            </m:e>
                            <m:sub>
                              <m:r>
                                <a:rPr lang="en-GB" b="1" i="1" smtClean="0">
                                  <a:latin typeface="Cambria Math" panose="02040503050406030204" pitchFamily="18" charset="0"/>
                                </a:rPr>
                                <m:t>𝟏</m:t>
                              </m:r>
                            </m:sub>
                          </m:sSub>
                        </m:num>
                        <m:den>
                          <m:sSub>
                            <m:sSubPr>
                              <m:ctrlPr>
                                <a:rPr lang="en-GB" b="1" i="1" smtClean="0">
                                  <a:latin typeface="Cambria Math" panose="02040503050406030204" pitchFamily="18" charset="0"/>
                                </a:rPr>
                              </m:ctrlPr>
                            </m:sSubPr>
                            <m:e>
                              <m:r>
                                <a:rPr lang="en-GB" b="1" i="1" smtClean="0">
                                  <a:latin typeface="Cambria Math" panose="02040503050406030204" pitchFamily="18" charset="0"/>
                                </a:rPr>
                                <m:t>𝒓</m:t>
                              </m:r>
                            </m:e>
                            <m:sub>
                              <m:r>
                                <a:rPr lang="en-GB" b="1" i="1" smtClean="0">
                                  <a:latin typeface="Cambria Math" panose="02040503050406030204" pitchFamily="18" charset="0"/>
                                </a:rPr>
                                <m:t>𝟐</m:t>
                              </m:r>
                            </m:sub>
                          </m:sSub>
                        </m:den>
                      </m:f>
                      <m:r>
                        <a:rPr lang="en-GB" b="1" i="1" smtClean="0">
                          <a:latin typeface="Cambria Math" panose="02040503050406030204" pitchFamily="18" charset="0"/>
                        </a:rPr>
                        <m:t> (</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d>
                            <m:dPr>
                              <m:ctrlPr>
                                <a:rPr lang="en-GB" b="1" i="1" smtClean="0">
                                  <a:latin typeface="Cambria Math" panose="02040503050406030204" pitchFamily="18" charset="0"/>
                                </a:rPr>
                              </m:ctrlPr>
                            </m:dPr>
                            <m:e>
                              <m:sSub>
                                <m:sSubPr>
                                  <m:ctrlPr>
                                    <a:rPr lang="en-GB" b="1" i="1" smtClean="0">
                                      <a:latin typeface="Cambria Math" panose="02040503050406030204" pitchFamily="18" charset="0"/>
                                    </a:rPr>
                                  </m:ctrlPr>
                                </m:sSubPr>
                                <m:e>
                                  <m:r>
                                    <a:rPr lang="en-GB" b="1" i="1" smtClean="0">
                                      <a:latin typeface="Cambria Math" panose="02040503050406030204" pitchFamily="18" charset="0"/>
                                    </a:rPr>
                                    <m:t>𝜽</m:t>
                                  </m:r>
                                </m:e>
                                <m:sub>
                                  <m:r>
                                    <a:rPr lang="en-GB" b="1" i="1" smtClean="0">
                                      <a:latin typeface="Cambria Math" panose="02040503050406030204" pitchFamily="18" charset="0"/>
                                    </a:rPr>
                                    <m:t>𝟏</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𝜽</m:t>
                                  </m:r>
                                </m:e>
                                <m:sub>
                                  <m:r>
                                    <a:rPr lang="en-GB" b="1" i="1" smtClean="0">
                                      <a:latin typeface="Cambria Math" panose="02040503050406030204" pitchFamily="18" charset="0"/>
                                    </a:rPr>
                                    <m:t>𝟐</m:t>
                                  </m:r>
                                </m:sub>
                              </m:sSub>
                            </m:e>
                          </m:d>
                          <m:r>
                            <a:rPr lang="en-GB" b="1" i="1" smtClean="0">
                              <a:latin typeface="Cambria Math" panose="02040503050406030204" pitchFamily="18" charset="0"/>
                            </a:rPr>
                            <m:t>+</m:t>
                          </m:r>
                          <m:r>
                            <a:rPr lang="en-GB" b="1" i="1" smtClean="0">
                              <a:latin typeface="Cambria Math" panose="02040503050406030204" pitchFamily="18" charset="0"/>
                            </a:rPr>
                            <m:t>𝒊</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𝜽</m:t>
                                  </m:r>
                                </m:e>
                                <m:sub>
                                  <m:r>
                                    <a:rPr lang="en-GB" b="1" i="1" smtClean="0">
                                      <a:latin typeface="Cambria Math" panose="02040503050406030204" pitchFamily="18" charset="0"/>
                                    </a:rPr>
                                    <m:t>𝟏</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𝜽</m:t>
                                  </m:r>
                                </m:e>
                                <m:sub>
                                  <m:r>
                                    <a:rPr lang="en-GB" b="1" i="1" smtClean="0">
                                      <a:latin typeface="Cambria Math" panose="02040503050406030204" pitchFamily="18" charset="0"/>
                                    </a:rPr>
                                    <m:t>𝟐</m:t>
                                  </m:r>
                                </m:sub>
                              </m:sSub>
                            </m:e>
                          </m:func>
                          <m:r>
                            <a:rPr lang="en-GB" b="1" i="1" smtClean="0">
                              <a:latin typeface="Cambria Math" panose="02040503050406030204" pitchFamily="18" charset="0"/>
                            </a:rPr>
                            <m:t>))</m:t>
                          </m:r>
                        </m:e>
                      </m:func>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878060" y="1027584"/>
                <a:ext cx="6624736" cy="1718099"/>
              </a:xfrm>
              <a:prstGeom prst="rect">
                <a:avLst/>
              </a:prstGeom>
              <a:blipFill>
                <a:blip r:embed="rId2"/>
                <a:stretch>
                  <a:fillRect l="-736" t="-2135"/>
                </a:stretch>
              </a:blipFill>
            </p:spPr>
            <p:txBody>
              <a:bodyPr/>
              <a:lstStyle/>
              <a:p>
                <a:r>
                  <a:rPr lang="en-GB">
                    <a:noFill/>
                  </a:rPr>
                  <a:t> </a:t>
                </a:r>
              </a:p>
            </p:txBody>
          </p:sp>
        </mc:Fallback>
      </mc:AlternateContent>
      <p:sp>
        <p:nvSpPr>
          <p:cNvPr id="7" name="TextBox 6"/>
          <p:cNvSpPr txBox="1"/>
          <p:nvPr/>
        </p:nvSpPr>
        <p:spPr>
          <a:xfrm>
            <a:off x="539552" y="3340975"/>
            <a:ext cx="648072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i.e. If you multiply two complex numbers, you </a:t>
            </a:r>
            <a:r>
              <a:rPr lang="en-GB" b="1" dirty="0"/>
              <a:t>multiply the moduli </a:t>
            </a:r>
            <a:r>
              <a:rPr lang="en-GB" dirty="0"/>
              <a:t>and </a:t>
            </a:r>
            <a:r>
              <a:rPr lang="en-GB" b="1" dirty="0"/>
              <a:t>add the arguments</a:t>
            </a:r>
            <a:r>
              <a:rPr lang="en-GB" dirty="0"/>
              <a:t>, and if you divide them, you divide the moduli and subtract the arguments.</a:t>
            </a:r>
          </a:p>
        </p:txBody>
      </p:sp>
      <mc:AlternateContent xmlns:mc="http://schemas.openxmlformats.org/markup-compatibility/2006" xmlns:a14="http://schemas.microsoft.com/office/drawing/2010/main">
        <mc:Choice Requires="a14">
          <p:sp>
            <p:nvSpPr>
              <p:cNvPr id="8" name="TextBox 7"/>
              <p:cNvSpPr txBox="1"/>
              <p:nvPr/>
            </p:nvSpPr>
            <p:spPr>
              <a:xfrm>
                <a:off x="539552" y="4457090"/>
                <a:ext cx="6624736" cy="1754711"/>
              </a:xfrm>
              <a:prstGeom prst="rect">
                <a:avLst/>
              </a:prstGeom>
              <a:noFill/>
            </p:spPr>
            <p:txBody>
              <a:bodyPr wrap="square" rtlCol="0">
                <a:spAutoFit/>
              </a:bodyPr>
              <a:lstStyle/>
              <a:p>
                <a:r>
                  <a:rPr lang="en-GB" dirty="0"/>
                  <a:t>Similarly if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i="1">
                            <a:latin typeface="Cambria Math" panose="02040503050406030204" pitchFamily="18" charset="0"/>
                          </a:rPr>
                          <m:t>1</m:t>
                        </m:r>
                      </m:sub>
                    </m:sSub>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𝑖</m:t>
                        </m:r>
                        <m:sSub>
                          <m:sSubPr>
                            <m:ctrlPr>
                              <a:rPr lang="en-GB" i="1">
                                <a:latin typeface="Cambria Math" panose="02040503050406030204" pitchFamily="18" charset="0"/>
                              </a:rPr>
                            </m:ctrlPr>
                          </m:sSubPr>
                          <m:e>
                            <m:r>
                              <a:rPr lang="en-GB" i="1">
                                <a:latin typeface="Cambria Math" panose="02040503050406030204" pitchFamily="18" charset="0"/>
                              </a:rPr>
                              <m:t>𝜃</m:t>
                            </m:r>
                          </m:e>
                          <m:sub>
                            <m:r>
                              <a:rPr lang="en-GB" i="1">
                                <a:latin typeface="Cambria Math" panose="02040503050406030204" pitchFamily="18" charset="0"/>
                              </a:rPr>
                              <m:t>1</m:t>
                            </m:r>
                          </m:sub>
                        </m:sSub>
                      </m:sup>
                    </m:sSup>
                  </m:oMath>
                </a14:m>
                <a:r>
                  <a:rPr lang="en-GB" dirty="0"/>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b="0" i="1" smtClean="0">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b="0" i="1" smtClean="0">
                            <a:latin typeface="Cambria Math" panose="02040503050406030204" pitchFamily="18" charset="0"/>
                          </a:rPr>
                          <m:t>2</m:t>
                        </m:r>
                      </m:sub>
                    </m:sSub>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𝑖</m:t>
                        </m:r>
                        <m:sSub>
                          <m:sSubPr>
                            <m:ctrlPr>
                              <a:rPr lang="en-GB" i="1">
                                <a:latin typeface="Cambria Math" panose="02040503050406030204" pitchFamily="18" charset="0"/>
                              </a:rPr>
                            </m:ctrlPr>
                          </m:sSubPr>
                          <m:e>
                            <m:r>
                              <a:rPr lang="en-GB" i="1">
                                <a:latin typeface="Cambria Math" panose="02040503050406030204" pitchFamily="18" charset="0"/>
                              </a:rPr>
                              <m:t>𝜃</m:t>
                            </m:r>
                          </m:e>
                          <m:sub>
                            <m:r>
                              <a:rPr lang="en-GB" b="0" i="1" smtClean="0">
                                <a:latin typeface="Cambria Math" panose="02040503050406030204" pitchFamily="18" charset="0"/>
                              </a:rPr>
                              <m:t>2</m:t>
                            </m:r>
                          </m:sub>
                        </m:sSub>
                      </m:sup>
                    </m:sSup>
                  </m:oMath>
                </a14:m>
                <a:endParaRPr lang="en-GB" dirty="0"/>
              </a:p>
              <a:p>
                <a:r>
                  <a:rPr lang="en-GB" dirty="0"/>
                  <a:t>Then:</a:t>
                </a:r>
              </a:p>
              <a:p>
                <a:endParaRPr lang="en-GB"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1</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1" i="1">
                              <a:latin typeface="Cambria Math" panose="02040503050406030204" pitchFamily="18" charset="0"/>
                            </a:rPr>
                          </m:ctrlPr>
                        </m:sSubPr>
                        <m:e>
                          <m:r>
                            <a:rPr lang="en-GB" b="1" i="1">
                              <a:latin typeface="Cambria Math" panose="02040503050406030204" pitchFamily="18" charset="0"/>
                            </a:rPr>
                            <m:t>𝒓</m:t>
                          </m:r>
                        </m:e>
                        <m:sub>
                          <m:r>
                            <a:rPr lang="en-GB" b="1" i="1">
                              <a:latin typeface="Cambria Math" panose="02040503050406030204" pitchFamily="18" charset="0"/>
                            </a:rPr>
                            <m:t>𝟏</m:t>
                          </m:r>
                        </m:sub>
                      </m:sSub>
                      <m:sSub>
                        <m:sSubPr>
                          <m:ctrlPr>
                            <a:rPr lang="en-GB" b="1" i="1">
                              <a:latin typeface="Cambria Math" panose="02040503050406030204" pitchFamily="18" charset="0"/>
                            </a:rPr>
                          </m:ctrlPr>
                        </m:sSubPr>
                        <m:e>
                          <m:r>
                            <a:rPr lang="en-GB" b="1" i="1">
                              <a:latin typeface="Cambria Math" panose="02040503050406030204" pitchFamily="18" charset="0"/>
                            </a:rPr>
                            <m:t>𝒓</m:t>
                          </m:r>
                        </m:e>
                        <m:sub>
                          <m:r>
                            <a:rPr lang="en-GB" b="1" i="1">
                              <a:latin typeface="Cambria Math" panose="02040503050406030204" pitchFamily="18" charset="0"/>
                            </a:rPr>
                            <m:t>𝟐</m:t>
                          </m:r>
                        </m:sub>
                      </m:sSub>
                      <m:sSup>
                        <m:sSupPr>
                          <m:ctrlPr>
                            <a:rPr lang="en-GB" b="1" i="1">
                              <a:latin typeface="Cambria Math" panose="02040503050406030204" pitchFamily="18" charset="0"/>
                            </a:rPr>
                          </m:ctrlPr>
                        </m:sSupPr>
                        <m:e>
                          <m:r>
                            <a:rPr lang="en-GB" b="1" i="1">
                              <a:latin typeface="Cambria Math" panose="02040503050406030204" pitchFamily="18" charset="0"/>
                            </a:rPr>
                            <m:t>𝒆</m:t>
                          </m:r>
                        </m:e>
                        <m:sup>
                          <m:r>
                            <a:rPr lang="en-GB" b="1" i="1">
                              <a:latin typeface="Cambria Math" panose="02040503050406030204" pitchFamily="18" charset="0"/>
                            </a:rPr>
                            <m:t>𝒊</m:t>
                          </m:r>
                          <m:d>
                            <m:dPr>
                              <m:ctrlPr>
                                <a:rPr lang="en-GB" b="1" i="1">
                                  <a:latin typeface="Cambria Math" panose="02040503050406030204" pitchFamily="18" charset="0"/>
                                </a:rPr>
                              </m:ctrlPr>
                            </m:dPr>
                            <m:e>
                              <m:sSub>
                                <m:sSubPr>
                                  <m:ctrlPr>
                                    <a:rPr lang="en-GB" b="1" i="1">
                                      <a:latin typeface="Cambria Math" panose="02040503050406030204" pitchFamily="18" charset="0"/>
                                    </a:rPr>
                                  </m:ctrlPr>
                                </m:sSubPr>
                                <m:e>
                                  <m:r>
                                    <a:rPr lang="en-GB" b="1" i="1">
                                      <a:latin typeface="Cambria Math" panose="02040503050406030204" pitchFamily="18" charset="0"/>
                                    </a:rPr>
                                    <m:t>𝜽</m:t>
                                  </m:r>
                                </m:e>
                                <m:sub>
                                  <m:r>
                                    <a:rPr lang="en-GB" b="1" i="1">
                                      <a:latin typeface="Cambria Math" panose="02040503050406030204" pitchFamily="18" charset="0"/>
                                    </a:rPr>
                                    <m:t>𝟏</m:t>
                                  </m:r>
                                </m:sub>
                              </m:sSub>
                              <m:r>
                                <a:rPr lang="en-GB" b="1" i="1">
                                  <a:latin typeface="Cambria Math" panose="02040503050406030204" pitchFamily="18" charset="0"/>
                                </a:rPr>
                                <m:t>+</m:t>
                              </m:r>
                              <m:sSub>
                                <m:sSubPr>
                                  <m:ctrlPr>
                                    <a:rPr lang="en-GB" b="1" i="1">
                                      <a:latin typeface="Cambria Math" panose="02040503050406030204" pitchFamily="18" charset="0"/>
                                    </a:rPr>
                                  </m:ctrlPr>
                                </m:sSubPr>
                                <m:e>
                                  <m:r>
                                    <a:rPr lang="en-GB" b="1" i="1">
                                      <a:latin typeface="Cambria Math" panose="02040503050406030204" pitchFamily="18" charset="0"/>
                                    </a:rPr>
                                    <m:t>𝜽</m:t>
                                  </m:r>
                                </m:e>
                                <m:sub>
                                  <m:r>
                                    <a:rPr lang="en-GB" b="1" i="1">
                                      <a:latin typeface="Cambria Math" panose="02040503050406030204" pitchFamily="18" charset="0"/>
                                    </a:rPr>
                                    <m:t>𝟐</m:t>
                                  </m:r>
                                </m:sub>
                              </m:sSub>
                            </m:e>
                          </m:d>
                        </m:sup>
                      </m:sSup>
                    </m:oMath>
                    <m:oMath xmlns:m="http://schemas.openxmlformats.org/officeDocument/2006/math">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1</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2</m:t>
                              </m:r>
                            </m:sub>
                          </m:sSub>
                        </m:den>
                      </m:f>
                      <m:r>
                        <a:rPr lang="en-GB" b="0" i="1" smtClean="0">
                          <a:latin typeface="Cambria Math" panose="02040503050406030204" pitchFamily="18" charset="0"/>
                        </a:rPr>
                        <m:t>=</m:t>
                      </m:r>
                      <m:f>
                        <m:fPr>
                          <m:ctrlPr>
                            <a:rPr lang="en-GB" b="1" i="1" smtClean="0">
                              <a:latin typeface="Cambria Math" panose="02040503050406030204" pitchFamily="18" charset="0"/>
                            </a:rPr>
                          </m:ctrlPr>
                        </m:fPr>
                        <m:num>
                          <m:sSub>
                            <m:sSubPr>
                              <m:ctrlPr>
                                <a:rPr lang="en-GB" b="1" i="1">
                                  <a:latin typeface="Cambria Math" panose="02040503050406030204" pitchFamily="18" charset="0"/>
                                </a:rPr>
                              </m:ctrlPr>
                            </m:sSubPr>
                            <m:e>
                              <m:r>
                                <a:rPr lang="en-GB" b="1" i="1">
                                  <a:latin typeface="Cambria Math" panose="02040503050406030204" pitchFamily="18" charset="0"/>
                                </a:rPr>
                                <m:t>𝒓</m:t>
                              </m:r>
                            </m:e>
                            <m:sub>
                              <m:r>
                                <a:rPr lang="en-GB" b="1" i="1">
                                  <a:latin typeface="Cambria Math" panose="02040503050406030204" pitchFamily="18" charset="0"/>
                                </a:rPr>
                                <m:t>𝟏</m:t>
                              </m:r>
                            </m:sub>
                          </m:sSub>
                        </m:num>
                        <m:den>
                          <m:sSub>
                            <m:sSubPr>
                              <m:ctrlPr>
                                <a:rPr lang="en-GB" b="1" i="1" smtClean="0">
                                  <a:latin typeface="Cambria Math" panose="02040503050406030204" pitchFamily="18" charset="0"/>
                                </a:rPr>
                              </m:ctrlPr>
                            </m:sSubPr>
                            <m:e>
                              <m:r>
                                <a:rPr lang="en-GB" b="1" i="1" smtClean="0">
                                  <a:latin typeface="Cambria Math" panose="02040503050406030204" pitchFamily="18" charset="0"/>
                                </a:rPr>
                                <m:t>𝒓</m:t>
                              </m:r>
                            </m:e>
                            <m:sub>
                              <m:r>
                                <a:rPr lang="en-GB" b="1" i="1" smtClean="0">
                                  <a:latin typeface="Cambria Math" panose="02040503050406030204" pitchFamily="18" charset="0"/>
                                </a:rPr>
                                <m:t>𝟐</m:t>
                              </m:r>
                            </m:sub>
                          </m:sSub>
                        </m:den>
                      </m:f>
                      <m:sSup>
                        <m:sSupPr>
                          <m:ctrlPr>
                            <a:rPr lang="en-GB" b="1" i="1">
                              <a:latin typeface="Cambria Math" panose="02040503050406030204" pitchFamily="18" charset="0"/>
                            </a:rPr>
                          </m:ctrlPr>
                        </m:sSupPr>
                        <m:e>
                          <m:r>
                            <a:rPr lang="en-GB" b="1" i="1">
                              <a:latin typeface="Cambria Math" panose="02040503050406030204" pitchFamily="18" charset="0"/>
                            </a:rPr>
                            <m:t>𝒆</m:t>
                          </m:r>
                        </m:e>
                        <m:sup>
                          <m:r>
                            <a:rPr lang="en-GB" b="1" i="1">
                              <a:latin typeface="Cambria Math" panose="02040503050406030204" pitchFamily="18" charset="0"/>
                            </a:rPr>
                            <m:t>𝒊</m:t>
                          </m:r>
                          <m:d>
                            <m:dPr>
                              <m:ctrlPr>
                                <a:rPr lang="en-GB" b="1" i="1">
                                  <a:latin typeface="Cambria Math" panose="02040503050406030204" pitchFamily="18" charset="0"/>
                                </a:rPr>
                              </m:ctrlPr>
                            </m:dPr>
                            <m:e>
                              <m:sSub>
                                <m:sSubPr>
                                  <m:ctrlPr>
                                    <a:rPr lang="en-GB" b="1" i="1">
                                      <a:latin typeface="Cambria Math" panose="02040503050406030204" pitchFamily="18" charset="0"/>
                                    </a:rPr>
                                  </m:ctrlPr>
                                </m:sSubPr>
                                <m:e>
                                  <m:r>
                                    <a:rPr lang="en-GB" b="1" i="1">
                                      <a:latin typeface="Cambria Math" panose="02040503050406030204" pitchFamily="18" charset="0"/>
                                    </a:rPr>
                                    <m:t>𝜽</m:t>
                                  </m:r>
                                </m:e>
                                <m:sub>
                                  <m:r>
                                    <a:rPr lang="en-GB" b="1" i="1">
                                      <a:latin typeface="Cambria Math" panose="02040503050406030204" pitchFamily="18" charset="0"/>
                                    </a:rPr>
                                    <m:t>𝟏</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a:latin typeface="Cambria Math" panose="02040503050406030204" pitchFamily="18" charset="0"/>
                                    </a:rPr>
                                    <m:t>𝜽</m:t>
                                  </m:r>
                                </m:e>
                                <m:sub>
                                  <m:r>
                                    <a:rPr lang="en-GB" b="1" i="1">
                                      <a:latin typeface="Cambria Math" panose="02040503050406030204" pitchFamily="18" charset="0"/>
                                    </a:rPr>
                                    <m:t>𝟐</m:t>
                                  </m:r>
                                </m:sub>
                              </m:sSub>
                            </m:e>
                          </m:d>
                        </m:sup>
                      </m:sSup>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539552" y="4457090"/>
                <a:ext cx="6624736" cy="1754711"/>
              </a:xfrm>
              <a:prstGeom prst="rect">
                <a:avLst/>
              </a:prstGeom>
              <a:blipFill rotWithShape="0">
                <a:blip r:embed="rId3"/>
                <a:stretch>
                  <a:fillRect l="-829" t="-1042"/>
                </a:stretch>
              </a:blipFill>
            </p:spPr>
            <p:txBody>
              <a:bodyPr/>
              <a:lstStyle/>
              <a:p>
                <a:r>
                  <a:rPr lang="en-GB">
                    <a:noFill/>
                  </a:rPr>
                  <a:t> </a:t>
                </a:r>
              </a:p>
            </p:txBody>
          </p:sp>
        </mc:Fallback>
      </mc:AlternateContent>
      <p:sp>
        <p:nvSpPr>
          <p:cNvPr id="9" name="Rectangle 8"/>
          <p:cNvSpPr/>
          <p:nvPr/>
        </p:nvSpPr>
        <p:spPr>
          <a:xfrm>
            <a:off x="2501900" y="2216150"/>
            <a:ext cx="4533900" cy="5930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563888" y="5219700"/>
            <a:ext cx="2176512" cy="4021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706823" y="1622876"/>
            <a:ext cx="4533900" cy="5930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313956" y="5621869"/>
            <a:ext cx="1842244" cy="6011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055894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692696"/>
                <a:ext cx="5832648" cy="16587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3</m:t>
                      </m:r>
                      <m:d>
                        <m:dPr>
                          <m:ctrlPr>
                            <a:rPr lang="en-GB" sz="2000" b="0" i="1" smtClean="0">
                              <a:latin typeface="Cambria Math" panose="02040503050406030204" pitchFamily="18" charset="0"/>
                            </a:rPr>
                          </m:ctrlPr>
                        </m:dPr>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5</m:t>
                                  </m:r>
                                  <m:r>
                                    <a:rPr lang="en-GB" sz="2000" b="0" i="1" smtClean="0">
                                      <a:latin typeface="Cambria Math" panose="02040503050406030204" pitchFamily="18" charset="0"/>
                                    </a:rPr>
                                    <m:t>𝜋</m:t>
                                  </m:r>
                                </m:num>
                                <m:den>
                                  <m:r>
                                    <a:rPr lang="en-GB" sz="2000" b="0" i="1" smtClean="0">
                                      <a:latin typeface="Cambria Math" panose="02040503050406030204" pitchFamily="18" charset="0"/>
                                    </a:rPr>
                                    <m:t>12</m:t>
                                  </m:r>
                                </m:den>
                              </m:f>
                            </m:e>
                          </m:func>
                          <m:r>
                            <a:rPr lang="en-GB" sz="2000" b="0" i="1" smtClean="0">
                              <a:latin typeface="Cambria Math" panose="02040503050406030204" pitchFamily="18" charset="0"/>
                            </a:rPr>
                            <m:t>+</m:t>
                          </m:r>
                          <m:r>
                            <a:rPr lang="en-GB" sz="2000" b="0" i="1" smtClean="0">
                              <a:latin typeface="Cambria Math" panose="02040503050406030204" pitchFamily="18" charset="0"/>
                            </a:rPr>
                            <m:t>𝑖</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5</m:t>
                                  </m:r>
                                  <m:r>
                                    <a:rPr lang="en-GB" sz="2000" b="0" i="1" smtClean="0">
                                      <a:latin typeface="Cambria Math" panose="02040503050406030204" pitchFamily="18" charset="0"/>
                                    </a:rPr>
                                    <m:t>𝜋</m:t>
                                  </m:r>
                                </m:num>
                                <m:den>
                                  <m:r>
                                    <a:rPr lang="en-GB" sz="2000" b="0" i="1" smtClean="0">
                                      <a:latin typeface="Cambria Math" panose="02040503050406030204" pitchFamily="18" charset="0"/>
                                    </a:rPr>
                                    <m:t>12</m:t>
                                  </m:r>
                                </m:den>
                              </m:f>
                            </m:e>
                          </m:func>
                        </m:e>
                      </m:d>
                      <m:r>
                        <a:rPr lang="en-GB" sz="2000" b="0" i="1" smtClean="0">
                          <a:latin typeface="Cambria Math" panose="02040503050406030204" pitchFamily="18" charset="0"/>
                        </a:rPr>
                        <m:t>×4</m:t>
                      </m:r>
                      <m:d>
                        <m:dPr>
                          <m:ctrlPr>
                            <a:rPr lang="en-GB" sz="2000" b="0" i="1" smtClean="0">
                              <a:latin typeface="Cambria Math" panose="02040503050406030204" pitchFamily="18" charset="0"/>
                            </a:rPr>
                          </m:ctrlPr>
                        </m:dPr>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𝜋</m:t>
                                  </m:r>
                                </m:num>
                                <m:den>
                                  <m:r>
                                    <a:rPr lang="en-GB" sz="2000" b="0" i="1" smtClean="0">
                                      <a:latin typeface="Cambria Math" panose="02040503050406030204" pitchFamily="18" charset="0"/>
                                    </a:rPr>
                                    <m:t>12</m:t>
                                  </m:r>
                                </m:den>
                              </m:f>
                            </m:e>
                          </m:func>
                          <m:r>
                            <a:rPr lang="en-GB" sz="2000" b="0" i="1" smtClean="0">
                              <a:latin typeface="Cambria Math" panose="02040503050406030204" pitchFamily="18" charset="0"/>
                            </a:rPr>
                            <m:t>+</m:t>
                          </m:r>
                          <m:r>
                            <a:rPr lang="en-GB" sz="2000" b="0" i="1" smtClean="0">
                              <a:latin typeface="Cambria Math" panose="02040503050406030204" pitchFamily="18" charset="0"/>
                            </a:rPr>
                            <m:t>𝑖</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𝜋</m:t>
                                  </m:r>
                                </m:num>
                                <m:den>
                                  <m:r>
                                    <a:rPr lang="en-GB" sz="2000" b="0" i="1" smtClean="0">
                                      <a:latin typeface="Cambria Math" panose="02040503050406030204" pitchFamily="18" charset="0"/>
                                    </a:rPr>
                                    <m:t>12</m:t>
                                  </m:r>
                                </m:den>
                              </m:f>
                            </m:e>
                          </m:func>
                        </m:e>
                      </m:d>
                    </m:oMath>
                    <m:oMath xmlns:m="http://schemas.openxmlformats.org/officeDocument/2006/math">
                      <m:r>
                        <a:rPr lang="en-GB" sz="2000" b="0" i="1" smtClean="0">
                          <a:latin typeface="Cambria Math" panose="02040503050406030204" pitchFamily="18" charset="0"/>
                        </a:rPr>
                        <m:t>              </m:t>
                      </m:r>
                      <m:r>
                        <a:rPr lang="en-GB" sz="2000" b="1" i="1" smtClean="0">
                          <a:latin typeface="Cambria Math" panose="02040503050406030204" pitchFamily="18" charset="0"/>
                        </a:rPr>
                        <m:t>=</m:t>
                      </m:r>
                      <m:r>
                        <a:rPr lang="en-GB" sz="2000" b="1" i="1" smtClean="0">
                          <a:latin typeface="Cambria Math" panose="02040503050406030204" pitchFamily="18" charset="0"/>
                        </a:rPr>
                        <m:t>𝟏𝟐</m:t>
                      </m:r>
                      <m:d>
                        <m:dPr>
                          <m:ctrlPr>
                            <a:rPr lang="en-GB" sz="2000" b="1" i="1" smtClean="0">
                              <a:latin typeface="Cambria Math" panose="02040503050406030204" pitchFamily="18" charset="0"/>
                            </a:rPr>
                          </m:ctrlPr>
                        </m:dPr>
                        <m:e>
                          <m:func>
                            <m:funcPr>
                              <m:ctrlPr>
                                <a:rPr lang="en-GB" sz="2000" b="1" i="1" smtClean="0">
                                  <a:latin typeface="Cambria Math" panose="02040503050406030204" pitchFamily="18" charset="0"/>
                                </a:rPr>
                              </m:ctrlPr>
                            </m:funcPr>
                            <m:fName>
                              <m:r>
                                <a:rPr lang="en-GB" sz="2000" b="1" i="0" smtClean="0">
                                  <a:latin typeface="Cambria Math" panose="02040503050406030204" pitchFamily="18" charset="0"/>
                                </a:rPr>
                                <m:t>𝐜𝐨𝐬</m:t>
                              </m:r>
                            </m:fName>
                            <m:e>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𝝅</m:t>
                                  </m:r>
                                </m:num>
                                <m:den>
                                  <m:r>
                                    <a:rPr lang="en-GB" sz="2000" b="1" i="1" smtClean="0">
                                      <a:latin typeface="Cambria Math" panose="02040503050406030204" pitchFamily="18" charset="0"/>
                                    </a:rPr>
                                    <m:t>𝟐</m:t>
                                  </m:r>
                                </m:den>
                              </m:f>
                            </m:e>
                          </m:func>
                          <m:r>
                            <a:rPr lang="en-GB" sz="2000" b="1" i="1" smtClean="0">
                              <a:latin typeface="Cambria Math" panose="02040503050406030204" pitchFamily="18" charset="0"/>
                            </a:rPr>
                            <m:t>+</m:t>
                          </m:r>
                          <m:r>
                            <a:rPr lang="en-GB" sz="2000" b="1" i="1" smtClean="0">
                              <a:latin typeface="Cambria Math" panose="02040503050406030204" pitchFamily="18" charset="0"/>
                            </a:rPr>
                            <m:t>𝒊</m:t>
                          </m:r>
                          <m:r>
                            <a:rPr lang="en-GB" sz="2000" b="1" i="1" smtClean="0">
                              <a:latin typeface="Cambria Math" panose="02040503050406030204" pitchFamily="18" charset="0"/>
                            </a:rPr>
                            <m:t> </m:t>
                          </m:r>
                          <m:r>
                            <a:rPr lang="en-GB" sz="2000" b="1" i="1" smtClean="0">
                              <a:latin typeface="Cambria Math" panose="02040503050406030204" pitchFamily="18" charset="0"/>
                            </a:rPr>
                            <m:t>𝒔𝒊𝒏</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𝝅</m:t>
                              </m:r>
                            </m:num>
                            <m:den>
                              <m:r>
                                <a:rPr lang="en-GB" sz="2000" b="1" i="1" smtClean="0">
                                  <a:latin typeface="Cambria Math" panose="02040503050406030204" pitchFamily="18" charset="0"/>
                                </a:rPr>
                                <m:t>𝟐</m:t>
                              </m:r>
                            </m:den>
                          </m:f>
                        </m:e>
                      </m:d>
                    </m:oMath>
                    <m:oMath xmlns:m="http://schemas.openxmlformats.org/officeDocument/2006/math">
                      <m:r>
                        <a:rPr lang="en-GB" sz="2000" b="1" i="1" smtClean="0">
                          <a:latin typeface="Cambria Math" panose="02040503050406030204" pitchFamily="18" charset="0"/>
                        </a:rPr>
                        <m:t>             =</m:t>
                      </m:r>
                      <m:r>
                        <a:rPr lang="en-GB" sz="2000" b="1" i="1" smtClean="0">
                          <a:latin typeface="Cambria Math" panose="02040503050406030204" pitchFamily="18" charset="0"/>
                        </a:rPr>
                        <m:t>𝟏𝟐</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𝟎</m:t>
                          </m:r>
                          <m:r>
                            <a:rPr lang="en-GB" sz="2000" b="1" i="1" smtClean="0">
                              <a:latin typeface="Cambria Math" panose="02040503050406030204" pitchFamily="18" charset="0"/>
                            </a:rPr>
                            <m:t>+</m:t>
                          </m:r>
                          <m:r>
                            <a:rPr lang="en-GB" sz="2000" b="1" i="1" smtClean="0">
                              <a:latin typeface="Cambria Math" panose="02040503050406030204" pitchFamily="18" charset="0"/>
                            </a:rPr>
                            <m:t>𝒊</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𝟏</m:t>
                              </m:r>
                            </m:e>
                          </m:d>
                        </m:e>
                      </m:d>
                      <m:r>
                        <a:rPr lang="en-GB" sz="2000" b="1" i="1" smtClean="0">
                          <a:latin typeface="Cambria Math" panose="02040503050406030204" pitchFamily="18" charset="0"/>
                        </a:rPr>
                        <m:t>=</m:t>
                      </m:r>
                      <m:r>
                        <a:rPr lang="en-GB" sz="2000" b="1" i="1" smtClean="0">
                          <a:latin typeface="Cambria Math" panose="02040503050406030204" pitchFamily="18" charset="0"/>
                        </a:rPr>
                        <m:t>𝟏𝟐</m:t>
                      </m:r>
                      <m:r>
                        <a:rPr lang="en-GB" sz="2000" b="1" i="1" smtClean="0">
                          <a:latin typeface="Cambria Math" panose="02040503050406030204" pitchFamily="18" charset="0"/>
                        </a:rPr>
                        <m:t>𝒊</m:t>
                      </m:r>
                    </m:oMath>
                  </m:oMathPara>
                </a14:m>
                <a:endParaRPr lang="en-GB" sz="2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692696"/>
                <a:ext cx="5832648" cy="1658787"/>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55576" y="2351483"/>
                <a:ext cx="6619924" cy="22690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15</m:t>
                                  </m:r>
                                </m:den>
                              </m:f>
                            </m:e>
                          </m:func>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15</m:t>
                                  </m:r>
                                </m:den>
                              </m:f>
                            </m:e>
                          </m:func>
                        </m:e>
                      </m:d>
                      <m:r>
                        <a:rPr lang="en-GB" b="0" i="1" smtClean="0">
                          <a:latin typeface="Cambria Math" panose="02040503050406030204" pitchFamily="18" charset="0"/>
                        </a:rPr>
                        <m:t>×3</m:t>
                      </m:r>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2</m:t>
                                  </m:r>
                                  <m:r>
                                    <a:rPr lang="en-GB" b="0" i="1" smtClean="0">
                                      <a:latin typeface="Cambria Math" panose="02040503050406030204" pitchFamily="18" charset="0"/>
                                    </a:rPr>
                                    <m:t>𝜋</m:t>
                                  </m:r>
                                </m:num>
                                <m:den>
                                  <m:r>
                                    <a:rPr lang="en-GB" b="0" i="1" smtClean="0">
                                      <a:latin typeface="Cambria Math" panose="02040503050406030204" pitchFamily="18" charset="0"/>
                                    </a:rPr>
                                    <m:t>5</m:t>
                                  </m:r>
                                </m:den>
                              </m:f>
                            </m:e>
                          </m:func>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2</m:t>
                                  </m:r>
                                  <m:r>
                                    <a:rPr lang="en-GB" b="0" i="1" smtClean="0">
                                      <a:latin typeface="Cambria Math" panose="02040503050406030204" pitchFamily="18" charset="0"/>
                                    </a:rPr>
                                    <m:t>𝜋</m:t>
                                  </m:r>
                                </m:num>
                                <m:den>
                                  <m:r>
                                    <a:rPr lang="en-GB" b="0" i="1" smtClean="0">
                                      <a:latin typeface="Cambria Math" panose="02040503050406030204" pitchFamily="18" charset="0"/>
                                    </a:rPr>
                                    <m:t>5</m:t>
                                  </m:r>
                                </m:den>
                              </m:f>
                            </m:e>
                          </m:func>
                        </m:e>
                      </m:d>
                    </m:oMath>
                    <m:oMath xmlns:m="http://schemas.openxmlformats.org/officeDocument/2006/math">
                      <m:r>
                        <a:rPr lang="en-GB" b="0" i="1" smtClean="0">
                          <a:latin typeface="Cambria Math" panose="02040503050406030204" pitchFamily="18" charset="0"/>
                        </a:rPr>
                        <m:t>             =2</m:t>
                      </m:r>
                      <m:d>
                        <m:dPr>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15</m:t>
                                  </m:r>
                                </m:den>
                              </m:f>
                            </m:e>
                          </m:func>
                          <m:r>
                            <a:rPr lang="en-GB" i="1">
                              <a:latin typeface="Cambria Math" panose="02040503050406030204" pitchFamily="18" charset="0"/>
                            </a:rPr>
                            <m:t>+</m:t>
                          </m:r>
                          <m:r>
                            <a:rPr lang="en-GB" i="1">
                              <a:latin typeface="Cambria Math" panose="02040503050406030204" pitchFamily="18" charset="0"/>
                            </a:rPr>
                            <m:t>𝑖</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15</m:t>
                                  </m:r>
                                </m:den>
                              </m:f>
                            </m:e>
                          </m:func>
                        </m:e>
                      </m:d>
                      <m:r>
                        <a:rPr lang="en-GB" i="1">
                          <a:latin typeface="Cambria Math" panose="02040503050406030204" pitchFamily="18" charset="0"/>
                        </a:rPr>
                        <m:t>×</m:t>
                      </m:r>
                      <m:r>
                        <a:rPr lang="en-GB" b="0" i="1" smtClean="0">
                          <a:latin typeface="Cambria Math" panose="02040503050406030204" pitchFamily="18" charset="0"/>
                        </a:rPr>
                        <m:t>3</m:t>
                      </m:r>
                      <m:d>
                        <m:dPr>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r>
                                        <a:rPr lang="en-GB" i="1">
                                          <a:latin typeface="Cambria Math" panose="02040503050406030204" pitchFamily="18" charset="0"/>
                                        </a:rPr>
                                        <m:t>𝜋</m:t>
                                      </m:r>
                                    </m:num>
                                    <m:den>
                                      <m:r>
                                        <a:rPr lang="en-GB" i="1">
                                          <a:latin typeface="Cambria Math" panose="02040503050406030204" pitchFamily="18" charset="0"/>
                                        </a:rPr>
                                        <m:t>5</m:t>
                                      </m:r>
                                    </m:den>
                                  </m:f>
                                </m:e>
                              </m:d>
                            </m:e>
                          </m:func>
                          <m:r>
                            <a:rPr lang="en-GB" b="0" i="1" smtClean="0">
                              <a:latin typeface="Cambria Math" panose="02040503050406030204" pitchFamily="18" charset="0"/>
                            </a:rPr>
                            <m:t>+</m:t>
                          </m:r>
                          <m:r>
                            <a:rPr lang="en-GB" i="1">
                              <a:latin typeface="Cambria Math" panose="02040503050406030204" pitchFamily="18" charset="0"/>
                            </a:rPr>
                            <m:t>𝑖</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d>
                                <m:dPr>
                                  <m:ctrlPr>
                                    <a:rPr lang="en-GB" i="1">
                                      <a:latin typeface="Cambria Math" panose="02040503050406030204" pitchFamily="18" charset="0"/>
                                    </a:rPr>
                                  </m:ctrlPr>
                                </m:dPr>
                                <m:e>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r>
                                        <a:rPr lang="en-GB" i="1">
                                          <a:latin typeface="Cambria Math" panose="02040503050406030204" pitchFamily="18" charset="0"/>
                                        </a:rPr>
                                        <m:t>𝜋</m:t>
                                      </m:r>
                                    </m:num>
                                    <m:den>
                                      <m:r>
                                        <a:rPr lang="en-GB" i="1">
                                          <a:latin typeface="Cambria Math" panose="02040503050406030204" pitchFamily="18" charset="0"/>
                                        </a:rPr>
                                        <m:t>5</m:t>
                                      </m:r>
                                    </m:den>
                                  </m:f>
                                </m:e>
                              </m:d>
                            </m:e>
                          </m:func>
                        </m:e>
                      </m:d>
                    </m:oMath>
                    <m:oMath xmlns:m="http://schemas.openxmlformats.org/officeDocument/2006/math">
                      <m:r>
                        <a:rPr lang="en-GB" b="0" i="1" smtClean="0">
                          <a:latin typeface="Cambria Math" panose="02040503050406030204" pitchFamily="18" charset="0"/>
                        </a:rPr>
                        <m:t>             </m:t>
                      </m:r>
                      <m:r>
                        <a:rPr lang="en-GB" b="1" i="1" smtClean="0">
                          <a:latin typeface="Cambria Math" panose="02040503050406030204" pitchFamily="18" charset="0"/>
                        </a:rPr>
                        <m:t>=</m:t>
                      </m:r>
                      <m:r>
                        <a:rPr lang="en-GB" b="1" i="1" smtClean="0">
                          <a:latin typeface="Cambria Math" panose="02040503050406030204" pitchFamily="18" charset="0"/>
                        </a:rPr>
                        <m:t>𝟔</m:t>
                      </m:r>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d>
                                <m:dPr>
                                  <m:ctrlPr>
                                    <a:rPr lang="en-GB" b="1" i="1" smtClean="0">
                                      <a:latin typeface="Cambria Math" panose="02040503050406030204" pitchFamily="18" charset="0"/>
                                    </a:rPr>
                                  </m:ctrlPr>
                                </m:dPr>
                                <m:e>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𝝅</m:t>
                                      </m:r>
                                    </m:num>
                                    <m:den>
                                      <m:r>
                                        <a:rPr lang="en-GB" b="1" i="1" smtClean="0">
                                          <a:latin typeface="Cambria Math" panose="02040503050406030204" pitchFamily="18" charset="0"/>
                                        </a:rPr>
                                        <m:t>𝟑</m:t>
                                      </m:r>
                                    </m:den>
                                  </m:f>
                                </m:e>
                              </m:d>
                            </m:e>
                          </m:func>
                          <m:r>
                            <a:rPr lang="en-GB" b="1" i="1" smtClean="0">
                              <a:latin typeface="Cambria Math" panose="02040503050406030204" pitchFamily="18" charset="0"/>
                            </a:rPr>
                            <m:t>+</m:t>
                          </m:r>
                          <m:r>
                            <a:rPr lang="en-GB" b="1" i="1" smtClean="0">
                              <a:latin typeface="Cambria Math" panose="02040503050406030204" pitchFamily="18" charset="0"/>
                            </a:rPr>
                            <m:t>𝒊</m:t>
                          </m:r>
                          <m:r>
                            <a:rPr lang="en-GB" b="1" i="1" smtClean="0">
                              <a:latin typeface="Cambria Math" panose="02040503050406030204" pitchFamily="18" charset="0"/>
                            </a:rPr>
                            <m:t> </m:t>
                          </m:r>
                          <m:r>
                            <a:rPr lang="en-GB" b="1" i="1" smtClean="0">
                              <a:latin typeface="Cambria Math" panose="02040503050406030204" pitchFamily="18" charset="0"/>
                            </a:rPr>
                            <m:t>𝒔𝒊𝒏</m:t>
                          </m:r>
                          <m:d>
                            <m:dPr>
                              <m:ctrlPr>
                                <a:rPr lang="en-GB" b="1" i="1">
                                  <a:latin typeface="Cambria Math" panose="02040503050406030204" pitchFamily="18" charset="0"/>
                                </a:rPr>
                              </m:ctrlPr>
                            </m:dPr>
                            <m:e>
                              <m:r>
                                <a:rPr lang="en-GB" b="1" i="1">
                                  <a:latin typeface="Cambria Math" panose="02040503050406030204" pitchFamily="18" charset="0"/>
                                </a:rPr>
                                <m:t>−</m:t>
                              </m:r>
                              <m:f>
                                <m:fPr>
                                  <m:ctrlPr>
                                    <a:rPr lang="en-GB" b="1" i="1">
                                      <a:latin typeface="Cambria Math" panose="02040503050406030204" pitchFamily="18" charset="0"/>
                                    </a:rPr>
                                  </m:ctrlPr>
                                </m:fPr>
                                <m:num>
                                  <m:r>
                                    <a:rPr lang="en-GB" b="1" i="1">
                                      <a:latin typeface="Cambria Math" panose="02040503050406030204" pitchFamily="18" charset="0"/>
                                    </a:rPr>
                                    <m:t>𝝅</m:t>
                                  </m:r>
                                </m:num>
                                <m:den>
                                  <m:r>
                                    <a:rPr lang="en-GB" b="1" i="1">
                                      <a:latin typeface="Cambria Math" panose="02040503050406030204" pitchFamily="18" charset="0"/>
                                    </a:rPr>
                                    <m:t>𝟑</m:t>
                                  </m:r>
                                </m:den>
                              </m:f>
                            </m:e>
                          </m:d>
                        </m:e>
                      </m:d>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𝟑</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𝟑</m:t>
                          </m:r>
                        </m:e>
                      </m:rad>
                      <m:r>
                        <a:rPr lang="en-GB" b="1" i="1" smtClean="0">
                          <a:latin typeface="Cambria Math" panose="02040503050406030204" pitchFamily="18" charset="0"/>
                        </a:rPr>
                        <m:t> </m:t>
                      </m:r>
                      <m:r>
                        <a:rPr lang="en-GB" b="1" i="1" smtClean="0">
                          <a:latin typeface="Cambria Math" panose="02040503050406030204" pitchFamily="18" charset="0"/>
                        </a:rPr>
                        <m:t>𝒊</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755576" y="2351483"/>
                <a:ext cx="6619924" cy="2269019"/>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1560" y="5137047"/>
                <a:ext cx="6619924" cy="14484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12</m:t>
                                      </m:r>
                                    </m:den>
                                  </m:f>
                                </m:e>
                              </m:func>
                              <m:r>
                                <a:rPr lang="en-GB" b="0" i="1" smtClean="0">
                                  <a:latin typeface="Cambria Math" panose="02040503050406030204" pitchFamily="18" charset="0"/>
                                </a:rPr>
                                <m:t>+</m:t>
                              </m:r>
                              <m:r>
                                <a:rPr lang="en-GB" b="0" i="1" smtClean="0">
                                  <a:latin typeface="Cambria Math" panose="02040503050406030204" pitchFamily="18" charset="0"/>
                                </a:rPr>
                                <m:t>𝑖</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1</m:t>
                                      </m:r>
                                      <m:r>
                                        <a:rPr lang="en-GB" b="0" i="1" smtClean="0">
                                          <a:latin typeface="Cambria Math" panose="02040503050406030204" pitchFamily="18" charset="0"/>
                                        </a:rPr>
                                        <m:t>2</m:t>
                                      </m:r>
                                    </m:den>
                                  </m:f>
                                </m:e>
                              </m:func>
                            </m:e>
                          </m:d>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d>
                            <m:dPr>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5</m:t>
                                      </m:r>
                                      <m:r>
                                        <a:rPr lang="en-GB" b="0" i="1" smtClean="0">
                                          <a:latin typeface="Cambria Math" panose="02040503050406030204" pitchFamily="18" charset="0"/>
                                        </a:rPr>
                                        <m:t>𝜋</m:t>
                                      </m:r>
                                    </m:num>
                                    <m:den>
                                      <m:r>
                                        <a:rPr lang="en-GB" b="0" i="1" smtClean="0">
                                          <a:latin typeface="Cambria Math" panose="02040503050406030204" pitchFamily="18" charset="0"/>
                                        </a:rPr>
                                        <m:t>6</m:t>
                                      </m:r>
                                    </m:den>
                                  </m:f>
                                </m:e>
                              </m:func>
                              <m:r>
                                <a:rPr lang="en-GB" i="1">
                                  <a:latin typeface="Cambria Math" panose="02040503050406030204" pitchFamily="18" charset="0"/>
                                </a:rPr>
                                <m:t>+</m:t>
                              </m:r>
                              <m:r>
                                <a:rPr lang="en-GB" i="1">
                                  <a:latin typeface="Cambria Math" panose="02040503050406030204" pitchFamily="18" charset="0"/>
                                </a:rPr>
                                <m:t>𝑖</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f>
                                    <m:fPr>
                                      <m:ctrlPr>
                                        <a:rPr lang="en-GB" i="1">
                                          <a:latin typeface="Cambria Math" panose="02040503050406030204" pitchFamily="18" charset="0"/>
                                        </a:rPr>
                                      </m:ctrlPr>
                                    </m:fPr>
                                    <m:num>
                                      <m:r>
                                        <a:rPr lang="en-GB" b="0" i="1" smtClean="0">
                                          <a:latin typeface="Cambria Math" panose="02040503050406030204" pitchFamily="18" charset="0"/>
                                        </a:rPr>
                                        <m:t>5</m:t>
                                      </m:r>
                                      <m:r>
                                        <a:rPr lang="en-GB" i="1">
                                          <a:latin typeface="Cambria Math" panose="02040503050406030204" pitchFamily="18" charset="0"/>
                                        </a:rPr>
                                        <m:t>𝜋</m:t>
                                      </m:r>
                                    </m:num>
                                    <m:den>
                                      <m:r>
                                        <a:rPr lang="en-GB" b="0" i="1" smtClean="0">
                                          <a:latin typeface="Cambria Math" panose="02040503050406030204" pitchFamily="18" charset="0"/>
                                        </a:rPr>
                                        <m:t>6</m:t>
                                      </m:r>
                                    </m:den>
                                  </m:f>
                                </m:e>
                              </m:func>
                            </m:e>
                          </m:d>
                        </m:den>
                      </m:f>
                      <m:r>
                        <a:rPr lang="en-GB" b="0"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d>
                                <m:dPr>
                                  <m:ctrlPr>
                                    <a:rPr lang="en-GB" b="1" i="1" smtClean="0">
                                      <a:latin typeface="Cambria Math" panose="02040503050406030204" pitchFamily="18" charset="0"/>
                                    </a:rPr>
                                  </m:ctrlPr>
                                </m:dPr>
                                <m:e>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r>
                                        <a:rPr lang="en-GB" b="1" i="1" smtClean="0">
                                          <a:latin typeface="Cambria Math" panose="02040503050406030204" pitchFamily="18" charset="0"/>
                                        </a:rPr>
                                        <m:t>𝝅</m:t>
                                      </m:r>
                                    </m:num>
                                    <m:den>
                                      <m:r>
                                        <a:rPr lang="en-GB" b="1" i="1" smtClean="0">
                                          <a:latin typeface="Cambria Math" panose="02040503050406030204" pitchFamily="18" charset="0"/>
                                        </a:rPr>
                                        <m:t>𝟒</m:t>
                                      </m:r>
                                    </m:den>
                                  </m:f>
                                </m:e>
                              </m:d>
                              <m:r>
                                <a:rPr lang="en-GB" b="1" i="1" smtClean="0">
                                  <a:latin typeface="Cambria Math" panose="02040503050406030204" pitchFamily="18" charset="0"/>
                                </a:rPr>
                                <m:t>+</m:t>
                              </m:r>
                              <m:r>
                                <a:rPr lang="en-GB" b="1" i="1" smtClean="0">
                                  <a:latin typeface="Cambria Math" panose="02040503050406030204" pitchFamily="18" charset="0"/>
                                </a:rPr>
                                <m:t>𝒊</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d>
                                    <m:dPr>
                                      <m:ctrlPr>
                                        <a:rPr lang="en-GB" b="1" i="1" smtClean="0">
                                          <a:latin typeface="Cambria Math" panose="02040503050406030204" pitchFamily="18" charset="0"/>
                                        </a:rPr>
                                      </m:ctrlPr>
                                    </m:dPr>
                                    <m:e>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r>
                                            <a:rPr lang="en-GB" b="1" i="1" smtClean="0">
                                              <a:latin typeface="Cambria Math" panose="02040503050406030204" pitchFamily="18" charset="0"/>
                                            </a:rPr>
                                            <m:t>𝝅</m:t>
                                          </m:r>
                                        </m:num>
                                        <m:den>
                                          <m:r>
                                            <a:rPr lang="en-GB" b="1" i="1" smtClean="0">
                                              <a:latin typeface="Cambria Math" panose="02040503050406030204" pitchFamily="18" charset="0"/>
                                            </a:rPr>
                                            <m:t>𝟒</m:t>
                                          </m:r>
                                        </m:den>
                                      </m:f>
                                    </m:e>
                                  </m:d>
                                </m:e>
                              </m:func>
                            </m:e>
                          </m:func>
                        </m:e>
                      </m:d>
                    </m:oMath>
                    <m:oMath xmlns:m="http://schemas.openxmlformats.org/officeDocument/2006/math">
                      <m:r>
                        <a:rPr lang="en-GB" b="1" i="0" smtClean="0">
                          <a:latin typeface="Cambria Math" panose="02040503050406030204" pitchFamily="18" charset="0"/>
                        </a:rPr>
                        <m:t>                                           </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sSup>
                        <m:sSupPr>
                          <m:ctrlPr>
                            <a:rPr lang="en-GB" b="1" i="1" smtClean="0">
                              <a:latin typeface="Cambria Math" panose="02040503050406030204" pitchFamily="18" charset="0"/>
                            </a:rPr>
                          </m:ctrlPr>
                        </m:sSupPr>
                        <m:e>
                          <m:r>
                            <a:rPr lang="en-GB" b="1" i="1" smtClean="0">
                              <a:latin typeface="Cambria Math" panose="02040503050406030204" pitchFamily="18" charset="0"/>
                            </a:rPr>
                            <m:t> </m:t>
                          </m:r>
                          <m:r>
                            <a:rPr lang="en-GB" b="1" i="1" smtClean="0">
                              <a:latin typeface="Cambria Math" panose="02040503050406030204" pitchFamily="18" charset="0"/>
                            </a:rPr>
                            <m:t>𝒆</m:t>
                          </m:r>
                        </m:e>
                        <m:sup>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r>
                                <a:rPr lang="en-GB" b="1" i="1" smtClean="0">
                                  <a:latin typeface="Cambria Math" panose="02040503050406030204" pitchFamily="18" charset="0"/>
                                </a:rPr>
                                <m:t>𝝅</m:t>
                              </m:r>
                              <m:r>
                                <a:rPr lang="en-GB" b="1" i="1" smtClean="0">
                                  <a:latin typeface="Cambria Math" panose="02040503050406030204" pitchFamily="18" charset="0"/>
                                </a:rPr>
                                <m:t>𝒊</m:t>
                              </m:r>
                            </m:num>
                            <m:den>
                              <m:r>
                                <a:rPr lang="en-GB" b="1" i="1" smtClean="0">
                                  <a:latin typeface="Cambria Math" panose="02040503050406030204" pitchFamily="18" charset="0"/>
                                </a:rPr>
                                <m:t>𝟒</m:t>
                              </m:r>
                            </m:den>
                          </m:f>
                        </m:sup>
                      </m:sSup>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611560" y="5137047"/>
                <a:ext cx="6619924" cy="1448473"/>
              </a:xfrm>
              <a:prstGeom prst="rect">
                <a:avLst/>
              </a:prstGeom>
              <a:blipFill>
                <a:blip r:embed="rId4"/>
                <a:stretch>
                  <a:fillRect/>
                </a:stretch>
              </a:blipFill>
            </p:spPr>
            <p:txBody>
              <a:bodyPr/>
              <a:lstStyle/>
              <a:p>
                <a:r>
                  <a:rPr lang="en-GB">
                    <a:noFill/>
                  </a:rPr>
                  <a:t> </a:t>
                </a:r>
              </a:p>
            </p:txBody>
          </p:sp>
        </mc:Fallback>
      </mc:AlternateContent>
      <p:sp>
        <p:nvSpPr>
          <p:cNvPr id="8" name="Rectangle 7"/>
          <p:cNvSpPr/>
          <p:nvPr/>
        </p:nvSpPr>
        <p:spPr>
          <a:xfrm>
            <a:off x="1998798" y="1448250"/>
            <a:ext cx="2433502" cy="8377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907704" y="3646864"/>
            <a:ext cx="2892896" cy="9632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488010" y="5189136"/>
            <a:ext cx="3412604" cy="1527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661697E-65C6-4A69-B85B-3337A1B3A683}"/>
                  </a:ext>
                </a:extLst>
              </p:cNvPr>
              <p:cNvSpPr txBox="1"/>
              <p:nvPr/>
            </p:nvSpPr>
            <p:spPr>
              <a:xfrm>
                <a:off x="951409" y="4725277"/>
                <a:ext cx="3024336" cy="392993"/>
              </a:xfrm>
              <a:prstGeom prst="rect">
                <a:avLst/>
              </a:prstGeom>
              <a:noFill/>
            </p:spPr>
            <p:txBody>
              <a:bodyPr wrap="square" rtlCol="0">
                <a:spAutoFit/>
              </a:bodyPr>
              <a:lstStyle/>
              <a:p>
                <a:r>
                  <a:rPr lang="en-GB" dirty="0"/>
                  <a:t>Write in the form </a:t>
                </a:r>
                <a14:m>
                  <m:oMath xmlns:m="http://schemas.openxmlformats.org/officeDocument/2006/math">
                    <m:r>
                      <a:rPr lang="en-GB" b="0" i="1" smtClean="0">
                        <a:latin typeface="Cambria Math" panose="02040503050406030204" pitchFamily="18" charset="0"/>
                      </a:rPr>
                      <m:t>𝑟</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𝑖</m:t>
                        </m:r>
                        <m:r>
                          <a:rPr lang="en-GB" b="0" i="1" smtClean="0">
                            <a:latin typeface="Cambria Math" panose="02040503050406030204" pitchFamily="18" charset="0"/>
                          </a:rPr>
                          <m:t>𝜃</m:t>
                        </m:r>
                      </m:sup>
                    </m:sSup>
                  </m:oMath>
                </a14:m>
                <a:r>
                  <a:rPr lang="en-GB" dirty="0"/>
                  <a:t>:</a:t>
                </a:r>
              </a:p>
            </p:txBody>
          </p:sp>
        </mc:Choice>
        <mc:Fallback xmlns="">
          <p:sp>
            <p:nvSpPr>
              <p:cNvPr id="11" name="TextBox 10">
                <a:extLst>
                  <a:ext uri="{FF2B5EF4-FFF2-40B4-BE49-F238E27FC236}">
                    <a16:creationId xmlns:a16="http://schemas.microsoft.com/office/drawing/2014/main" id="{F661697E-65C6-4A69-B85B-3337A1B3A683}"/>
                  </a:ext>
                </a:extLst>
              </p:cNvPr>
              <p:cNvSpPr txBox="1">
                <a:spLocks noRot="1" noChangeAspect="1" noMove="1" noResize="1" noEditPoints="1" noAdjustHandles="1" noChangeArrowheads="1" noChangeShapeType="1" noTextEdit="1"/>
              </p:cNvSpPr>
              <p:nvPr/>
            </p:nvSpPr>
            <p:spPr>
              <a:xfrm>
                <a:off x="951409" y="4725277"/>
                <a:ext cx="3024336" cy="392993"/>
              </a:xfrm>
              <a:prstGeom prst="rect">
                <a:avLst/>
              </a:prstGeom>
              <a:blipFill>
                <a:blip r:embed="rId5"/>
                <a:stretch>
                  <a:fillRect l="-1613" t="-4615" b="-20000"/>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10F76E15-B7FB-4D4B-8E24-C632C7F2DF82}"/>
              </a:ext>
            </a:extLst>
          </p:cNvPr>
          <p:cNvSpPr/>
          <p:nvPr/>
        </p:nvSpPr>
        <p:spPr>
          <a:xfrm>
            <a:off x="323528" y="836712"/>
            <a:ext cx="288032" cy="2675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3" name="Rectangle 12">
            <a:extLst>
              <a:ext uri="{FF2B5EF4-FFF2-40B4-BE49-F238E27FC236}">
                <a16:creationId xmlns:a16="http://schemas.microsoft.com/office/drawing/2014/main" id="{537775FD-701A-4F1F-AE96-3AF65B8E4434}"/>
              </a:ext>
            </a:extLst>
          </p:cNvPr>
          <p:cNvSpPr/>
          <p:nvPr/>
        </p:nvSpPr>
        <p:spPr>
          <a:xfrm>
            <a:off x="323528" y="2495499"/>
            <a:ext cx="288032" cy="2675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F0538B6-BAF1-48FA-8FA3-9C25D78D917C}"/>
                  </a:ext>
                </a:extLst>
              </p:cNvPr>
              <p:cNvSpPr txBox="1"/>
              <p:nvPr/>
            </p:nvSpPr>
            <p:spPr>
              <a:xfrm>
                <a:off x="6109691" y="2289448"/>
                <a:ext cx="2624733"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r>
                          <a:rPr lang="en-GB" sz="1400" b="0" i="1" smtClean="0">
                            <a:latin typeface="Cambria Math" panose="02040503050406030204" pitchFamily="18" charset="0"/>
                          </a:rPr>
                          <m:t>𝜃</m:t>
                        </m:r>
                      </m:e>
                    </m:func>
                    <m:r>
                      <a:rPr lang="en-GB" sz="1400" b="0" i="1" smtClean="0">
                        <a:latin typeface="Cambria Math" panose="02040503050406030204" pitchFamily="18" charset="0"/>
                      </a:rPr>
                      <m:t>−</m:t>
                    </m:r>
                    <m:r>
                      <a:rPr lang="en-GB" sz="1400" b="0" i="1" smtClean="0">
                        <a:latin typeface="Cambria Math" panose="02040503050406030204" pitchFamily="18" charset="0"/>
                      </a:rPr>
                      <m:t>𝑖</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𝜃</m:t>
                        </m:r>
                      </m:e>
                    </m:func>
                  </m:oMath>
                </a14:m>
                <a:r>
                  <a:rPr lang="en-GB" sz="1400" dirty="0"/>
                  <a:t> can be written as </a:t>
                </a:r>
                <a14:m>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r>
                              <a:rPr lang="en-GB" sz="1400" b="0" i="1" smtClean="0">
                                <a:latin typeface="Cambria Math" panose="02040503050406030204" pitchFamily="18" charset="0"/>
                              </a:rPr>
                              <m:t>𝜃</m:t>
                            </m:r>
                          </m:e>
                        </m:d>
                      </m:e>
                    </m:func>
                    <m:r>
                      <a:rPr lang="en-GB" sz="1400" b="0" i="1" smtClean="0">
                        <a:latin typeface="Cambria Math" panose="02040503050406030204" pitchFamily="18" charset="0"/>
                      </a:rPr>
                      <m:t>+</m:t>
                    </m:r>
                    <m:r>
                      <a:rPr lang="en-GB" sz="1400" b="0" i="1" smtClean="0">
                        <a:latin typeface="Cambria Math" panose="02040503050406030204" pitchFamily="18" charset="0"/>
                      </a:rPr>
                      <m:t>𝑖</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m:t>
                        </m:r>
                        <m:r>
                          <a:rPr lang="en-GB" sz="1400" b="0" i="1" smtClean="0">
                            <a:latin typeface="Cambria Math" panose="02040503050406030204" pitchFamily="18" charset="0"/>
                          </a:rPr>
                          <m:t>𝜃</m:t>
                        </m:r>
                      </m:e>
                    </m:func>
                    <m:r>
                      <a:rPr lang="en-GB" sz="1400" b="0" i="1" smtClean="0">
                        <a:latin typeface="Cambria Math" panose="02040503050406030204" pitchFamily="18" charset="0"/>
                      </a:rPr>
                      <m:t>) </m:t>
                    </m:r>
                  </m:oMath>
                </a14:m>
                <a:endParaRPr lang="en-GB" dirty="0"/>
              </a:p>
            </p:txBody>
          </p:sp>
        </mc:Choice>
        <mc:Fallback xmlns="">
          <p:sp>
            <p:nvSpPr>
              <p:cNvPr id="14" name="TextBox 13">
                <a:extLst>
                  <a:ext uri="{FF2B5EF4-FFF2-40B4-BE49-F238E27FC236}">
                    <a16:creationId xmlns:a16="http://schemas.microsoft.com/office/drawing/2014/main" id="{5F0538B6-BAF1-48FA-8FA3-9C25D78D917C}"/>
                  </a:ext>
                </a:extLst>
              </p:cNvPr>
              <p:cNvSpPr txBox="1">
                <a:spLocks noRot="1" noChangeAspect="1" noMove="1" noResize="1" noEditPoints="1" noAdjustHandles="1" noChangeArrowheads="1" noChangeShapeType="1" noTextEdit="1"/>
              </p:cNvSpPr>
              <p:nvPr/>
            </p:nvSpPr>
            <p:spPr>
              <a:xfrm>
                <a:off x="6109691" y="2289448"/>
                <a:ext cx="2624733" cy="523220"/>
              </a:xfrm>
              <a:prstGeom prst="rect">
                <a:avLst/>
              </a:prstGeom>
              <a:blipFill>
                <a:blip r:embed="rId6"/>
                <a:stretch>
                  <a:fillRect b="-2247"/>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E34ACA60-1E23-4B3E-8063-C37504535260}"/>
              </a:ext>
            </a:extLst>
          </p:cNvPr>
          <p:cNvSpPr/>
          <p:nvPr/>
        </p:nvSpPr>
        <p:spPr>
          <a:xfrm>
            <a:off x="323528" y="4765219"/>
            <a:ext cx="288032" cy="2675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Tree>
    <p:extLst>
      <p:ext uri="{BB962C8B-B14F-4D97-AF65-F5344CB8AC3E}">
        <p14:creationId xmlns:p14="http://schemas.microsoft.com/office/powerpoint/2010/main" val="9857816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38599</TotalTime>
  <Words>4033</Words>
  <Application>Microsoft Office PowerPoint</Application>
  <PresentationFormat>On-screen Show (4:3)</PresentationFormat>
  <Paragraphs>492</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Cambria Math</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1386</cp:revision>
  <dcterms:created xsi:type="dcterms:W3CDTF">2013-02-28T07:36:55Z</dcterms:created>
  <dcterms:modified xsi:type="dcterms:W3CDTF">2021-06-21T10:23:57Z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c1703a4-cc6f-4025-8438-815d9f7bd05c_Enabled">
    <vt:lpwstr>True</vt:lpwstr>
  </property>
  <property fmtid="{D5CDD505-2E9C-101B-9397-08002B2CF9AE}" pid="3" name="MSIP_Label_2c1703a4-cc6f-4025-8438-815d9f7bd05c_SiteId">
    <vt:lpwstr>d2b3a7dc-d57e-417f-90ad-149b872e9aa1</vt:lpwstr>
  </property>
  <property fmtid="{D5CDD505-2E9C-101B-9397-08002B2CF9AE}" pid="4" name="MSIP_Label_2c1703a4-cc6f-4025-8438-815d9f7bd05c_Owner">
    <vt:lpwstr>r.lawton_jcd@gemsedu.com</vt:lpwstr>
  </property>
  <property fmtid="{D5CDD505-2E9C-101B-9397-08002B2CF9AE}" pid="5" name="MSIP_Label_2c1703a4-cc6f-4025-8438-815d9f7bd05c_SetDate">
    <vt:lpwstr>2021-06-20T09:43:14.6893825Z</vt:lpwstr>
  </property>
  <property fmtid="{D5CDD505-2E9C-101B-9397-08002B2CF9AE}" pid="6" name="MSIP_Label_2c1703a4-cc6f-4025-8438-815d9f7bd05c_Name">
    <vt:lpwstr>Internal</vt:lpwstr>
  </property>
  <property fmtid="{D5CDD505-2E9C-101B-9397-08002B2CF9AE}" pid="7" name="MSIP_Label_2c1703a4-cc6f-4025-8438-815d9f7bd05c_Application">
    <vt:lpwstr>Microsoft Azure Information Protection</vt:lpwstr>
  </property>
  <property fmtid="{D5CDD505-2E9C-101B-9397-08002B2CF9AE}" pid="8" name="MSIP_Label_2c1703a4-cc6f-4025-8438-815d9f7bd05c_ActionId">
    <vt:lpwstr>8a3d5f85-5894-4bf5-a0f4-af815c4a5645</vt:lpwstr>
  </property>
  <property fmtid="{D5CDD505-2E9C-101B-9397-08002B2CF9AE}" pid="9" name="MSIP_Label_2c1703a4-cc6f-4025-8438-815d9f7bd05c_Extended_MSFT_Method">
    <vt:lpwstr>Automatic</vt:lpwstr>
  </property>
  <property fmtid="{D5CDD505-2E9C-101B-9397-08002B2CF9AE}" pid="10" name="Sensitivity">
    <vt:lpwstr>Internal</vt:lpwstr>
  </property>
</Properties>
</file>