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590" r:id="rId2"/>
    <p:sldId id="584" r:id="rId3"/>
    <p:sldId id="577" r:id="rId4"/>
    <p:sldId id="588" r:id="rId5"/>
    <p:sldId id="586" r:id="rId6"/>
    <p:sldId id="578" r:id="rId7"/>
    <p:sldId id="592" r:id="rId8"/>
    <p:sldId id="591" r:id="rId9"/>
    <p:sldId id="587" r:id="rId10"/>
    <p:sldId id="579" r:id="rId11"/>
    <p:sldId id="589" r:id="rId12"/>
    <p:sldId id="583" r:id="rId13"/>
    <p:sldId id="593" r:id="rId14"/>
    <p:sldId id="58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562" autoAdjust="0"/>
    <p:restoredTop sz="88534" autoAdjust="0"/>
  </p:normalViewPr>
  <p:slideViewPr>
    <p:cSldViewPr>
      <p:cViewPr varScale="1">
        <p:scale>
          <a:sx n="70" d="100"/>
          <a:sy n="70" d="100"/>
        </p:scale>
        <p:origin x="704" y="1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06/07/2019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png"/><Relationship Id="rId3" Type="http://schemas.openxmlformats.org/officeDocument/2006/relationships/image" Target="../media/image56.png"/><Relationship Id="rId7" Type="http://schemas.openxmlformats.org/officeDocument/2006/relationships/image" Target="../media/image60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9.png"/><Relationship Id="rId5" Type="http://schemas.openxmlformats.org/officeDocument/2006/relationships/image" Target="../media/image5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3" Type="http://schemas.openxmlformats.org/officeDocument/2006/relationships/image" Target="../media/image62.png"/><Relationship Id="rId7" Type="http://schemas.openxmlformats.org/officeDocument/2006/relationships/image" Target="../media/image55.png"/><Relationship Id="rId2" Type="http://schemas.openxmlformats.org/officeDocument/2006/relationships/image" Target="../media/image6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7" Type="http://schemas.openxmlformats.org/officeDocument/2006/relationships/image" Target="../media/image70.png"/><Relationship Id="rId2" Type="http://schemas.openxmlformats.org/officeDocument/2006/relationships/image" Target="../media/image6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9.png"/><Relationship Id="rId5" Type="http://schemas.openxmlformats.org/officeDocument/2006/relationships/image" Target="../media/image68.png"/><Relationship Id="rId4" Type="http://schemas.openxmlformats.org/officeDocument/2006/relationships/image" Target="../media/image67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10.png"/><Relationship Id="rId4" Type="http://schemas.openxmlformats.org/officeDocument/2006/relationships/image" Target="../media/image67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9.png"/><Relationship Id="rId7" Type="http://schemas.openxmlformats.org/officeDocument/2006/relationships/image" Target="../media/image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10" Type="http://schemas.openxmlformats.org/officeDocument/2006/relationships/image" Target="../media/image23.png"/><Relationship Id="rId4" Type="http://schemas.openxmlformats.org/officeDocument/2006/relationships/image" Target="../media/image20.png"/><Relationship Id="rId9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41.png"/><Relationship Id="rId7" Type="http://schemas.openxmlformats.org/officeDocument/2006/relationships/image" Target="../media/image43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42.png"/><Relationship Id="rId9" Type="http://schemas.openxmlformats.org/officeDocument/2006/relationships/image" Target="../media/image4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Year 2 Pure Mathematics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0171" y="801280"/>
            <a:ext cx="914285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b="1" dirty="0"/>
              <a:t>Differentiation </a:t>
            </a:r>
          </a:p>
          <a:p>
            <a:pPr algn="ctr"/>
            <a:r>
              <a:rPr lang="en-GB" sz="8800" b="1" dirty="0"/>
              <a:t>- </a:t>
            </a:r>
            <a:r>
              <a:rPr lang="en-GB" sz="8800" dirty="0"/>
              <a:t>Chain Rule</a:t>
            </a:r>
          </a:p>
          <a:p>
            <a:pPr algn="ctr"/>
            <a:endParaRPr lang="en-GB" sz="4400" dirty="0"/>
          </a:p>
          <a:p>
            <a:pPr algn="ctr"/>
            <a:r>
              <a:rPr lang="en-GB" sz="8000" dirty="0"/>
              <a:t>Chapter 9 </a:t>
            </a:r>
          </a:p>
          <a:p>
            <a:pPr algn="ctr"/>
            <a:r>
              <a:rPr lang="en-GB" sz="8000" dirty="0"/>
              <a:t>(Part 3 of 10)</a:t>
            </a:r>
          </a:p>
        </p:txBody>
      </p:sp>
    </p:spTree>
    <p:extLst>
      <p:ext uri="{BB962C8B-B14F-4D97-AF65-F5344CB8AC3E}">
        <p14:creationId xmlns:p14="http://schemas.microsoft.com/office/powerpoint/2010/main" val="2565028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EFB1DFE-C5A5-41DB-9515-08348B3F5FF2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E48A6158-28F5-4F8D-B5DE-3171AC7B7DFF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The Chain Rule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E98C26E-509D-40D1-8341-01493EF3DF1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6F28C2A5-FF4C-4CA6-B905-303D24B4BF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9712" y="898453"/>
            <a:ext cx="5688632" cy="122310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E51A4DD-25D7-44E6-8EC5-945E6A06E8C3}"/>
                  </a:ext>
                </a:extLst>
              </p:cNvPr>
              <p:cNvSpPr txBox="1"/>
              <p:nvPr/>
            </p:nvSpPr>
            <p:spPr>
              <a:xfrm>
                <a:off x="2445552" y="4388131"/>
                <a:ext cx="5150784" cy="9175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×</m:t>
                      </m:r>
                      <m:d>
                        <m:dPr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</m:e>
                      </m: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E51A4DD-25D7-44E6-8EC5-945E6A06E8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5552" y="4388131"/>
                <a:ext cx="5150784" cy="9175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447297" y="5711784"/>
                <a:ext cx="2979854" cy="9175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8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8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8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sSup>
                            <m:sSupPr>
                              <m:ctrlPr>
                                <a:rPr lang="en-GB" sz="28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8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28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8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GB" sz="28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7297" y="5711784"/>
                <a:ext cx="2979854" cy="91755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68167105"/>
                  </p:ext>
                </p:extLst>
              </p:nvPr>
            </p:nvGraphicFramePr>
            <p:xfrm>
              <a:off x="2301536" y="2420888"/>
              <a:ext cx="5294800" cy="1800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47400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2647400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9001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6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𝑙𝑛</m:t>
                                </m:r>
                                <m:r>
                                  <a:rPr lang="en-GB" sz="36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lang="en-GB" sz="36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  <m:r>
                                  <a:rPr lang="en-GB" sz="36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)</m:t>
                                </m:r>
                              </m:oMath>
                            </m:oMathPara>
                          </a14:m>
                          <a:endParaRPr lang="en-GB" sz="36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36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3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36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3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  <m:r>
                                  <a:rPr lang="en-GB" sz="3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36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+5</m:t>
                                </m:r>
                              </m:oMath>
                            </m:oMathPara>
                          </a14:m>
                          <a:endParaRPr lang="en-GB" sz="3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9001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36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3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d>
                                      <m:dPr>
                                        <m:ctrlPr>
                                          <a:rPr lang="en-GB" sz="36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36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𝑢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3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36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  <m:func>
                                  <m:funcPr>
                                    <m:ctrlPr>
                                      <a:rPr lang="en-GB" sz="3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3600" b="0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GB" sz="3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GB" sz="3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GB" sz="3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68167105"/>
                  </p:ext>
                </p:extLst>
              </p:nvPr>
            </p:nvGraphicFramePr>
            <p:xfrm>
              <a:off x="2301536" y="2420888"/>
              <a:ext cx="5294800" cy="1800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647400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2647400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9001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30" t="-676" r="-100460" b="-1013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00230" t="-676" r="-460" b="-1013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9001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30" t="-100676" r="-100460" b="-13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00230" t="-100676" r="-460" b="-13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381656" y="3381392"/>
                <a:ext cx="514243" cy="7414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360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360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6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6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1656" y="3381392"/>
                <a:ext cx="514243" cy="74142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5181856" y="3428938"/>
                <a:ext cx="183399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856" y="3428938"/>
                <a:ext cx="1833991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3682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EFB1DFE-C5A5-41DB-9515-08348B3F5FF2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E48A6158-28F5-4F8D-B5DE-3171AC7B7DFF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The Chain Rule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FE98C26E-509D-40D1-8341-01493EF3DF1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4F1507A-31FA-4FD5-AF6A-EE40681EBFAF}"/>
                  </a:ext>
                </a:extLst>
              </p:cNvPr>
              <p:cNvSpPr txBox="1"/>
              <p:nvPr/>
            </p:nvSpPr>
            <p:spPr>
              <a:xfrm>
                <a:off x="430968" y="836712"/>
                <a:ext cx="8280920" cy="89024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r>
                  <a:rPr lang="en-GB" sz="3600" dirty="0"/>
                  <a:t>Given that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sSup>
                          <m:sSupPr>
                            <m:ctrlP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</m:oMath>
                </a14:m>
                <a:r>
                  <a:rPr lang="en-GB" sz="3600" dirty="0"/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3600" dirty="0"/>
                  <a:t> at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3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b="0" i="1" smtClean="0">
                            <a:latin typeface="Cambria Math" panose="02040503050406030204" pitchFamily="18" charset="0"/>
                          </a:rPr>
                          <m:t>4,9</m:t>
                        </m:r>
                      </m:e>
                    </m:d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4F1507A-31FA-4FD5-AF6A-EE40681EBF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968" y="836712"/>
                <a:ext cx="8280920" cy="890244"/>
              </a:xfrm>
              <a:prstGeom prst="rect">
                <a:avLst/>
              </a:prstGeom>
              <a:blipFill>
                <a:blip r:embed="rId2"/>
                <a:stretch>
                  <a:fillRect l="-498" b="-3529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9D7E3EE-4A67-4907-954F-3A841EF42C90}"/>
                  </a:ext>
                </a:extLst>
              </p:cNvPr>
              <p:cNvSpPr txBox="1"/>
              <p:nvPr/>
            </p:nvSpPr>
            <p:spPr>
              <a:xfrm>
                <a:off x="4211960" y="4221088"/>
                <a:ext cx="4424227" cy="24551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=20</m:t>
                      </m:r>
                      <m:sSup>
                        <m:sSupPr>
                          <m:ctrlPr>
                            <a:rPr lang="en-GB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d>
                                <m:dPr>
                                  <m:ctrlPr>
                                    <a:rPr lang="en-GB" sz="3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GB" sz="3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3200" b="0" i="1" smtClean="0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e>
                                    <m:sup>
                                      <m:r>
                                        <a:rPr lang="en-GB" sz="3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3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3200" i="1" dirty="0">
                  <a:latin typeface="Cambria Math" panose="02040503050406030204" pitchFamily="18" charset="0"/>
                </a:endParaRPr>
              </a:p>
              <a:p>
                <a:endParaRPr lang="en-GB" sz="3200" b="1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GB" sz="3200" b="1" i="1"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GB" sz="32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2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𝟐𝟎</m:t>
                          </m:r>
                        </m:num>
                        <m:den>
                          <m:r>
                            <a:rPr lang="en-GB" sz="3200" b="1" i="1" smtClean="0"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en-GB" sz="32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9D7E3EE-4A67-4907-954F-3A841EF42C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4221088"/>
                <a:ext cx="4424227" cy="24551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67333009"/>
                  </p:ext>
                </p:extLst>
              </p:nvPr>
            </p:nvGraphicFramePr>
            <p:xfrm>
              <a:off x="430968" y="1964541"/>
              <a:ext cx="3636976" cy="184179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18488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1818488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837284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32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32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3200" b="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𝑢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3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1/2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32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sSup>
                                  <m:sSupPr>
                                    <m:ctrlPr>
                                      <a:rPr lang="en-GB" sz="3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3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32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32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oMath>
                            </m:oMathPara>
                          </a14:m>
                          <a:endParaRPr lang="en-GB" sz="3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83728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32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f>
                                      <m:fPr>
                                        <m:ctrlPr>
                                          <a:rPr lang="en-GB" sz="32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32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1</m:t>
                                        </m:r>
                                      </m:num>
                                      <m:den>
                                        <m:r>
                                          <a:rPr lang="en-GB" sz="32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  <m:d>
                                      <m:dPr>
                                        <m:ctrlPr>
                                          <a:rPr lang="en-GB" sz="32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32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𝑢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32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−1/2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32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67333009"/>
                  </p:ext>
                </p:extLst>
              </p:nvPr>
            </p:nvGraphicFramePr>
            <p:xfrm>
              <a:off x="430968" y="1964541"/>
              <a:ext cx="3636976" cy="184179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818488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1818488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83728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34" t="-725" r="-100669" b="-12101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0334" t="-725" r="-669" b="-12101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100450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334" t="-84242" r="-100669" b="-12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321595" y="2204864"/>
                <a:ext cx="4424228" cy="11441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sSup>
                                <m:sSupPr>
                                  <m:ctrlPr>
                                    <a:rPr lang="en-GB" sz="3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3600" b="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3600" b="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36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GB" sz="3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6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600" b="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1595" y="2204864"/>
                <a:ext cx="4424228" cy="114415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475656" y="4437112"/>
                <a:ext cx="2374368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3200" dirty="0"/>
                  <a:t>When </a:t>
                </a:r>
                <a14:m>
                  <m:oMath xmlns:m="http://schemas.openxmlformats.org/officeDocument/2006/math">
                    <m:r>
                      <a:rPr lang="en-GB" sz="32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3200" i="1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3200" dirty="0"/>
                  <a:t>,</a:t>
                </a: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4437112"/>
                <a:ext cx="2374368" cy="584775"/>
              </a:xfrm>
              <a:prstGeom prst="rect">
                <a:avLst/>
              </a:prstGeom>
              <a:blipFill>
                <a:blip r:embed="rId6"/>
                <a:stretch>
                  <a:fillRect l="-6410" t="-12500" r="-5641" b="-34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39552" y="2776943"/>
                <a:ext cx="1548565" cy="10143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2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3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32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GB" sz="3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−1/2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776943"/>
                <a:ext cx="1548565" cy="101431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662840" y="2991713"/>
                <a:ext cx="96334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GB" sz="3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2840" y="2991713"/>
                <a:ext cx="963341" cy="5847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27479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E411E68-83FA-447A-BE7C-ECD413897B16}"/>
                  </a:ext>
                </a:extLst>
              </p:cNvPr>
              <p:cNvSpPr txBox="1"/>
              <p:nvPr/>
            </p:nvSpPr>
            <p:spPr>
              <a:xfrm>
                <a:off x="5580112" y="4437112"/>
                <a:ext cx="3168352" cy="2057294"/>
              </a:xfrm>
              <a:prstGeom prst="rect">
                <a:avLst/>
              </a:prstGeom>
              <a:no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4400" b="0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4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d>
                            <m:dPr>
                              <m:ctrlPr>
                                <a:rPr lang="en-GB" sz="4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44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4400" b="0" i="1" smtClean="0">
                                      <a:solidFill>
                                        <a:srgbClr val="3333FF"/>
                                      </a:solidFill>
                                      <a:latin typeface="Cambria Math" panose="02040503050406030204" pitchFamily="18" charset="0"/>
                                    </a:rPr>
                                    <m:t>𝑑𝑥</m:t>
                                  </m:r>
                                </m:num>
                                <m:den>
                                  <m:r>
                                    <a:rPr lang="en-GB" sz="44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𝑑𝑦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GB" sz="3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E411E68-83FA-447A-BE7C-ECD413897B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4437112"/>
                <a:ext cx="3168352" cy="205729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5E461804-7C56-44A1-BAF3-39C5B5A39DF3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2">
                  <a:extLst>
                    <a:ext uri="{FF2B5EF4-FFF2-40B4-BE49-F238E27FC236}">
                      <a16:creationId xmlns:a16="http://schemas.microsoft.com/office/drawing/2014/main" id="{405D729B-39BF-4EE0-862D-426E7212AC2A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b="0" dirty="0"/>
                    <a:t>The Chain Rule -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𝑑𝑦</m:t>
                      </m:r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4" name="TextBox 32">
                  <a:extLst>
                    <a:ext uri="{FF2B5EF4-FFF2-40B4-BE49-F238E27FC236}">
                      <a16:creationId xmlns:a16="http://schemas.microsoft.com/office/drawing/2014/main" id="{405D729B-39BF-4EE0-862D-426E7212AC2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4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0C16BFA-A8DF-41D5-91B8-7694D450AA5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748632"/>
                <a:ext cx="9142856" cy="17193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/>
                  <a:t>What do you do if you are asked </a:t>
                </a:r>
              </a:p>
              <a:p>
                <a:pPr algn="ctr"/>
                <a:r>
                  <a:rPr lang="en-GB" sz="3600" dirty="0"/>
                  <a:t>to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b="1" i="1"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n-GB" sz="4400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num>
                      <m:den>
                        <m:r>
                          <a:rPr lang="en-GB" sz="4400" b="1" i="1">
                            <a:latin typeface="Cambria Math" panose="02040503050406030204" pitchFamily="18" charset="0"/>
                          </a:rPr>
                          <m:t>𝒅</m:t>
                        </m:r>
                        <m:r>
                          <a:rPr lang="en-GB" sz="44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den>
                    </m:f>
                  </m:oMath>
                </a14:m>
                <a:r>
                  <a:rPr lang="en-GB" sz="3600" dirty="0"/>
                  <a:t>  </a:t>
                </a:r>
                <a:r>
                  <a:rPr lang="en-GB" sz="2800" dirty="0"/>
                  <a:t>(instead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2800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2800" dirty="0"/>
                  <a:t> of)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748632"/>
                <a:ext cx="9142856" cy="1719317"/>
              </a:xfrm>
              <a:prstGeom prst="rect">
                <a:avLst/>
              </a:prstGeom>
              <a:blipFill>
                <a:blip r:embed="rId5"/>
                <a:stretch>
                  <a:fillRect t="-56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14319" y="3861048"/>
                <a:ext cx="3710246" cy="11777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sz="3600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sz="3600" b="0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sz="3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 =</m:t>
                      </m:r>
                      <m:f>
                        <m:f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sSup>
                            <m:sSup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319" y="3861048"/>
                <a:ext cx="3710246" cy="117775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43731" y="5229200"/>
                <a:ext cx="1933413" cy="13065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sz="3600" b="0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GB" sz="36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731" y="5229200"/>
                <a:ext cx="1933413" cy="130657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83568" y="2651729"/>
                <a:ext cx="5400600" cy="9521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3600" dirty="0">
                    <a:solidFill>
                      <a:schemeClr val="tx1"/>
                    </a:solidFill>
                  </a:rPr>
                  <a:t>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GB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GB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GB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GB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when</m:t>
                    </m:r>
                    <m:r>
                      <a:rPr lang="en-GB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3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3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</m:oMath>
                </a14:m>
                <a:endParaRPr lang="en-GB" sz="3600" i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2651729"/>
                <a:ext cx="5400600" cy="952120"/>
              </a:xfrm>
              <a:prstGeom prst="rect">
                <a:avLst/>
              </a:prstGeom>
              <a:blipFill>
                <a:blip r:embed="rId8"/>
                <a:stretch>
                  <a:fillRect l="-3386"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0587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FBDAAE4-34ED-4939-8013-CCC6F961B8CE}"/>
                  </a:ext>
                </a:extLst>
              </p:cNvPr>
              <p:cNvSpPr txBox="1"/>
              <p:nvPr/>
            </p:nvSpPr>
            <p:spPr>
              <a:xfrm>
                <a:off x="683568" y="980728"/>
                <a:ext cx="7920880" cy="1156150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800" dirty="0"/>
                  <a:t>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800" i="1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4800" i="1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4800" dirty="0"/>
                  <a:t> when </a:t>
                </a:r>
                <a14:m>
                  <m:oMath xmlns:m="http://schemas.openxmlformats.org/officeDocument/2006/math">
                    <m:r>
                      <a:rPr lang="en-GB" sz="4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4800" i="1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GB" sz="4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8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4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48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48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endParaRPr lang="en-GB" sz="4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FBDAAE4-34ED-4939-8013-CCC6F961B8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980728"/>
                <a:ext cx="7920880" cy="1156150"/>
              </a:xfrm>
              <a:prstGeom prst="rect">
                <a:avLst/>
              </a:prstGeom>
              <a:blipFill>
                <a:blip r:embed="rId2"/>
                <a:stretch>
                  <a:fillRect b="-6481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5E461804-7C56-44A1-BAF3-39C5B5A39DF3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2">
                  <a:extLst>
                    <a:ext uri="{FF2B5EF4-FFF2-40B4-BE49-F238E27FC236}">
                      <a16:creationId xmlns:a16="http://schemas.microsoft.com/office/drawing/2014/main" id="{405D729B-39BF-4EE0-862D-426E7212AC2A}"/>
                    </a:ext>
                  </a:extLst>
                </p:cNvPr>
                <p:cNvSpPr txBox="1"/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wrap="square" lIns="324000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en-GB" sz="3200" b="0" dirty="0"/>
                    <a:t>The Chain Rule - </a:t>
                  </a:r>
                  <a14:m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𝑑𝑦</m:t>
                      </m:r>
                    </m:oMath>
                  </a14:m>
                  <a:endParaRPr lang="en-GB" sz="3200" dirty="0"/>
                </a:p>
              </p:txBody>
            </p:sp>
          </mc:Choice>
          <mc:Fallback xmlns="">
            <p:sp>
              <p:nvSpPr>
                <p:cNvPr id="4" name="TextBox 32">
                  <a:extLst>
                    <a:ext uri="{FF2B5EF4-FFF2-40B4-BE49-F238E27FC236}">
                      <a16:creationId xmlns:a16="http://schemas.microsoft.com/office/drawing/2014/main" id="{405D729B-39BF-4EE0-862D-426E7212AC2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0" y="13335"/>
                  <a:ext cx="9144000" cy="599127"/>
                </a:xfrm>
                <a:prstGeom prst="rect">
                  <a:avLst/>
                </a:prstGeom>
                <a:blipFill>
                  <a:blip r:embed="rId4"/>
                  <a:stretch>
                    <a:fillRect t="-12245" b="-31633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90C16BFA-A8DF-41D5-91B8-7694D450AA52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39DF7B4-6F04-425C-B54D-AF65761E9BFF}"/>
                  </a:ext>
                </a:extLst>
              </p:cNvPr>
              <p:cNvSpPr txBox="1"/>
              <p:nvPr/>
            </p:nvSpPr>
            <p:spPr>
              <a:xfrm>
                <a:off x="2411760" y="2420888"/>
                <a:ext cx="4752528" cy="38892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num>
                        <m:den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den>
                      </m:f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4800" i="1" dirty="0">
                  <a:latin typeface="Cambria Math" panose="02040503050406030204" pitchFamily="18" charset="0"/>
                </a:endParaRPr>
              </a:p>
              <a:p>
                <a:pPr/>
                <a:br>
                  <a:rPr lang="en-GB" sz="4800" i="1" dirty="0">
                    <a:latin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GB" sz="48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48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48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n-GB" sz="4800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39DF7B4-6F04-425C-B54D-AF65761E9B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2420888"/>
                <a:ext cx="4752528" cy="38892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479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9C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36048" y="662045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2/AS</a:t>
            </a:r>
          </a:p>
          <a:p>
            <a:r>
              <a:rPr lang="en-GB" sz="2400" dirty="0"/>
              <a:t>Pages 239-240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594754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A64F903-2952-49BA-AD4E-6F4727785FFB}"/>
              </a:ext>
            </a:extLst>
          </p:cNvPr>
          <p:cNvSpPr txBox="1"/>
          <p:nvPr/>
        </p:nvSpPr>
        <p:spPr>
          <a:xfrm>
            <a:off x="261394" y="452930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Extension: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CAACCC7-42F0-4D18-AE94-6870F21B6E56}"/>
                  </a:ext>
                </a:extLst>
              </p:cNvPr>
              <p:cNvSpPr txBox="1"/>
              <p:nvPr/>
            </p:nvSpPr>
            <p:spPr>
              <a:xfrm>
                <a:off x="224656" y="4941168"/>
                <a:ext cx="8389666" cy="16595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/>
                  <a:t>[STEP I 2014 Q4] An accurate clock has an hour hand of length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/>
                  <a:t> and a minute hand of length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/>
                  <a:t> (where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/>
                  <a:t>), both measured from the pivot at the centre of the clock face. Let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/>
                  <a:t> be the distance between the ends of the hands when the angle between the hands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600" dirty="0"/>
                  <a:t>,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0≤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/>
                  <a:t>.</a:t>
                </a:r>
              </a:p>
              <a:p>
                <a:r>
                  <a:rPr lang="en-GB" sz="1600" dirty="0"/>
                  <a:t>Show that the rate of increase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/>
                  <a:t> is greatest when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  <m:sup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GB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  <m:sup>
                        <m:f>
                          <m:f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1600" dirty="0"/>
                  <a:t>.</a:t>
                </a:r>
              </a:p>
              <a:p>
                <a:r>
                  <a:rPr lang="en-GB" sz="1600" dirty="0"/>
                  <a:t>In the case when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/>
                  <a:t> and the clock starts at mid-day (with both hands pointing vertically upwards), show that this occurs for the first time a little less than 11 minutes later.</a:t>
                </a: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CAACCC7-42F0-4D18-AE94-6870F21B6E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656" y="4941168"/>
                <a:ext cx="8389666" cy="1659557"/>
              </a:xfrm>
              <a:prstGeom prst="rect">
                <a:avLst/>
              </a:prstGeom>
              <a:blipFill>
                <a:blip r:embed="rId2"/>
                <a:stretch>
                  <a:fillRect l="-303" t="-758" b="-30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21EF87C5-6B26-C148-BC47-DBC2307A5AAC}"/>
              </a:ext>
            </a:extLst>
          </p:cNvPr>
          <p:cNvSpPr txBox="1"/>
          <p:nvPr/>
        </p:nvSpPr>
        <p:spPr>
          <a:xfrm>
            <a:off x="827584" y="1854868"/>
            <a:ext cx="56079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 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chemeClr val="accent3"/>
                </a:solidFill>
              </a:rPr>
              <a:t>Green		</a:t>
            </a:r>
            <a:r>
              <a:rPr lang="en-US" sz="2400" dirty="0"/>
              <a:t>Q4-5</a:t>
            </a:r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Q6-9</a:t>
            </a:r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Q10-13 </a:t>
            </a:r>
            <a:r>
              <a:rPr lang="en-US" sz="2400"/>
              <a:t>&amp; Challenge &amp; Ext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414301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EC8CFEB-FAAF-4081-89FC-52AFE6FEA18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A5223AE-2708-4318-8187-30E2436B5F6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The Chain Rule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C775724-6363-4411-9989-B77DEE44497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7FAD729-76E7-4094-8B3F-F146CDAD7297}"/>
                  </a:ext>
                </a:extLst>
              </p:cNvPr>
              <p:cNvSpPr txBox="1"/>
              <p:nvPr/>
            </p:nvSpPr>
            <p:spPr>
              <a:xfrm>
                <a:off x="467544" y="2492896"/>
                <a:ext cx="4283588" cy="714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sz="4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4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4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sz="4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4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4000" b="0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7FAD729-76E7-4094-8B3F-F146CDAD72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492896"/>
                <a:ext cx="4283588" cy="71487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D847B04E-341A-48D4-BFA8-4745EDF37982}"/>
              </a:ext>
            </a:extLst>
          </p:cNvPr>
          <p:cNvSpPr txBox="1"/>
          <p:nvPr/>
        </p:nvSpPr>
        <p:spPr>
          <a:xfrm>
            <a:off x="539552" y="763187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The chain rule allows you to differentiate </a:t>
            </a:r>
          </a:p>
          <a:p>
            <a:pPr algn="ctr"/>
            <a:r>
              <a:rPr lang="en-GB" sz="3600" dirty="0"/>
              <a:t>a function within a function.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BB357B9-BAAD-4C29-935D-D01B519302A1}"/>
                  </a:ext>
                </a:extLst>
              </p:cNvPr>
              <p:cNvSpPr txBox="1"/>
              <p:nvPr/>
            </p:nvSpPr>
            <p:spPr>
              <a:xfrm>
                <a:off x="692887" y="3957336"/>
                <a:ext cx="358748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4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4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4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4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4000" b="0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BB357B9-BAAD-4C29-935D-D01B519302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887" y="3957336"/>
                <a:ext cx="3587489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77856C9-D046-4B3D-8720-54BCB38A08BC}"/>
                  </a:ext>
                </a:extLst>
              </p:cNvPr>
              <p:cNvSpPr txBox="1"/>
              <p:nvPr/>
            </p:nvSpPr>
            <p:spPr>
              <a:xfrm>
                <a:off x="476863" y="5405406"/>
                <a:ext cx="358748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4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4000" b="0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GB" sz="4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GB" sz="4000" b="0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A77856C9-D046-4B3D-8720-54BCB38A08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863" y="5405406"/>
                <a:ext cx="3587489" cy="7078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1214EA2-D7ED-4650-8B19-6DFFFBC927F5}"/>
                  </a:ext>
                </a:extLst>
              </p:cNvPr>
              <p:cNvSpPr txBox="1"/>
              <p:nvPr/>
            </p:nvSpPr>
            <p:spPr>
              <a:xfrm>
                <a:off x="4860032" y="3140968"/>
                <a:ext cx="358748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4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4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4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GB" sz="4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4000" b="0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31214EA2-D7ED-4650-8B19-6DFFFBC927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3140968"/>
                <a:ext cx="3587489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62E7E2B-6D88-4DA5-B5B0-E7421C511DED}"/>
                  </a:ext>
                </a:extLst>
              </p:cNvPr>
              <p:cNvSpPr txBox="1"/>
              <p:nvPr/>
            </p:nvSpPr>
            <p:spPr>
              <a:xfrm>
                <a:off x="4728167" y="4797152"/>
                <a:ext cx="3587489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 b="0" i="0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4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4000" b="0" i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n-GB" sz="40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162E7E2B-6D88-4DA5-B5B0-E7421C511D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8167" y="4797152"/>
                <a:ext cx="3587489" cy="70788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484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EC8CFEB-FAAF-4081-89FC-52AFE6FEA18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A5223AE-2708-4318-8187-30E2436B5F6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The Chain Rule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C775724-6363-4411-9989-B77DEE44497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4C56617-7FE7-448A-8CC5-1AA80BFD8DD7}"/>
                  </a:ext>
                </a:extLst>
              </p:cNvPr>
              <p:cNvSpPr txBox="1"/>
              <p:nvPr/>
            </p:nvSpPr>
            <p:spPr>
              <a:xfrm>
                <a:off x="467544" y="1175489"/>
                <a:ext cx="8280920" cy="415427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8000" dirty="0">
                    <a:solidFill>
                      <a:schemeClr val="tx1"/>
                    </a:solidFill>
                  </a:rPr>
                  <a:t>The Chain Rule:</a:t>
                </a:r>
              </a:p>
              <a:p>
                <a:pPr algn="ctr"/>
                <a:endParaRPr lang="en-GB" sz="3200" dirty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8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8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GB" sz="8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  <m:r>
                        <a:rPr lang="en-GB" sz="8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8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8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GB" sz="8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𝒅𝒖</m:t>
                          </m:r>
                        </m:den>
                      </m:f>
                      <m:r>
                        <a:rPr lang="en-GB" sz="80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8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8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𝒅𝒖</m:t>
                          </m:r>
                        </m:num>
                        <m:den>
                          <m:r>
                            <a:rPr lang="en-GB" sz="80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</m:oMath>
                  </m:oMathPara>
                </a14:m>
                <a:endParaRPr lang="en-GB" sz="80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4C56617-7FE7-448A-8CC5-1AA80BFD8D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175489"/>
                <a:ext cx="8280920" cy="4154279"/>
              </a:xfrm>
              <a:prstGeom prst="rect">
                <a:avLst/>
              </a:prstGeom>
              <a:blipFill>
                <a:blip r:embed="rId2"/>
                <a:stretch>
                  <a:fillRect t="-631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7351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EC8CFEB-FAAF-4081-89FC-52AFE6FEA18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A5223AE-2708-4318-8187-30E2436B5F6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The Chain Rule – Formal Method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C775724-6363-4411-9989-B77DEE44497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7FAD729-76E7-4094-8B3F-F146CDAD7297}"/>
                  </a:ext>
                </a:extLst>
              </p:cNvPr>
              <p:cNvSpPr txBox="1"/>
              <p:nvPr/>
            </p:nvSpPr>
            <p:spPr>
              <a:xfrm>
                <a:off x="1198219" y="640713"/>
                <a:ext cx="6768752" cy="11441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3600" dirty="0"/>
                        <m:t>Find</m:t>
                      </m:r>
                      <m:r>
                        <m:rPr>
                          <m:nor/>
                        </m:rPr>
                        <a:rPr lang="en-GB" sz="3600" dirty="0"/>
                        <m:t> </m:t>
                      </m:r>
                      <m:f>
                        <m:f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m:rPr>
                          <m:nor/>
                        </m:rPr>
                        <a:rPr lang="en-GB" sz="3600" dirty="0"/>
                        <m:t> </m:t>
                      </m:r>
                      <m:r>
                        <m:rPr>
                          <m:nor/>
                        </m:rPr>
                        <a:rPr lang="en-GB" sz="3600" dirty="0"/>
                        <m:t>when</m:t>
                      </m:r>
                      <m:r>
                        <m:rPr>
                          <m:nor/>
                        </m:rPr>
                        <a:rPr lang="en-GB" sz="3600" b="0" i="0" dirty="0" smtClean="0"/>
                        <m:t> 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7FAD729-76E7-4094-8B3F-F146CDAD72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8219" y="640713"/>
                <a:ext cx="6768752" cy="114415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4C56617-7FE7-448A-8CC5-1AA80BFD8DD7}"/>
                  </a:ext>
                </a:extLst>
              </p:cNvPr>
              <p:cNvSpPr txBox="1"/>
              <p:nvPr/>
            </p:nvSpPr>
            <p:spPr>
              <a:xfrm>
                <a:off x="4949400" y="2147673"/>
                <a:ext cx="3312368" cy="1144609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den>
                      </m:f>
                      <m:r>
                        <a:rPr lang="en-GB" sz="3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3600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GB" sz="3600" b="0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3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4C56617-7FE7-448A-8CC5-1AA80BFD8D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9400" y="2147673"/>
                <a:ext cx="3312368" cy="114460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55999" y="2131322"/>
                <a:ext cx="3600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600" b="1" dirty="0"/>
                  <a:t>Let </a:t>
                </a:r>
                <a:r>
                  <a:rPr lang="en-GB" sz="36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36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u</m:t>
                    </m:r>
                    <m:r>
                      <a:rPr lang="en-GB" sz="36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 </m:t>
                    </m:r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6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36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3600" dirty="0"/>
                  <a:t> </a:t>
                </a: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999" y="2131322"/>
                <a:ext cx="3600400" cy="646331"/>
              </a:xfrm>
              <a:prstGeom prst="rect">
                <a:avLst/>
              </a:prstGeom>
              <a:blipFill>
                <a:blip r:embed="rId4"/>
                <a:stretch>
                  <a:fillRect l="-5245" t="-14151" b="-358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7FAD729-76E7-4094-8B3F-F146CDAD7297}"/>
                  </a:ext>
                </a:extLst>
              </p:cNvPr>
              <p:cNvSpPr txBox="1"/>
              <p:nvPr/>
            </p:nvSpPr>
            <p:spPr>
              <a:xfrm>
                <a:off x="666209" y="2980087"/>
                <a:ext cx="2664296" cy="6526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77FAD729-76E7-4094-8B3F-F146CDAD72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209" y="2980087"/>
                <a:ext cx="2664296" cy="65267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/>
          <p:nvPr/>
        </p:nvCxnSpPr>
        <p:spPr>
          <a:xfrm>
            <a:off x="3851920" y="2060848"/>
            <a:ext cx="13285" cy="46805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336808" y="3789040"/>
                <a:ext cx="4647038" cy="11441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3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3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3600" i="1" baseline="300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×(</m:t>
                      </m:r>
                      <m:r>
                        <a:rPr lang="en-GB" sz="3600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GB" sz="3600" i="1" smtClean="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i="1" baseline="30000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3600" i="1">
                          <a:solidFill>
                            <a:srgbClr val="3333FF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GB" sz="36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6808" y="3789040"/>
                <a:ext cx="4647038" cy="114415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3920670" y="5429084"/>
                <a:ext cx="5223330" cy="81111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 xmlns:m="http://schemas.openxmlformats.org/officeDocument/2006/math">
                    <m:f>
                      <m:fPr>
                        <m:ctrlPr>
                          <a:rPr lang="en-GB" sz="3200" b="1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𝒅𝒚</m:t>
                        </m:r>
                      </m:num>
                      <m:den>
                        <m:r>
                          <a:rPr lang="en-GB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𝒅𝒙</m:t>
                        </m:r>
                      </m:den>
                    </m:f>
                    <m:r>
                      <a:rPr lang="en-GB" sz="3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3200" b="1" i="1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3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sSup>
                      <m:sSupPr>
                        <m:ctrlPr>
                          <a:rPr lang="en-GB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GB" sz="3200" b="1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  <m:r>
                      <a:rPr lang="en-GB" sz="3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3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32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3200" b="1" i="1" baseline="3000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GB" sz="3200" b="1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3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𝟏𝟐</m:t>
                    </m:r>
                    <m:r>
                      <a:rPr lang="en-GB" sz="3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GB" sz="3200" b="1" i="1" baseline="300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GB" sz="3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3200" b="1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sz="3200" b="1" dirty="0">
                    <a:solidFill>
                      <a:prstClr val="black"/>
                    </a:solidFill>
                  </a:rPr>
                  <a:t>)</a:t>
                </a:r>
                <a:endParaRPr lang="en-GB" sz="1600" b="1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0670" y="5429084"/>
                <a:ext cx="5223330" cy="811119"/>
              </a:xfrm>
              <a:prstGeom prst="rect">
                <a:avLst/>
              </a:prstGeom>
              <a:blipFill>
                <a:blip r:embed="rId7"/>
                <a:stretch>
                  <a:fillRect r="-1984" b="-120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286669" y="4213108"/>
                <a:ext cx="756939" cy="9107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𝒅𝒚</m:t>
                          </m:r>
                        </m:num>
                        <m:den>
                          <m:r>
                            <a:rPr lang="en-GB" sz="28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𝒅𝒖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669" y="4213108"/>
                <a:ext cx="756939" cy="91076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946191" y="4437112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79556" y="5915594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00294" y="5686590"/>
                <a:ext cx="729687" cy="9107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1" i="1" smtClean="0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1" i="1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𝒅𝒖</m:t>
                          </m:r>
                        </m:num>
                        <m:den>
                          <m:r>
                            <a:rPr lang="en-GB" sz="2800" b="1" i="1">
                              <a:solidFill>
                                <a:srgbClr val="3333FF"/>
                              </a:solidFill>
                              <a:latin typeface="Cambria Math" panose="02040503050406030204" pitchFamily="18" charset="0"/>
                            </a:rPr>
                            <m:t>𝒅𝒙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294" y="5686590"/>
                <a:ext cx="729687" cy="91076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431033" y="5897188"/>
                <a:ext cx="208858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3600" i="1" smtClean="0">
                        <a:solidFill>
                          <a:srgbClr val="3333FF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3600" b="0" i="1" smtClean="0">
                        <a:solidFill>
                          <a:srgbClr val="3333FF"/>
                        </a:solidFill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sz="3600" i="1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600" i="1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600" b="0" i="1" smtClean="0">
                            <a:solidFill>
                              <a:srgbClr val="3333FF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sz="3600" i="1">
                        <a:solidFill>
                          <a:srgbClr val="3333FF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3600" b="0" i="1" smtClean="0">
                        <a:solidFill>
                          <a:srgbClr val="3333FF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sz="3600" dirty="0">
                    <a:solidFill>
                      <a:srgbClr val="3333FF"/>
                    </a:solidFill>
                  </a:rPr>
                  <a:t> </a:t>
                </a:r>
                <a:endParaRPr lang="en-GB" dirty="0">
                  <a:solidFill>
                    <a:srgbClr val="3333FF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1033" y="5897188"/>
                <a:ext cx="2088585" cy="6463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400824" y="4391993"/>
                <a:ext cx="141788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d>
                            <m:dPr>
                              <m:ctrlPr>
                                <a:rPr lang="en-GB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</m:e>
                        <m:sup>
                          <m:r>
                            <a:rPr lang="en-GB" sz="3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0824" y="4391993"/>
                <a:ext cx="1417889" cy="64633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8612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28" grpId="0"/>
      <p:bldP spid="13" grpId="0"/>
      <p:bldP spid="14" grpId="0"/>
      <p:bldP spid="8" grpId="0"/>
      <p:bldP spid="10" grpId="0"/>
      <p:bldP spid="18" grpId="0"/>
      <p:bldP spid="11" grpId="0"/>
      <p:bldP spid="12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EC8CFEB-FAAF-4081-89FC-52AFE6FEA18B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2A5223AE-2708-4318-8187-30E2436B5F6C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The Chain Rule – Informal Method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5C775724-6363-4411-9989-B77DEE444978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1" name="Table 3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53037505"/>
                  </p:ext>
                </p:extLst>
              </p:nvPr>
            </p:nvGraphicFramePr>
            <p:xfrm>
              <a:off x="2627784" y="2064285"/>
              <a:ext cx="4176464" cy="191548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88232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2088232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96131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40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  <m:r>
                                  <a:rPr lang="en-GB" sz="4000" b="0" i="1" baseline="3000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oMath>
                            </m:oMathPara>
                          </a14:m>
                          <a:endParaRPr lang="en-GB" sz="40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400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sSup>
                                  <m:sSupPr>
                                    <m:ctrlPr>
                                      <a:rPr lang="en-GB" sz="4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4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40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en-GB" sz="4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40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4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95417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n-GB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  <m:r>
                                  <a:rPr lang="en-GB" sz="3600" b="0" i="1" baseline="3000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oMath>
                            </m:oMathPara>
                          </a14:m>
                          <a:endParaRPr lang="en-GB" sz="3600" b="0" baseline="300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  <m:r>
                                  <a:rPr lang="en-GB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3600" b="0" i="1" baseline="3000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oMath>
                            </m:oMathPara>
                          </a14:m>
                          <a:endParaRPr lang="en-GB" sz="36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31" name="Table 3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53037505"/>
                  </p:ext>
                </p:extLst>
              </p:nvPr>
            </p:nvGraphicFramePr>
            <p:xfrm>
              <a:off x="2627784" y="2064285"/>
              <a:ext cx="4176464" cy="191548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88232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2088232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9613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92" t="-633" r="-100583" b="-1006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292" t="-633" r="-583" b="-1006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95417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92" t="-101274" r="-100583" b="-12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292" t="-101274" r="-583" b="-12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799106" y="4223691"/>
                <a:ext cx="4968552" cy="9789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 xmlns:m="http://schemas.openxmlformats.org/officeDocument/2006/math">
                    <m:f>
                      <m:fPr>
                        <m:ctrlPr>
                          <a:rPr lang="en-GB" sz="40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b="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4000" b="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4000" b="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40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4000" i="1" baseline="3000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4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×(</m:t>
                    </m:r>
                    <m:r>
                      <a:rPr lang="en-GB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12</m:t>
                    </m:r>
                    <m:r>
                      <a:rPr lang="en-GB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4000" i="1" baseline="300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4000" dirty="0">
                    <a:solidFill>
                      <a:prstClr val="black"/>
                    </a:solidFill>
                  </a:rPr>
                  <a:t>)</a:t>
                </a:r>
                <a:endParaRPr lang="en-GB" sz="2000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9106" y="4223691"/>
                <a:ext cx="4968552" cy="978922"/>
              </a:xfrm>
              <a:prstGeom prst="rect">
                <a:avLst/>
              </a:prstGeom>
              <a:blipFill>
                <a:blip r:embed="rId3"/>
                <a:stretch>
                  <a:fillRect r="-4172" b="-13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766382" y="5574585"/>
                <a:ext cx="6270114" cy="9789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/>
                <a14:m>
                  <m:oMath xmlns:m="http://schemas.openxmlformats.org/officeDocument/2006/math">
                    <m:f>
                      <m:fPr>
                        <m:ctrlPr>
                          <a:rPr lang="en-GB" sz="40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b="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GB" sz="4000" b="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GB" sz="4000" b="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40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40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GB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40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4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GB" sz="4000" i="1" baseline="3000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40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12</m:t>
                    </m:r>
                    <m:r>
                      <a:rPr lang="en-GB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4000" i="1" baseline="3000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40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sz="4000" dirty="0">
                    <a:solidFill>
                      <a:prstClr val="black"/>
                    </a:solidFill>
                  </a:rPr>
                  <a:t>)</a:t>
                </a:r>
                <a:endParaRPr lang="en-GB" sz="20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6382" y="5574585"/>
                <a:ext cx="6270114" cy="978922"/>
              </a:xfrm>
              <a:prstGeom prst="rect">
                <a:avLst/>
              </a:prstGeom>
              <a:blipFill>
                <a:blip r:embed="rId4"/>
                <a:stretch>
                  <a:fillRect r="-2724" b="-13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7FAD729-76E7-4094-8B3F-F146CDAD7297}"/>
                  </a:ext>
                </a:extLst>
              </p:cNvPr>
              <p:cNvSpPr txBox="1"/>
              <p:nvPr/>
            </p:nvSpPr>
            <p:spPr>
              <a:xfrm>
                <a:off x="1198219" y="640713"/>
                <a:ext cx="6768752" cy="11441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3600" dirty="0"/>
                        <m:t>Find</m:t>
                      </m:r>
                      <m:r>
                        <m:rPr>
                          <m:nor/>
                        </m:rPr>
                        <a:rPr lang="en-GB" sz="3600" dirty="0"/>
                        <m:t> </m:t>
                      </m:r>
                      <m:f>
                        <m:f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m:rPr>
                          <m:nor/>
                        </m:rPr>
                        <a:rPr lang="en-GB" sz="3600" dirty="0"/>
                        <m:t> </m:t>
                      </m:r>
                      <m:r>
                        <m:rPr>
                          <m:nor/>
                        </m:rPr>
                        <a:rPr lang="en-GB" sz="3600" dirty="0"/>
                        <m:t>when</m:t>
                      </m:r>
                      <m:r>
                        <m:rPr>
                          <m:nor/>
                        </m:rPr>
                        <a:rPr lang="en-GB" sz="3600" b="0" i="0" dirty="0" smtClean="0"/>
                        <m:t> 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7FAD729-76E7-4094-8B3F-F146CDAD72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8219" y="640713"/>
                <a:ext cx="6768752" cy="11441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71772" y="4223691"/>
            <a:ext cx="25553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multiply the bottom row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779326" y="3159955"/>
                <a:ext cx="2018501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3600" i="1" baseline="300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36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9326" y="3159955"/>
                <a:ext cx="2018501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232112" y="3168703"/>
                <a:ext cx="942886" cy="6335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3600" i="1" baseline="300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sz="3600" baseline="30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2112" y="3168703"/>
                <a:ext cx="942886" cy="63357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43780" y="5574585"/>
                <a:ext cx="2555326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substitute </a:t>
                </a:r>
              </a:p>
              <a:p>
                <a:pPr algn="ctr"/>
                <a:r>
                  <a:rPr lang="en-GB" sz="3200" dirty="0"/>
                  <a:t> </a:t>
                </a:r>
                <a14:m>
                  <m:oMath xmlns:m="http://schemas.openxmlformats.org/officeDocument/2006/math">
                    <m:r>
                      <a:rPr lang="en-GB" sz="3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780" y="5574585"/>
                <a:ext cx="2555326" cy="1077218"/>
              </a:xfrm>
              <a:prstGeom prst="rect">
                <a:avLst/>
              </a:prstGeom>
              <a:blipFill>
                <a:blip r:embed="rId10"/>
                <a:stretch>
                  <a:fillRect t="-73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824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1" grpId="0"/>
      <p:bldP spid="6" grpId="0"/>
      <p:bldP spid="7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C388A47-453C-4F6C-9A87-64AAB40EDBF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7AC3BD5-3EC0-4605-A1BC-2834DBB512B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The Chain Rule - Practice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FC79E81-3B8B-4A98-9207-B93B54C9B0A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BB357B9-BAAD-4C29-935D-D01B519302A1}"/>
                  </a:ext>
                </a:extLst>
              </p:cNvPr>
              <p:cNvSpPr txBox="1"/>
              <p:nvPr/>
            </p:nvSpPr>
            <p:spPr>
              <a:xfrm>
                <a:off x="358960" y="671637"/>
                <a:ext cx="8424936" cy="14947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4800" dirty="0" smtClean="0"/>
                        <m:t>Find</m:t>
                      </m:r>
                      <m:r>
                        <m:rPr>
                          <m:nor/>
                        </m:rPr>
                        <a:rPr lang="en-GB" sz="4800" dirty="0" smtClean="0"/>
                        <m:t> </m:t>
                      </m:r>
                      <m:f>
                        <m:fPr>
                          <m:ctrlPr>
                            <a:rPr lang="en-GB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8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48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m:rPr>
                          <m:nor/>
                        </m:rPr>
                        <a:rPr lang="en-GB" sz="4800" dirty="0"/>
                        <m:t> </m:t>
                      </m:r>
                      <m:r>
                        <m:rPr>
                          <m:nor/>
                        </m:rPr>
                        <a:rPr lang="en-GB" sz="4800" dirty="0"/>
                        <m:t>when</m:t>
                      </m:r>
                      <m:r>
                        <a:rPr lang="en-GB" sz="4800" b="0" i="1" dirty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4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4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4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48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4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4BB357B9-BAAD-4C29-935D-D01B519302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960" y="671637"/>
                <a:ext cx="8424936" cy="14947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DB7FCA3-BFF5-41C8-9B1D-A49342BD5032}"/>
                  </a:ext>
                </a:extLst>
              </p:cNvPr>
              <p:cNvSpPr txBox="1"/>
              <p:nvPr/>
            </p:nvSpPr>
            <p:spPr>
              <a:xfrm>
                <a:off x="2271467" y="5657773"/>
                <a:ext cx="1512168" cy="910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DB7FCA3-BFF5-41C8-9B1D-A49342BD5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1467" y="5657773"/>
                <a:ext cx="1512168" cy="9103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3" name="Table 2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80482172"/>
                  </p:ext>
                </p:extLst>
              </p:nvPr>
            </p:nvGraphicFramePr>
            <p:xfrm>
              <a:off x="2785169" y="2460634"/>
              <a:ext cx="4176464" cy="191548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88232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2088232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96131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0" lang="en-GB" sz="4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GB" sz="4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𝑢</m:t>
                                    </m:r>
                                  </m:e>
                                  <m:sup>
                                    <m:r>
                                      <a:rPr kumimoji="0" lang="en-GB" sz="40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36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40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4000" b="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GB" sz="4000" b="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GB" sz="4000" b="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GB" sz="40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oMath>
                            </m:oMathPara>
                          </a14:m>
                          <a:endParaRPr lang="en-GB" sz="40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95417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n-GB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oMath>
                            </m:oMathPara>
                          </a14:m>
                          <a:endParaRPr lang="en-GB" sz="3600" b="0" baseline="300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  <m:r>
                                  <a:rPr lang="en-GB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3600" b="0" i="1" baseline="3000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oMath>
                            </m:oMathPara>
                          </a14:m>
                          <a:endParaRPr lang="en-GB" sz="36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3" name="Table 2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80482172"/>
                  </p:ext>
                </p:extLst>
              </p:nvPr>
            </p:nvGraphicFramePr>
            <p:xfrm>
              <a:off x="2785169" y="2460634"/>
              <a:ext cx="4176464" cy="191548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88232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2088232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9613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91" t="-633" r="-100291" b="-1006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0583" t="-633" r="-583" b="-1006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95417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291" t="-101274" r="-100291" b="-12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4"/>
                          <a:stretch>
                            <a:fillRect l="-100583" t="-101274" r="-583" b="-12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5510039" y="3556304"/>
                <a:ext cx="871842" cy="707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4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0039" y="3556304"/>
                <a:ext cx="871842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3315438" y="3565052"/>
                <a:ext cx="1091004" cy="7060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40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4000" baseline="30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5438" y="3565052"/>
                <a:ext cx="1091004" cy="70609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DB7FCA3-BFF5-41C8-9B1D-A49342BD5032}"/>
                  </a:ext>
                </a:extLst>
              </p:cNvPr>
              <p:cNvSpPr txBox="1"/>
              <p:nvPr/>
            </p:nvSpPr>
            <p:spPr>
              <a:xfrm>
                <a:off x="2271467" y="4647255"/>
                <a:ext cx="1512168" cy="910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DB7FCA3-BFF5-41C8-9B1D-A49342BD5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1467" y="4647255"/>
                <a:ext cx="1512168" cy="9103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0F5E9B0E-46ED-4006-9946-F81B1832D072}"/>
                  </a:ext>
                </a:extLst>
              </p:cNvPr>
              <p:cNvSpPr txBox="1"/>
              <p:nvPr/>
            </p:nvSpPr>
            <p:spPr>
              <a:xfrm>
                <a:off x="3456239" y="4772655"/>
                <a:ext cx="2088232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0F5E9B0E-46ED-4006-9946-F81B1832D0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6239" y="4772655"/>
                <a:ext cx="2088232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F5E9B0E-46ED-4006-9946-F81B1832D072}"/>
                  </a:ext>
                </a:extLst>
              </p:cNvPr>
              <p:cNvSpPr txBox="1"/>
              <p:nvPr/>
            </p:nvSpPr>
            <p:spPr>
              <a:xfrm>
                <a:off x="3563888" y="5817458"/>
                <a:ext cx="3055475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40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4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4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4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  <m:r>
                                <m:rPr>
                                  <m:nor/>
                                </m:rPr>
                                <a:rPr lang="en-GB" sz="4000" dirty="0">
                                  <a:solidFill>
                                    <a:prstClr val="black"/>
                                  </a:solidFill>
                                </a:rPr>
                                <m:t> </m:t>
                              </m:r>
                            </m:e>
                          </m:d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F5E9B0E-46ED-4006-9946-F81B1832D0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888" y="5817458"/>
                <a:ext cx="3055475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389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4" grpId="0"/>
      <p:bldP spid="25" grpId="0"/>
      <p:bldP spid="26" grpId="0"/>
      <p:bldP spid="27" grpId="0"/>
      <p:bldP spid="3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C388A47-453C-4F6C-9A87-64AAB40EDBF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7AC3BD5-3EC0-4605-A1BC-2834DBB512B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The Chain Rule - Practice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FC79E81-3B8B-4A98-9207-B93B54C9B0A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BB357B9-BAAD-4C29-935D-D01B519302A1}"/>
                  </a:ext>
                </a:extLst>
              </p:cNvPr>
              <p:cNvSpPr txBox="1"/>
              <p:nvPr/>
            </p:nvSpPr>
            <p:spPr>
              <a:xfrm>
                <a:off x="358960" y="671637"/>
                <a:ext cx="8424936" cy="14947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4800" dirty="0" smtClean="0"/>
                        <m:t>Find</m:t>
                      </m:r>
                      <m:r>
                        <m:rPr>
                          <m:nor/>
                        </m:rPr>
                        <a:rPr lang="en-GB" sz="4800" dirty="0" smtClean="0"/>
                        <m:t> </m:t>
                      </m:r>
                      <m:f>
                        <m:fPr>
                          <m:ctrlPr>
                            <a:rPr lang="en-GB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8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48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m:rPr>
                          <m:nor/>
                        </m:rPr>
                        <a:rPr lang="en-GB" sz="4800" dirty="0"/>
                        <m:t> </m:t>
                      </m:r>
                      <m:r>
                        <m:rPr>
                          <m:nor/>
                        </m:rPr>
                        <a:rPr lang="en-GB" sz="4800" dirty="0"/>
                        <m:t>when</m:t>
                      </m:r>
                      <m:r>
                        <m:rPr>
                          <m:nor/>
                        </m:rPr>
                        <a:rPr lang="en-GB" sz="4800" b="0" i="0" dirty="0" smtClean="0"/>
                        <m:t>   </m:t>
                      </m:r>
                      <m:r>
                        <a:rPr lang="en-GB" sz="48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8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4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4800">
                                      <a:latin typeface="Cambria Math" panose="020405030504060302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GB" sz="4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GB" sz="48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BB357B9-BAAD-4C29-935D-D01B519302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960" y="671637"/>
                <a:ext cx="8424936" cy="14947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4" name="Table 2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44149149"/>
                  </p:ext>
                </p:extLst>
              </p:nvPr>
            </p:nvGraphicFramePr>
            <p:xfrm>
              <a:off x="2785169" y="2460634"/>
              <a:ext cx="4176464" cy="191548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88232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2088232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96131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0" lang="en-GB" sz="4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GB" sz="4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𝑢</m:t>
                                    </m:r>
                                  </m:e>
                                  <m:sup>
                                    <m:r>
                                      <a:rPr kumimoji="0" lang="en-GB" sz="4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36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kumimoji="0" lang="en-GB" sz="4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kumimoji="0" lang="en-GB" sz="4800" b="0" i="0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ln</m:t>
                                    </m:r>
                                  </m:fName>
                                  <m:e>
                                    <m:r>
                                      <a:rPr kumimoji="0" lang="en-GB" sz="48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GB" sz="3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95417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n-GB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oMath>
                            </m:oMathPara>
                          </a14:m>
                          <a:endParaRPr lang="en-GB" sz="3600" b="0" baseline="300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  <m:r>
                                  <a:rPr lang="en-GB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3600" b="0" i="1" baseline="3000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oMath>
                            </m:oMathPara>
                          </a14:m>
                          <a:endParaRPr lang="en-GB" sz="36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4" name="Table 2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44149149"/>
                  </p:ext>
                </p:extLst>
              </p:nvPr>
            </p:nvGraphicFramePr>
            <p:xfrm>
              <a:off x="2785169" y="2460634"/>
              <a:ext cx="4176464" cy="191548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88232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2088232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9613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91" t="-633" r="-100291" b="-1006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583" t="-633" r="-583" b="-1006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95417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91" t="-101274" r="-100291" b="-12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583" t="-101274" r="-583" b="-12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610806" y="3429000"/>
                <a:ext cx="567591" cy="8858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440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440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4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4400" b="0" i="1" dirty="0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box>
                    </m:oMath>
                  </m:oMathPara>
                </a14:m>
                <a:endParaRPr lang="en-GB" sz="4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0806" y="3429000"/>
                <a:ext cx="567591" cy="8858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3264078" y="3547994"/>
                <a:ext cx="1091004" cy="7060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GB" sz="40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4000" baseline="30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4078" y="3547994"/>
                <a:ext cx="1091004" cy="70609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DB7FCA3-BFF5-41C8-9B1D-A49342BD5032}"/>
                  </a:ext>
                </a:extLst>
              </p:cNvPr>
              <p:cNvSpPr txBox="1"/>
              <p:nvPr/>
            </p:nvSpPr>
            <p:spPr>
              <a:xfrm>
                <a:off x="2523132" y="5654569"/>
                <a:ext cx="1512168" cy="910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DDB7FCA3-BFF5-41C8-9B1D-A49342BD5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3132" y="5654569"/>
                <a:ext cx="1512168" cy="9103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DB7FCA3-BFF5-41C8-9B1D-A49342BD5032}"/>
                  </a:ext>
                </a:extLst>
              </p:cNvPr>
              <p:cNvSpPr txBox="1"/>
              <p:nvPr/>
            </p:nvSpPr>
            <p:spPr>
              <a:xfrm>
                <a:off x="2523132" y="4644051"/>
                <a:ext cx="1512168" cy="910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DB7FCA3-BFF5-41C8-9B1D-A49342BD5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3132" y="4644051"/>
                <a:ext cx="1512168" cy="9103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F5E9B0E-46ED-4006-9946-F81B1832D072}"/>
                  </a:ext>
                </a:extLst>
              </p:cNvPr>
              <p:cNvSpPr txBox="1"/>
              <p:nvPr/>
            </p:nvSpPr>
            <p:spPr>
              <a:xfrm>
                <a:off x="3707904" y="4769451"/>
                <a:ext cx="2088232" cy="8445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4000" i="1" dirty="0" smtClean="0"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400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000" b="0" i="1" dirty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4000" b="0" i="1" dirty="0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box>
                      <m:sSup>
                        <m:sSupPr>
                          <m:ctrlPr>
                            <a:rPr lang="en-GB" sz="4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40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</m:e>
                        <m:sup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0F5E9B0E-46ED-4006-9946-F81B1832D0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4769451"/>
                <a:ext cx="2088232" cy="84452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F5E9B0E-46ED-4006-9946-F81B1832D072}"/>
                  </a:ext>
                </a:extLst>
              </p:cNvPr>
              <p:cNvSpPr txBox="1"/>
              <p:nvPr/>
            </p:nvSpPr>
            <p:spPr>
              <a:xfrm>
                <a:off x="3815553" y="5814254"/>
                <a:ext cx="2340623" cy="8153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4000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GB" sz="40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40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4000" i="1" dirty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box>
                      <m:sSup>
                        <m:sSup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0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4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400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r>
                                    <a:rPr lang="en-GB" sz="40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F5E9B0E-46ED-4006-9946-F81B1832D0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553" y="5814254"/>
                <a:ext cx="2340623" cy="81535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1536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C388A47-453C-4F6C-9A87-64AAB40EDBF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7AC3BD5-3EC0-4605-A1BC-2834DBB512B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The Chain Rule - Practice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FC79E81-3B8B-4A98-9207-B93B54C9B0A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2" name="Table 4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70994229"/>
                  </p:ext>
                </p:extLst>
              </p:nvPr>
            </p:nvGraphicFramePr>
            <p:xfrm>
              <a:off x="2785169" y="2460634"/>
              <a:ext cx="4176464" cy="191548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88232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2088232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96131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kumimoji="0" lang="en-GB" sz="4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GB" sz="4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𝑢</m:t>
                                    </m:r>
                                  </m:e>
                                  <m:sup>
                                    <m:r>
                                      <a:rPr kumimoji="0" lang="en-GB" sz="4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prstClr val="black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+mn-ea"/>
                                        <a:cs typeface="+mn-cs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36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4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4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e>
                                  <m:sup>
                                    <m:r>
                                      <a:rPr lang="en-GB" sz="4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sup>
                                </m:sSup>
                                <m:r>
                                  <a:rPr lang="en-GB" sz="4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oMath>
                            </m:oMathPara>
                          </a14:m>
                          <a:endParaRPr lang="en-GB" sz="3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95417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  <m:r>
                                  <a:rPr lang="en-GB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𝑢</m:t>
                                </m:r>
                              </m:oMath>
                            </m:oMathPara>
                          </a14:m>
                          <a:endParaRPr lang="en-GB" sz="3600" b="0" baseline="3000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12</m:t>
                                </m:r>
                                <m:r>
                                  <a:rPr lang="en-GB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GB" sz="3600" b="0" i="1" baseline="30000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  <m:r>
                                  <a:rPr lang="en-GB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oMath>
                            </m:oMathPara>
                          </a14:m>
                          <a:endParaRPr lang="en-GB" sz="36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2" name="Table 4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70994229"/>
                  </p:ext>
                </p:extLst>
              </p:nvPr>
            </p:nvGraphicFramePr>
            <p:xfrm>
              <a:off x="2785169" y="2460634"/>
              <a:ext cx="4176464" cy="1915489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88232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2088232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96131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91" t="-633" r="-100291" b="-1006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583" t="-633" r="-583" b="-1006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95417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291" t="-101274" r="-100291" b="-127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00583" t="-101274" r="-583" b="-127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4935783" y="3429000"/>
                <a:ext cx="1917641" cy="9233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GB" sz="540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sSup>
                            <m:sSupPr>
                              <m:ctrlPr>
                                <a:rPr lang="en-GB" sz="5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5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5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func>
                            <m:funcPr>
                              <m:ctrlPr>
                                <a:rPr lang="en-GB" sz="5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540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GB" sz="5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func>
                        </m:e>
                      </m:box>
                    </m:oMath>
                  </m:oMathPara>
                </a14:m>
                <a:endParaRPr lang="en-GB" sz="5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5783" y="3429000"/>
                <a:ext cx="1917641" cy="923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3382925" y="3547994"/>
                <a:ext cx="853311" cy="6937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</m:oMath>
                  </m:oMathPara>
                </a14:m>
                <a:endParaRPr lang="en-GB" sz="4000" baseline="30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2925" y="3547994"/>
                <a:ext cx="853311" cy="6937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DDB7FCA3-BFF5-41C8-9B1D-A49342BD5032}"/>
                  </a:ext>
                </a:extLst>
              </p:cNvPr>
              <p:cNvSpPr txBox="1"/>
              <p:nvPr/>
            </p:nvSpPr>
            <p:spPr>
              <a:xfrm>
                <a:off x="2523132" y="5654569"/>
                <a:ext cx="1512168" cy="910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DDB7FCA3-BFF5-41C8-9B1D-A49342BD5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3132" y="5654569"/>
                <a:ext cx="1512168" cy="9103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DDB7FCA3-BFF5-41C8-9B1D-A49342BD5032}"/>
                  </a:ext>
                </a:extLst>
              </p:cNvPr>
              <p:cNvSpPr txBox="1"/>
              <p:nvPr/>
            </p:nvSpPr>
            <p:spPr>
              <a:xfrm>
                <a:off x="2523132" y="4644051"/>
                <a:ext cx="1512168" cy="9103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DDB7FCA3-BFF5-41C8-9B1D-A49342BD5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3132" y="4644051"/>
                <a:ext cx="1512168" cy="9103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0F5E9B0E-46ED-4006-9946-F81B1832D072}"/>
                  </a:ext>
                </a:extLst>
              </p:cNvPr>
              <p:cNvSpPr txBox="1"/>
              <p:nvPr/>
            </p:nvSpPr>
            <p:spPr>
              <a:xfrm>
                <a:off x="3839804" y="4824810"/>
                <a:ext cx="2610359" cy="693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4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GB" sz="40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</m:oMath>
                  </m:oMathPara>
                </a14:m>
                <a:endParaRPr lang="en-GB" sz="4000" baseline="30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0F5E9B0E-46ED-4006-9946-F81B1832D0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9804" y="4824810"/>
                <a:ext cx="2610359" cy="69371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0F5E9B0E-46ED-4006-9946-F81B1832D072}"/>
                  </a:ext>
                </a:extLst>
              </p:cNvPr>
              <p:cNvSpPr txBox="1"/>
              <p:nvPr/>
            </p:nvSpPr>
            <p:spPr>
              <a:xfrm>
                <a:off x="3842375" y="5770752"/>
                <a:ext cx="410445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GB" sz="4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GB" sz="4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4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4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sSup>
                        <m:sSup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4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func>
                        <m:funcPr>
                          <m:ctrlPr>
                            <a:rPr lang="en-GB" sz="40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40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40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func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0F5E9B0E-46ED-4006-9946-F81B1832D0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2375" y="5770752"/>
                <a:ext cx="4104456" cy="7078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4BB357B9-BAAD-4C29-935D-D01B519302A1}"/>
                  </a:ext>
                </a:extLst>
              </p:cNvPr>
              <p:cNvSpPr txBox="1"/>
              <p:nvPr/>
            </p:nvSpPr>
            <p:spPr>
              <a:xfrm>
                <a:off x="358960" y="671637"/>
                <a:ext cx="8424936" cy="14947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4800" dirty="0" smtClean="0"/>
                        <m:t>Find</m:t>
                      </m:r>
                      <m:r>
                        <m:rPr>
                          <m:nor/>
                        </m:rPr>
                        <a:rPr lang="en-GB" sz="4800" dirty="0" smtClean="0"/>
                        <m:t> </m:t>
                      </m:r>
                      <m:f>
                        <m:fPr>
                          <m:ctrlPr>
                            <a:rPr lang="en-GB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8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48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m:rPr>
                          <m:nor/>
                        </m:rPr>
                        <a:rPr lang="en-GB" sz="4800" dirty="0"/>
                        <m:t> </m:t>
                      </m:r>
                      <m:r>
                        <m:rPr>
                          <m:nor/>
                        </m:rPr>
                        <a:rPr lang="en-GB" sz="4800" dirty="0"/>
                        <m:t>when</m:t>
                      </m:r>
                      <m:r>
                        <a:rPr lang="en-GB" sz="4800" b="0" i="1" dirty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4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4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4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GB" sz="48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4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4800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4BB357B9-BAAD-4C29-935D-D01B519302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960" y="671637"/>
                <a:ext cx="8424936" cy="149476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4127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C388A47-453C-4F6C-9A87-64AAB40EDBF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67AC3BD5-3EC0-4605-A1BC-2834DBB512BE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Chain Rule 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BFC79E81-3B8B-4A98-9207-B93B54C9B0A3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1214EA2-D7ED-4650-8B19-6DFFFBC927F5}"/>
                  </a:ext>
                </a:extLst>
              </p:cNvPr>
              <p:cNvSpPr txBox="1"/>
              <p:nvPr/>
            </p:nvSpPr>
            <p:spPr>
              <a:xfrm>
                <a:off x="0" y="603595"/>
                <a:ext cx="9144000" cy="13779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4400" dirty="0" smtClean="0"/>
                        <m:t>Find</m:t>
                      </m:r>
                      <m:r>
                        <m:rPr>
                          <m:nor/>
                        </m:rPr>
                        <a:rPr lang="en-GB" sz="4400" dirty="0" smtClean="0"/>
                        <m:t> </m:t>
                      </m:r>
                      <m:f>
                        <m:fPr>
                          <m:ctrlPr>
                            <a:rPr lang="en-GB" sz="4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4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m:rPr>
                          <m:nor/>
                        </m:rPr>
                        <a:rPr lang="en-GB" sz="4400" dirty="0"/>
                        <m:t> </m:t>
                      </m:r>
                      <m:r>
                        <m:rPr>
                          <m:nor/>
                        </m:rPr>
                        <a:rPr lang="en-GB" sz="4400" dirty="0"/>
                        <m:t>when</m:t>
                      </m:r>
                      <m:r>
                        <a:rPr lang="en-GB" sz="44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4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44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4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fName>
                        <m:e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4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1214EA2-D7ED-4650-8B19-6DFFFBC927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03595"/>
                <a:ext cx="9144000" cy="137794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4CD6C89E-158E-4E98-A8E2-14FDF27488EC}"/>
                  </a:ext>
                </a:extLst>
              </p:cNvPr>
              <p:cNvSpPr txBox="1"/>
              <p:nvPr/>
            </p:nvSpPr>
            <p:spPr>
              <a:xfrm>
                <a:off x="1629119" y="5669217"/>
                <a:ext cx="1512168" cy="11441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4CD6C89E-158E-4E98-A8E2-14FDF27488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9119" y="5669217"/>
                <a:ext cx="1512168" cy="11441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45139E8E-BC4F-4EA4-9654-741C2B1B6744}"/>
                  </a:ext>
                </a:extLst>
              </p:cNvPr>
              <p:cNvSpPr txBox="1"/>
              <p:nvPr/>
            </p:nvSpPr>
            <p:spPr>
              <a:xfrm>
                <a:off x="3059832" y="5997585"/>
                <a:ext cx="439306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3600" b="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3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−2</m:t>
                          </m:r>
                          <m:func>
                            <m:func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45139E8E-BC4F-4EA4-9654-741C2B1B67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5997585"/>
                <a:ext cx="4393060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644008" y="1783924"/>
                <a:ext cx="3617657" cy="769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4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4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GB" sz="4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 sz="4400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r>
                                    <a:rPr lang="en-GB" sz="4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44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n-GB" sz="4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783924"/>
                <a:ext cx="3617657" cy="76944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29595377"/>
                  </p:ext>
                </p:extLst>
              </p:nvPr>
            </p:nvGraphicFramePr>
            <p:xfrm>
              <a:off x="2639870" y="2708920"/>
              <a:ext cx="4164378" cy="1800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82189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2082189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9001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3600" i="1" smtClean="0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GB" sz="36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3600" b="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𝑢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36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36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6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  <m:r>
                                  <a:rPr lang="en-GB" sz="36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 2</m:t>
                                </m:r>
                                <m:r>
                                  <a:rPr lang="en-GB" sz="3600" b="0" i="1" smtClean="0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3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9001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GB" sz="360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GB" sz="3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  <m:d>
                                      <m:dPr>
                                        <m:ctrlPr>
                                          <a:rPr lang="en-GB" sz="3600" i="1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GB" sz="3600" b="0" i="1" smtClean="0">
                                            <a:solidFill>
                                              <a:schemeClr val="bg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𝑢</m:t>
                                        </m:r>
                                      </m:e>
                                    </m:d>
                                  </m:e>
                                  <m:sup>
                                    <m:r>
                                      <a:rPr lang="en-GB" sz="3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GB" sz="3600" b="0" baseline="300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600" b="0" i="1" smtClean="0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  <m:func>
                                  <m:funcPr>
                                    <m:ctrlPr>
                                      <a:rPr lang="en-GB" sz="3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GB" sz="3600" b="0" i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GB" sz="3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  <m:r>
                                      <a:rPr lang="en-GB" sz="3600" b="0" i="1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GB" sz="36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1" name="Table 10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29595377"/>
                  </p:ext>
                </p:extLst>
              </p:nvPr>
            </p:nvGraphicFramePr>
            <p:xfrm>
              <a:off x="2639870" y="2708920"/>
              <a:ext cx="4164378" cy="1800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82189">
                      <a:extLst>
                        <a:ext uri="{9D8B030D-6E8A-4147-A177-3AD203B41FA5}">
                          <a16:colId xmlns:a16="http://schemas.microsoft.com/office/drawing/2014/main" val="2435106935"/>
                        </a:ext>
                      </a:extLst>
                    </a:gridCol>
                    <a:gridCol w="2082189">
                      <a:extLst>
                        <a:ext uri="{9D8B030D-6E8A-4147-A177-3AD203B41FA5}">
                          <a16:colId xmlns:a16="http://schemas.microsoft.com/office/drawing/2014/main" val="1279376637"/>
                        </a:ext>
                      </a:extLst>
                    </a:gridCol>
                  </a:tblGrid>
                  <a:tr h="9001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92" t="-676" r="-100585" b="-1013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00292" t="-676" r="-585" b="-1013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80518977"/>
                      </a:ext>
                    </a:extLst>
                  </a:tr>
                  <a:tr h="9001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292" t="-100676" r="-100585" b="-13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6"/>
                          <a:stretch>
                            <a:fillRect l="-100292" t="-100676" r="-585" b="-135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78697509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CD6C89E-158E-4E98-A8E2-14FDF27488EC}"/>
                  </a:ext>
                </a:extLst>
              </p:cNvPr>
              <p:cNvSpPr txBox="1"/>
              <p:nvPr/>
            </p:nvSpPr>
            <p:spPr>
              <a:xfrm>
                <a:off x="1629119" y="4433718"/>
                <a:ext cx="1512168" cy="11441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CD6C89E-158E-4E98-A8E2-14FDF27488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9119" y="4433718"/>
                <a:ext cx="1512168" cy="114415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5139E8E-BC4F-4EA4-9654-741C2B1B6744}"/>
                  </a:ext>
                </a:extLst>
              </p:cNvPr>
              <p:cNvSpPr txBox="1"/>
              <p:nvPr/>
            </p:nvSpPr>
            <p:spPr>
              <a:xfrm>
                <a:off x="3059832" y="4762086"/>
                <a:ext cx="345638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latin typeface="Cambria Math" panose="02040503050406030204" pitchFamily="18" charset="0"/>
                        </a:rPr>
                        <m:t>3</m:t>
                      </m:r>
                      <m:sSup>
                        <m:sSup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e>
                          </m:d>
                        </m:e>
                        <m:sup>
                          <m:r>
                            <a:rPr lang="en-GB" sz="3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3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i="1">
                              <a:latin typeface="Cambria Math" panose="02040503050406030204" pitchFamily="18" charset="0"/>
                            </a:rPr>
                            <m:t>−2</m:t>
                          </m:r>
                          <m:func>
                            <m:funcPr>
                              <m:ctrlPr>
                                <a:rPr lang="en-GB" sz="3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36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36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5139E8E-BC4F-4EA4-9654-741C2B1B67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4762086"/>
                <a:ext cx="3456384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059832" y="3695662"/>
                <a:ext cx="1034707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36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36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p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9832" y="3695662"/>
                <a:ext cx="1034707" cy="6463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4662764" y="3665889"/>
                <a:ext cx="2141484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func>
                        <m:funcPr>
                          <m:ctrlP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36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3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2764" y="3665889"/>
                <a:ext cx="2141484" cy="6463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3830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5" grpId="0"/>
      <p:bldP spid="12" grpId="0"/>
      <p:bldP spid="13" grpId="0"/>
      <p:bldP spid="6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56287</TotalTime>
  <Words>583</Words>
  <Application>Microsoft Macintosh PowerPoint</Application>
  <PresentationFormat>On-screen Show (4:3)</PresentationFormat>
  <Paragraphs>138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1219</cp:revision>
  <dcterms:created xsi:type="dcterms:W3CDTF">2013-02-28T07:36:55Z</dcterms:created>
  <dcterms:modified xsi:type="dcterms:W3CDTF">2019-07-06T17:28:00Z</dcterms:modified>
</cp:coreProperties>
</file>