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24" r:id="rId2"/>
    <p:sldId id="518" r:id="rId3"/>
    <p:sldId id="519" r:id="rId4"/>
    <p:sldId id="520" r:id="rId5"/>
    <p:sldId id="521" r:id="rId6"/>
    <p:sldId id="522" r:id="rId7"/>
    <p:sldId id="523" r:id="rId8"/>
    <p:sldId id="52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80" autoAdjust="0"/>
    <p:restoredTop sz="95210" autoAdjust="0"/>
  </p:normalViewPr>
  <p:slideViewPr>
    <p:cSldViewPr>
      <p:cViewPr varScale="1">
        <p:scale>
          <a:sx n="69" d="100"/>
          <a:sy n="69" d="100"/>
        </p:scale>
        <p:origin x="1396" y="52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Quadratics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8000" dirty="0" smtClean="0"/>
              <a:t>Functions</a:t>
            </a:r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2</a:t>
            </a:r>
            <a:endParaRPr lang="en-GB" sz="5400" dirty="0" smtClean="0"/>
          </a:p>
          <a:p>
            <a:pPr algn="ctr"/>
            <a:r>
              <a:rPr lang="en-GB" sz="8000" dirty="0" smtClean="0"/>
              <a:t>(</a:t>
            </a:r>
            <a:r>
              <a:rPr lang="en-GB" sz="8000" smtClean="0"/>
              <a:t>Part 2 </a:t>
            </a:r>
            <a:r>
              <a:rPr lang="en-GB" sz="8000" dirty="0" smtClean="0"/>
              <a:t>of 4)</a:t>
            </a:r>
          </a:p>
        </p:txBody>
      </p:sp>
    </p:spTree>
    <p:extLst>
      <p:ext uri="{BB962C8B-B14F-4D97-AF65-F5344CB8AC3E}">
        <p14:creationId xmlns:p14="http://schemas.microsoft.com/office/powerpoint/2010/main" val="37292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41646" y="5487814"/>
                <a:ext cx="424847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48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i="1" dirty="0" smtClean="0"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GB" sz="48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646" y="5487814"/>
                <a:ext cx="4248472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788024" y="3033886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dirty="0" smtClean="0"/>
              <a:t>x 2</a:t>
            </a:r>
            <a:endParaRPr lang="en-GB" sz="48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781028" y="3489449"/>
            <a:ext cx="939800" cy="127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08328" y="3476749"/>
            <a:ext cx="1044479" cy="24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31840" y="3105894"/>
                <a:ext cx="64807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105894"/>
                <a:ext cx="648072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08304" y="3105894"/>
                <a:ext cx="9361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105894"/>
                <a:ext cx="936104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843808" y="288987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92280" y="288987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Output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64252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 function is something which provides </a:t>
            </a:r>
            <a:endParaRPr lang="en-GB" sz="3600" dirty="0" smtClean="0"/>
          </a:p>
          <a:p>
            <a:pPr algn="ctr"/>
            <a:r>
              <a:rPr lang="en-GB" sz="3600" dirty="0" smtClean="0"/>
              <a:t>a </a:t>
            </a:r>
            <a:r>
              <a:rPr lang="en-GB" sz="3600" dirty="0"/>
              <a:t>rule on how to </a:t>
            </a:r>
            <a:endParaRPr lang="en-GB" sz="3600" dirty="0" smtClean="0"/>
          </a:p>
          <a:p>
            <a:pPr algn="ctr"/>
            <a:r>
              <a:rPr lang="en-GB" sz="3600" b="1" dirty="0" smtClean="0"/>
              <a:t>map </a:t>
            </a:r>
            <a:r>
              <a:rPr lang="en-GB" sz="3600" b="1" dirty="0"/>
              <a:t>inputs to outputs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173718" y="481907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81271" y="477412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648823" y="4907878"/>
                <a:ext cx="24482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Name of the function (often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823" y="4907878"/>
                <a:ext cx="2448272" cy="646331"/>
              </a:xfrm>
              <a:prstGeom prst="rect">
                <a:avLst/>
              </a:prstGeom>
              <a:blipFill rotWithShape="0"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4141646" y="5620436"/>
            <a:ext cx="739425" cy="22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2"/>
          </p:cNvCxnSpPr>
          <p:nvPr/>
        </p:nvCxnSpPr>
        <p:spPr>
          <a:xfrm>
            <a:off x="5677774" y="5188403"/>
            <a:ext cx="0" cy="43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185327" y="5141904"/>
            <a:ext cx="0" cy="43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1025" y="3007157"/>
            <a:ext cx="2545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Informal</a:t>
            </a:r>
          </a:p>
          <a:p>
            <a:pPr algn="ctr"/>
            <a:r>
              <a:rPr lang="en-GB" sz="2400" b="1" dirty="0" smtClean="0"/>
              <a:t>(number machine)</a:t>
            </a:r>
            <a:endParaRPr lang="en-GB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4972467"/>
            <a:ext cx="2545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Formal</a:t>
            </a:r>
          </a:p>
          <a:p>
            <a:pPr algn="ctr"/>
            <a:r>
              <a:rPr lang="en-GB" sz="2400" b="1" dirty="0" smtClean="0"/>
              <a:t>(function)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27193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7" grpId="0"/>
      <p:bldP spid="18" grpId="0"/>
      <p:bldP spid="19" grpId="0"/>
      <p:bldP spid="20" grpId="0"/>
      <p:bldP spid="22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Oval 5"/>
          <p:cNvSpPr/>
          <p:nvPr/>
        </p:nvSpPr>
        <p:spPr>
          <a:xfrm>
            <a:off x="979273" y="2132856"/>
            <a:ext cx="1362003" cy="35850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642469" y="2132856"/>
            <a:ext cx="1398712" cy="37290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387068" y="2576004"/>
            <a:ext cx="54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36497" y="3113143"/>
            <a:ext cx="346985" cy="40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0321" y="3794662"/>
            <a:ext cx="652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1.7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11212" y="4199213"/>
            <a:ext cx="346985" cy="40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03062" y="4553376"/>
            <a:ext cx="668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3.1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76200" y="2520611"/>
            <a:ext cx="346985" cy="40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49692" y="3129940"/>
            <a:ext cx="346985" cy="40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89454" y="3739269"/>
            <a:ext cx="850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2.89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43729" y="4683732"/>
            <a:ext cx="94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9.61</a:t>
            </a:r>
          </a:p>
        </p:txBody>
      </p:sp>
      <p:sp>
        <p:nvSpPr>
          <p:cNvPr id="23" name="Freeform 24"/>
          <p:cNvSpPr/>
          <p:nvPr/>
        </p:nvSpPr>
        <p:spPr>
          <a:xfrm>
            <a:off x="1704339" y="2354701"/>
            <a:ext cx="2380315" cy="313990"/>
          </a:xfrm>
          <a:custGeom>
            <a:avLst/>
            <a:gdLst>
              <a:gd name="connsiteX0" fmla="*/ 0 w 3951798"/>
              <a:gd name="connsiteY0" fmla="*/ 408167 h 408167"/>
              <a:gd name="connsiteX1" fmla="*/ 858741 w 3951798"/>
              <a:gd name="connsiteY1" fmla="*/ 106017 h 408167"/>
              <a:gd name="connsiteX2" fmla="*/ 1924216 w 3951798"/>
              <a:gd name="connsiteY2" fmla="*/ 2650 h 408167"/>
              <a:gd name="connsiteX3" fmla="*/ 2926080 w 3951798"/>
              <a:gd name="connsiteY3" fmla="*/ 90115 h 408167"/>
              <a:gd name="connsiteX4" fmla="*/ 3951798 w 3951798"/>
              <a:gd name="connsiteY4" fmla="*/ 368410 h 40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798" h="408167">
                <a:moveTo>
                  <a:pt x="0" y="408167"/>
                </a:moveTo>
                <a:cubicBezTo>
                  <a:pt x="269019" y="290885"/>
                  <a:pt x="538038" y="173603"/>
                  <a:pt x="858741" y="106017"/>
                </a:cubicBezTo>
                <a:cubicBezTo>
                  <a:pt x="1179444" y="38431"/>
                  <a:pt x="1579660" y="5300"/>
                  <a:pt x="1924216" y="2650"/>
                </a:cubicBezTo>
                <a:cubicBezTo>
                  <a:pt x="2268772" y="0"/>
                  <a:pt x="2588150" y="29155"/>
                  <a:pt x="2926080" y="90115"/>
                </a:cubicBezTo>
                <a:cubicBezTo>
                  <a:pt x="3264010" y="151075"/>
                  <a:pt x="3607904" y="259742"/>
                  <a:pt x="3951798" y="36841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5"/>
          <p:cNvSpPr/>
          <p:nvPr/>
        </p:nvSpPr>
        <p:spPr>
          <a:xfrm>
            <a:off x="1864172" y="2963759"/>
            <a:ext cx="2380315" cy="313990"/>
          </a:xfrm>
          <a:custGeom>
            <a:avLst/>
            <a:gdLst>
              <a:gd name="connsiteX0" fmla="*/ 0 w 3951798"/>
              <a:gd name="connsiteY0" fmla="*/ 408167 h 408167"/>
              <a:gd name="connsiteX1" fmla="*/ 858741 w 3951798"/>
              <a:gd name="connsiteY1" fmla="*/ 106017 h 408167"/>
              <a:gd name="connsiteX2" fmla="*/ 1924216 w 3951798"/>
              <a:gd name="connsiteY2" fmla="*/ 2650 h 408167"/>
              <a:gd name="connsiteX3" fmla="*/ 2926080 w 3951798"/>
              <a:gd name="connsiteY3" fmla="*/ 90115 h 408167"/>
              <a:gd name="connsiteX4" fmla="*/ 3951798 w 3951798"/>
              <a:gd name="connsiteY4" fmla="*/ 368410 h 40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798" h="408167">
                <a:moveTo>
                  <a:pt x="0" y="408167"/>
                </a:moveTo>
                <a:cubicBezTo>
                  <a:pt x="269019" y="290885"/>
                  <a:pt x="538038" y="173603"/>
                  <a:pt x="858741" y="106017"/>
                </a:cubicBezTo>
                <a:cubicBezTo>
                  <a:pt x="1179444" y="38431"/>
                  <a:pt x="1579660" y="5300"/>
                  <a:pt x="1924216" y="2650"/>
                </a:cubicBezTo>
                <a:cubicBezTo>
                  <a:pt x="2268772" y="0"/>
                  <a:pt x="2588150" y="29155"/>
                  <a:pt x="2926080" y="90115"/>
                </a:cubicBezTo>
                <a:cubicBezTo>
                  <a:pt x="3264010" y="151075"/>
                  <a:pt x="3607904" y="259742"/>
                  <a:pt x="3951798" y="36841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6"/>
          <p:cNvSpPr/>
          <p:nvPr/>
        </p:nvSpPr>
        <p:spPr>
          <a:xfrm>
            <a:off x="1647306" y="3517695"/>
            <a:ext cx="2380315" cy="313990"/>
          </a:xfrm>
          <a:custGeom>
            <a:avLst/>
            <a:gdLst>
              <a:gd name="connsiteX0" fmla="*/ 0 w 3951798"/>
              <a:gd name="connsiteY0" fmla="*/ 408167 h 408167"/>
              <a:gd name="connsiteX1" fmla="*/ 858741 w 3951798"/>
              <a:gd name="connsiteY1" fmla="*/ 106017 h 408167"/>
              <a:gd name="connsiteX2" fmla="*/ 1924216 w 3951798"/>
              <a:gd name="connsiteY2" fmla="*/ 2650 h 408167"/>
              <a:gd name="connsiteX3" fmla="*/ 2926080 w 3951798"/>
              <a:gd name="connsiteY3" fmla="*/ 90115 h 408167"/>
              <a:gd name="connsiteX4" fmla="*/ 3951798 w 3951798"/>
              <a:gd name="connsiteY4" fmla="*/ 368410 h 40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798" h="408167">
                <a:moveTo>
                  <a:pt x="0" y="408167"/>
                </a:moveTo>
                <a:cubicBezTo>
                  <a:pt x="269019" y="290885"/>
                  <a:pt x="538038" y="173603"/>
                  <a:pt x="858741" y="106017"/>
                </a:cubicBezTo>
                <a:cubicBezTo>
                  <a:pt x="1179444" y="38431"/>
                  <a:pt x="1579660" y="5300"/>
                  <a:pt x="1924216" y="2650"/>
                </a:cubicBezTo>
                <a:cubicBezTo>
                  <a:pt x="2268772" y="0"/>
                  <a:pt x="2588150" y="29155"/>
                  <a:pt x="2926080" y="90115"/>
                </a:cubicBezTo>
                <a:cubicBezTo>
                  <a:pt x="3264010" y="151075"/>
                  <a:pt x="3607904" y="259742"/>
                  <a:pt x="3951798" y="36841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7"/>
          <p:cNvSpPr/>
          <p:nvPr/>
        </p:nvSpPr>
        <p:spPr>
          <a:xfrm flipV="1">
            <a:off x="1994291" y="4459385"/>
            <a:ext cx="2380315" cy="313990"/>
          </a:xfrm>
          <a:custGeom>
            <a:avLst/>
            <a:gdLst>
              <a:gd name="connsiteX0" fmla="*/ 0 w 3951798"/>
              <a:gd name="connsiteY0" fmla="*/ 408167 h 408167"/>
              <a:gd name="connsiteX1" fmla="*/ 858741 w 3951798"/>
              <a:gd name="connsiteY1" fmla="*/ 106017 h 408167"/>
              <a:gd name="connsiteX2" fmla="*/ 1924216 w 3951798"/>
              <a:gd name="connsiteY2" fmla="*/ 2650 h 408167"/>
              <a:gd name="connsiteX3" fmla="*/ 2926080 w 3951798"/>
              <a:gd name="connsiteY3" fmla="*/ 90115 h 408167"/>
              <a:gd name="connsiteX4" fmla="*/ 3951798 w 3951798"/>
              <a:gd name="connsiteY4" fmla="*/ 368410 h 40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798" h="408167">
                <a:moveTo>
                  <a:pt x="0" y="408167"/>
                </a:moveTo>
                <a:cubicBezTo>
                  <a:pt x="269019" y="290885"/>
                  <a:pt x="538038" y="173603"/>
                  <a:pt x="858741" y="106017"/>
                </a:cubicBezTo>
                <a:cubicBezTo>
                  <a:pt x="1179444" y="38431"/>
                  <a:pt x="1579660" y="5300"/>
                  <a:pt x="1924216" y="2650"/>
                </a:cubicBezTo>
                <a:cubicBezTo>
                  <a:pt x="2268772" y="0"/>
                  <a:pt x="2588150" y="29155"/>
                  <a:pt x="2926080" y="90115"/>
                </a:cubicBezTo>
                <a:cubicBezTo>
                  <a:pt x="3264010" y="151075"/>
                  <a:pt x="3607904" y="259742"/>
                  <a:pt x="3951798" y="36841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8"/>
          <p:cNvSpPr/>
          <p:nvPr/>
        </p:nvSpPr>
        <p:spPr>
          <a:xfrm flipV="1">
            <a:off x="1690679" y="4957927"/>
            <a:ext cx="2380315" cy="313990"/>
          </a:xfrm>
          <a:custGeom>
            <a:avLst/>
            <a:gdLst>
              <a:gd name="connsiteX0" fmla="*/ 0 w 3951798"/>
              <a:gd name="connsiteY0" fmla="*/ 408167 h 408167"/>
              <a:gd name="connsiteX1" fmla="*/ 858741 w 3951798"/>
              <a:gd name="connsiteY1" fmla="*/ 106017 h 408167"/>
              <a:gd name="connsiteX2" fmla="*/ 1924216 w 3951798"/>
              <a:gd name="connsiteY2" fmla="*/ 2650 h 408167"/>
              <a:gd name="connsiteX3" fmla="*/ 2926080 w 3951798"/>
              <a:gd name="connsiteY3" fmla="*/ 90115 h 408167"/>
              <a:gd name="connsiteX4" fmla="*/ 3951798 w 3951798"/>
              <a:gd name="connsiteY4" fmla="*/ 368410 h 40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798" h="408167">
                <a:moveTo>
                  <a:pt x="0" y="408167"/>
                </a:moveTo>
                <a:cubicBezTo>
                  <a:pt x="269019" y="290885"/>
                  <a:pt x="538038" y="173603"/>
                  <a:pt x="858741" y="106017"/>
                </a:cubicBezTo>
                <a:cubicBezTo>
                  <a:pt x="1179444" y="38431"/>
                  <a:pt x="1579660" y="5300"/>
                  <a:pt x="1924216" y="2650"/>
                </a:cubicBezTo>
                <a:cubicBezTo>
                  <a:pt x="2268772" y="0"/>
                  <a:pt x="2588150" y="29155"/>
                  <a:pt x="2926080" y="90115"/>
                </a:cubicBezTo>
                <a:cubicBezTo>
                  <a:pt x="3264010" y="151075"/>
                  <a:pt x="3607904" y="259742"/>
                  <a:pt x="3951798" y="36841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25069" y="1115111"/>
            <a:ext cx="1876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Inputs</a:t>
            </a:r>
          </a:p>
          <a:p>
            <a:pPr algn="ctr"/>
            <a:r>
              <a:rPr lang="en-GB" sz="2800" b="1" dirty="0"/>
              <a:t>(</a:t>
            </a:r>
            <a:r>
              <a:rPr lang="en-GB" sz="2800" b="1" dirty="0" smtClean="0"/>
              <a:t>Domain)</a:t>
            </a:r>
            <a:endParaRPr lang="en-GB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53768" y="1080307"/>
            <a:ext cx="1841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Outputs</a:t>
            </a:r>
          </a:p>
          <a:p>
            <a:pPr algn="ctr"/>
            <a:r>
              <a:rPr lang="en-GB" sz="2800" b="1" dirty="0"/>
              <a:t>(</a:t>
            </a:r>
            <a:r>
              <a:rPr lang="en-GB" sz="2800" b="1" dirty="0" smtClean="0"/>
              <a:t>Range)</a:t>
            </a:r>
            <a:endParaRPr lang="en-GB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20434" y="2818126"/>
                <a:ext cx="3013348" cy="1585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domain of a function could potentially be </a:t>
                </a:r>
                <a:r>
                  <a:rPr lang="en-GB" b="1" dirty="0"/>
                  <a:t>any</a:t>
                </a:r>
                <a:r>
                  <a:rPr lang="en-GB" dirty="0"/>
                  <a:t> real number. If so, we’d write:</a:t>
                </a:r>
              </a:p>
              <a:p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434" y="2818126"/>
                <a:ext cx="3013348" cy="1585049"/>
              </a:xfrm>
              <a:prstGeom prst="rect">
                <a:avLst/>
              </a:prstGeom>
              <a:blipFill rotWithShape="0">
                <a:blip r:embed="rId5"/>
                <a:stretch>
                  <a:fillRect l="-1616" t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636131" y="4499427"/>
                <a:ext cx="11403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 input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…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131" y="4499427"/>
                <a:ext cx="114035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604" t="-3922" r="-1604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6289366" y="4285309"/>
            <a:ext cx="192505" cy="264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19182" y="4708154"/>
            <a:ext cx="1442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is a member of…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11395" y="4491315"/>
            <a:ext cx="190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set of real numbers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6876928" y="4324913"/>
            <a:ext cx="142354" cy="434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543157" y="4286813"/>
            <a:ext cx="208487" cy="24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5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4844" y="853728"/>
                <a:ext cx="5616624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If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+5,     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/>
              </a:p>
              <a:p>
                <a:pPr marL="457200" indent="-457200">
                  <a:buAutoNum type="alphaLcParenR"/>
                </a:pPr>
                <a:r>
                  <a:rPr lang="en-GB" sz="2000" dirty="0"/>
                  <a:t>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(−4)</m:t>
                    </m:r>
                  </m:oMath>
                </a14:m>
                <a:endParaRPr lang="en-GB" sz="2000" dirty="0"/>
              </a:p>
              <a:p>
                <a:pPr marL="457200" indent="-457200">
                  <a:buAutoNum type="alphaLcParenR"/>
                </a:pPr>
                <a:r>
                  <a:rPr lang="en-GB" sz="2000" dirty="0"/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for which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/>
              </a:p>
              <a:p>
                <a:pPr marL="457200" indent="-457200">
                  <a:buAutoNum type="alphaLcParenR"/>
                </a:pPr>
                <a:r>
                  <a:rPr lang="en-GB" sz="2000" dirty="0"/>
                  <a:t>Find the roots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457200" indent="-457200">
                  <a:buAutoNum type="alphaLcParenR"/>
                </a:pPr>
                <a:r>
                  <a:rPr lang="en-GB" sz="2000" dirty="0"/>
                  <a:t>Find the roots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44" y="853728"/>
                <a:ext cx="5616624" cy="1631216"/>
              </a:xfrm>
              <a:prstGeom prst="rect">
                <a:avLst/>
              </a:prstGeom>
              <a:blipFill>
                <a:blip r:embed="rId2"/>
                <a:stretch>
                  <a:fillRect b="-67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385024" y="942628"/>
            <a:ext cx="255463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Note</a:t>
            </a:r>
            <a:r>
              <a:rPr lang="en-GB" dirty="0"/>
              <a:t>: The domain is usually stated for you.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5652120" y="1052736"/>
            <a:ext cx="732904" cy="21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3528" y="2852936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5576" y="2852936"/>
                <a:ext cx="3096344" cy="137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852936"/>
                <a:ext cx="3096344" cy="137505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23528" y="4595984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5816" y="2852936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5576" y="4595984"/>
                <a:ext cx="3096344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595984"/>
                <a:ext cx="3096344" cy="18158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30352" y="2783920"/>
                <a:ext cx="3800796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352" y="2783920"/>
                <a:ext cx="3800796" cy="181588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98304" y="4881468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30352" y="4868242"/>
                <a:ext cx="16018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+5=0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352" y="4868242"/>
                <a:ext cx="1601888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85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853728"/>
                <a:ext cx="8640960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Determine the minimum value of the function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400" dirty="0"/>
                  <a:t>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and </a:t>
                </a:r>
                <a:r>
                  <a:rPr lang="en-GB" sz="2400" dirty="0"/>
                  <a:t>state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for which this minimum occurs.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53728"/>
                <a:ext cx="8640960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8124" y="1924502"/>
                <a:ext cx="8437760" cy="2630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But the best way to find the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minimum/maximum </a:t>
                </a:r>
                <a:r>
                  <a:rPr lang="en-GB" sz="2800" dirty="0"/>
                  <a:t>value of a quadratic is to </a:t>
                </a:r>
                <a:endParaRPr lang="en-GB" sz="2800" dirty="0" smtClean="0"/>
              </a:p>
              <a:p>
                <a:pPr algn="ctr"/>
                <a:r>
                  <a:rPr lang="en-GB" sz="2800" b="1" dirty="0" smtClean="0"/>
                  <a:t>complete </a:t>
                </a:r>
                <a:r>
                  <a:rPr lang="en-GB" sz="2800" b="1" dirty="0"/>
                  <a:t>the square</a:t>
                </a:r>
                <a:r>
                  <a:rPr lang="en-GB" sz="2800" dirty="0"/>
                  <a:t>:</a:t>
                </a:r>
              </a:p>
              <a:p>
                <a:pPr algn="ctr"/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4" y="1924502"/>
                <a:ext cx="8437760" cy="2630015"/>
              </a:xfrm>
              <a:prstGeom prst="rect">
                <a:avLst/>
              </a:prstGeom>
              <a:blipFill>
                <a:blip r:embed="rId3"/>
                <a:stretch>
                  <a:fillRect t="-23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03076" y="5085184"/>
                <a:ext cx="633670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Since anything squared is at least 0</a:t>
                </a:r>
                <a:r>
                  <a:rPr lang="en-GB" sz="2800" dirty="0" smtClean="0"/>
                  <a:t>,</a:t>
                </a:r>
              </a:p>
              <a:p>
                <a:pPr algn="ctr"/>
                <a:r>
                  <a:rPr lang="en-GB" sz="2800" dirty="0" smtClean="0"/>
                  <a:t>the </a:t>
                </a:r>
                <a:r>
                  <a:rPr lang="en-GB" sz="2800" dirty="0"/>
                  <a:t>smallest we can make the bracket is 0,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which </a:t>
                </a:r>
                <a:r>
                  <a:rPr lang="en-GB" sz="2800" dirty="0"/>
                  <a:t>occurs when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076" y="5085184"/>
                <a:ext cx="6336704" cy="1384995"/>
              </a:xfrm>
              <a:prstGeom prst="rect">
                <a:avLst/>
              </a:prstGeom>
              <a:blipFill>
                <a:blip r:embed="rId4"/>
                <a:stretch>
                  <a:fillRect l="-1250" t="-3965" r="-2596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7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4528843"/>
                  </p:ext>
                </p:extLst>
              </p:nvPr>
            </p:nvGraphicFramePr>
            <p:xfrm>
              <a:off x="323528" y="1412776"/>
              <a:ext cx="8635756" cy="42241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160241">
                      <a:extLst>
                        <a:ext uri="{9D8B030D-6E8A-4147-A177-3AD203B41FA5}">
                          <a16:colId xmlns:a16="http://schemas.microsoft.com/office/drawing/2014/main" val="567043795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3735725850"/>
                        </a:ext>
                      </a:extLst>
                    </a:gridCol>
                    <a:gridCol w="2060218">
                      <a:extLst>
                        <a:ext uri="{9D8B030D-6E8A-4147-A177-3AD203B41FA5}">
                          <a16:colId xmlns:a16="http://schemas.microsoft.com/office/drawing/2014/main" val="1936596565"/>
                        </a:ext>
                      </a:extLst>
                    </a:gridCol>
                    <a:gridCol w="2399073">
                      <a:extLst>
                        <a:ext uri="{9D8B030D-6E8A-4147-A177-3AD203B41FA5}">
                          <a16:colId xmlns:a16="http://schemas.microsoft.com/office/drawing/2014/main" val="1552963745"/>
                        </a:ext>
                      </a:extLst>
                    </a:gridCol>
                  </a:tblGrid>
                  <a:tr h="7315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4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Completed </a:t>
                          </a:r>
                          <a:r>
                            <a:rPr lang="en-GB" sz="2400" dirty="0" smtClean="0"/>
                            <a:t>Square</a:t>
                          </a:r>
                          <a:endParaRPr lang="en-GB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m</a:t>
                          </a:r>
                          <a:r>
                            <a:rPr lang="en-GB" sz="2400" dirty="0" smtClean="0"/>
                            <a:t>in/max </a:t>
                          </a:r>
                          <a:r>
                            <a:rPr lang="en-GB" sz="2400" dirty="0"/>
                            <a:t>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GB" sz="240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40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40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dirty="0"/>
                            <a:t> for which this min/max occurs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1325780"/>
                      </a:ext>
                    </a:extLst>
                  </a:tr>
                  <a:tr h="5904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+9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38377355"/>
                      </a:ext>
                    </a:extLst>
                  </a:tr>
                  <a:tr h="93927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−10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+21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9711805"/>
                      </a:ext>
                    </a:extLst>
                  </a:tr>
                  <a:tr h="94051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10−</m:t>
                                </m:r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30501804"/>
                      </a:ext>
                    </a:extLst>
                  </a:tr>
                  <a:tr h="93086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8−</m:t>
                                </m:r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5435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4528843"/>
                  </p:ext>
                </p:extLst>
              </p:nvPr>
            </p:nvGraphicFramePr>
            <p:xfrm>
              <a:off x="323528" y="1412776"/>
              <a:ext cx="8635756" cy="42241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16024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567043795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3735725850"/>
                        </a:ext>
                      </a:extLst>
                    </a:gridCol>
                    <a:gridCol w="2060218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936596565"/>
                        </a:ext>
                      </a:extLst>
                    </a:gridCol>
                    <a:gridCol w="2399073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55296374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2" t="-5185" r="-300847" b="-4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Completed </a:t>
                          </a:r>
                          <a:r>
                            <a:rPr lang="en-GB" sz="2400" dirty="0" smtClean="0"/>
                            <a:t>Square</a:t>
                          </a:r>
                          <a:endParaRPr lang="en-GB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2959" t="-5185" r="-117160" b="-4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59898" t="-5185" r="-508" b="-41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521325780"/>
                      </a:ext>
                    </a:extLst>
                  </a:tr>
                  <a:tr h="5904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2" t="-146392" r="-300847" b="-478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2138377355"/>
                      </a:ext>
                    </a:extLst>
                  </a:tr>
                  <a:tr h="9392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2" t="-154194" r="-300847" b="-19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199711805"/>
                      </a:ext>
                    </a:extLst>
                  </a:tr>
                  <a:tr h="94051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2" t="-255844" r="-300847" b="-100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630501804"/>
                      </a:ext>
                    </a:extLst>
                  </a:tr>
                  <a:tr h="9308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82" t="-358170" r="-300847" b="-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4454353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483768" y="2348880"/>
                <a:ext cx="18964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348880"/>
                <a:ext cx="189641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491273" y="3068960"/>
                <a:ext cx="18964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273" y="3068960"/>
                <a:ext cx="189641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2595532" y="3789040"/>
            <a:ext cx="16878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Already completed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483768" y="4932001"/>
                <a:ext cx="20663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17−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932001"/>
                <a:ext cx="206633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64088" y="2319263"/>
                <a:ext cx="423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319263"/>
                <a:ext cx="423513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249472" y="3068959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472" y="3068959"/>
                <a:ext cx="652743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249472" y="3973705"/>
                <a:ext cx="593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472" y="3973705"/>
                <a:ext cx="593432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279127" y="4932002"/>
                <a:ext cx="593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127" y="4932002"/>
                <a:ext cx="593432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380312" y="2319262"/>
                <a:ext cx="6527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319262"/>
                <a:ext cx="652743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494926" y="3068958"/>
                <a:ext cx="423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926" y="3068958"/>
                <a:ext cx="423513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494925" y="3953352"/>
                <a:ext cx="423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925" y="3953352"/>
                <a:ext cx="423513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515006" y="4944306"/>
                <a:ext cx="423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006" y="4944306"/>
                <a:ext cx="423513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25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/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836712"/>
                <a:ext cx="7920880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minimum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2800" dirty="0"/>
                  <a:t> and state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 for which this occurs.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36712"/>
                <a:ext cx="7920880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5596" y="2276872"/>
                <a:ext cx="7128792" cy="4113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−18−5</m:t>
                      </m:r>
                    </m:oMath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−23</m:t>
                      </m:r>
                    </m:oMath>
                  </m:oMathPara>
                </a14:m>
                <a:endParaRPr lang="en-GB" sz="3600" dirty="0"/>
              </a:p>
              <a:p>
                <a:pPr algn="ctr"/>
                <a:endParaRPr lang="en-GB" sz="3600" dirty="0"/>
              </a:p>
              <a:p>
                <a:pPr algn="ctr"/>
                <a:r>
                  <a:rPr lang="en-GB" sz="3600" dirty="0"/>
                  <a:t>Minimum value is -23.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/>
                  <a:t> at which this occurs is -3.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2276872"/>
                <a:ext cx="7128792" cy="4113049"/>
              </a:xfrm>
              <a:prstGeom prst="rect">
                <a:avLst/>
              </a:prstGeom>
              <a:blipFill>
                <a:blip r:embed="rId3"/>
                <a:stretch>
                  <a:fillRect b="-4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6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26-27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835696" y="2492896"/>
            <a:ext cx="6264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Q1-3</a:t>
            </a:r>
          </a:p>
          <a:p>
            <a:endParaRPr lang="en-US" sz="2400" dirty="0"/>
          </a:p>
          <a:p>
            <a:r>
              <a:rPr lang="en-US" sz="2400" dirty="0"/>
              <a:t>In Class</a:t>
            </a:r>
            <a:r>
              <a:rPr lang="en-US" sz="2400" dirty="0" smtClean="0"/>
              <a:t>: 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Q8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37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20768</TotalTime>
  <Words>256</Words>
  <Application>Microsoft Office PowerPoint</Application>
  <PresentationFormat>On-screen Show (4:3)</PresentationFormat>
  <Paragraphs>106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761</cp:revision>
  <dcterms:created xsi:type="dcterms:W3CDTF">2013-02-28T07:36:55Z</dcterms:created>
  <dcterms:modified xsi:type="dcterms:W3CDTF">2019-09-01T14:24:16Z</dcterms:modified>
</cp:coreProperties>
</file>