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656" r:id="rId2"/>
    <p:sldId id="657" r:id="rId3"/>
    <p:sldId id="6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97"/>
    <p:restoredTop sz="94421"/>
  </p:normalViewPr>
  <p:slideViewPr>
    <p:cSldViewPr snapToGrid="0" snapToObjects="1">
      <p:cViewPr varScale="1">
        <p:scale>
          <a:sx n="69" d="100"/>
          <a:sy n="69" d="100"/>
        </p:scale>
        <p:origin x="3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1EBB1B-FF68-4FD5-9DA7-1271C4D6AEDF}"/>
              </a:ext>
            </a:extLst>
          </p:cNvPr>
          <p:cNvGrpSpPr/>
          <p:nvPr/>
        </p:nvGrpSpPr>
        <p:grpSpPr>
          <a:xfrm>
            <a:off x="1524000" y="1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48CC1FA-AD5E-47D1-9A36-4BB7407BD27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Adding Random Variables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0A2DDC4-D8A1-4E17-A7F6-5AEBF2ACCE0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238775-0039-444E-A4CF-EC0763253972}"/>
                  </a:ext>
                </a:extLst>
              </p:cNvPr>
              <p:cNvSpPr txBox="1"/>
              <p:nvPr/>
            </p:nvSpPr>
            <p:spPr>
              <a:xfrm>
                <a:off x="1911147" y="866776"/>
                <a:ext cx="70567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Suppose that we had two fair three-sided spinners, each which could be represented using random variables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 respectively: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238775-0039-444E-A4CF-EC07632539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1147" y="866776"/>
                <a:ext cx="7056784" cy="646331"/>
              </a:xfrm>
              <a:prstGeom prst="rect">
                <a:avLst/>
              </a:prstGeom>
              <a:blipFill>
                <a:blip r:embed="rId2"/>
                <a:stretch>
                  <a:fillRect l="-539" t="-1923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D2282BC2-31D4-4FC9-A191-C2B7AE13FBF1}"/>
              </a:ext>
            </a:extLst>
          </p:cNvPr>
          <p:cNvGrpSpPr/>
          <p:nvPr/>
        </p:nvGrpSpPr>
        <p:grpSpPr>
          <a:xfrm>
            <a:off x="4125673" y="1556912"/>
            <a:ext cx="1562472" cy="1083385"/>
            <a:chOff x="993304" y="1769551"/>
            <a:chExt cx="1905000" cy="1440160"/>
          </a:xfrm>
        </p:grpSpPr>
        <p:sp>
          <p:nvSpPr>
            <p:cNvPr id="7" name="Can 5">
              <a:extLst>
                <a:ext uri="{FF2B5EF4-FFF2-40B4-BE49-F238E27FC236}">
                  <a16:creationId xmlns:a16="http://schemas.microsoft.com/office/drawing/2014/main" id="{BBF74DE7-CC71-4875-8D3D-AAF00D29050A}"/>
                </a:ext>
              </a:extLst>
            </p:cNvPr>
            <p:cNvSpPr/>
            <p:nvPr/>
          </p:nvSpPr>
          <p:spPr>
            <a:xfrm>
              <a:off x="1945804" y="2866315"/>
              <a:ext cx="152586" cy="34339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D49FF6CC-C184-4962-A08D-F591DCE11C4F}"/>
                </a:ext>
              </a:extLst>
            </p:cNvPr>
            <p:cNvSpPr/>
            <p:nvPr/>
          </p:nvSpPr>
          <p:spPr>
            <a:xfrm>
              <a:off x="1006004" y="2037119"/>
              <a:ext cx="1028700" cy="762000"/>
            </a:xfrm>
            <a:custGeom>
              <a:avLst/>
              <a:gdLst>
                <a:gd name="connsiteX0" fmla="*/ 0 w 1028700"/>
                <a:gd name="connsiteY0" fmla="*/ 762000 h 762000"/>
                <a:gd name="connsiteX1" fmla="*/ 901700 w 1028700"/>
                <a:gd name="connsiteY1" fmla="*/ 0 h 762000"/>
                <a:gd name="connsiteX2" fmla="*/ 1028700 w 1028700"/>
                <a:gd name="connsiteY2" fmla="*/ 762000 h 762000"/>
                <a:gd name="connsiteX3" fmla="*/ 0 w 1028700"/>
                <a:gd name="connsiteY3" fmla="*/ 7620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8700" h="762000">
                  <a:moveTo>
                    <a:pt x="0" y="762000"/>
                  </a:moveTo>
                  <a:lnTo>
                    <a:pt x="901700" y="0"/>
                  </a:lnTo>
                  <a:lnTo>
                    <a:pt x="1028700" y="762000"/>
                  </a:lnTo>
                  <a:lnTo>
                    <a:pt x="0" y="7620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C7B0D637-5A54-431E-913F-9BCF72ED5736}"/>
                </a:ext>
              </a:extLst>
            </p:cNvPr>
            <p:cNvSpPr/>
            <p:nvPr/>
          </p:nvSpPr>
          <p:spPr>
            <a:xfrm>
              <a:off x="1907704" y="2037119"/>
              <a:ext cx="977900" cy="1054100"/>
            </a:xfrm>
            <a:custGeom>
              <a:avLst/>
              <a:gdLst>
                <a:gd name="connsiteX0" fmla="*/ 0 w 901700"/>
                <a:gd name="connsiteY0" fmla="*/ 0 h 1257300"/>
                <a:gd name="connsiteX1" fmla="*/ 114300 w 901700"/>
                <a:gd name="connsiteY1" fmla="*/ 762000 h 1257300"/>
                <a:gd name="connsiteX2" fmla="*/ 901700 w 901700"/>
                <a:gd name="connsiteY2" fmla="*/ 1257300 h 1257300"/>
                <a:gd name="connsiteX3" fmla="*/ 0 w 901700"/>
                <a:gd name="connsiteY3" fmla="*/ 0 h 1257300"/>
                <a:gd name="connsiteX0" fmla="*/ 0 w 977900"/>
                <a:gd name="connsiteY0" fmla="*/ 0 h 1054100"/>
                <a:gd name="connsiteX1" fmla="*/ 114300 w 977900"/>
                <a:gd name="connsiteY1" fmla="*/ 762000 h 1054100"/>
                <a:gd name="connsiteX2" fmla="*/ 977900 w 977900"/>
                <a:gd name="connsiteY2" fmla="*/ 1054100 h 1054100"/>
                <a:gd name="connsiteX3" fmla="*/ 0 w 977900"/>
                <a:gd name="connsiteY3" fmla="*/ 0 h 1054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7900" h="1054100">
                  <a:moveTo>
                    <a:pt x="0" y="0"/>
                  </a:moveTo>
                  <a:lnTo>
                    <a:pt x="114300" y="762000"/>
                  </a:lnTo>
                  <a:lnTo>
                    <a:pt x="977900" y="10541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90F8D326-10FB-4D5E-B277-6486CAF5868C}"/>
                </a:ext>
              </a:extLst>
            </p:cNvPr>
            <p:cNvSpPr/>
            <p:nvPr/>
          </p:nvSpPr>
          <p:spPr>
            <a:xfrm>
              <a:off x="993304" y="2659419"/>
              <a:ext cx="1905000" cy="431800"/>
            </a:xfrm>
            <a:custGeom>
              <a:avLst/>
              <a:gdLst>
                <a:gd name="connsiteX0" fmla="*/ 0 w 1803400"/>
                <a:gd name="connsiteY0" fmla="*/ 0 h 508000"/>
                <a:gd name="connsiteX1" fmla="*/ 1803400 w 1803400"/>
                <a:gd name="connsiteY1" fmla="*/ 508000 h 508000"/>
                <a:gd name="connsiteX2" fmla="*/ 1016000 w 1803400"/>
                <a:gd name="connsiteY2" fmla="*/ 0 h 508000"/>
                <a:gd name="connsiteX3" fmla="*/ 0 w 1803400"/>
                <a:gd name="connsiteY3" fmla="*/ 0 h 508000"/>
                <a:gd name="connsiteX0" fmla="*/ 0 w 1905000"/>
                <a:gd name="connsiteY0" fmla="*/ 0 h 292100"/>
                <a:gd name="connsiteX1" fmla="*/ 1905000 w 1905000"/>
                <a:gd name="connsiteY1" fmla="*/ 292100 h 292100"/>
                <a:gd name="connsiteX2" fmla="*/ 1016000 w 1905000"/>
                <a:gd name="connsiteY2" fmla="*/ 0 h 292100"/>
                <a:gd name="connsiteX3" fmla="*/ 0 w 1905000"/>
                <a:gd name="connsiteY3" fmla="*/ 0 h 292100"/>
                <a:gd name="connsiteX0" fmla="*/ 0 w 1905000"/>
                <a:gd name="connsiteY0" fmla="*/ 139700 h 431800"/>
                <a:gd name="connsiteX1" fmla="*/ 1905000 w 1905000"/>
                <a:gd name="connsiteY1" fmla="*/ 431800 h 431800"/>
                <a:gd name="connsiteX2" fmla="*/ 977900 w 1905000"/>
                <a:gd name="connsiteY2" fmla="*/ 0 h 431800"/>
                <a:gd name="connsiteX3" fmla="*/ 0 w 1905000"/>
                <a:gd name="connsiteY3" fmla="*/ 139700 h 4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5000" h="431800">
                  <a:moveTo>
                    <a:pt x="0" y="139700"/>
                  </a:moveTo>
                  <a:lnTo>
                    <a:pt x="1905000" y="431800"/>
                  </a:lnTo>
                  <a:lnTo>
                    <a:pt x="977900" y="0"/>
                  </a:lnTo>
                  <a:lnTo>
                    <a:pt x="0" y="139700"/>
                  </a:lnTo>
                  <a:close/>
                </a:path>
              </a:pathLst>
            </a:cu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an 9">
              <a:extLst>
                <a:ext uri="{FF2B5EF4-FFF2-40B4-BE49-F238E27FC236}">
                  <a16:creationId xmlns:a16="http://schemas.microsoft.com/office/drawing/2014/main" id="{4E86F3BD-8577-431A-89EC-389BD1B4AF7A}"/>
                </a:ext>
              </a:extLst>
            </p:cNvPr>
            <p:cNvSpPr/>
            <p:nvPr/>
          </p:nvSpPr>
          <p:spPr>
            <a:xfrm>
              <a:off x="1945618" y="1769551"/>
              <a:ext cx="152772" cy="90981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1F85A9A-E77D-4E19-9B77-F776141042BE}"/>
                </a:ext>
              </a:extLst>
            </p:cNvPr>
            <p:cNvSpPr txBox="1"/>
            <p:nvPr/>
          </p:nvSpPr>
          <p:spPr>
            <a:xfrm rot="19103478">
              <a:off x="1547663" y="2192329"/>
              <a:ext cx="360040" cy="490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9DC764D-1960-499F-B74E-E74C186F1CD3}"/>
                </a:ext>
              </a:extLst>
            </p:cNvPr>
            <p:cNvSpPr txBox="1"/>
            <p:nvPr/>
          </p:nvSpPr>
          <p:spPr>
            <a:xfrm rot="3777335">
              <a:off x="2079314" y="2357221"/>
              <a:ext cx="360040" cy="450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A514B1C-CF52-40C7-991D-69971E37EAD0}"/>
                </a:ext>
              </a:extLst>
            </p:cNvPr>
            <p:cNvSpPr txBox="1"/>
            <p:nvPr/>
          </p:nvSpPr>
          <p:spPr>
            <a:xfrm rot="11307297">
              <a:off x="1788883" y="2576832"/>
              <a:ext cx="360040" cy="490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5BFBE6F-FD0C-4867-A410-B8E1DEDC52C9}"/>
              </a:ext>
            </a:extLst>
          </p:cNvPr>
          <p:cNvGrpSpPr/>
          <p:nvPr/>
        </p:nvGrpSpPr>
        <p:grpSpPr>
          <a:xfrm>
            <a:off x="6357921" y="1582664"/>
            <a:ext cx="1562472" cy="1083385"/>
            <a:chOff x="993304" y="1769551"/>
            <a:chExt cx="1905000" cy="1440160"/>
          </a:xfrm>
        </p:grpSpPr>
        <p:sp>
          <p:nvSpPr>
            <p:cNvPr id="17" name="Can 5">
              <a:extLst>
                <a:ext uri="{FF2B5EF4-FFF2-40B4-BE49-F238E27FC236}">
                  <a16:creationId xmlns:a16="http://schemas.microsoft.com/office/drawing/2014/main" id="{BE9812DE-E96C-4E2C-ACED-53A9309C65AB}"/>
                </a:ext>
              </a:extLst>
            </p:cNvPr>
            <p:cNvSpPr/>
            <p:nvPr/>
          </p:nvSpPr>
          <p:spPr>
            <a:xfrm>
              <a:off x="1945804" y="2866315"/>
              <a:ext cx="152586" cy="34339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8F285158-AAA9-4D70-9795-7B6D0F9B863F}"/>
                </a:ext>
              </a:extLst>
            </p:cNvPr>
            <p:cNvSpPr/>
            <p:nvPr/>
          </p:nvSpPr>
          <p:spPr>
            <a:xfrm>
              <a:off x="1006004" y="2037119"/>
              <a:ext cx="1028700" cy="762000"/>
            </a:xfrm>
            <a:custGeom>
              <a:avLst/>
              <a:gdLst>
                <a:gd name="connsiteX0" fmla="*/ 0 w 1028700"/>
                <a:gd name="connsiteY0" fmla="*/ 762000 h 762000"/>
                <a:gd name="connsiteX1" fmla="*/ 901700 w 1028700"/>
                <a:gd name="connsiteY1" fmla="*/ 0 h 762000"/>
                <a:gd name="connsiteX2" fmla="*/ 1028700 w 1028700"/>
                <a:gd name="connsiteY2" fmla="*/ 762000 h 762000"/>
                <a:gd name="connsiteX3" fmla="*/ 0 w 1028700"/>
                <a:gd name="connsiteY3" fmla="*/ 7620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8700" h="762000">
                  <a:moveTo>
                    <a:pt x="0" y="762000"/>
                  </a:moveTo>
                  <a:lnTo>
                    <a:pt x="901700" y="0"/>
                  </a:lnTo>
                  <a:lnTo>
                    <a:pt x="1028700" y="762000"/>
                  </a:lnTo>
                  <a:lnTo>
                    <a:pt x="0" y="7620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20744819-A703-452C-9116-0A6A16851B46}"/>
                </a:ext>
              </a:extLst>
            </p:cNvPr>
            <p:cNvSpPr/>
            <p:nvPr/>
          </p:nvSpPr>
          <p:spPr>
            <a:xfrm>
              <a:off x="1907704" y="2037119"/>
              <a:ext cx="977900" cy="1054100"/>
            </a:xfrm>
            <a:custGeom>
              <a:avLst/>
              <a:gdLst>
                <a:gd name="connsiteX0" fmla="*/ 0 w 901700"/>
                <a:gd name="connsiteY0" fmla="*/ 0 h 1257300"/>
                <a:gd name="connsiteX1" fmla="*/ 114300 w 901700"/>
                <a:gd name="connsiteY1" fmla="*/ 762000 h 1257300"/>
                <a:gd name="connsiteX2" fmla="*/ 901700 w 901700"/>
                <a:gd name="connsiteY2" fmla="*/ 1257300 h 1257300"/>
                <a:gd name="connsiteX3" fmla="*/ 0 w 901700"/>
                <a:gd name="connsiteY3" fmla="*/ 0 h 1257300"/>
                <a:gd name="connsiteX0" fmla="*/ 0 w 977900"/>
                <a:gd name="connsiteY0" fmla="*/ 0 h 1054100"/>
                <a:gd name="connsiteX1" fmla="*/ 114300 w 977900"/>
                <a:gd name="connsiteY1" fmla="*/ 762000 h 1054100"/>
                <a:gd name="connsiteX2" fmla="*/ 977900 w 977900"/>
                <a:gd name="connsiteY2" fmla="*/ 1054100 h 1054100"/>
                <a:gd name="connsiteX3" fmla="*/ 0 w 977900"/>
                <a:gd name="connsiteY3" fmla="*/ 0 h 1054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7900" h="1054100">
                  <a:moveTo>
                    <a:pt x="0" y="0"/>
                  </a:moveTo>
                  <a:lnTo>
                    <a:pt x="114300" y="762000"/>
                  </a:lnTo>
                  <a:lnTo>
                    <a:pt x="977900" y="10541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A9BB9A23-58C8-4076-B6C6-042588074245}"/>
                </a:ext>
              </a:extLst>
            </p:cNvPr>
            <p:cNvSpPr/>
            <p:nvPr/>
          </p:nvSpPr>
          <p:spPr>
            <a:xfrm>
              <a:off x="993304" y="2659419"/>
              <a:ext cx="1905000" cy="431800"/>
            </a:xfrm>
            <a:custGeom>
              <a:avLst/>
              <a:gdLst>
                <a:gd name="connsiteX0" fmla="*/ 0 w 1803400"/>
                <a:gd name="connsiteY0" fmla="*/ 0 h 508000"/>
                <a:gd name="connsiteX1" fmla="*/ 1803400 w 1803400"/>
                <a:gd name="connsiteY1" fmla="*/ 508000 h 508000"/>
                <a:gd name="connsiteX2" fmla="*/ 1016000 w 1803400"/>
                <a:gd name="connsiteY2" fmla="*/ 0 h 508000"/>
                <a:gd name="connsiteX3" fmla="*/ 0 w 1803400"/>
                <a:gd name="connsiteY3" fmla="*/ 0 h 508000"/>
                <a:gd name="connsiteX0" fmla="*/ 0 w 1905000"/>
                <a:gd name="connsiteY0" fmla="*/ 0 h 292100"/>
                <a:gd name="connsiteX1" fmla="*/ 1905000 w 1905000"/>
                <a:gd name="connsiteY1" fmla="*/ 292100 h 292100"/>
                <a:gd name="connsiteX2" fmla="*/ 1016000 w 1905000"/>
                <a:gd name="connsiteY2" fmla="*/ 0 h 292100"/>
                <a:gd name="connsiteX3" fmla="*/ 0 w 1905000"/>
                <a:gd name="connsiteY3" fmla="*/ 0 h 292100"/>
                <a:gd name="connsiteX0" fmla="*/ 0 w 1905000"/>
                <a:gd name="connsiteY0" fmla="*/ 139700 h 431800"/>
                <a:gd name="connsiteX1" fmla="*/ 1905000 w 1905000"/>
                <a:gd name="connsiteY1" fmla="*/ 431800 h 431800"/>
                <a:gd name="connsiteX2" fmla="*/ 977900 w 1905000"/>
                <a:gd name="connsiteY2" fmla="*/ 0 h 431800"/>
                <a:gd name="connsiteX3" fmla="*/ 0 w 1905000"/>
                <a:gd name="connsiteY3" fmla="*/ 139700 h 4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5000" h="431800">
                  <a:moveTo>
                    <a:pt x="0" y="139700"/>
                  </a:moveTo>
                  <a:lnTo>
                    <a:pt x="1905000" y="431800"/>
                  </a:lnTo>
                  <a:lnTo>
                    <a:pt x="977900" y="0"/>
                  </a:lnTo>
                  <a:lnTo>
                    <a:pt x="0" y="139700"/>
                  </a:lnTo>
                  <a:close/>
                </a:path>
              </a:pathLst>
            </a:cu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an 9">
              <a:extLst>
                <a:ext uri="{FF2B5EF4-FFF2-40B4-BE49-F238E27FC236}">
                  <a16:creationId xmlns:a16="http://schemas.microsoft.com/office/drawing/2014/main" id="{15306CF1-686B-4343-85F7-AFE7B2005A54}"/>
                </a:ext>
              </a:extLst>
            </p:cNvPr>
            <p:cNvSpPr/>
            <p:nvPr/>
          </p:nvSpPr>
          <p:spPr>
            <a:xfrm>
              <a:off x="1945618" y="1769551"/>
              <a:ext cx="152772" cy="90981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761E4F6-7007-4C6F-A0A0-9A96DA15166B}"/>
                </a:ext>
              </a:extLst>
            </p:cNvPr>
            <p:cNvSpPr txBox="1"/>
            <p:nvPr/>
          </p:nvSpPr>
          <p:spPr>
            <a:xfrm rot="19103478">
              <a:off x="1547663" y="2192329"/>
              <a:ext cx="360040" cy="490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C5B6F55-D877-4E16-8387-5C1F9292A18B}"/>
                </a:ext>
              </a:extLst>
            </p:cNvPr>
            <p:cNvSpPr txBox="1"/>
            <p:nvPr/>
          </p:nvSpPr>
          <p:spPr>
            <a:xfrm rot="3777335">
              <a:off x="2079314" y="2357221"/>
              <a:ext cx="360040" cy="450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77D9C62-2CC7-4F78-8EA6-861A44A98200}"/>
                </a:ext>
              </a:extLst>
            </p:cNvPr>
            <p:cNvSpPr txBox="1"/>
            <p:nvPr/>
          </p:nvSpPr>
          <p:spPr>
            <a:xfrm rot="11307297">
              <a:off x="1788883" y="2576832"/>
              <a:ext cx="360040" cy="490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4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FD4C67F4-2BA6-4DFF-B11B-73617A703C9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86151" y="2893398"/>
              <a:ext cx="1800096" cy="977646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684720">
                      <a:extLst>
                        <a:ext uri="{9D8B030D-6E8A-4147-A177-3AD203B41FA5}">
                          <a16:colId xmlns:a16="http://schemas.microsoft.com/office/drawing/2014/main" val="1989967984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3751233965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585666317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20919166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21034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445258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FD4C67F4-2BA6-4DFF-B11B-73617A703C9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86151" y="2893398"/>
              <a:ext cx="1800096" cy="977646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684720">
                      <a:extLst>
                        <a:ext uri="{9D8B030D-6E8A-4147-A177-3AD203B41FA5}">
                          <a16:colId xmlns:a16="http://schemas.microsoft.com/office/drawing/2014/main" val="1989967984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3751233965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585666317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20919166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r="-166667" b="-16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80000" r="-200000" b="-16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89655" r="-106897" b="-16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6667" r="-3333" b="-16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2103448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t="-62500" r="-166667" b="-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80000" t="-62500" r="-200000" b="-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89655" t="-62500" r="-106897" b="-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6667" t="-62500" r="-3333" b="-20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445258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F5F6C2DB-0AC7-441D-9202-6FE69354DF5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12024" y="2899990"/>
              <a:ext cx="1800096" cy="977646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684720">
                      <a:extLst>
                        <a:ext uri="{9D8B030D-6E8A-4147-A177-3AD203B41FA5}">
                          <a16:colId xmlns:a16="http://schemas.microsoft.com/office/drawing/2014/main" val="1989967984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3751233965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585666317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20919166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0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0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21034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445258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F5F6C2DB-0AC7-441D-9202-6FE69354DF5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12024" y="2899990"/>
              <a:ext cx="1800096" cy="977646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684720">
                      <a:extLst>
                        <a:ext uri="{9D8B030D-6E8A-4147-A177-3AD203B41FA5}">
                          <a16:colId xmlns:a16="http://schemas.microsoft.com/office/drawing/2014/main" val="1989967984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3751233965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585666317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20919166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852" t="-3333" r="-164815" b="-16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89655" t="-3333" r="-206897" b="-16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80000" t="-3333" r="-100000" b="-16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93103" t="-3333" r="-3448" b="-16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2103448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852" t="-64583" r="-164815" b="-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89655" t="-64583" r="-206897" b="-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80000" t="-64583" r="-100000" b="-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93103" t="-64583" r="-3448" b="-20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445258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734CE652-EB03-4135-B147-B4022F0B846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296363" y="4725144"/>
              <a:ext cx="3469504" cy="1483360"/>
            </p:xfrm>
            <a:graphic>
              <a:graphicData uri="http://schemas.openxmlformats.org/drawingml/2006/table">
                <a:tbl>
                  <a:tblPr firstRow="1" firstCol="1" bandRow="1">
                    <a:tableStyleId>{00A15C55-8517-42AA-B614-E9B94910E393}</a:tableStyleId>
                  </a:tblPr>
                  <a:tblGrid>
                    <a:gridCol w="1192530">
                      <a:extLst>
                        <a:ext uri="{9D8B030D-6E8A-4147-A177-3AD203B41FA5}">
                          <a16:colId xmlns:a16="http://schemas.microsoft.com/office/drawing/2014/main" val="3042625732"/>
                        </a:ext>
                      </a:extLst>
                    </a:gridCol>
                    <a:gridCol w="631334">
                      <a:extLst>
                        <a:ext uri="{9D8B030D-6E8A-4147-A177-3AD203B41FA5}">
                          <a16:colId xmlns:a16="http://schemas.microsoft.com/office/drawing/2014/main" val="1217678808"/>
                        </a:ext>
                      </a:extLst>
                    </a:gridCol>
                    <a:gridCol w="792088">
                      <a:extLst>
                        <a:ext uri="{9D8B030D-6E8A-4147-A177-3AD203B41FA5}">
                          <a16:colId xmlns:a16="http://schemas.microsoft.com/office/drawing/2014/main" val="4259227517"/>
                        </a:ext>
                      </a:extLst>
                    </a:gridCol>
                    <a:gridCol w="853552">
                      <a:extLst>
                        <a:ext uri="{9D8B030D-6E8A-4147-A177-3AD203B41FA5}">
                          <a16:colId xmlns:a16="http://schemas.microsoft.com/office/drawing/2014/main" val="350350472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54877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539336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32674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514368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734CE652-EB03-4135-B147-B4022F0B846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296363" y="4725144"/>
              <a:ext cx="3469504" cy="1483360"/>
            </p:xfrm>
            <a:graphic>
              <a:graphicData uri="http://schemas.openxmlformats.org/drawingml/2006/table">
                <a:tbl>
                  <a:tblPr firstRow="1" firstCol="1" bandRow="1">
                    <a:tableStyleId>{00A15C55-8517-42AA-B614-E9B94910E393}</a:tableStyleId>
                  </a:tblPr>
                  <a:tblGrid>
                    <a:gridCol w="1192530">
                      <a:extLst>
                        <a:ext uri="{9D8B030D-6E8A-4147-A177-3AD203B41FA5}">
                          <a16:colId xmlns:a16="http://schemas.microsoft.com/office/drawing/2014/main" val="3042625732"/>
                        </a:ext>
                      </a:extLst>
                    </a:gridCol>
                    <a:gridCol w="631334">
                      <a:extLst>
                        <a:ext uri="{9D8B030D-6E8A-4147-A177-3AD203B41FA5}">
                          <a16:colId xmlns:a16="http://schemas.microsoft.com/office/drawing/2014/main" val="1217678808"/>
                        </a:ext>
                      </a:extLst>
                    </a:gridCol>
                    <a:gridCol w="792088">
                      <a:extLst>
                        <a:ext uri="{9D8B030D-6E8A-4147-A177-3AD203B41FA5}">
                          <a16:colId xmlns:a16="http://schemas.microsoft.com/office/drawing/2014/main" val="4259227517"/>
                        </a:ext>
                      </a:extLst>
                    </a:gridCol>
                    <a:gridCol w="853552">
                      <a:extLst>
                        <a:ext uri="{9D8B030D-6E8A-4147-A177-3AD203B41FA5}">
                          <a16:colId xmlns:a16="http://schemas.microsoft.com/office/drawing/2014/main" val="350350472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t="-3448" r="-190526" b="-306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90000" t="-3448" r="-262000" b="-306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33871" t="-3448" r="-111290" b="-306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4412" t="-3448" r="-1471" b="-3068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354877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t="-100000" r="-190526" b="-19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90000" t="-100000" r="-262000" b="-19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33871" t="-100000" r="-111290" b="-19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4412" t="-100000" r="-1471" b="-19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539336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t="-206897" r="-190526" b="-10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90000" t="-206897" r="-262000" b="-10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33871" t="-206897" r="-111290" b="-10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4412" t="-206897" r="-1471" b="-1034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632674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t="-306897" r="-190526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90000" t="-306897" r="-262000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33871" t="-306897" r="-111290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4412" t="-306897" r="-1471" b="-34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5143688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Table 28">
                <a:extLst>
                  <a:ext uri="{FF2B5EF4-FFF2-40B4-BE49-F238E27FC236}">
                    <a16:creationId xmlns:a16="http://schemas.microsoft.com/office/drawing/2014/main" id="{D0C78CDB-8F3F-40FE-9097-8DB1484FAB1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032104" y="4978001"/>
              <a:ext cx="2529584" cy="977646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670624">
                      <a:extLst>
                        <a:ext uri="{9D8B030D-6E8A-4147-A177-3AD203B41FA5}">
                          <a16:colId xmlns:a16="http://schemas.microsoft.com/office/drawing/2014/main" val="1743638361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865583257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2012113966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790451749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116061189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47842036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13199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087943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Table 28">
                <a:extLst>
                  <a:ext uri="{FF2B5EF4-FFF2-40B4-BE49-F238E27FC236}">
                    <a16:creationId xmlns:a16="http://schemas.microsoft.com/office/drawing/2014/main" id="{D0C78CDB-8F3F-40FE-9097-8DB1484FAB1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032104" y="4978001"/>
              <a:ext cx="2529584" cy="977646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670624">
                      <a:extLst>
                        <a:ext uri="{9D8B030D-6E8A-4147-A177-3AD203B41FA5}">
                          <a16:colId xmlns:a16="http://schemas.microsoft.com/office/drawing/2014/main" val="1743638361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865583257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2012113966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790451749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116061189"/>
                        </a:ext>
                      </a:extLst>
                    </a:gridCol>
                    <a:gridCol w="371792">
                      <a:extLst>
                        <a:ext uri="{9D8B030D-6E8A-4147-A177-3AD203B41FA5}">
                          <a16:colId xmlns:a16="http://schemas.microsoft.com/office/drawing/2014/main" val="47842036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87" r="-281132" b="-16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6207" r="-413793" b="-16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76667" r="-300000" b="-16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89655" r="-210345" b="-16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73333" r="-103333" b="-16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593103" r="-6897" b="-16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319948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87" t="-62500" r="-281132" b="-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6207" t="-62500" r="-413793" b="-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76667" t="-62500" r="-300000" b="-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89655" t="-62500" r="-210345" b="-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73333" t="-62500" r="-103333" b="-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593103" t="-62500" r="-6897" b="-20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879434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0" name="Arrow: Right 29">
            <a:extLst>
              <a:ext uri="{FF2B5EF4-FFF2-40B4-BE49-F238E27FC236}">
                <a16:creationId xmlns:a16="http://schemas.microsoft.com/office/drawing/2014/main" id="{9A41D3F4-0F6C-478A-9219-D250D8252602}"/>
              </a:ext>
            </a:extLst>
          </p:cNvPr>
          <p:cNvSpPr/>
          <p:nvPr/>
        </p:nvSpPr>
        <p:spPr>
          <a:xfrm>
            <a:off x="5795054" y="5466824"/>
            <a:ext cx="1194229" cy="194424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0ABF91D-80EB-4B5E-9A7D-56FFE2E5CB8A}"/>
                  </a:ext>
                </a:extLst>
              </p:cNvPr>
              <p:cNvSpPr txBox="1"/>
              <p:nvPr/>
            </p:nvSpPr>
            <p:spPr>
              <a:xfrm>
                <a:off x="1872283" y="3968106"/>
                <a:ext cx="67687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 would represent the distribution of adding each possible outcome from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with each possible outcome from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0ABF91D-80EB-4B5E-9A7D-56FFE2E5C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283" y="3968106"/>
                <a:ext cx="6768752" cy="646331"/>
              </a:xfrm>
              <a:prstGeom prst="rect">
                <a:avLst/>
              </a:prstGeom>
              <a:blipFill>
                <a:blip r:embed="rId7"/>
                <a:stretch>
                  <a:fillRect l="-562" t="-3922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3644498-E83A-4B9F-A032-1EE8CA1A5567}"/>
                  </a:ext>
                </a:extLst>
              </p:cNvPr>
              <p:cNvSpPr txBox="1"/>
              <p:nvPr/>
            </p:nvSpPr>
            <p:spPr>
              <a:xfrm>
                <a:off x="2840782" y="6230070"/>
                <a:ext cx="2448272" cy="613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Each combined outcome has a probability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3644498-E83A-4B9F-A032-1EE8CA1A55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782" y="6230070"/>
                <a:ext cx="2448272" cy="613117"/>
              </a:xfrm>
              <a:prstGeom prst="rect">
                <a:avLst/>
              </a:prstGeom>
              <a:blipFill>
                <a:blip r:embed="rId8"/>
                <a:stretch>
                  <a:fillRect l="-518" t="-2041" b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087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9FE1BAD-478B-42A1-B84D-25FB069266F2}"/>
              </a:ext>
            </a:extLst>
          </p:cNvPr>
          <p:cNvGrpSpPr/>
          <p:nvPr/>
        </p:nvGrpSpPr>
        <p:grpSpPr>
          <a:xfrm>
            <a:off x="1524000" y="1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9136515-AA9D-4594-9F00-38C5B5203E5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Adding Poisson Distributions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0A37F41-7E24-4501-BD8F-42A41353D24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39F3AFF-2511-4721-93B2-F376ACA33319}"/>
              </a:ext>
            </a:extLst>
          </p:cNvPr>
          <p:cNvSpPr txBox="1"/>
          <p:nvPr/>
        </p:nvSpPr>
        <p:spPr>
          <a:xfrm>
            <a:off x="1919536" y="908720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5 cars pass per hour in road A and 8 cars pass per hour in road B, how many cars pass per hour in roads A and B combined?</a:t>
            </a:r>
          </a:p>
          <a:p>
            <a:r>
              <a:rPr lang="en-GB" b="1" dirty="0"/>
              <a:t>Obviously 13 per hour! This suggests that if we have two Poisson distributions and want to represent the total number of events across the same time interval, we can form a new Poisson distribution in which we simply add the rates.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508D32F-DDE1-43E9-A809-8177106FF559}"/>
                  </a:ext>
                </a:extLst>
              </p:cNvPr>
              <p:cNvSpPr txBox="1"/>
              <p:nvPr/>
            </p:nvSpPr>
            <p:spPr>
              <a:xfrm>
                <a:off x="3809805" y="2818537"/>
                <a:ext cx="4799451" cy="137646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!"/>
                </a:pPr>
                <a:r>
                  <a:rPr lang="en-GB" sz="2400" dirty="0"/>
                  <a:t>If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𝑃𝑜</m:t>
                    </m:r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𝑃𝑜</m:t>
                    </m:r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2400" dirty="0"/>
                  <a:t> then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𝑃𝑜</m:t>
                    </m:r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 to be meaningful,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 must represent the same time interval.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508D32F-DDE1-43E9-A809-8177106FF5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805" y="2818537"/>
                <a:ext cx="4799451" cy="1376467"/>
              </a:xfrm>
              <a:prstGeom prst="rect">
                <a:avLst/>
              </a:prstGeom>
              <a:blipFill>
                <a:blip r:embed="rId2"/>
                <a:stretch>
                  <a:fillRect l="-1847" t="-2727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5A5BDDB3-4798-4F53-960D-CA215119DAC9}"/>
              </a:ext>
            </a:extLst>
          </p:cNvPr>
          <p:cNvSpPr/>
          <p:nvPr/>
        </p:nvSpPr>
        <p:spPr>
          <a:xfrm>
            <a:off x="1983289" y="1551384"/>
            <a:ext cx="8452482" cy="10031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D2B4C7C-A851-4D44-9C51-8C15A71605F0}"/>
                  </a:ext>
                </a:extLst>
              </p:cNvPr>
              <p:cNvSpPr txBox="1"/>
              <p:nvPr/>
            </p:nvSpPr>
            <p:spPr>
              <a:xfrm>
                <a:off x="1919536" y="4718195"/>
                <a:ext cx="3983732" cy="135421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𝑃𝑜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3.6</m:t>
                        </m:r>
                      </m:e>
                    </m:d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𝑃𝑜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4.4</m:t>
                        </m:r>
                      </m:e>
                    </m:d>
                  </m:oMath>
                </a14:m>
                <a:r>
                  <a:rPr lang="en-GB" dirty="0"/>
                  <a:t> find:</a:t>
                </a:r>
              </a:p>
              <a:p>
                <a:pPr marL="342900" indent="-342900">
                  <a:buAutoNum type="alphaLcParenBoth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=7</m:t>
                        </m:r>
                      </m:e>
                    </m:d>
                  </m:oMath>
                </a14:m>
                <a:endParaRPr lang="en-GB" dirty="0"/>
              </a:p>
              <a:p>
                <a:pPr marL="342900" indent="-342900">
                  <a:buAutoNum type="alphaLcParenBoth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≤5)</m:t>
                    </m:r>
                  </m:oMath>
                </a14:m>
                <a:endParaRPr lang="en-GB" dirty="0"/>
              </a:p>
              <a:p>
                <a:endParaRPr lang="en-GB" sz="1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D2B4C7C-A851-4D44-9C51-8C15A71605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536" y="4718195"/>
                <a:ext cx="3983732" cy="13542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7C176DE-4110-4515-993E-62A764FF35B3}"/>
                  </a:ext>
                </a:extLst>
              </p:cNvPr>
              <p:cNvSpPr/>
              <p:nvPr/>
            </p:nvSpPr>
            <p:spPr>
              <a:xfrm>
                <a:off x="6460232" y="4794395"/>
                <a:ext cx="4093468" cy="12956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𝑃𝑜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</m:oMath>
                  </m:oMathPara>
                </a14:m>
                <a:r>
                  <a:rPr lang="en-GB" dirty="0"/>
                  <a:t/>
                </a:r>
                <a:br>
                  <a:rPr lang="en-GB" dirty="0"/>
                </a:b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=7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−5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7!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=0.1396</m:t>
                    </m:r>
                  </m:oMath>
                </a14:m>
                <a:r>
                  <a:rPr lang="en-GB" dirty="0"/>
                  <a:t> (4dp)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≤5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=0.1912</m:t>
                    </m:r>
                  </m:oMath>
                </a14:m>
                <a:r>
                  <a:rPr lang="en-GB" dirty="0"/>
                  <a:t> (4dp)</a:t>
                </a:r>
              </a:p>
              <a:p>
                <a:r>
                  <a:rPr lang="en-GB" sz="1400" dirty="0"/>
                  <a:t>(using tables of calculator)</a:t>
                </a:r>
                <a:endParaRPr lang="en-GB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7C176DE-4110-4515-993E-62A764FF35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0232" y="4794395"/>
                <a:ext cx="4093468" cy="1295611"/>
              </a:xfrm>
              <a:prstGeom prst="rect">
                <a:avLst/>
              </a:prstGeom>
              <a:blipFill>
                <a:blip r:embed="rId4"/>
                <a:stretch>
                  <a:fillRect l="-310" b="-2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9735B397-781B-4471-BBCE-E4AA14558A14}"/>
              </a:ext>
            </a:extLst>
          </p:cNvPr>
          <p:cNvSpPr/>
          <p:nvPr/>
        </p:nvSpPr>
        <p:spPr>
          <a:xfrm>
            <a:off x="6103620" y="4827632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CBA7B7-9BE6-4AF8-823B-263F79694C7A}"/>
              </a:ext>
            </a:extLst>
          </p:cNvPr>
          <p:cNvSpPr/>
          <p:nvPr/>
        </p:nvSpPr>
        <p:spPr>
          <a:xfrm>
            <a:off x="6106284" y="5534612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688D8E-308D-4D1D-A15D-56F69005425E}"/>
              </a:ext>
            </a:extLst>
          </p:cNvPr>
          <p:cNvSpPr/>
          <p:nvPr/>
        </p:nvSpPr>
        <p:spPr>
          <a:xfrm>
            <a:off x="6391652" y="4827632"/>
            <a:ext cx="4044119" cy="7069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41F2D29-B678-4A63-B2BA-606BF14CF32D}"/>
              </a:ext>
            </a:extLst>
          </p:cNvPr>
          <p:cNvSpPr/>
          <p:nvPr/>
        </p:nvSpPr>
        <p:spPr>
          <a:xfrm>
            <a:off x="6391652" y="5534612"/>
            <a:ext cx="4044119" cy="6629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6731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28-29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EA3FB98-CCEB-6941-B341-B4F7446ACDB3}"/>
              </a:ext>
            </a:extLst>
          </p:cNvPr>
          <p:cNvSpPr txBox="1"/>
          <p:nvPr/>
        </p:nvSpPr>
        <p:spPr>
          <a:xfrm>
            <a:off x="611560" y="2682537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Q4-5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Q6-8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Q9-10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2033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220</Words>
  <Application>Microsoft Office PowerPoint</Application>
  <PresentationFormat>Widescreen</PresentationFormat>
  <Paragraphs>79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3</cp:revision>
  <dcterms:created xsi:type="dcterms:W3CDTF">2019-08-06T16:32:53Z</dcterms:created>
  <dcterms:modified xsi:type="dcterms:W3CDTF">2019-09-15T10:21:06Z</dcterms:modified>
</cp:coreProperties>
</file>