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73" r:id="rId3"/>
    <p:sldId id="274" r:id="rId4"/>
    <p:sldId id="275" r:id="rId5"/>
    <p:sldId id="276" r:id="rId6"/>
    <p:sldId id="277" r:id="rId7"/>
    <p:sldId id="62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9107" y="23513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76848" y="1515293"/>
                <a:ext cx="3796937" cy="332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US" dirty="0">
                    <a:latin typeface="Comic Sans MS" panose="030F0702030302020204" pitchFamily="66" charset="0"/>
                  </a:rPr>
                  <a:t>Vectors a and b are defined as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342900" indent="-342900">
                  <a:buAutoNum type="arabicParenR"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b="1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4(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848" y="1515293"/>
                <a:ext cx="3796937" cy="3324243"/>
              </a:xfrm>
              <a:prstGeom prst="rect">
                <a:avLst/>
              </a:prstGeom>
              <a:blipFill>
                <a:blip r:embed="rId2"/>
                <a:stretch>
                  <a:fillRect l="-2007" t="-1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357259" y="1497875"/>
                <a:ext cx="3796937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Solve these pairs of simultaneous equations: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r>
                  <a:rPr lang="en-US" b="1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=27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b="1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b)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=−13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r>
                  <a:rPr lang="en-US" b="1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=−22</m:t>
                    </m:r>
                  </m:oMath>
                </a14:m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7259" y="1497875"/>
                <a:ext cx="3796937" cy="3416320"/>
              </a:xfrm>
              <a:prstGeom prst="rect">
                <a:avLst/>
              </a:prstGeom>
              <a:blipFill>
                <a:blip r:embed="rId3"/>
                <a:stretch>
                  <a:fillRect l="-1333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39440" y="2547258"/>
                <a:ext cx="407484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9440" y="2547258"/>
                <a:ext cx="407484" cy="461921"/>
              </a:xfrm>
              <a:prstGeom prst="rect">
                <a:avLst/>
              </a:prstGeom>
              <a:blipFill>
                <a:blip r:embed="rId4"/>
                <a:stretch>
                  <a:fillRect t="-5405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44091" y="3439886"/>
                <a:ext cx="58060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091" y="3439886"/>
                <a:ext cx="580608" cy="460126"/>
              </a:xfrm>
              <a:prstGeom prst="rect">
                <a:avLst/>
              </a:prstGeom>
              <a:blipFill>
                <a:blip r:embed="rId5"/>
                <a:stretch>
                  <a:fillRect t="-5405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96194" y="4376058"/>
                <a:ext cx="70884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194" y="4376058"/>
                <a:ext cx="708848" cy="461921"/>
              </a:xfrm>
              <a:prstGeom prst="rect">
                <a:avLst/>
              </a:prstGeom>
              <a:blipFill>
                <a:blip r:embed="rId6"/>
                <a:stretch>
                  <a:fillRect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808721" y="2303419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721" y="2303419"/>
                <a:ext cx="612925" cy="276999"/>
              </a:xfrm>
              <a:prstGeom prst="rect">
                <a:avLst/>
              </a:prstGeom>
              <a:blipFill>
                <a:blip r:embed="rId7"/>
                <a:stretch>
                  <a:fillRect l="-4082" r="-6122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800012" y="2651762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012" y="2651762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8163" r="-8163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843555" y="3722915"/>
                <a:ext cx="95276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3555" y="3722915"/>
                <a:ext cx="952761" cy="518604"/>
              </a:xfrm>
              <a:prstGeom prst="rect">
                <a:avLst/>
              </a:prstGeom>
              <a:blipFill>
                <a:blip r:embed="rId9"/>
                <a:stretch>
                  <a:fillRect l="-2667" t="-4762" r="-5333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843555" y="4367349"/>
                <a:ext cx="95615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3555" y="4367349"/>
                <a:ext cx="956159" cy="518604"/>
              </a:xfrm>
              <a:prstGeom prst="rect">
                <a:avLst/>
              </a:prstGeom>
              <a:blipFill>
                <a:blip r:embed="rId10"/>
                <a:stretch>
                  <a:fillRect l="-5263" t="-4762" r="-5263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51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962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find the dimensions of a matrix, and add and subtract matrices of the same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 matrix is a array of numbers set out in a table of varying shapes and sizes.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These sizes are described as the ‘dimensions’ of the matrix. This is given by two numbers n and m and written in the form n x m.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letter n represents the number of rows in the matrix, and m represents the number of columns.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Matrices are usually denoted in bold print with a capital letter, for example, ‘The matrix </a:t>
            </a:r>
            <a:r>
              <a:rPr lang="en-US" sz="1400" b="1" dirty="0">
                <a:latin typeface="Comic Sans MS" panose="030F0702030302020204" pitchFamily="66" charset="0"/>
              </a:rPr>
              <a:t>M</a:t>
            </a:r>
            <a:r>
              <a:rPr lang="en-US" sz="1400" dirty="0">
                <a:latin typeface="Comic Sans MS" panose="030F0702030302020204" pitchFamily="66" charset="0"/>
              </a:rPr>
              <a:t>’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84331" y="1570187"/>
            <a:ext cx="4142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itchFamily="66" charset="0"/>
              </a:rPr>
              <a:t>Write the dimensions of the following matrices</a:t>
            </a:r>
            <a:endParaRPr lang="en-GB" sz="1400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475960" y="2363689"/>
                <a:ext cx="1066638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960" y="2363689"/>
                <a:ext cx="1066638" cy="552459"/>
              </a:xfrm>
              <a:prstGeom prst="rect">
                <a:avLst/>
              </a:prstGeom>
              <a:blipFill>
                <a:blip r:embed="rId2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920538" y="2363689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a)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17234" y="2363689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b)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741357" y="2455251"/>
                <a:ext cx="12455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1357" y="2455251"/>
                <a:ext cx="124553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920538" y="4675947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c)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17234" y="4675947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d)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71676" y="4713202"/>
                <a:ext cx="707566" cy="551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676" y="4713202"/>
                <a:ext cx="707566" cy="551433"/>
              </a:xfrm>
              <a:prstGeom prst="rect">
                <a:avLst/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773162" y="4675946"/>
                <a:ext cx="1255280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162" y="4675946"/>
                <a:ext cx="1255280" cy="824906"/>
              </a:xfrm>
              <a:prstGeom prst="rect">
                <a:avLst/>
              </a:prstGeom>
              <a:blipFill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372464" y="2974778"/>
            <a:ext cx="968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2 rows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72464" y="3281066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2 columns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72464" y="3588842"/>
            <a:ext cx="1384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The matrix is 2 x 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08378" y="2973289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1 row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708378" y="3279577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3 columns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708378" y="3587353"/>
            <a:ext cx="1384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The matrix is 1 x 3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257010" y="2517576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262299" y="2794456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331733" y="4851264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337022" y="5128144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556533" y="4851264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8528842" y="5106909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539375" y="5347853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8528841" y="2671465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6745924" y="4533666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8954599" y="4533667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9497865" y="4533668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8812065" y="2338041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9181938" y="2345413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9574065" y="2345414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6530734" y="2211387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>
            <a:off x="7068934" y="2200300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468356" y="5530637"/>
            <a:ext cx="968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2 rows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68355" y="5836925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1 column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68356" y="6144701"/>
            <a:ext cx="1384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The matrix is 2 x 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804270" y="5529148"/>
            <a:ext cx="968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3 rows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804270" y="5835436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2 columns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804270" y="6143212"/>
            <a:ext cx="1384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The matrix is 3 x 2</a:t>
            </a: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15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find the dimensions of a matrix, and add and subtract matrices of the same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can add and subtract matrices of the same dimensions. To do so, you just add/subtract corresponding elements in each matrix.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ie</a:t>
            </a:r>
            <a:r>
              <a:rPr lang="en-US" sz="1400" dirty="0">
                <a:latin typeface="Comic Sans MS" panose="030F0702030302020204" pitchFamily="66" charset="0"/>
              </a:rPr>
              <a:t> – add the same positions together!)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45338" y="1539026"/>
            <a:ext cx="1646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Find the value of: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187097" y="1886749"/>
                <a:ext cx="2254784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097" y="1886749"/>
                <a:ext cx="2254784" cy="5763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229601" y="1883974"/>
                <a:ext cx="1297471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1" y="1883974"/>
                <a:ext cx="1297471" cy="5763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624783" y="1866783"/>
                <a:ext cx="2535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4783" y="1866783"/>
                <a:ext cx="253553" cy="369332"/>
              </a:xfrm>
              <a:prstGeom prst="rect">
                <a:avLst/>
              </a:prstGeom>
              <a:blipFill>
                <a:blip r:embed="rId4"/>
                <a:stretch>
                  <a:fillRect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9067801" y="1883974"/>
                <a:ext cx="289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1" y="1883974"/>
                <a:ext cx="28960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608834" y="2118082"/>
                <a:ext cx="2695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8834" y="2118082"/>
                <a:ext cx="269502" cy="369332"/>
              </a:xfrm>
              <a:prstGeom prst="rect">
                <a:avLst/>
              </a:prstGeom>
              <a:blipFill>
                <a:blip r:embed="rId6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9075643" y="2118082"/>
                <a:ext cx="289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5643" y="2118082"/>
                <a:ext cx="289605" cy="369332"/>
              </a:xfrm>
              <a:prstGeom prst="rect">
                <a:avLst/>
              </a:prstGeom>
              <a:blipFill>
                <a:blip r:embed="rId7"/>
                <a:stretch>
                  <a:fillRect r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/>
          <p:cNvSpPr/>
          <p:nvPr/>
        </p:nvSpPr>
        <p:spPr>
          <a:xfrm>
            <a:off x="7528902" y="186733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6324600" y="1846802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7962014" y="2171884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7528902" y="2162932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6811926" y="2155486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6326372" y="214964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7962014" y="1886749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6801293" y="1858132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845337" y="1892262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a)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845337" y="3657601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b)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201526" y="3657600"/>
                <a:ext cx="2375587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526" y="3657600"/>
                <a:ext cx="2375587" cy="824906"/>
              </a:xfrm>
              <a:prstGeom prst="rect">
                <a:avLst/>
              </a:prstGeom>
              <a:blipFill>
                <a:blip r:embed="rId8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425669" y="3646177"/>
                <a:ext cx="1364283" cy="846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5669" y="3646177"/>
                <a:ext cx="1364283" cy="8469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878336" y="3646176"/>
                <a:ext cx="2695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336" y="3646176"/>
                <a:ext cx="269502" cy="369332"/>
              </a:xfrm>
              <a:prstGeom prst="rect">
                <a:avLst/>
              </a:prstGeom>
              <a:blipFill>
                <a:blip r:embed="rId4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9220444" y="3646176"/>
                <a:ext cx="425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444" y="3646176"/>
                <a:ext cx="425158" cy="369332"/>
              </a:xfrm>
              <a:prstGeom prst="rect">
                <a:avLst/>
              </a:prstGeom>
              <a:blipFill>
                <a:blip r:embed="rId10"/>
                <a:stretch>
                  <a:fillRect r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8807181" y="3885387"/>
                <a:ext cx="425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7181" y="3885387"/>
                <a:ext cx="42515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9232339" y="3885387"/>
                <a:ext cx="425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339" y="3885387"/>
                <a:ext cx="42515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8800508" y="4157786"/>
                <a:ext cx="425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508" y="4157786"/>
                <a:ext cx="425158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9220444" y="4157786"/>
                <a:ext cx="425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444" y="4157786"/>
                <a:ext cx="425158" cy="369332"/>
              </a:xfrm>
              <a:prstGeom prst="rect">
                <a:avLst/>
              </a:prstGeom>
              <a:blipFill>
                <a:blip r:embed="rId14"/>
                <a:stretch>
                  <a:fillRect r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Oval 73"/>
          <p:cNvSpPr/>
          <p:nvPr/>
        </p:nvSpPr>
        <p:spPr>
          <a:xfrm>
            <a:off x="6811926" y="3646176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6326372" y="364033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/>
          <p:cNvSpPr/>
          <p:nvPr/>
        </p:nvSpPr>
        <p:spPr>
          <a:xfrm>
            <a:off x="6811926" y="394513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6326372" y="3939284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6811926" y="4204209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6326372" y="4198363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8044836" y="366057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7559282" y="3654731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8044836" y="3939284"/>
            <a:ext cx="380832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7559282" y="3933438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8044836" y="4209446"/>
            <a:ext cx="380832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7559282" y="420360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92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50" grpId="0"/>
      <p:bldP spid="11" grpId="0"/>
      <p:bldP spid="51" grpId="0"/>
      <p:bldP spid="52" grpId="0"/>
      <p:bldP spid="53" grpId="0"/>
      <p:bldP spid="20" grpId="0" animBg="1"/>
      <p:bldP spid="20" grpId="1" animBg="1"/>
      <p:bldP spid="54" grpId="0" animBg="1"/>
      <p:bldP spid="54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/>
      <p:bldP spid="63" grpId="0"/>
      <p:bldP spid="21" grpId="0"/>
      <p:bldP spid="65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find the dimensions of a matrix, and add and subtract matrices of the same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can use simple algebra when adding or subtracting matrices..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88151" y="1530751"/>
                <a:ext cx="1352806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151" y="1530751"/>
                <a:ext cx="1352806" cy="554254"/>
              </a:xfrm>
              <a:prstGeom prst="rect">
                <a:avLst/>
              </a:prstGeom>
              <a:blipFill>
                <a:blip r:embed="rId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317157" y="1531201"/>
                <a:ext cx="1536574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𝑩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7157" y="1531201"/>
                <a:ext cx="1536574" cy="559769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950683" y="1524787"/>
                <a:ext cx="1344727" cy="560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𝑪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683" y="1524787"/>
                <a:ext cx="1344727" cy="560218"/>
              </a:xfrm>
              <a:prstGeom prst="rect">
                <a:avLst/>
              </a:prstGeom>
              <a:blipFill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5914733" y="2133601"/>
            <a:ext cx="4482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Given that </a:t>
            </a:r>
            <a:r>
              <a:rPr lang="en-US" sz="1400" b="1" dirty="0">
                <a:latin typeface="Comic Sans MS" pitchFamily="66" charset="0"/>
              </a:rPr>
              <a:t>A</a:t>
            </a:r>
            <a:r>
              <a:rPr lang="en-US" sz="1400" dirty="0">
                <a:latin typeface="Comic Sans MS" pitchFamily="66" charset="0"/>
              </a:rPr>
              <a:t> + </a:t>
            </a:r>
            <a:r>
              <a:rPr lang="en-US" sz="1400" b="1" dirty="0">
                <a:latin typeface="Comic Sans MS" pitchFamily="66" charset="0"/>
              </a:rPr>
              <a:t>B</a:t>
            </a:r>
            <a:r>
              <a:rPr lang="en-US" sz="1400" dirty="0">
                <a:latin typeface="Comic Sans MS" pitchFamily="66" charset="0"/>
              </a:rPr>
              <a:t> = </a:t>
            </a:r>
            <a:r>
              <a:rPr lang="en-US" sz="1400" b="1" dirty="0">
                <a:latin typeface="Comic Sans MS" pitchFamily="66" charset="0"/>
              </a:rPr>
              <a:t>C</a:t>
            </a:r>
            <a:r>
              <a:rPr lang="en-US" sz="1400" dirty="0">
                <a:latin typeface="Comic Sans MS" pitchFamily="66" charset="0"/>
              </a:rPr>
              <a:t>, find the values of a, b, x and y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914732" y="2590801"/>
                <a:ext cx="2970878" cy="562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4732" y="2590801"/>
                <a:ext cx="2970878" cy="562013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Oval 54"/>
          <p:cNvSpPr/>
          <p:nvPr/>
        </p:nvSpPr>
        <p:spPr>
          <a:xfrm>
            <a:off x="6430596" y="259709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6079000" y="2591251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6430596" y="2848013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6079000" y="284216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/>
          <p:cNvSpPr/>
          <p:nvPr/>
        </p:nvSpPr>
        <p:spPr>
          <a:xfrm>
            <a:off x="7400171" y="259709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/>
          <p:cNvSpPr/>
          <p:nvPr/>
        </p:nvSpPr>
        <p:spPr>
          <a:xfrm>
            <a:off x="7012357" y="2591251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7400171" y="2848013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7012357" y="284216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8472731" y="260621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/>
          <p:cNvSpPr/>
          <p:nvPr/>
        </p:nvSpPr>
        <p:spPr>
          <a:xfrm>
            <a:off x="8084917" y="2600371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/>
          <p:cNvSpPr/>
          <p:nvPr/>
        </p:nvSpPr>
        <p:spPr>
          <a:xfrm>
            <a:off x="8472731" y="2857133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/>
          <p:cNvSpPr/>
          <p:nvPr/>
        </p:nvSpPr>
        <p:spPr>
          <a:xfrm>
            <a:off x="8084917" y="285128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96150" y="3352800"/>
                <a:ext cx="1201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2+</m:t>
                      </m:r>
                      <m:r>
                        <a:rPr lang="en-US" i="1">
                          <a:latin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150" y="3352800"/>
                <a:ext cx="120122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324601" y="3722132"/>
                <a:ext cx="9163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1" y="3722132"/>
                <a:ext cx="91635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7908867" y="3364906"/>
                <a:ext cx="1201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3−1=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8867" y="3364906"/>
                <a:ext cx="1201226" cy="369332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8237318" y="3734238"/>
                <a:ext cx="9163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318" y="3734238"/>
                <a:ext cx="916357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5996150" y="4572000"/>
                <a:ext cx="1201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1+2=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150" y="4572000"/>
                <a:ext cx="120122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6324601" y="4941332"/>
                <a:ext cx="9163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1" y="4941332"/>
                <a:ext cx="916357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7908867" y="4584106"/>
                <a:ext cx="1201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𝑎</m:t>
                      </m:r>
                      <m:r>
                        <a:rPr lang="en-US" i="1">
                          <a:latin typeface="Cambria Math"/>
                        </a:rPr>
                        <m:t>+4=3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8867" y="4584106"/>
                <a:ext cx="120122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319353" y="4971896"/>
                <a:ext cx="9163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𝑎</m:t>
                      </m:r>
                      <m:r>
                        <a:rPr lang="en-US" i="1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9353" y="4971896"/>
                <a:ext cx="916357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2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6" grpId="0"/>
      <p:bldP spid="47" grpId="0"/>
      <p:bldP spid="48" grpId="0"/>
      <p:bldP spid="49" grpId="0"/>
      <p:bldP spid="55" grpId="0" animBg="1"/>
      <p:bldP spid="55" grpId="1" animBg="1"/>
      <p:bldP spid="64" grpId="0" animBg="1"/>
      <p:bldP spid="64" grpId="1" animBg="1"/>
      <p:bldP spid="66" grpId="0" animBg="1"/>
      <p:bldP spid="66" grpId="1" animBg="1"/>
      <p:bldP spid="67" grpId="0" animBg="1"/>
      <p:bldP spid="67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" grpId="0"/>
      <p:bldP spid="94" grpId="0"/>
      <p:bldP spid="95" grpId="0"/>
      <p:bldP spid="96" grpId="0"/>
      <p:bldP spid="97" grpId="0"/>
      <p:bldP spid="98" grpId="0"/>
      <p:bldP spid="99" grpId="0"/>
      <p:bldP spid="1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a matrix by a scalar value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 scalar value is just a number.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multiply a matrix by a scalar, you simply multiply each element of the matrix by that number.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43601" y="1524000"/>
                <a:ext cx="1516121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1524000"/>
                <a:ext cx="1516121" cy="554254"/>
              </a:xfrm>
              <a:prstGeom prst="rect">
                <a:avLst/>
              </a:prstGeom>
              <a:blipFill>
                <a:blip r:embed="rId2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48601" y="1616461"/>
                <a:ext cx="18867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𝑩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1" y="1616461"/>
                <a:ext cx="188673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15892" y="2743200"/>
                <a:ext cx="1824859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i="1">
                          <a:latin typeface="Cambria Math"/>
                        </a:rPr>
                        <m:t>=2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5892" y="2743200"/>
                <a:ext cx="1824859" cy="554254"/>
              </a:xfrm>
              <a:prstGeom prst="rect">
                <a:avLst/>
              </a:prstGeom>
              <a:blipFill>
                <a:blip r:embed="rId4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58625" y="3429000"/>
                <a:ext cx="1303883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625" y="3429000"/>
                <a:ext cx="1303883" cy="554254"/>
              </a:xfrm>
              <a:prstGeom prst="rect">
                <a:avLst/>
              </a:prstGeom>
              <a:blipFill>
                <a:blip r:embed="rId5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943601" y="2327533"/>
            <a:ext cx="1965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Find the value of 2</a:t>
            </a:r>
            <a:r>
              <a:rPr lang="en-US" sz="1400" b="1" dirty="0">
                <a:latin typeface="Comic Sans MS" pitchFamily="66" charset="0"/>
              </a:rPr>
              <a:t>A</a:t>
            </a:r>
            <a:r>
              <a:rPr lang="en-US" sz="1400" dirty="0">
                <a:latin typeface="Comic Sans MS" pitchFamily="66" charset="0"/>
              </a:rPr>
              <a:t>: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1" y="4191001"/>
            <a:ext cx="20938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Find the value of </a:t>
            </a:r>
            <a:r>
              <a:rPr lang="en-US" sz="1400" baseline="30000" dirty="0">
                <a:latin typeface="Comic Sans MS" pitchFamily="66" charset="0"/>
              </a:rPr>
              <a:t>1</a:t>
            </a:r>
            <a:r>
              <a:rPr lang="en-US" sz="1400" dirty="0">
                <a:latin typeface="Comic Sans MS" pitchFamily="66" charset="0"/>
              </a:rPr>
              <a:t>/</a:t>
            </a:r>
            <a:r>
              <a:rPr lang="en-US" sz="1400" baseline="-25000" dirty="0">
                <a:latin typeface="Comic Sans MS" pitchFamily="66" charset="0"/>
              </a:rPr>
              <a:t>2</a:t>
            </a:r>
            <a:r>
              <a:rPr lang="en-US" sz="1400" b="1" dirty="0">
                <a:latin typeface="Comic Sans MS" pitchFamily="66" charset="0"/>
              </a:rPr>
              <a:t>B</a:t>
            </a:r>
            <a:r>
              <a:rPr lang="en-US" sz="1400" dirty="0">
                <a:latin typeface="Comic Sans MS" pitchFamily="66" charset="0"/>
              </a:rPr>
              <a:t>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46031" y="4572001"/>
                <a:ext cx="2303516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1" i="1">
                          <a:latin typeface="Cambria Math"/>
                        </a:rPr>
                        <m:t>𝑩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6031" y="4572001"/>
                <a:ext cx="2303516" cy="6347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81540" y="5403535"/>
                <a:ext cx="16559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540" y="5403535"/>
                <a:ext cx="165590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7509086" y="3051006"/>
            <a:ext cx="551058" cy="666961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>
            <a:off x="7937015" y="4934142"/>
            <a:ext cx="551058" cy="666961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060144" y="3122875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each element by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88074" y="4790568"/>
            <a:ext cx="2034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Halve each element (you can use fractions in matrices if the division isn’t exact!)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44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a matrix by a scalar value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 scalar value is just a number.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multiply a matrix by a scalar, you simply multiply each element of the matrix by that number.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15000" y="2438401"/>
            <a:ext cx="43829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Given that </a:t>
            </a:r>
            <a:r>
              <a:rPr lang="en-US" sz="1400" b="1" dirty="0">
                <a:latin typeface="Comic Sans MS" pitchFamily="66" charset="0"/>
              </a:rPr>
              <a:t>A</a:t>
            </a:r>
            <a:r>
              <a:rPr lang="en-US" sz="1400" dirty="0">
                <a:latin typeface="Comic Sans MS" pitchFamily="66" charset="0"/>
              </a:rPr>
              <a:t> + 2</a:t>
            </a:r>
            <a:r>
              <a:rPr lang="en-US" sz="1400" b="1" dirty="0">
                <a:latin typeface="Comic Sans MS" pitchFamily="66" charset="0"/>
              </a:rPr>
              <a:t>B</a:t>
            </a:r>
            <a:r>
              <a:rPr lang="en-US" sz="1400" dirty="0">
                <a:latin typeface="Comic Sans MS" pitchFamily="66" charset="0"/>
              </a:rPr>
              <a:t> = </a:t>
            </a:r>
            <a:r>
              <a:rPr lang="en-US" sz="1400" b="1" dirty="0">
                <a:latin typeface="Comic Sans MS" pitchFamily="66" charset="0"/>
              </a:rPr>
              <a:t>C</a:t>
            </a:r>
            <a:r>
              <a:rPr lang="en-US" sz="1400" dirty="0">
                <a:latin typeface="Comic Sans MS" pitchFamily="66" charset="0"/>
              </a:rPr>
              <a:t>, find the values of a, b and c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6558" y="1670887"/>
                <a:ext cx="1348638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6558" y="1670887"/>
                <a:ext cx="1348638" cy="552459"/>
              </a:xfrm>
              <a:prstGeom prst="rect">
                <a:avLst/>
              </a:prstGeom>
              <a:blipFill>
                <a:blip r:embed="rId2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24739" y="1670887"/>
                <a:ext cx="1363450" cy="557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𝑩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4739" y="1670887"/>
                <a:ext cx="1363450" cy="557973"/>
              </a:xfrm>
              <a:prstGeom prst="rect">
                <a:avLst/>
              </a:prstGeom>
              <a:blipFill>
                <a:blip r:embed="rId3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851832" y="1676401"/>
                <a:ext cx="1363450" cy="557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𝑪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1832" y="1676401"/>
                <a:ext cx="1363450" cy="557973"/>
              </a:xfrm>
              <a:prstGeom prst="rect">
                <a:avLst/>
              </a:prstGeom>
              <a:blipFill>
                <a:blip r:embed="rId4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/>
          <p:nvPr/>
        </p:nvSpPr>
        <p:spPr>
          <a:xfrm>
            <a:off x="6129294" y="167640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7828751" y="1670886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9465740" y="1690678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461138" y="1670886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8133551" y="167640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9793130" y="1690678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6461138" y="1947115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8133551" y="1947115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9770540" y="1955386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68488" y="3022270"/>
                <a:ext cx="12050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𝑎</m:t>
                      </m:r>
                      <m:r>
                        <a:rPr lang="en-US" i="1">
                          <a:latin typeface="Cambria Math"/>
                        </a:rPr>
                        <m:t>+2=6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488" y="3022270"/>
                <a:ext cx="120501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72446" y="3391602"/>
                <a:ext cx="8010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𝑎</m:t>
                      </m:r>
                      <m:r>
                        <a:rPr lang="en-US" i="1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446" y="3391602"/>
                <a:ext cx="80105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44032" y="4038600"/>
                <a:ext cx="13294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0+2</m:t>
                      </m:r>
                      <m:r>
                        <a:rPr lang="en-US" i="1">
                          <a:latin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032" y="4038600"/>
                <a:ext cx="132946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72446" y="4407932"/>
                <a:ext cx="8010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446" y="4407932"/>
                <a:ext cx="80105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667176" y="5181600"/>
                <a:ext cx="1199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2+6=</m:t>
                      </m:r>
                      <m:r>
                        <a:rPr lang="en-US" i="1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7176" y="5181600"/>
                <a:ext cx="119936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72446" y="5550932"/>
                <a:ext cx="8010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𝑐</m:t>
                      </m:r>
                      <m:r>
                        <a:rPr lang="en-US" i="1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446" y="5550932"/>
                <a:ext cx="801053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21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52759" y="435887"/>
            <a:ext cx="10757499" cy="461665"/>
            <a:chOff x="0" y="13335"/>
            <a:chExt cx="9144218" cy="82073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82073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400" dirty="0">
                  <a:latin typeface="+mj-lt"/>
                </a:rPr>
                <a:t>Exercise 6A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75250" y="844171"/>
            <a:ext cx="9319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52760" y="1414477"/>
            <a:ext cx="10758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296764" y="1944813"/>
            <a:ext cx="86417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Complete before the lesson		</a:t>
            </a:r>
            <a:r>
              <a:rPr lang="en-US" sz="1600" dirty="0" smtClean="0"/>
              <a:t>Q1-5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Class:			</a:t>
            </a:r>
          </a:p>
          <a:p>
            <a:r>
              <a:rPr lang="en-US" sz="1600" dirty="0">
                <a:solidFill>
                  <a:srgbClr val="00B050"/>
                </a:solidFill>
              </a:rPr>
              <a:t>Green</a:t>
            </a:r>
            <a:r>
              <a:rPr lang="en-US" sz="1600" dirty="0"/>
              <a:t>					</a:t>
            </a:r>
            <a:r>
              <a:rPr lang="en-US" sz="1600" dirty="0" smtClean="0"/>
              <a:t>Q6-9</a:t>
            </a:r>
            <a:endParaRPr lang="en-US" sz="1600" dirty="0"/>
          </a:p>
          <a:p>
            <a:r>
              <a:rPr lang="en-US" sz="1600" dirty="0">
                <a:solidFill>
                  <a:schemeClr val="accent6"/>
                </a:solidFill>
              </a:rPr>
              <a:t>Amber</a:t>
            </a:r>
            <a:r>
              <a:rPr lang="en-US" sz="1600" dirty="0"/>
              <a:t> 					</a:t>
            </a:r>
            <a:r>
              <a:rPr lang="en-US" sz="1600" dirty="0" smtClean="0"/>
              <a:t>Q10-15</a:t>
            </a:r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Red</a:t>
            </a:r>
            <a:r>
              <a:rPr lang="en-US" sz="1600" dirty="0"/>
              <a:t>				</a:t>
            </a:r>
            <a:r>
              <a:rPr lang="en-US" sz="1600"/>
              <a:t>	</a:t>
            </a:r>
            <a:r>
              <a:rPr lang="en-US" sz="1600" smtClean="0"/>
              <a:t>Q16-18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74341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579</Words>
  <Application>Microsoft Office PowerPoint</Application>
  <PresentationFormat>Widescreen</PresentationFormat>
  <Paragraphs>142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Matrices</vt:lpstr>
      <vt:lpstr>Matrices</vt:lpstr>
      <vt:lpstr>Matrices</vt:lpstr>
      <vt:lpstr>Matrices</vt:lpstr>
      <vt:lpstr>Matrices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2019-08-26T03:34:58Z</dcterms:modified>
</cp:coreProperties>
</file>