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678" r:id="rId2"/>
    <p:sldId id="679" r:id="rId3"/>
    <p:sldId id="68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97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43B6E9-5F5C-44DC-AE16-00F1903448D1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6375866-BA2A-4C87-87FA-A9B8D188F0D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Mean and Variance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92406B5-D2DF-4DF1-A7AD-716EF17E638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28CAA4-67FE-4651-BF5C-7D9FA8D9D190}"/>
                  </a:ext>
                </a:extLst>
              </p:cNvPr>
              <p:cNvSpPr txBox="1"/>
              <p:nvPr/>
            </p:nvSpPr>
            <p:spPr>
              <a:xfrm>
                <a:off x="1919536" y="836713"/>
                <a:ext cx="7920880" cy="2147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Returning to the dice example, if we keep throwing a fair die until we throw a 6 (with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/>
                  <a:t>), how many times would we expect to have to throw the die on average before we saw a 6?</a:t>
                </a:r>
              </a:p>
              <a:p>
                <a:endParaRPr lang="en-GB" dirty="0"/>
              </a:p>
              <a:p>
                <a:r>
                  <a:rPr lang="en-GB" b="1" dirty="0"/>
                  <a:t>6 times. Similarly, we’d expect to have to have to throw a fair coin twice on average before seeing the first heads. More generally, this expected number of attempts is just the reciprocal of the probability of success.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28CAA4-67FE-4651-BF5C-7D9FA8D9D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836713"/>
                <a:ext cx="7920880" cy="2147191"/>
              </a:xfrm>
              <a:prstGeom prst="rect">
                <a:avLst/>
              </a:prstGeom>
              <a:blipFill>
                <a:blip r:embed="rId2"/>
                <a:stretch>
                  <a:fillRect l="-640" t="-1176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DC3F4B8-A11D-4A07-B65B-AEFC07DE4845}"/>
                  </a:ext>
                </a:extLst>
              </p:cNvPr>
              <p:cNvSpPr txBox="1"/>
              <p:nvPr/>
            </p:nvSpPr>
            <p:spPr>
              <a:xfrm>
                <a:off x="4007769" y="2992553"/>
                <a:ext cx="3969965" cy="93641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𝐺𝑒𝑜𝑚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dirty="0"/>
                  <a:t/>
                </a:r>
                <a:br>
                  <a:rPr lang="en-GB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DC3F4B8-A11D-4A07-B65B-AEFC07DE48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769" y="2992553"/>
                <a:ext cx="3969965" cy="936410"/>
              </a:xfrm>
              <a:prstGeom prst="rect">
                <a:avLst/>
              </a:prstGeom>
              <a:blipFill>
                <a:blip r:embed="rId3"/>
                <a:stretch>
                  <a:fillRect l="-1274" t="-2667"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A3E20F-1EE8-4690-B10C-9A0159C141EB}"/>
                  </a:ext>
                </a:extLst>
              </p:cNvPr>
              <p:cNvSpPr txBox="1"/>
              <p:nvPr/>
            </p:nvSpPr>
            <p:spPr>
              <a:xfrm>
                <a:off x="1911148" y="4595170"/>
                <a:ext cx="4968553" cy="2231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sz="1400">
                          <a:latin typeface="Cambria Math" panose="02040503050406030204" pitchFamily="18" charset="0"/>
                        </a:rPr>
                        <m:t>          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+  2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              1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r>
                  <a:rPr lang="en-GB" sz="1400" dirty="0"/>
                  <a:t/>
                </a:r>
                <a:br>
                  <a:rPr lang="en-GB" sz="1400" dirty="0"/>
                </a:br>
                <a:r>
                  <a:rPr lang="en-GB" sz="1400" dirty="0"/>
                  <a:t>Subtracting: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This is an infinite geometric series with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𝑝𝐸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=1     →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A3E20F-1EE8-4690-B10C-9A0159C14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148" y="4595170"/>
                <a:ext cx="4968553" cy="2231252"/>
              </a:xfrm>
              <a:prstGeom prst="rect">
                <a:avLst/>
              </a:prstGeom>
              <a:blipFill>
                <a:blip r:embed="rId4"/>
                <a:stretch>
                  <a:fillRect l="-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1E372B5-C1F3-43CF-B67D-89EA00F0B0D1}"/>
              </a:ext>
            </a:extLst>
          </p:cNvPr>
          <p:cNvSpPr txBox="1"/>
          <p:nvPr/>
        </p:nvSpPr>
        <p:spPr>
          <a:xfrm>
            <a:off x="7095723" y="4941856"/>
            <a:ext cx="3168352" cy="938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This strategy is similar to that of proving the sum of a geometric series. We find something suitable to multiply by; this effectively shifts the terms along so that subtracting the two sequences yields a simpler sequence that is easily simplified.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DF0E1A-B0C6-4B3C-B6C8-048F0E7FD2DA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6590951" y="5226343"/>
            <a:ext cx="504773" cy="184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EC6C9D5-8DE4-4C3C-A04B-73779ADBFF9F}"/>
                  </a:ext>
                </a:extLst>
              </p:cNvPr>
              <p:cNvSpPr txBox="1"/>
              <p:nvPr/>
            </p:nvSpPr>
            <p:spPr>
              <a:xfrm>
                <a:off x="1894370" y="4070086"/>
                <a:ext cx="2185407" cy="51539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Proof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GB" dirty="0"/>
                  <a:t>: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EC6C9D5-8DE4-4C3C-A04B-73779ADBF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370" y="4070086"/>
                <a:ext cx="2185407" cy="5153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3508A052-2B72-4012-A14F-264FB052363C}"/>
              </a:ext>
            </a:extLst>
          </p:cNvPr>
          <p:cNvSpPr/>
          <p:nvPr/>
        </p:nvSpPr>
        <p:spPr>
          <a:xfrm>
            <a:off x="1894370" y="4585484"/>
            <a:ext cx="8522111" cy="2155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105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3" grpId="0" animBg="1"/>
      <p:bldP spid="14" grpId="0" animBg="1"/>
      <p:bldP spid="1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D9E0F3E-3D6B-4164-84E2-F6A1CA315178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80C598F-47DF-40FE-A221-45F7B6A7951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E908296-1334-4B88-9785-C74E1549EDC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1E384F-06D4-42BB-B6C5-FF99FF1CAD2C}"/>
                  </a:ext>
                </a:extLst>
              </p:cNvPr>
              <p:cNvSpPr txBox="1"/>
              <p:nvPr/>
            </p:nvSpPr>
            <p:spPr>
              <a:xfrm>
                <a:off x="1775520" y="908721"/>
                <a:ext cx="8640960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Dorothy flips a biased coin until it lands on heads. She records the total number of flips,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. Given that the mean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is 2.5, find: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the probability of the coin landing on heads on a single flip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the standard deviation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1E384F-06D4-42BB-B6C5-FF99FF1CA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20" y="908721"/>
                <a:ext cx="8640960" cy="1200329"/>
              </a:xfrm>
              <a:prstGeom prst="rect">
                <a:avLst/>
              </a:prstGeom>
              <a:blipFill>
                <a:blip r:embed="rId2"/>
                <a:stretch>
                  <a:fillRect b="-9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0FB3E37-EAE8-4A8F-B6EA-3EB693BFA5A1}"/>
                  </a:ext>
                </a:extLst>
              </p:cNvPr>
              <p:cNvSpPr txBox="1"/>
              <p:nvPr/>
            </p:nvSpPr>
            <p:spPr>
              <a:xfrm>
                <a:off x="2237589" y="2526906"/>
                <a:ext cx="4320480" cy="1809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2.5=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    →  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2000" dirty="0"/>
                  <a:t> </a:t>
                </a:r>
                <a:br>
                  <a:rPr lang="en-GB" sz="2000" dirty="0"/>
                </a:b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/>
                  <a:t> </a:t>
                </a:r>
                <a:br>
                  <a:rPr lang="en-GB" sz="2000" dirty="0"/>
                </a:b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1−0.4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0.4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=3.75</m:t>
                    </m:r>
                  </m:oMath>
                </a14:m>
                <a:r>
                  <a:rPr lang="en-GB" sz="2000" dirty="0"/>
                  <a:t> </a:t>
                </a:r>
                <a:br>
                  <a:rPr lang="en-GB" sz="2000" dirty="0"/>
                </a:b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3.75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=1.94</m:t>
                    </m:r>
                  </m:oMath>
                </a14:m>
                <a:r>
                  <a:rPr lang="en-GB" sz="2000" dirty="0"/>
                  <a:t> (3sf)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0FB3E37-EAE8-4A8F-B6EA-3EB693BFA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589" y="2526906"/>
                <a:ext cx="4320480" cy="1809534"/>
              </a:xfrm>
              <a:prstGeom prst="rect">
                <a:avLst/>
              </a:prstGeom>
              <a:blipFill>
                <a:blip r:embed="rId3"/>
                <a:stretch>
                  <a:fillRect b="-4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430616C5-8E6F-4C75-B729-4402217CBA86}"/>
              </a:ext>
            </a:extLst>
          </p:cNvPr>
          <p:cNvSpPr/>
          <p:nvPr/>
        </p:nvSpPr>
        <p:spPr>
          <a:xfrm>
            <a:off x="1832283" y="2574829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472840-93CD-4A12-949C-262CDC847F3C}"/>
              </a:ext>
            </a:extLst>
          </p:cNvPr>
          <p:cNvSpPr/>
          <p:nvPr/>
        </p:nvSpPr>
        <p:spPr>
          <a:xfrm>
            <a:off x="1832283" y="3068960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54B9A2-B368-45BE-BBD4-2E9FB4E342DB}"/>
              </a:ext>
            </a:extLst>
          </p:cNvPr>
          <p:cNvSpPr/>
          <p:nvPr/>
        </p:nvSpPr>
        <p:spPr>
          <a:xfrm>
            <a:off x="2126525" y="2564904"/>
            <a:ext cx="3465420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085917-134D-46DC-967E-4DC6CD8520AD}"/>
              </a:ext>
            </a:extLst>
          </p:cNvPr>
          <p:cNvSpPr/>
          <p:nvPr/>
        </p:nvSpPr>
        <p:spPr>
          <a:xfrm>
            <a:off x="2126525" y="3071899"/>
            <a:ext cx="3465420" cy="136759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7561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47-49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224F33B-06D3-4493-B57C-830EB1E4A0C0}"/>
              </a:ext>
            </a:extLst>
          </p:cNvPr>
          <p:cNvSpPr/>
          <p:nvPr/>
        </p:nvSpPr>
        <p:spPr>
          <a:xfrm>
            <a:off x="679692" y="2352097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Wingdings" panose="05000000000000000000" pitchFamily="2" charset="2"/>
              </a:rPr>
              <a:t>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41BB958-E686-4FF1-87F1-6EE73AE6C837}"/>
                  </a:ext>
                </a:extLst>
              </p:cNvPr>
              <p:cNvSpPr txBox="1"/>
              <p:nvPr/>
            </p:nvSpPr>
            <p:spPr>
              <a:xfrm>
                <a:off x="1115616" y="2276872"/>
                <a:ext cx="6696744" cy="4043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One way in which we can use a biased coin, with probability of heads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, to model a fair coin, is to use the following process:</a:t>
                </a:r>
              </a:p>
              <a:p>
                <a:pPr marL="342900" indent="-342900">
                  <a:buAutoNum type="arabicPeriod"/>
                </a:pPr>
                <a:r>
                  <a:rPr lang="en-GB" dirty="0"/>
                  <a:t>Flip the unfair coin twice.</a:t>
                </a:r>
              </a:p>
              <a:p>
                <a:pPr marL="342900" indent="-342900">
                  <a:buAutoNum type="arabicPeriod"/>
                </a:pPr>
                <a:r>
                  <a:rPr lang="en-GB" dirty="0"/>
                  <a:t>If the first flip is Heads and the second Tails, declare “Heads”.</a:t>
                </a:r>
              </a:p>
              <a:p>
                <a:pPr marL="342900" indent="-342900">
                  <a:buAutoNum type="arabicPeriod"/>
                </a:pPr>
                <a:r>
                  <a:rPr lang="en-GB" dirty="0"/>
                  <a:t>If the second flip is Tails and the second Heads, declare “Tails”.</a:t>
                </a:r>
              </a:p>
              <a:p>
                <a:pPr marL="342900" indent="-342900">
                  <a:buAutoNum type="arabicPeriod"/>
                </a:pPr>
                <a:r>
                  <a:rPr lang="en-GB" dirty="0"/>
                  <a:t>Otherwise, go back to step 1 until a declaration is made.</a:t>
                </a:r>
              </a:p>
              <a:p>
                <a:r>
                  <a:rPr lang="en-GB" dirty="0"/>
                  <a:t>Determine the average number of flips required of the biased coin, before we can declare “Heads” or “Tails”.</a:t>
                </a:r>
              </a:p>
              <a:p>
                <a:endParaRPr lang="en-GB" dirty="0"/>
              </a:p>
              <a:p>
                <a:r>
                  <a:rPr lang="en-GB" b="1" dirty="0"/>
                  <a:t>The probability of declaring is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𝒑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𝒑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b="1" dirty="0"/>
              </a:p>
              <a:p>
                <a:r>
                  <a:rPr lang="en-GB" b="1" dirty="0"/>
                  <a:t>So number of times we do this process: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𝑮𝒆𝒐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</m:d>
                      </m:e>
                    </m:d>
                    <m:r>
                      <a:rPr lang="en-GB" b="1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b="1" dirty="0"/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</m:d>
                      </m:den>
                    </m:f>
                  </m:oMath>
                </a14:m>
                <a:r>
                  <a:rPr lang="en-GB" b="1" dirty="0"/>
                  <a:t>, but each application of the process involves 2 flips of the coin, 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</m:d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</m:d>
                      </m:den>
                    </m:f>
                  </m:oMath>
                </a14:m>
                <a:r>
                  <a:rPr lang="en-GB" b="1" dirty="0"/>
                  <a:t> flips required on average.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41BB958-E686-4FF1-87F1-6EE73AE6C8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76872"/>
                <a:ext cx="6696744" cy="4043286"/>
              </a:xfrm>
              <a:prstGeom prst="rect">
                <a:avLst/>
              </a:prstGeom>
              <a:blipFill>
                <a:blip r:embed="rId2"/>
                <a:stretch>
                  <a:fillRect l="-728" t="-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0373AED0-79E1-48C7-A1B5-E682DB4B304B}"/>
              </a:ext>
            </a:extLst>
          </p:cNvPr>
          <p:cNvSpPr/>
          <p:nvPr/>
        </p:nvSpPr>
        <p:spPr>
          <a:xfrm>
            <a:off x="981664" y="4653136"/>
            <a:ext cx="6974712" cy="16670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43FC3D-17B7-8041-A8B1-1576B3FB64A4}"/>
              </a:ext>
            </a:extLst>
          </p:cNvPr>
          <p:cNvSpPr txBox="1"/>
          <p:nvPr/>
        </p:nvSpPr>
        <p:spPr>
          <a:xfrm>
            <a:off x="4463988" y="166785"/>
            <a:ext cx="6336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	</a:t>
            </a:r>
            <a:r>
              <a:rPr lang="en-US" sz="2400" dirty="0" smtClean="0">
                <a:solidFill>
                  <a:schemeClr val="bg1"/>
                </a:solidFill>
              </a:rPr>
              <a:t>Q1-2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</a:t>
            </a:r>
            <a:r>
              <a:rPr lang="en-US" sz="2400" dirty="0" smtClean="0"/>
              <a:t>Q5-6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 dirty="0" smtClean="0"/>
              <a:t>Q7-10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922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263</Words>
  <Application>Microsoft Office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2019-09-16T03:21:26Z</dcterms:modified>
</cp:coreProperties>
</file>