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59" r:id="rId2"/>
    <p:sldId id="648" r:id="rId3"/>
    <p:sldId id="654" r:id="rId4"/>
    <p:sldId id="649" r:id="rId5"/>
    <p:sldId id="653" r:id="rId6"/>
    <p:sldId id="655" r:id="rId7"/>
    <p:sldId id="650" r:id="rId8"/>
    <p:sldId id="656" r:id="rId9"/>
    <p:sldId id="652" r:id="rId10"/>
    <p:sldId id="658" r:id="rId11"/>
    <p:sldId id="657" r:id="rId12"/>
    <p:sldId id="6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7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9.png"/><Relationship Id="rId7" Type="http://schemas.openxmlformats.org/officeDocument/2006/relationships/image" Target="../media/image22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2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764704"/>
            <a:ext cx="9142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Probability</a:t>
            </a:r>
          </a:p>
          <a:p>
            <a:pPr algn="ctr"/>
            <a:r>
              <a:rPr lang="en-GB" sz="8000" b="1" dirty="0" smtClean="0"/>
              <a:t>- </a:t>
            </a:r>
            <a:r>
              <a:rPr lang="en-GB" sz="7200" b="1" dirty="0" smtClean="0"/>
              <a:t>Mutually Exclusive and Independent</a:t>
            </a:r>
          </a:p>
          <a:p>
            <a:pPr algn="ctr"/>
            <a:endParaRPr lang="en-GB" sz="4400" dirty="0" smtClean="0"/>
          </a:p>
          <a:p>
            <a:pPr algn="ctr"/>
            <a:r>
              <a:rPr lang="en-GB" sz="7200" dirty="0" smtClean="0"/>
              <a:t>Chapter 6 (</a:t>
            </a:r>
            <a:r>
              <a:rPr lang="en-GB" sz="7200" smtClean="0"/>
              <a:t>Part 3)</a:t>
            </a:r>
            <a:endParaRPr lang="en-GB" sz="7200" dirty="0" smtClean="0"/>
          </a:p>
        </p:txBody>
      </p:sp>
    </p:spTree>
    <p:extLst>
      <p:ext uri="{BB962C8B-B14F-4D97-AF65-F5344CB8AC3E}">
        <p14:creationId xmlns:p14="http://schemas.microsoft.com/office/powerpoint/2010/main" val="34218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7543" y="771991"/>
                <a:ext cx="8425883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Venn diagram shows the number of people who like each of two different colours. Determine 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are independent</a:t>
                </a:r>
                <a:r>
                  <a:rPr lang="en-GB" sz="2400" dirty="0" smtClean="0"/>
                  <a:t>.</a:t>
                </a:r>
                <a:endParaRPr lang="en-GB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771991"/>
                <a:ext cx="8425883" cy="830997"/>
              </a:xfrm>
              <a:prstGeom prst="rect">
                <a:avLst/>
              </a:prstGeom>
              <a:blipFill>
                <a:blip r:embed="rId2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123728" y="3645024"/>
                <a:ext cx="5256584" cy="3002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 smtClean="0"/>
              </a:p>
              <a:p>
                <a:pPr/>
                <a:r>
                  <a:rPr lang="en-GB" sz="2800" dirty="0"/>
                  <a:t/>
                </a:r>
                <a:br>
                  <a:rPr lang="en-GB" sz="280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i="1" dirty="0" smtClean="0">
                  <a:latin typeface="Cambria Math" panose="02040503050406030204" pitchFamily="18" charset="0"/>
                </a:endParaRPr>
              </a:p>
              <a:p>
                <a:endParaRPr lang="en-GB" sz="28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800" dirty="0"/>
                  <a:t> not independent.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645024"/>
                <a:ext cx="5256584" cy="3002360"/>
              </a:xfrm>
              <a:prstGeom prst="rect">
                <a:avLst/>
              </a:prstGeom>
              <a:blipFill>
                <a:blip r:embed="rId3"/>
                <a:stretch>
                  <a:fillRect b="-50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1844824"/>
            <a:ext cx="4128988" cy="165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8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2609" y="785074"/>
                <a:ext cx="7848872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Venn diagram shows the probability of each event. </a:t>
                </a:r>
                <a:endParaRPr lang="en-GB" sz="2400" dirty="0" smtClean="0"/>
              </a:p>
              <a:p>
                <a:r>
                  <a:rPr lang="en-GB" sz="2400" dirty="0" smtClean="0"/>
                  <a:t>Given </a:t>
                </a:r>
                <a:r>
                  <a:rPr lang="en-GB" sz="2400" dirty="0"/>
                  <a:t>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are independent, </a:t>
                </a:r>
                <a:r>
                  <a:rPr lang="en-GB" sz="2400" dirty="0" smtClean="0"/>
                  <a:t>determine </a:t>
                </a:r>
                <a:r>
                  <a:rPr lang="en-GB" sz="2400" dirty="0"/>
                  <a:t>the possible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 smtClean="0"/>
                  <a:t>.</a:t>
                </a:r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09" y="785074"/>
                <a:ext cx="7848872" cy="1200329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1008" y="4149080"/>
                <a:ext cx="756084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320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2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20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=(0.3+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)(0.2+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 smtClean="0"/>
              </a:p>
              <a:p>
                <a:endParaRPr lang="en-GB" sz="3200" dirty="0"/>
              </a:p>
              <a:p>
                <a:r>
                  <a:rPr lang="en-GB" sz="3200" dirty="0"/>
                  <a:t>Solving the quadratic,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=0.2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08" y="4149080"/>
                <a:ext cx="7560840" cy="2554545"/>
              </a:xfrm>
              <a:prstGeom prst="rect">
                <a:avLst/>
              </a:prstGeom>
              <a:blipFill>
                <a:blip r:embed="rId3"/>
                <a:stretch>
                  <a:fillRect l="-2097" b="-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2204864"/>
            <a:ext cx="4074587" cy="175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80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77-78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Q5-6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Q7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Q8-10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798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Mutually Exclusive Events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53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If two events are mutually </a:t>
            </a:r>
            <a:r>
              <a:rPr lang="en-GB" sz="3600" dirty="0" smtClean="0"/>
              <a:t>exclusive when</a:t>
            </a:r>
          </a:p>
          <a:p>
            <a:pPr algn="ctr"/>
            <a:r>
              <a:rPr lang="en-GB" sz="3600" dirty="0" smtClean="0"/>
              <a:t> </a:t>
            </a:r>
            <a:r>
              <a:rPr lang="en-GB" sz="3600" b="1" dirty="0" smtClean="0"/>
              <a:t>they </a:t>
            </a:r>
            <a:r>
              <a:rPr lang="en-GB" sz="3600" b="1" dirty="0"/>
              <a:t>can’t happen at the same time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pic>
        <p:nvPicPr>
          <p:cNvPr id="1026" name="Picture 2" descr="Image result for d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529" y="2420888"/>
            <a:ext cx="2603797" cy="251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520" y="5229200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Roll a 4 and odd number with a roll of a dice.</a:t>
            </a:r>
          </a:p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Mutually Exclusive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Mutually Exclusive Events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764704"/>
                <a:ext cx="9144000" cy="2923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/>
                  <a:t>If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000" dirty="0"/>
                  <a:t> and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4000" dirty="0"/>
                  <a:t> are mutually exclusive then</a:t>
                </a:r>
                <a:r>
                  <a:rPr lang="en-GB" sz="4000" dirty="0" smtClean="0"/>
                  <a:t>:</a:t>
                </a:r>
              </a:p>
              <a:p>
                <a:pPr algn="ctr"/>
                <a:endParaRPr lang="en-GB" sz="2400" dirty="0"/>
              </a:p>
              <a:p>
                <a:pPr marL="742950" lvl="1" indent="-285750" algn="ctr">
                  <a:buFont typeface="Arial" panose="020B0604020202020204" pitchFamily="34" charset="0"/>
                  <a:buChar char="•"/>
                </a:pPr>
                <a:r>
                  <a:rPr lang="en-GB" sz="4000" b="1" dirty="0"/>
                  <a:t> </a:t>
                </a:r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𝒂𝒏𝒅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b="1" dirty="0" smtClean="0"/>
              </a:p>
              <a:p>
                <a:pPr marL="742950" lvl="1" indent="-285750" algn="ctr">
                  <a:buFont typeface="Arial" panose="020B0604020202020204" pitchFamily="34" charset="0"/>
                  <a:buChar char="•"/>
                </a:pPr>
                <a:endParaRPr lang="en-GB" sz="4000" b="1" dirty="0"/>
              </a:p>
              <a:p>
                <a:pPr marL="742950" lvl="1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𝒐𝒓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40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4704"/>
                <a:ext cx="9144000" cy="2923877"/>
              </a:xfrm>
              <a:prstGeom prst="rect">
                <a:avLst/>
              </a:prstGeom>
              <a:blipFill>
                <a:blip r:embed="rId2"/>
                <a:stretch>
                  <a:fillRect t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436096" y="4557242"/>
            <a:ext cx="3384376" cy="1077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Mutually Exclusive</a:t>
            </a:r>
          </a:p>
          <a:p>
            <a:pPr algn="ctr"/>
            <a:r>
              <a:rPr lang="en-GB" sz="3200" dirty="0" smtClean="0"/>
              <a:t>(No Overlap)</a:t>
            </a:r>
            <a:endParaRPr lang="en-GB" sz="3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861048"/>
            <a:ext cx="5113645" cy="246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7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Independent Events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" y="1052736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If two events are </a:t>
            </a:r>
            <a:r>
              <a:rPr lang="en-GB" sz="3200" b="1" dirty="0" smtClean="0">
                <a:solidFill>
                  <a:srgbClr val="0000FF"/>
                </a:solidFill>
              </a:rPr>
              <a:t>independent</a:t>
            </a:r>
            <a:r>
              <a:rPr lang="en-GB" sz="3200" dirty="0" smtClean="0"/>
              <a:t> then </a:t>
            </a:r>
            <a:r>
              <a:rPr lang="en-GB" sz="3200" b="1" dirty="0" smtClean="0"/>
              <a:t>one </a:t>
            </a:r>
            <a:r>
              <a:rPr lang="en-GB" sz="3200" b="1" dirty="0"/>
              <a:t>event </a:t>
            </a:r>
            <a:endParaRPr lang="en-GB" sz="3200" b="1" dirty="0" smtClean="0"/>
          </a:p>
          <a:p>
            <a:pPr algn="ctr"/>
            <a:r>
              <a:rPr lang="en-GB" sz="3200" b="1" dirty="0" smtClean="0"/>
              <a:t>does </a:t>
            </a:r>
            <a:r>
              <a:rPr lang="en-GB" sz="3200" b="1" dirty="0"/>
              <a:t>not affect the probability of the other </a:t>
            </a:r>
            <a:r>
              <a:rPr lang="en-GB" sz="3200" b="1" dirty="0" smtClean="0"/>
              <a:t>event</a:t>
            </a:r>
            <a:r>
              <a:rPr lang="en-GB" sz="3200" dirty="0" smtClean="0"/>
              <a:t>.</a:t>
            </a:r>
          </a:p>
        </p:txBody>
      </p:sp>
      <p:pic>
        <p:nvPicPr>
          <p:cNvPr id="7" name="Picture 2" descr="Image result for d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55758"/>
            <a:ext cx="1800200" cy="173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d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527043"/>
            <a:ext cx="1800200" cy="173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4653136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Rolling a 4 on you first roll does not effect </a:t>
            </a:r>
          </a:p>
          <a:p>
            <a:pPr algn="ctr"/>
            <a:r>
              <a:rPr lang="en-GB" sz="3200" dirty="0" smtClean="0"/>
              <a:t>the probability of rolling a 4 on your second roll.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4256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-5974" y="1591252"/>
                <a:ext cx="9142856" cy="1765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 </a:t>
                </a:r>
                <a14:m>
                  <m:oMath xmlns:m="http://schemas.openxmlformats.org/officeDocument/2006/math">
                    <m:r>
                      <a:rPr lang="en-GB" sz="32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𝐦𝐮𝐥𝐭𝐢𝐩𝐥𝐞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GB" sz="32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b="1" dirty="0" smtClean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3200" b="1" i="1" dirty="0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GB" sz="32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sz="32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box>
                    <m:r>
                      <a:rPr lang="en-GB" sz="3200" b="1" i="0" dirty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3200" b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𝐦𝐮𝐥𝐭𝐢𝐩𝐥𝐞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  <m:r>
                      <a:rPr lang="en-GB" sz="32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GB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endParaRPr lang="en-GB" sz="32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𝐏</m:t>
                      </m:r>
                      <m:d>
                        <m:d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𝐦𝐮𝐥𝐭𝐢𝐩𝐥𝐞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𝐨𝐟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𝐚𝐧𝐝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𝐦𝐮𝐥𝐭𝐢𝐩𝐥𝐞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𝐨𝐟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3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box>
                            <m:boxPr>
                              <m:ctrlPr>
                                <a:rPr lang="en-GB" sz="3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f>
                                <m:fPr>
                                  <m:ctrlPr>
                                    <a:rPr lang="en-GB" sz="32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32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box>
                        </m:e>
                      </m:box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74" y="1591252"/>
                <a:ext cx="9142856" cy="17657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Independent Events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267744" y="634716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rgbClr val="FF0000"/>
                </a:solidFill>
              </a:rPr>
              <a:t>1     2     3     4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99592" y="4149080"/>
                <a:ext cx="7524264" cy="23197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multiple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2</m:t>
                          </m:r>
                        </m:e>
                      </m:d>
                      <m: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multiple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4</m:t>
                          </m:r>
                        </m:e>
                      </m:d>
                      <m: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multiple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2 </m:t>
                          </m:r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multiple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4</m:t>
                          </m:r>
                        </m:e>
                      </m:d>
                      <m:r>
                        <a:rPr lang="en-GB" sz="2800" b="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But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b="0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therefore not independent.</a:t>
                </a:r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149080"/>
                <a:ext cx="7524264" cy="2319738"/>
              </a:xfrm>
              <a:prstGeom prst="rect">
                <a:avLst/>
              </a:prstGeom>
              <a:blipFill>
                <a:blip r:embed="rId3"/>
                <a:stretch>
                  <a:fillRect l="-1702" b="-2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144" y="3423686"/>
            <a:ext cx="9142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b="1" dirty="0" smtClean="0">
                <a:solidFill>
                  <a:prstClr val="black"/>
                </a:solidFill>
              </a:rPr>
              <a:t>Show </a:t>
            </a:r>
            <a:r>
              <a:rPr lang="en-GB" sz="3600" b="1" dirty="0">
                <a:solidFill>
                  <a:prstClr val="black"/>
                </a:solidFill>
              </a:rPr>
              <a:t>that the events are not independent.</a:t>
            </a:r>
          </a:p>
        </p:txBody>
      </p:sp>
    </p:spTree>
    <p:extLst>
      <p:ext uri="{BB962C8B-B14F-4D97-AF65-F5344CB8AC3E}">
        <p14:creationId xmlns:p14="http://schemas.microsoft.com/office/powerpoint/2010/main" val="4899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Independent Events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067" y="696349"/>
                <a:ext cx="911672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 smtClean="0"/>
                  <a:t>If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400" dirty="0"/>
                  <a:t> and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4400" dirty="0"/>
                  <a:t> are independent then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𝒂𝒏𝒅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7" y="696349"/>
                <a:ext cx="9116722" cy="1446550"/>
              </a:xfrm>
              <a:prstGeom prst="rect">
                <a:avLst/>
              </a:prstGeom>
              <a:blipFill>
                <a:blip r:embed="rId2"/>
                <a:stretch>
                  <a:fillRect t="-8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4131610" y="2530062"/>
            <a:ext cx="1054776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131840" y="2276872"/>
            <a:ext cx="3024336" cy="151216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37232" y="242461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232" y="2424615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19524" y="227765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524" y="2277650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73868" y="216160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868" y="2161609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3442076" y="2530062"/>
            <a:ext cx="1112078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825552" y="2530062"/>
            <a:ext cx="1054776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20354" y="233376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0354" y="2333769"/>
                <a:ext cx="36004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95555" y="28607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555" y="2860700"/>
                <a:ext cx="36004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63499" y="28607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499" y="2860700"/>
                <a:ext cx="3600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08182" y="28607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182" y="2860700"/>
                <a:ext cx="36004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03486" y="285360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486" y="2853607"/>
                <a:ext cx="36004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49054" y="286175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054" y="2861754"/>
                <a:ext cx="36004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51815" y="330642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815" y="3306422"/>
                <a:ext cx="36004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6556" y="4112585"/>
                <a:ext cx="4894624" cy="1145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 smtClean="0">
                    <a:latin typeface="Cambria Math" panose="02040503050406030204" pitchFamily="18" charset="0"/>
                  </a:rPr>
                  <a:t>Looking at the </a:t>
                </a:r>
                <a:r>
                  <a:rPr lang="en-GB" sz="2800" dirty="0">
                    <a:latin typeface="Cambria Math" panose="02040503050406030204" pitchFamily="18" charset="0"/>
                  </a:rPr>
                  <a:t>V</a:t>
                </a:r>
                <a:r>
                  <a:rPr lang="en-GB" sz="2800" dirty="0" smtClean="0">
                    <a:latin typeface="Cambria Math" panose="02040503050406030204" pitchFamily="18" charset="0"/>
                  </a:rPr>
                  <a:t>enn diagram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𝒂𝒏𝒅</m:t>
                        </m:r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n-GB" sz="28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2800" b="1" dirty="0" smtClean="0"/>
                  <a:t> </a:t>
                </a:r>
                <a:r>
                  <a:rPr lang="en-GB" sz="2800" dirty="0" smtClean="0"/>
                  <a:t>=</a:t>
                </a:r>
                <a:r>
                  <a:rPr lang="en-GB" sz="28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56" y="4112585"/>
                <a:ext cx="4894624" cy="1145570"/>
              </a:xfrm>
              <a:prstGeom prst="rect">
                <a:avLst/>
              </a:prstGeom>
              <a:blipFill>
                <a:blip r:embed="rId13"/>
                <a:stretch>
                  <a:fillRect t="-5851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92814" y="5359790"/>
                <a:ext cx="5036553" cy="1145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 smtClean="0">
                    <a:latin typeface="Cambria Math" panose="02040503050406030204" pitchFamily="18" charset="0"/>
                  </a:rPr>
                  <a:t>Calculating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n-GB" sz="2800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en-GB" sz="2800" dirty="0" smtClean="0"/>
                  <a:t>=</a:t>
                </a:r>
                <a:r>
                  <a:rPr lang="en-GB" sz="28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2800" dirty="0" smtClean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28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400</m:t>
                        </m:r>
                      </m:den>
                    </m:f>
                  </m:oMath>
                </a14:m>
                <a:r>
                  <a:rPr lang="en-GB" sz="2800" b="1" dirty="0" smtClean="0"/>
                  <a:t> </a:t>
                </a:r>
                <a:r>
                  <a:rPr lang="en-GB" sz="2800" dirty="0" smtClean="0"/>
                  <a:t>=</a:t>
                </a:r>
                <a:r>
                  <a:rPr lang="en-GB" sz="28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14" y="5359790"/>
                <a:ext cx="5036553" cy="1145570"/>
              </a:xfrm>
              <a:prstGeom prst="rect">
                <a:avLst/>
              </a:prstGeom>
              <a:blipFill>
                <a:blip r:embed="rId14"/>
                <a:stretch>
                  <a:fillRect t="-5319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899544" y="4812730"/>
                <a:ext cx="3987117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𝒂𝒏𝒅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</m:oMath>
                  </m:oMathPara>
                </a14:m>
                <a:endParaRPr lang="en-GB" sz="2400" b="1" dirty="0" smtClean="0"/>
              </a:p>
              <a:p>
                <a:pPr algn="ctr"/>
                <a:r>
                  <a:rPr lang="en-GB" sz="2800" b="1" dirty="0" smtClean="0"/>
                  <a:t>Therefore A and B </a:t>
                </a:r>
              </a:p>
              <a:p>
                <a:pPr algn="ctr"/>
                <a:r>
                  <a:rPr lang="en-GB" sz="2800" b="1" dirty="0" smtClean="0"/>
                  <a:t>are independent</a:t>
                </a:r>
                <a:endParaRPr lang="en-GB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544" y="4812730"/>
                <a:ext cx="3987117" cy="1323439"/>
              </a:xfrm>
              <a:prstGeom prst="rect">
                <a:avLst/>
              </a:prstGeom>
              <a:blipFill>
                <a:blip r:embed="rId15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51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6" grpId="0"/>
      <p:bldP spid="2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Test Your </a:t>
              </a:r>
              <a:r>
                <a:rPr lang="en-GB" sz="3200" dirty="0">
                  <a:latin typeface="+mj-lt"/>
                </a:rPr>
                <a:t>U</a:t>
              </a:r>
              <a:r>
                <a:rPr lang="en-GB" sz="3200" dirty="0" smtClean="0">
                  <a:latin typeface="+mj-lt"/>
                </a:rPr>
                <a:t>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59632" y="827223"/>
                <a:ext cx="6552728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Events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 are mutually exclusive and </a:t>
                </a:r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28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dirty="0"/>
              </a:p>
              <a:p>
                <a:pPr marL="342900" indent="-342900">
                  <a:buAutoNum type="alphaLcParenR"/>
                </a:pPr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𝑏𝑢𝑡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𝑛𝑜𝑡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dirty="0"/>
              </a:p>
              <a:p>
                <a:pPr marL="342900" indent="-342900">
                  <a:buAutoNum type="alphaLcParenR"/>
                </a:pPr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𝑛𝑜𝑟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827223"/>
                <a:ext cx="6552728" cy="2246769"/>
              </a:xfrm>
              <a:prstGeom prst="rect">
                <a:avLst/>
              </a:prstGeom>
              <a:blipFill>
                <a:blip r:embed="rId2"/>
                <a:stretch>
                  <a:fillRect b="-276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3356992"/>
                <a:ext cx="9144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=0.2+0.4=0.6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𝑏𝑢𝑡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𝑛𝑜𝑡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𝑛𝑒𝑖𝑡h𝑒𝑟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𝑛𝑜𝑟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=1−0.2−0.4=0.4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56992"/>
                <a:ext cx="9144000" cy="2862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51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Test Your </a:t>
              </a:r>
              <a:r>
                <a:rPr lang="en-GB" sz="3200" dirty="0">
                  <a:latin typeface="+mj-lt"/>
                </a:rPr>
                <a:t>U</a:t>
              </a:r>
              <a:r>
                <a:rPr lang="en-GB" sz="3200" dirty="0" smtClean="0">
                  <a:latin typeface="+mj-lt"/>
                </a:rPr>
                <a:t>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536" y="778435"/>
                <a:ext cx="8555001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The </a:t>
                </a:r>
                <a:r>
                  <a:rPr lang="en-GB" dirty="0"/>
                  <a:t>Venn diagram shows the number of students in a particular class who watch any of three popular TV programmes.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Find the probability that a student chosen at random watches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or both.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Determine whether watching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and watching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are statistically independent.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8435"/>
                <a:ext cx="8555001" cy="1200329"/>
              </a:xfrm>
              <a:prstGeom prst="rect">
                <a:avLst/>
              </a:prstGeom>
              <a:blipFill>
                <a:blip r:embed="rId2"/>
                <a:stretch>
                  <a:fillRect b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4059602" y="2530062"/>
            <a:ext cx="1054776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059832" y="2276872"/>
            <a:ext cx="3024336" cy="151216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65224" y="242461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224" y="2424615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7516" y="227765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516" y="2277650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701860" y="216160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860" y="2161609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/>
          <p:cNvSpPr/>
          <p:nvPr/>
        </p:nvSpPr>
        <p:spPr>
          <a:xfrm>
            <a:off x="3370068" y="2530062"/>
            <a:ext cx="1112078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4753544" y="2530062"/>
            <a:ext cx="1054776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48346" y="233376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346" y="2333769"/>
                <a:ext cx="36004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23547" y="28607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547" y="2860700"/>
                <a:ext cx="36004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91491" y="28607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491" y="2860700"/>
                <a:ext cx="3600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36174" y="28607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174" y="2860700"/>
                <a:ext cx="36004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31478" y="285360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478" y="2853607"/>
                <a:ext cx="360040" cy="369332"/>
              </a:xfrm>
              <a:prstGeom prst="rect">
                <a:avLst/>
              </a:prstGeom>
              <a:blipFill>
                <a:blip r:embed="rId10"/>
                <a:stretch>
                  <a:fillRect r="-20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77046" y="286175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046" y="2861754"/>
                <a:ext cx="36004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79807" y="330642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807" y="3306422"/>
                <a:ext cx="36004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4833" y="4119678"/>
                <a:ext cx="3508714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𝑤𝑎𝑡𝑐h𝑒𝑠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33" y="4119678"/>
                <a:ext cx="3508714" cy="7861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66942" y="4106476"/>
                <a:ext cx="5085459" cy="2586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not independent.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942" y="4106476"/>
                <a:ext cx="5085459" cy="2586670"/>
              </a:xfrm>
              <a:prstGeom prst="rect">
                <a:avLst/>
              </a:prstGeom>
              <a:blipFill>
                <a:blip r:embed="rId14"/>
                <a:stretch>
                  <a:fillRect b="-4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803567" y="4005064"/>
            <a:ext cx="0" cy="2688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34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1755346" y="3610182"/>
            <a:ext cx="1054776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55576" y="3356992"/>
            <a:ext cx="3024336" cy="151216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60968" y="350473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68" y="3504735"/>
                <a:ext cx="3600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43260" y="335777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260" y="3357770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7604" y="324172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04" y="3241729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1065812" y="3610182"/>
            <a:ext cx="1112078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449288" y="3610182"/>
            <a:ext cx="1054776" cy="10293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44090" y="341388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090" y="3413889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3527" y="827365"/>
                <a:ext cx="8568953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There are three events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. </a:t>
                </a:r>
                <a:endParaRPr lang="en-GB" sz="2400" dirty="0" smtClean="0"/>
              </a:p>
              <a:p>
                <a:r>
                  <a:rPr lang="en-GB" sz="2400" dirty="0" smtClean="0"/>
                  <a:t>The </a:t>
                </a:r>
                <a:r>
                  <a:rPr lang="en-GB" sz="2400" dirty="0"/>
                  <a:t>events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are mutually exclusive. 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Draw a Venn diagram which represents this information.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2400" dirty="0"/>
                  <a:t>, determine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827365"/>
                <a:ext cx="8568953" cy="1569660"/>
              </a:xfrm>
              <a:prstGeom prst="rect">
                <a:avLst/>
              </a:prstGeom>
              <a:blipFill>
                <a:blip r:embed="rId6"/>
                <a:stretch>
                  <a:fillRect b="-282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2505" y="4978898"/>
                <a:ext cx="35415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Note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may occur with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or with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, as we’re not told otherwise.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05" y="4978898"/>
                <a:ext cx="3541510" cy="584775"/>
              </a:xfrm>
              <a:prstGeom prst="rect">
                <a:avLst/>
              </a:prstGeom>
              <a:blipFill>
                <a:blip r:embed="rId7"/>
                <a:stretch>
                  <a:fillRect l="-1033" t="-3125" r="-120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16016" y="3345713"/>
                <a:ext cx="3672408" cy="1558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𝑛𝑒𝑖𝑡h𝑒𝑟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𝑛𝑜𝑟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=1−0.1−0.6=0.3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345713"/>
                <a:ext cx="3672408" cy="155831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12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24326</TotalTime>
  <Words>359</Words>
  <Application>Microsoft Office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836</cp:revision>
  <dcterms:created xsi:type="dcterms:W3CDTF">2013-02-28T07:36:55Z</dcterms:created>
  <dcterms:modified xsi:type="dcterms:W3CDTF">2019-09-17T03:49:56Z</dcterms:modified>
</cp:coreProperties>
</file>