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89" r:id="rId4"/>
    <p:sldId id="327" r:id="rId5"/>
    <p:sldId id="328" r:id="rId6"/>
    <p:sldId id="329" r:id="rId7"/>
    <p:sldId id="330" r:id="rId8"/>
    <p:sldId id="331" r:id="rId9"/>
    <p:sldId id="332" r:id="rId10"/>
    <p:sldId id="333" r:id="rId11"/>
    <p:sldId id="334" r:id="rId12"/>
    <p:sldId id="636" r:id="rId13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  <a:srgbClr val="FF6600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8" autoAdjust="0"/>
    <p:restoredTop sz="94037" autoAdjust="0"/>
  </p:normalViewPr>
  <p:slideViewPr>
    <p:cSldViewPr snapToGrid="0">
      <p:cViewPr varScale="1">
        <p:scale>
          <a:sx n="59" d="100"/>
          <a:sy n="59" d="100"/>
        </p:scale>
        <p:origin x="152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66800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90060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43056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56669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61069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13577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118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5239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90231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6910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7956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/>
            </a:gs>
            <a:gs pos="7000">
              <a:schemeClr val="bg1">
                <a:lumMod val="95000"/>
              </a:schemeClr>
            </a:gs>
            <a:gs pos="95000">
              <a:schemeClr val="bg1">
                <a:lumMod val="95000"/>
              </a:schemeClr>
            </a:gs>
            <a:gs pos="100000">
              <a:schemeClr val="tx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1768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00.png"/><Relationship Id="rId13" Type="http://schemas.openxmlformats.org/officeDocument/2006/relationships/image" Target="../media/image3780.png"/><Relationship Id="rId18" Type="http://schemas.openxmlformats.org/officeDocument/2006/relationships/image" Target="../media/image3720.png"/><Relationship Id="rId3" Type="http://schemas.openxmlformats.org/officeDocument/2006/relationships/image" Target="../media/image3120.png"/><Relationship Id="rId12" Type="http://schemas.openxmlformats.org/officeDocument/2006/relationships/image" Target="../media/image3770.png"/><Relationship Id="rId17" Type="http://schemas.openxmlformats.org/officeDocument/2006/relationships/image" Target="../media/image3820.png"/><Relationship Id="rId2" Type="http://schemas.openxmlformats.org/officeDocument/2006/relationships/image" Target="../media/image3710.png"/><Relationship Id="rId16" Type="http://schemas.openxmlformats.org/officeDocument/2006/relationships/image" Target="../media/image3810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3760.png"/><Relationship Id="rId5" Type="http://schemas.openxmlformats.org/officeDocument/2006/relationships/image" Target="../media/image3140.png"/><Relationship Id="rId15" Type="http://schemas.openxmlformats.org/officeDocument/2006/relationships/image" Target="../media/image3800.png"/><Relationship Id="rId10" Type="http://schemas.openxmlformats.org/officeDocument/2006/relationships/image" Target="../media/image3750.png"/><Relationship Id="rId19" Type="http://schemas.openxmlformats.org/officeDocument/2006/relationships/image" Target="../media/image3730.png"/><Relationship Id="rId4" Type="http://schemas.openxmlformats.org/officeDocument/2006/relationships/image" Target="../media/image3130.png"/><Relationship Id="rId9" Type="http://schemas.openxmlformats.org/officeDocument/2006/relationships/image" Target="../media/image3740.png"/><Relationship Id="rId14" Type="http://schemas.openxmlformats.org/officeDocument/2006/relationships/image" Target="../media/image379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2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90.png"/><Relationship Id="rId13" Type="http://schemas.openxmlformats.org/officeDocument/2006/relationships/image" Target="../media/image3140.png"/><Relationship Id="rId3" Type="http://schemas.openxmlformats.org/officeDocument/2006/relationships/image" Target="../media/image3040.png"/><Relationship Id="rId7" Type="http://schemas.openxmlformats.org/officeDocument/2006/relationships/image" Target="../media/image3080.png"/><Relationship Id="rId12" Type="http://schemas.openxmlformats.org/officeDocument/2006/relationships/image" Target="../media/image3130.png"/><Relationship Id="rId2" Type="http://schemas.openxmlformats.org/officeDocument/2006/relationships/image" Target="../media/image30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70.png"/><Relationship Id="rId11" Type="http://schemas.openxmlformats.org/officeDocument/2006/relationships/image" Target="../media/image3120.png"/><Relationship Id="rId5" Type="http://schemas.openxmlformats.org/officeDocument/2006/relationships/image" Target="../media/image3060.png"/><Relationship Id="rId10" Type="http://schemas.openxmlformats.org/officeDocument/2006/relationships/image" Target="../media/image3110.png"/><Relationship Id="rId4" Type="http://schemas.openxmlformats.org/officeDocument/2006/relationships/image" Target="../media/image3050.png"/><Relationship Id="rId9" Type="http://schemas.openxmlformats.org/officeDocument/2006/relationships/image" Target="../media/image3100.png"/><Relationship Id="rId14" Type="http://schemas.openxmlformats.org/officeDocument/2006/relationships/image" Target="../media/image315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50.png"/><Relationship Id="rId13" Type="http://schemas.openxmlformats.org/officeDocument/2006/relationships/image" Target="../media/image3210.png"/><Relationship Id="rId18" Type="http://schemas.openxmlformats.org/officeDocument/2006/relationships/image" Target="../media/image3260.png"/><Relationship Id="rId26" Type="http://schemas.openxmlformats.org/officeDocument/2006/relationships/image" Target="../media/image3340.png"/><Relationship Id="rId3" Type="http://schemas.openxmlformats.org/officeDocument/2006/relationships/image" Target="../media/image3160.png"/><Relationship Id="rId21" Type="http://schemas.openxmlformats.org/officeDocument/2006/relationships/image" Target="../media/image3290.png"/><Relationship Id="rId7" Type="http://schemas.openxmlformats.org/officeDocument/2006/relationships/image" Target="../media/image3140.png"/><Relationship Id="rId12" Type="http://schemas.openxmlformats.org/officeDocument/2006/relationships/image" Target="../media/image3200.png"/><Relationship Id="rId17" Type="http://schemas.openxmlformats.org/officeDocument/2006/relationships/image" Target="../media/image3250.png"/><Relationship Id="rId25" Type="http://schemas.openxmlformats.org/officeDocument/2006/relationships/image" Target="../media/image3330.png"/><Relationship Id="rId2" Type="http://schemas.openxmlformats.org/officeDocument/2006/relationships/image" Target="../media/image3040.png"/><Relationship Id="rId16" Type="http://schemas.openxmlformats.org/officeDocument/2006/relationships/image" Target="../media/image3240.png"/><Relationship Id="rId20" Type="http://schemas.openxmlformats.org/officeDocument/2006/relationships/image" Target="../media/image32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30.png"/><Relationship Id="rId11" Type="http://schemas.openxmlformats.org/officeDocument/2006/relationships/image" Target="../media/image3190.png"/><Relationship Id="rId24" Type="http://schemas.openxmlformats.org/officeDocument/2006/relationships/image" Target="../media/image3320.png"/><Relationship Id="rId5" Type="http://schemas.openxmlformats.org/officeDocument/2006/relationships/image" Target="../media/image3120.png"/><Relationship Id="rId15" Type="http://schemas.openxmlformats.org/officeDocument/2006/relationships/image" Target="../media/image3230.png"/><Relationship Id="rId23" Type="http://schemas.openxmlformats.org/officeDocument/2006/relationships/image" Target="../media/image3310.png"/><Relationship Id="rId10" Type="http://schemas.openxmlformats.org/officeDocument/2006/relationships/image" Target="../media/image3180.png"/><Relationship Id="rId19" Type="http://schemas.openxmlformats.org/officeDocument/2006/relationships/image" Target="../media/image3270.png"/><Relationship Id="rId4" Type="http://schemas.openxmlformats.org/officeDocument/2006/relationships/image" Target="../media/image3050.png"/><Relationship Id="rId9" Type="http://schemas.openxmlformats.org/officeDocument/2006/relationships/image" Target="../media/image3170.png"/><Relationship Id="rId14" Type="http://schemas.openxmlformats.org/officeDocument/2006/relationships/image" Target="../media/image3220.png"/><Relationship Id="rId22" Type="http://schemas.openxmlformats.org/officeDocument/2006/relationships/image" Target="../media/image330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40.png"/><Relationship Id="rId13" Type="http://schemas.openxmlformats.org/officeDocument/2006/relationships/image" Target="../media/image3410.png"/><Relationship Id="rId3" Type="http://schemas.openxmlformats.org/officeDocument/2006/relationships/image" Target="../media/image3050.png"/><Relationship Id="rId7" Type="http://schemas.openxmlformats.org/officeDocument/2006/relationships/image" Target="../media/image3360.png"/><Relationship Id="rId12" Type="http://schemas.openxmlformats.org/officeDocument/2006/relationships/image" Target="../media/image3400.png"/><Relationship Id="rId2" Type="http://schemas.openxmlformats.org/officeDocument/2006/relationships/image" Target="../media/image33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40.png"/><Relationship Id="rId11" Type="http://schemas.openxmlformats.org/officeDocument/2006/relationships/image" Target="../media/image3390.png"/><Relationship Id="rId5" Type="http://schemas.openxmlformats.org/officeDocument/2006/relationships/image" Target="../media/image3130.png"/><Relationship Id="rId15" Type="http://schemas.openxmlformats.org/officeDocument/2006/relationships/image" Target="../media/image3040.png"/><Relationship Id="rId10" Type="http://schemas.openxmlformats.org/officeDocument/2006/relationships/image" Target="../media/image3380.png"/><Relationship Id="rId4" Type="http://schemas.openxmlformats.org/officeDocument/2006/relationships/image" Target="../media/image3120.png"/><Relationship Id="rId9" Type="http://schemas.openxmlformats.org/officeDocument/2006/relationships/image" Target="../media/image3370.png"/><Relationship Id="rId14" Type="http://schemas.openxmlformats.org/officeDocument/2006/relationships/image" Target="../media/image342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80.png"/><Relationship Id="rId13" Type="http://schemas.openxmlformats.org/officeDocument/2006/relationships/image" Target="../media/image3470.png"/><Relationship Id="rId3" Type="http://schemas.openxmlformats.org/officeDocument/2006/relationships/image" Target="../media/image3050.png"/><Relationship Id="rId7" Type="http://schemas.openxmlformats.org/officeDocument/2006/relationships/image" Target="../media/image3360.png"/><Relationship Id="rId12" Type="http://schemas.openxmlformats.org/officeDocument/2006/relationships/image" Target="../media/image3460.png"/><Relationship Id="rId2" Type="http://schemas.openxmlformats.org/officeDocument/2006/relationships/image" Target="../media/image33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40.png"/><Relationship Id="rId11" Type="http://schemas.openxmlformats.org/officeDocument/2006/relationships/image" Target="../media/image3450.png"/><Relationship Id="rId5" Type="http://schemas.openxmlformats.org/officeDocument/2006/relationships/image" Target="../media/image3130.png"/><Relationship Id="rId10" Type="http://schemas.openxmlformats.org/officeDocument/2006/relationships/image" Target="../media/image3440.png"/><Relationship Id="rId4" Type="http://schemas.openxmlformats.org/officeDocument/2006/relationships/image" Target="../media/image3120.png"/><Relationship Id="rId9" Type="http://schemas.openxmlformats.org/officeDocument/2006/relationships/image" Target="../media/image3430.png"/><Relationship Id="rId14" Type="http://schemas.openxmlformats.org/officeDocument/2006/relationships/image" Target="../media/image304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10.png"/><Relationship Id="rId13" Type="http://schemas.openxmlformats.org/officeDocument/2006/relationships/image" Target="../media/image3560.png"/><Relationship Id="rId3" Type="http://schemas.openxmlformats.org/officeDocument/2006/relationships/image" Target="../media/image3120.png"/><Relationship Id="rId7" Type="http://schemas.openxmlformats.org/officeDocument/2006/relationships/image" Target="../media/image3500.png"/><Relationship Id="rId12" Type="http://schemas.openxmlformats.org/officeDocument/2006/relationships/image" Target="../media/image3550.png"/><Relationship Id="rId2" Type="http://schemas.openxmlformats.org/officeDocument/2006/relationships/image" Target="../media/image34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90.png"/><Relationship Id="rId11" Type="http://schemas.openxmlformats.org/officeDocument/2006/relationships/image" Target="../media/image3540.png"/><Relationship Id="rId5" Type="http://schemas.openxmlformats.org/officeDocument/2006/relationships/image" Target="../media/image3140.png"/><Relationship Id="rId10" Type="http://schemas.openxmlformats.org/officeDocument/2006/relationships/image" Target="../media/image3530.png"/><Relationship Id="rId4" Type="http://schemas.openxmlformats.org/officeDocument/2006/relationships/image" Target="../media/image3130.png"/><Relationship Id="rId9" Type="http://schemas.openxmlformats.org/officeDocument/2006/relationships/image" Target="../media/image3520.png"/><Relationship Id="rId14" Type="http://schemas.openxmlformats.org/officeDocument/2006/relationships/image" Target="../media/image357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90.png"/><Relationship Id="rId13" Type="http://schemas.openxmlformats.org/officeDocument/2006/relationships/image" Target="../media/image3640.png"/><Relationship Id="rId18" Type="http://schemas.openxmlformats.org/officeDocument/2006/relationships/image" Target="../media/image3690.png"/><Relationship Id="rId3" Type="http://schemas.openxmlformats.org/officeDocument/2006/relationships/image" Target="../media/image3500.png"/><Relationship Id="rId7" Type="http://schemas.openxmlformats.org/officeDocument/2006/relationships/image" Target="../media/image3140.png"/><Relationship Id="rId12" Type="http://schemas.openxmlformats.org/officeDocument/2006/relationships/image" Target="../media/image3630.png"/><Relationship Id="rId17" Type="http://schemas.openxmlformats.org/officeDocument/2006/relationships/image" Target="../media/image3680.png"/><Relationship Id="rId2" Type="http://schemas.openxmlformats.org/officeDocument/2006/relationships/image" Target="../media/image3490.png"/><Relationship Id="rId16" Type="http://schemas.openxmlformats.org/officeDocument/2006/relationships/image" Target="../media/image36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30.png"/><Relationship Id="rId11" Type="http://schemas.openxmlformats.org/officeDocument/2006/relationships/image" Target="../media/image3620.png"/><Relationship Id="rId5" Type="http://schemas.openxmlformats.org/officeDocument/2006/relationships/image" Target="../media/image3120.png"/><Relationship Id="rId15" Type="http://schemas.openxmlformats.org/officeDocument/2006/relationships/image" Target="../media/image3660.png"/><Relationship Id="rId10" Type="http://schemas.openxmlformats.org/officeDocument/2006/relationships/image" Target="../media/image3610.png"/><Relationship Id="rId19" Type="http://schemas.openxmlformats.org/officeDocument/2006/relationships/image" Target="../media/image3700.png"/><Relationship Id="rId4" Type="http://schemas.openxmlformats.org/officeDocument/2006/relationships/image" Target="../media/image3580.png"/><Relationship Id="rId9" Type="http://schemas.openxmlformats.org/officeDocument/2006/relationships/image" Target="../media/image3600.png"/><Relationship Id="rId14" Type="http://schemas.openxmlformats.org/officeDocument/2006/relationships/image" Target="../media/image365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642099" y="786648"/>
            <a:ext cx="8090356" cy="302390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96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Methods in </a:t>
            </a:r>
          </a:p>
          <a:p>
            <a:pPr algn="ctr"/>
            <a:r>
              <a:rPr lang="en-US" altLang="ja-JP" sz="96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Differential Equations</a:t>
            </a:r>
            <a:endParaRPr lang="ja-JP" altLang="en-US" sz="9600" b="1" dirty="0">
              <a:ln w="38100">
                <a:solidFill>
                  <a:srgbClr val="FFFF00"/>
                </a:solidFill>
                <a:prstDash val="solid"/>
              </a:ln>
              <a:latin typeface="French Script MT" panose="03020402040607040605" pitchFamily="66" charset="0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283392" y="4231359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5516" y="1600200"/>
                <a:ext cx="3636404" cy="3715871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use boundary conditions, to find a specific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>
                        <a:latin typeface="Cambria Math"/>
                      </a:rPr>
                      <m:t>𝒇</m:t>
                    </m:r>
                    <m:r>
                      <a:rPr lang="en-GB" sz="1400" b="1" i="1">
                        <a:latin typeface="Cambria Math"/>
                      </a:rPr>
                      <m:t>(</m:t>
                    </m:r>
                    <m:r>
                      <a:rPr lang="en-GB" sz="1400" b="1" i="1">
                        <a:latin typeface="Cambria Math"/>
                      </a:rPr>
                      <m:t>𝒙</m:t>
                    </m:r>
                    <m:r>
                      <a:rPr lang="en-GB" sz="1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constants, or initial conditions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Given that the particular integral is of the form: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solution of the differential equation: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When t = 0, x = 0 and </a:t>
                </a:r>
                <a:r>
                  <a:rPr lang="en-US" sz="1400" baseline="30000" dirty="0">
                    <a:latin typeface="Comic Sans MS" panose="030F0702030302020204" pitchFamily="66" charset="0"/>
                  </a:rPr>
                  <a:t>dx</a:t>
                </a:r>
                <a:r>
                  <a:rPr lang="en-US" sz="1400" dirty="0">
                    <a:latin typeface="Comic Sans MS" panose="030F0702030302020204" pitchFamily="66" charset="0"/>
                  </a:rPr>
                  <a:t>/</a:t>
                </a:r>
                <a:r>
                  <a:rPr lang="en-US" sz="1400" baseline="-25000" dirty="0" err="1">
                    <a:latin typeface="Comic Sans MS" panose="030F0702030302020204" pitchFamily="66" charset="0"/>
                  </a:rPr>
                  <a:t>dt</a:t>
                </a:r>
                <a:r>
                  <a:rPr lang="en-US" sz="1400" dirty="0">
                    <a:latin typeface="Comic Sans MS" panose="030F0702030302020204" pitchFamily="66" charset="0"/>
                  </a:rPr>
                  <a:t> = 1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5516" y="1600200"/>
                <a:ext cx="3636404" cy="3715871"/>
              </a:xfrm>
              <a:blipFill>
                <a:blip r:embed="rId2"/>
                <a:stretch>
                  <a:fillRect t="-1478" r="-10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724128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0"/>
                <a:ext cx="1435649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499992" y="0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0"/>
                <a:ext cx="1231619" cy="307777"/>
              </a:xfrm>
              <a:prstGeom prst="rect">
                <a:avLst/>
              </a:prstGeom>
              <a:blipFill>
                <a:blip r:embed="rId4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149462" y="525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9462" y="525"/>
                <a:ext cx="1990288" cy="307777"/>
              </a:xfrm>
              <a:prstGeom prst="rect">
                <a:avLst/>
              </a:prstGeom>
              <a:blipFill>
                <a:blip r:embed="rId5"/>
                <a:stretch>
                  <a:fillRect b="-181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935596" y="5265204"/>
                <a:ext cx="226825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𝐴𝑐𝑜𝑠𝑡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𝐵𝑠𝑖𝑛𝑡</m:t>
                      </m:r>
                      <m:r>
                        <a:rPr lang="en-GB" sz="1400" i="1">
                          <a:latin typeface="Cambria Math"/>
                        </a:rPr>
                        <m:t>−</m:t>
                      </m:r>
                      <m:r>
                        <a:rPr lang="en-GB" sz="1400" i="1">
                          <a:latin typeface="Cambria Math"/>
                        </a:rPr>
                        <m:t>𝑠𝑖𝑛</m:t>
                      </m:r>
                      <m:r>
                        <a:rPr lang="en-GB" sz="1400" i="1">
                          <a:latin typeface="Cambria Math"/>
                        </a:rPr>
                        <m:t>2</m:t>
                      </m:r>
                      <m:r>
                        <a:rPr lang="en-GB" sz="14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596" y="5265204"/>
                <a:ext cx="2268252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031940" y="1448780"/>
                <a:ext cx="226825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𝐴𝑐𝑜𝑠𝑡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𝐵𝑠𝑖𝑛𝑡</m:t>
                      </m:r>
                      <m:r>
                        <a:rPr lang="en-GB" sz="1400" i="1">
                          <a:latin typeface="Cambria Math"/>
                        </a:rPr>
                        <m:t>−</m:t>
                      </m:r>
                      <m:r>
                        <a:rPr lang="en-GB" sz="1400" i="1">
                          <a:latin typeface="Cambria Math"/>
                        </a:rPr>
                        <m:t>𝑠𝑖𝑛</m:t>
                      </m:r>
                      <m:r>
                        <a:rPr lang="en-GB" sz="1400" i="1">
                          <a:latin typeface="Cambria Math"/>
                        </a:rPr>
                        <m:t>2</m:t>
                      </m:r>
                      <m:r>
                        <a:rPr lang="en-GB" sz="14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1940" y="1448780"/>
                <a:ext cx="2268252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887924" y="1844824"/>
                <a:ext cx="29523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(0)=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𝐴𝑐𝑜𝑠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(0)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𝐵𝑠𝑖𝑛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(0)</m:t>
                      </m:r>
                      <m:r>
                        <a:rPr lang="en-GB" sz="1400" i="1">
                          <a:latin typeface="Cambria Math"/>
                        </a:rPr>
                        <m:t>−</m:t>
                      </m:r>
                      <m:r>
                        <a:rPr lang="en-GB" sz="1400" i="1">
                          <a:latin typeface="Cambria Math"/>
                        </a:rPr>
                        <m:t>𝑠𝑖𝑛</m:t>
                      </m:r>
                      <m:r>
                        <a:rPr lang="en-GB" sz="1400" i="1">
                          <a:latin typeface="Cambria Math"/>
                        </a:rPr>
                        <m:t>2(0)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7924" y="1844824"/>
                <a:ext cx="2952328" cy="307777"/>
              </a:xfrm>
              <a:prstGeom prst="rect">
                <a:avLst/>
              </a:prstGeom>
              <a:blipFill>
                <a:blip r:embed="rId10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rc 13"/>
          <p:cNvSpPr/>
          <p:nvPr/>
        </p:nvSpPr>
        <p:spPr>
          <a:xfrm>
            <a:off x="6624228" y="1628800"/>
            <a:ext cx="324036" cy="396044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6876256" y="1592796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When t = 0, x = 0</a:t>
            </a:r>
            <a:endParaRPr lang="en-GB" sz="1200" baseline="-250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995936" y="2276872"/>
                <a:ext cx="79208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0=</m:t>
                      </m:r>
                      <m:r>
                        <a:rPr lang="en-GB" sz="1400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2276872"/>
                <a:ext cx="792088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c 16"/>
          <p:cNvSpPr/>
          <p:nvPr/>
        </p:nvSpPr>
        <p:spPr>
          <a:xfrm>
            <a:off x="6624228" y="2024844"/>
            <a:ext cx="324036" cy="396044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6876256" y="2096852"/>
            <a:ext cx="900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baseline="-250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23928" y="2636912"/>
            <a:ext cx="49325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As we found the value of A straight away, we can update the equation for x…</a:t>
            </a:r>
          </a:p>
          <a:p>
            <a:pPr algn="ctr"/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(This is an important step as it can make the next step, differentiation, much easier)</a:t>
            </a:r>
            <a:endParaRPr lang="en-GB" sz="1200" baseline="-250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067944" y="3717032"/>
                <a:ext cx="15841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𝐵𝑠𝑖𝑛𝑡</m:t>
                      </m:r>
                      <m:r>
                        <a:rPr lang="en-GB" sz="1400" i="1">
                          <a:latin typeface="Cambria Math"/>
                        </a:rPr>
                        <m:t>−</m:t>
                      </m:r>
                      <m:r>
                        <a:rPr lang="en-GB" sz="1400" i="1">
                          <a:latin typeface="Cambria Math"/>
                        </a:rPr>
                        <m:t>𝑠𝑖𝑛</m:t>
                      </m:r>
                      <m:r>
                        <a:rPr lang="en-GB" sz="1400" i="1">
                          <a:latin typeface="Cambria Math"/>
                        </a:rPr>
                        <m:t>2</m:t>
                      </m:r>
                      <m:r>
                        <a:rPr lang="en-GB" sz="14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3717032"/>
                <a:ext cx="1584176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851920" y="4077072"/>
                <a:ext cx="2052228" cy="501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𝑑𝑡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𝐵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en-GB" sz="1400" i="1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i="1">
                          <a:latin typeface="Cambria Math"/>
                        </a:rPr>
                        <m:t>2</m:t>
                      </m:r>
                      <m:r>
                        <a:rPr lang="en-GB" sz="14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4077072"/>
                <a:ext cx="2052228" cy="501356"/>
              </a:xfrm>
              <a:prstGeom prst="rect">
                <a:avLst/>
              </a:prstGeom>
              <a:blipFill>
                <a:blip r:embed="rId13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923928" y="4653136"/>
                <a:ext cx="223224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𝐵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(0)−2</m:t>
                      </m:r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i="1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(0)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4653136"/>
                <a:ext cx="2232248" cy="307777"/>
              </a:xfrm>
              <a:prstGeom prst="rect">
                <a:avLst/>
              </a:prstGeom>
              <a:blipFill>
                <a:blip r:embed="rId14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031940" y="5085184"/>
                <a:ext cx="111612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1=</m:t>
                      </m:r>
                      <m:r>
                        <a:rPr lang="en-GB" sz="1400" b="0" i="1" smtClean="0">
                          <a:latin typeface="Cambria Math"/>
                        </a:rPr>
                        <m:t>𝐵</m:t>
                      </m:r>
                      <m:r>
                        <a:rPr lang="en-GB" sz="1400" b="0" i="1" smtClean="0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1940" y="5085184"/>
                <a:ext cx="1116124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031940" y="5517232"/>
                <a:ext cx="79208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3=</m:t>
                      </m:r>
                      <m:r>
                        <a:rPr lang="en-GB" sz="14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1940" y="5517232"/>
                <a:ext cx="792088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c 24"/>
          <p:cNvSpPr/>
          <p:nvPr/>
        </p:nvSpPr>
        <p:spPr>
          <a:xfrm>
            <a:off x="5616116" y="3897052"/>
            <a:ext cx="324036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5904148" y="3969060"/>
            <a:ext cx="1188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</a:t>
            </a:r>
            <a:endParaRPr lang="en-GB" sz="1200" baseline="-250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Arc 27"/>
          <p:cNvSpPr/>
          <p:nvPr/>
        </p:nvSpPr>
        <p:spPr>
          <a:xfrm>
            <a:off x="5976156" y="4365104"/>
            <a:ext cx="324036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Arc 28"/>
          <p:cNvSpPr/>
          <p:nvPr/>
        </p:nvSpPr>
        <p:spPr>
          <a:xfrm>
            <a:off x="5940152" y="4833156"/>
            <a:ext cx="324036" cy="396044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Arc 29"/>
          <p:cNvSpPr/>
          <p:nvPr/>
        </p:nvSpPr>
        <p:spPr>
          <a:xfrm>
            <a:off x="4896036" y="5265204"/>
            <a:ext cx="324036" cy="432048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6228184" y="4437112"/>
            <a:ext cx="1692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When t = 0, 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dx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1200" baseline="-25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dt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= 1</a:t>
            </a:r>
            <a:endParaRPr lang="en-GB" sz="1200" baseline="-250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228184" y="4869160"/>
            <a:ext cx="900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baseline="-250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184068" y="5337212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Add 2</a:t>
            </a:r>
            <a:endParaRPr lang="en-GB" sz="1200" baseline="-250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151620" y="6057292"/>
                <a:ext cx="176419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=3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𝑠𝑖𝑛𝑡</m:t>
                      </m:r>
                      <m:r>
                        <a:rPr lang="en-GB" sz="1400" i="1">
                          <a:latin typeface="Cambria Math"/>
                        </a:rPr>
                        <m:t>−</m:t>
                      </m:r>
                      <m:r>
                        <a:rPr lang="en-GB" sz="1400" i="1">
                          <a:latin typeface="Cambria Math"/>
                        </a:rPr>
                        <m:t>𝑠𝑖𝑛</m:t>
                      </m:r>
                      <m:r>
                        <a:rPr lang="en-GB" sz="1400" i="1">
                          <a:latin typeface="Cambria Math"/>
                        </a:rPr>
                        <m:t>2</m:t>
                      </m:r>
                      <m:r>
                        <a:rPr lang="en-GB" sz="14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1620" y="6057292"/>
                <a:ext cx="1764196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>
            <a:off x="2087724" y="5589240"/>
            <a:ext cx="0" cy="50405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39552" y="5625244"/>
            <a:ext cx="1548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Update, with A = 0 and B = 3</a:t>
            </a:r>
          </a:p>
        </p:txBody>
      </p:sp>
      <p:sp>
        <p:nvSpPr>
          <p:cNvPr id="38" name="Rectangle 37"/>
          <p:cNvSpPr/>
          <p:nvPr/>
        </p:nvSpPr>
        <p:spPr>
          <a:xfrm>
            <a:off x="4103948" y="1448780"/>
            <a:ext cx="2160240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4103948" y="3717032"/>
            <a:ext cx="1548172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1295636" y="4815226"/>
            <a:ext cx="468052" cy="23414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1799692" y="4815226"/>
            <a:ext cx="468052" cy="23414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2591780" y="4761292"/>
            <a:ext cx="684076" cy="3600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3221850" y="6056205"/>
            <a:ext cx="27543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Check that it makes the differential equation work!</a:t>
            </a:r>
          </a:p>
        </p:txBody>
      </p:sp>
      <p:sp>
        <p:nvSpPr>
          <p:cNvPr id="45" name="Rectangle 2">
            <a:extLst>
              <a:ext uri="{FF2B5EF4-FFF2-40B4-BE49-F238E27FC236}">
                <a16:creationId xmlns:a16="http://schemas.microsoft.com/office/drawing/2014/main" id="{D15E5728-807E-43D1-BCB9-ACE9721A81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46" name="テキスト ボックス 3">
            <a:extLst>
              <a:ext uri="{FF2B5EF4-FFF2-40B4-BE49-F238E27FC236}">
                <a16:creationId xmlns:a16="http://schemas.microsoft.com/office/drawing/2014/main" id="{66F3197E-4879-4309-9880-1FC136D6EC8D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7">
                <a:extLst>
                  <a:ext uri="{FF2B5EF4-FFF2-40B4-BE49-F238E27FC236}">
                    <a16:creationId xmlns:a16="http://schemas.microsoft.com/office/drawing/2014/main" id="{CD95244C-13F8-4A38-A94D-604AE1A5311E}"/>
                  </a:ext>
                </a:extLst>
              </p:cNvPr>
              <p:cNvSpPr txBox="1"/>
              <p:nvPr/>
            </p:nvSpPr>
            <p:spPr>
              <a:xfrm>
                <a:off x="1619672" y="3375647"/>
                <a:ext cx="80842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600" b="0" i="1" smtClean="0">
                          <a:latin typeface="Cambria Math"/>
                        </a:rPr>
                        <m:t>λ</m:t>
                      </m:r>
                      <m:r>
                        <a:rPr lang="en-GB" sz="1600" b="0" i="1" smtClean="0">
                          <a:latin typeface="Cambria Math"/>
                        </a:rPr>
                        <m:t>𝑠𝑖𝑛</m:t>
                      </m:r>
                      <m:r>
                        <a:rPr lang="en-GB" sz="1600" b="0" i="1" smtClean="0">
                          <a:latin typeface="Cambria Math"/>
                        </a:rPr>
                        <m:t>2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7">
                <a:extLst>
                  <a:ext uri="{FF2B5EF4-FFF2-40B4-BE49-F238E27FC236}">
                    <a16:creationId xmlns:a16="http://schemas.microsoft.com/office/drawing/2014/main" id="{CD95244C-13F8-4A38-A94D-604AE1A531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3375647"/>
                <a:ext cx="808426" cy="33855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26">
                <a:extLst>
                  <a:ext uri="{FF2B5EF4-FFF2-40B4-BE49-F238E27FC236}">
                    <a16:creationId xmlns:a16="http://schemas.microsoft.com/office/drawing/2014/main" id="{CC0F5E18-0CC9-4D01-8284-47C9359482C9}"/>
                  </a:ext>
                </a:extLst>
              </p:cNvPr>
              <p:cNvSpPr txBox="1"/>
              <p:nvPr/>
            </p:nvSpPr>
            <p:spPr>
              <a:xfrm>
                <a:off x="1187624" y="4158481"/>
                <a:ext cx="1786515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=3</m:t>
                      </m:r>
                      <m:r>
                        <a:rPr lang="en-GB" sz="1600" b="0" i="1" smtClean="0">
                          <a:latin typeface="Cambria Math"/>
                        </a:rPr>
                        <m:t>𝑠𝑖𝑛</m:t>
                      </m:r>
                      <m:r>
                        <a:rPr lang="en-GB" sz="1600" b="0" i="1" smtClean="0">
                          <a:latin typeface="Cambria Math"/>
                        </a:rPr>
                        <m:t>2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TextBox 26">
                <a:extLst>
                  <a:ext uri="{FF2B5EF4-FFF2-40B4-BE49-F238E27FC236}">
                    <a16:creationId xmlns:a16="http://schemas.microsoft.com/office/drawing/2014/main" id="{CC0F5E18-0CC9-4D01-8284-47C9359482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4158481"/>
                <a:ext cx="1786515" cy="586443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3245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 animBg="1"/>
      <p:bldP spid="15" grpId="0"/>
      <p:bldP spid="16" grpId="0"/>
      <p:bldP spid="17" grpId="0" animBg="1"/>
      <p:bldP spid="18" grpId="0"/>
      <p:bldP spid="20" grpId="0"/>
      <p:bldP spid="21" grpId="0"/>
      <p:bldP spid="22" grpId="0"/>
      <p:bldP spid="23" grpId="0"/>
      <p:bldP spid="24" grpId="0"/>
      <p:bldP spid="25" grpId="0" animBg="1"/>
      <p:bldP spid="26" grpId="0"/>
      <p:bldP spid="28" grpId="0" animBg="1"/>
      <p:bldP spid="29" grpId="0" animBg="1"/>
      <p:bldP spid="30" grpId="0" animBg="1"/>
      <p:bldP spid="31" grpId="0"/>
      <p:bldP spid="32" grpId="0"/>
      <p:bldP spid="33" grpId="0"/>
      <p:bldP spid="37" grpId="0"/>
      <p:bldP spid="11" grpId="0"/>
      <p:bldP spid="38" grpId="0" animBg="1"/>
      <p:bldP spid="38" grpId="1" animBg="1"/>
      <p:bldP spid="40" grpId="0" animBg="1"/>
      <p:bldP spid="40" grpId="1" animBg="1"/>
      <p:bldP spid="41" grpId="0" animBg="1"/>
      <p:bldP spid="41" grpId="1" animBg="1"/>
      <p:bldP spid="41" grpId="2" animBg="1"/>
      <p:bldP spid="41" grpId="3" animBg="1"/>
      <p:bldP spid="42" grpId="0" animBg="1"/>
      <p:bldP spid="42" grpId="1" animBg="1"/>
      <p:bldP spid="43" grpId="0" animBg="1"/>
      <p:bldP spid="43" grpId="1" animBg="1"/>
      <p:bldP spid="4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Exercise 7D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Pearson Core Pure Year 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Pages 164-165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195FB63-44BA-4549-BF74-213882A43D20}"/>
              </a:ext>
            </a:extLst>
          </p:cNvPr>
          <p:cNvSpPr txBox="1"/>
          <p:nvPr/>
        </p:nvSpPr>
        <p:spPr>
          <a:xfrm>
            <a:off x="1403648" y="2662363"/>
            <a:ext cx="47525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Complete before the lesson Q1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 Class:		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Green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Q2-5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Amber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		Q6-9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Red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Q10-13</a:t>
            </a:r>
          </a:p>
        </p:txBody>
      </p:sp>
    </p:spTree>
    <p:extLst>
      <p:ext uri="{BB962C8B-B14F-4D97-AF65-F5344CB8AC3E}">
        <p14:creationId xmlns:p14="http://schemas.microsoft.com/office/powerpoint/2010/main" val="3682752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C28D9FB-2C9E-4742-95EE-46B11A8A5B22}"/>
              </a:ext>
            </a:extLst>
          </p:cNvPr>
          <p:cNvSpPr/>
          <p:nvPr/>
        </p:nvSpPr>
        <p:spPr>
          <a:xfrm>
            <a:off x="857235" y="1316007"/>
            <a:ext cx="7410427" cy="431656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138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138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7D</a:t>
            </a:r>
            <a:endParaRPr lang="ja-JP" altLang="en-US" sz="13800" b="1" dirty="0">
              <a:ln w="38100">
                <a:solidFill>
                  <a:srgbClr val="FFFF00"/>
                </a:solidFill>
                <a:prstDash val="solid"/>
              </a:ln>
              <a:latin typeface="French Script MT" panose="03020402040607040605" pitchFamily="66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227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5516" y="1600200"/>
                <a:ext cx="3636404" cy="4164105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use boundary conditions, to find a specific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>
                        <a:latin typeface="Cambria Math"/>
                      </a:rPr>
                      <m:t>𝒇</m:t>
                    </m:r>
                    <m:r>
                      <a:rPr lang="en-GB" sz="1400" b="1" i="1">
                        <a:latin typeface="Cambria Math"/>
                      </a:rPr>
                      <m:t>(</m:t>
                    </m:r>
                    <m:r>
                      <a:rPr lang="en-GB" sz="1400" b="1" i="1">
                        <a:latin typeface="Cambria Math"/>
                      </a:rPr>
                      <m:t>𝒙</m:t>
                    </m:r>
                    <m:r>
                      <a:rPr lang="en-GB" sz="1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constants, or initial conditions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Up to this point all your solutions have contained unknown constants that we have referred to as ‘A’ and ‘B’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In this section you are given additional information which allows you to find the values of A and B!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GB" sz="1400" dirty="0">
                    <a:latin typeface="Comic Sans MS" panose="030F0702030302020204" pitchFamily="66" charset="0"/>
                  </a:rPr>
                  <a:t>Since there are two unknowns, you will need two ‘boundary conditions’ in order to find them…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5516" y="1600200"/>
                <a:ext cx="3636404" cy="4164105"/>
              </a:xfrm>
              <a:blipFill>
                <a:blip r:embed="rId2"/>
                <a:stretch>
                  <a:fillRect t="-1318" r="-15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2">
            <a:extLst>
              <a:ext uri="{FF2B5EF4-FFF2-40B4-BE49-F238E27FC236}">
                <a16:creationId xmlns:a16="http://schemas.microsoft.com/office/drawing/2014/main" id="{E418F679-AF65-46CC-B2A0-9339656456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8" name="テキスト ボックス 3">
            <a:extLst>
              <a:ext uri="{FF2B5EF4-FFF2-40B4-BE49-F238E27FC236}">
                <a16:creationId xmlns:a16="http://schemas.microsoft.com/office/drawing/2014/main" id="{BF3A426D-9119-467A-9563-6A38E8B7BA3B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487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5516" y="1600200"/>
                <a:ext cx="3636404" cy="4020671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use boundary conditions, to find a specific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>
                        <a:latin typeface="Cambria Math"/>
                      </a:rPr>
                      <m:t>𝒇</m:t>
                    </m:r>
                    <m:r>
                      <a:rPr lang="en-GB" sz="1400" b="1" i="1">
                        <a:latin typeface="Cambria Math"/>
                      </a:rPr>
                      <m:t>(</m:t>
                    </m:r>
                    <m:r>
                      <a:rPr lang="en-GB" sz="1400" b="1" i="1">
                        <a:latin typeface="Cambria Math"/>
                      </a:rPr>
                      <m:t>𝒙</m:t>
                    </m:r>
                    <m:r>
                      <a:rPr lang="en-GB" sz="1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constants, or initial conditions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Find y in terms of x, given that: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And that when x = 0,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Start, as before, by finding the Complimentary Function and Particular Integral…</a:t>
                </a: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5516" y="1600200"/>
                <a:ext cx="3636404" cy="4020671"/>
              </a:xfrm>
              <a:blipFill>
                <a:blip r:embed="rId2"/>
                <a:stretch>
                  <a:fillRect t="-1366" r="-10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313710" y="3240305"/>
                <a:ext cx="1535164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−</m:t>
                      </m:r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=2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3710" y="3240305"/>
                <a:ext cx="1535164" cy="586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187624" y="4149080"/>
                <a:ext cx="1706814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=0  </m:t>
                      </m:r>
                      <m:r>
                        <a:rPr lang="en-US" sz="1400" b="0" i="1" smtClean="0">
                          <a:latin typeface="Cambria Math"/>
                        </a:rPr>
                        <m:t>𝑎𝑛𝑑</m:t>
                      </m:r>
                      <m:r>
                        <a:rPr lang="en-US" sz="1400" b="0" i="1" smtClean="0">
                          <a:latin typeface="Cambria Math"/>
                        </a:rPr>
                        <m:t> 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4149080"/>
                <a:ext cx="1706814" cy="501356"/>
              </a:xfrm>
              <a:prstGeom prst="rect">
                <a:avLst/>
              </a:prstGeom>
              <a:blipFill>
                <a:blip r:embed="rId4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139952" y="1484784"/>
                <a:ext cx="1173783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i="1">
                          <a:latin typeface="Cambria Math"/>
                        </a:rPr>
                        <m:t>−</m:t>
                      </m:r>
                      <m:r>
                        <a:rPr lang="en-US" sz="1400" i="1">
                          <a:latin typeface="Cambria Math"/>
                        </a:rPr>
                        <m:t>𝑦</m:t>
                      </m:r>
                      <m:r>
                        <a:rPr lang="en-US" sz="1400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1484784"/>
                <a:ext cx="1173783" cy="5245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211960" y="2060848"/>
                <a:ext cx="110889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−1=0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2060848"/>
                <a:ext cx="1108893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499992" y="2456892"/>
                <a:ext cx="82809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2456892"/>
                <a:ext cx="828092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211960" y="2888940"/>
                <a:ext cx="12913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𝑚</m:t>
                      </m:r>
                      <m:r>
                        <a:rPr lang="en-US" sz="1400" b="0" i="1" smtClean="0">
                          <a:latin typeface="Cambria Math"/>
                        </a:rPr>
                        <m:t>=1 </m:t>
                      </m:r>
                      <m:r>
                        <a:rPr lang="en-US" sz="1400" b="0" i="1" smtClean="0">
                          <a:latin typeface="Cambria Math"/>
                        </a:rPr>
                        <m:t>𝑜𝑟</m:t>
                      </m:r>
                      <m:r>
                        <a:rPr lang="en-US" sz="1400" b="0" i="1" smtClean="0">
                          <a:latin typeface="Cambria Math"/>
                        </a:rPr>
                        <m:t> −1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2888940"/>
                <a:ext cx="1291379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/>
          <p:nvPr/>
        </p:nvCxnSpPr>
        <p:spPr>
          <a:xfrm>
            <a:off x="3995936" y="3284984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031940" y="3789040"/>
                <a:ext cx="1435649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1940" y="3789040"/>
                <a:ext cx="1435649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211960" y="4257092"/>
                <a:ext cx="1188132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4257092"/>
                <a:ext cx="1188132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c 16"/>
          <p:cNvSpPr/>
          <p:nvPr/>
        </p:nvSpPr>
        <p:spPr>
          <a:xfrm>
            <a:off x="5328084" y="1772816"/>
            <a:ext cx="288032" cy="432048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5544108" y="1772816"/>
            <a:ext cx="1548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Form the auxiliary equation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580112" y="2312876"/>
            <a:ext cx="6120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Add 1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544108" y="2708920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Square root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995936" y="3429000"/>
            <a:ext cx="46445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the two answers into the ‘real roots’ form above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Arc 23"/>
          <p:cNvSpPr/>
          <p:nvPr/>
        </p:nvSpPr>
        <p:spPr>
          <a:xfrm>
            <a:off x="5364088" y="3933055"/>
            <a:ext cx="288032" cy="468053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5616116" y="4041068"/>
            <a:ext cx="14761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</a:t>
            </a:r>
            <a:r>
              <a:rPr lang="en-US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= 1 and m</a:t>
            </a:r>
            <a:r>
              <a:rPr lang="en-US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= -1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103948" y="1484784"/>
            <a:ext cx="1188132" cy="54006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7560332" y="1232756"/>
            <a:ext cx="1404156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Complimentary Function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349714" y="3276309"/>
            <a:ext cx="1476164" cy="54006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Arc 31"/>
          <p:cNvSpPr/>
          <p:nvPr/>
        </p:nvSpPr>
        <p:spPr>
          <a:xfrm>
            <a:off x="5328084" y="2204864"/>
            <a:ext cx="288032" cy="432048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Arc 32"/>
          <p:cNvSpPr/>
          <p:nvPr/>
        </p:nvSpPr>
        <p:spPr>
          <a:xfrm>
            <a:off x="5328084" y="2636912"/>
            <a:ext cx="288032" cy="432048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724128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0"/>
                <a:ext cx="1435649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499992" y="0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0"/>
                <a:ext cx="1231619" cy="307777"/>
              </a:xfrm>
              <a:prstGeom prst="rect">
                <a:avLst/>
              </a:prstGeom>
              <a:blipFill>
                <a:blip r:embed="rId12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149462" y="525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9462" y="525"/>
                <a:ext cx="1990288" cy="307777"/>
              </a:xfrm>
              <a:prstGeom prst="rect">
                <a:avLst/>
              </a:prstGeom>
              <a:blipFill>
                <a:blip r:embed="rId13"/>
                <a:stretch>
                  <a:fillRect b="-181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187624" y="5373216"/>
                <a:ext cx="1609415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𝐶𝐹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5373216"/>
                <a:ext cx="1609415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2">
            <a:extLst>
              <a:ext uri="{FF2B5EF4-FFF2-40B4-BE49-F238E27FC236}">
                <a16:creationId xmlns:a16="http://schemas.microsoft.com/office/drawing/2014/main" id="{16DB879B-1A60-4B42-BFE9-167AAE94AC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39" name="テキスト ボックス 3">
            <a:extLst>
              <a:ext uri="{FF2B5EF4-FFF2-40B4-BE49-F238E27FC236}">
                <a16:creationId xmlns:a16="http://schemas.microsoft.com/office/drawing/2014/main" id="{337539E3-847D-4807-B079-9283A0EB6AFB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857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  <p:bldP spid="11" grpId="0"/>
      <p:bldP spid="12" grpId="0"/>
      <p:bldP spid="13" grpId="0"/>
      <p:bldP spid="15" grpId="0"/>
      <p:bldP spid="16" grpId="0"/>
      <p:bldP spid="17" grpId="0" animBg="1"/>
      <p:bldP spid="18" grpId="0"/>
      <p:bldP spid="21" grpId="0"/>
      <p:bldP spid="22" grpId="0"/>
      <p:bldP spid="23" grpId="0"/>
      <p:bldP spid="24" grpId="0" animBg="1"/>
      <p:bldP spid="25" grpId="0"/>
      <p:bldP spid="26" grpId="0" animBg="1"/>
      <p:bldP spid="26" grpId="1" animBg="1"/>
      <p:bldP spid="27" grpId="0" animBg="1"/>
      <p:bldP spid="31" grpId="0" animBg="1"/>
      <p:bldP spid="31" grpId="1" animBg="1"/>
      <p:bldP spid="32" grpId="0" animBg="1"/>
      <p:bldP spid="33" grpId="0" animBg="1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5">
                <a:extLst>
                  <a:ext uri="{FF2B5EF4-FFF2-40B4-BE49-F238E27FC236}">
                    <a16:creationId xmlns:a16="http://schemas.microsoft.com/office/drawing/2014/main" id="{1376950C-C1D7-4089-A68C-E561CC4312F2}"/>
                  </a:ext>
                </a:extLst>
              </p:cNvPr>
              <p:cNvSpPr txBox="1"/>
              <p:nvPr/>
            </p:nvSpPr>
            <p:spPr>
              <a:xfrm>
                <a:off x="1313710" y="3240305"/>
                <a:ext cx="1535164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−</m:t>
                      </m:r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=2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4" name="TextBox 5">
                <a:extLst>
                  <a:ext uri="{FF2B5EF4-FFF2-40B4-BE49-F238E27FC236}">
                    <a16:creationId xmlns:a16="http://schemas.microsoft.com/office/drawing/2014/main" id="{1376950C-C1D7-4089-A68C-E561CC4312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3710" y="3240305"/>
                <a:ext cx="1535164" cy="586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5516" y="1600200"/>
                <a:ext cx="3636404" cy="3975847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use boundary conditions, to find a specific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>
                        <a:latin typeface="Cambria Math"/>
                      </a:rPr>
                      <m:t>𝒇</m:t>
                    </m:r>
                    <m:r>
                      <a:rPr lang="en-GB" sz="1400" b="1" i="1">
                        <a:latin typeface="Cambria Math"/>
                      </a:rPr>
                      <m:t>(</m:t>
                    </m:r>
                    <m:r>
                      <a:rPr lang="en-GB" sz="1400" b="1" i="1">
                        <a:latin typeface="Cambria Math"/>
                      </a:rPr>
                      <m:t>𝒙</m:t>
                    </m:r>
                    <m:r>
                      <a:rPr lang="en-GB" sz="1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constants, or initial conditions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Find y in terms of x, given that: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And that when x = 0,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Start, as before, by finding the Complimentary Function and Particular Integral…</a:t>
                </a: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5516" y="1600200"/>
                <a:ext cx="3636404" cy="3975847"/>
              </a:xfrm>
              <a:blipFill>
                <a:blip r:embed="rId3"/>
                <a:stretch>
                  <a:fillRect t="-1380" r="-10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187624" y="4149080"/>
                <a:ext cx="1706814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=0  </m:t>
                      </m:r>
                      <m:r>
                        <a:rPr lang="en-US" sz="1400" b="0" i="1" smtClean="0">
                          <a:latin typeface="Cambria Math"/>
                        </a:rPr>
                        <m:t>𝑎𝑛𝑑</m:t>
                      </m:r>
                      <m:r>
                        <a:rPr lang="en-US" sz="1400" b="0" i="1" smtClean="0">
                          <a:latin typeface="Cambria Math"/>
                        </a:rPr>
                        <m:t> 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4149080"/>
                <a:ext cx="1706814" cy="501356"/>
              </a:xfrm>
              <a:prstGeom prst="rect">
                <a:avLst/>
              </a:prstGeom>
              <a:blipFill>
                <a:blip r:embed="rId4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7560332" y="1232756"/>
            <a:ext cx="1404156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Particular Integral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724128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0"/>
                <a:ext cx="1435649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499992" y="0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0"/>
                <a:ext cx="1231619" cy="307777"/>
              </a:xfrm>
              <a:prstGeom prst="rect">
                <a:avLst/>
              </a:prstGeom>
              <a:blipFill>
                <a:blip r:embed="rId6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149462" y="525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9462" y="525"/>
                <a:ext cx="1990288" cy="307777"/>
              </a:xfrm>
              <a:prstGeom prst="rect">
                <a:avLst/>
              </a:prstGeom>
              <a:blipFill>
                <a:blip r:embed="rId7"/>
                <a:stretch>
                  <a:fillRect b="-181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187624" y="5373216"/>
                <a:ext cx="1609415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𝐶𝐹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5373216"/>
                <a:ext cx="1609415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887924" y="1556792"/>
                <a:ext cx="97218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1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11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7924" y="1556792"/>
                <a:ext cx="972189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851920" y="1988840"/>
                <a:ext cx="124001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𝐿𝑒𝑡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λ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1988840"/>
                <a:ext cx="1240019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/>
          <p:cNvSpPr txBox="1"/>
          <p:nvPr/>
        </p:nvSpPr>
        <p:spPr>
          <a:xfrm>
            <a:off x="5364088" y="1916832"/>
            <a:ext cx="1692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Include x in the expression for 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4103948" y="2456892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5148064" y="1304764"/>
            <a:ext cx="21962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We cannot use </a:t>
            </a:r>
            <a:r>
              <a:rPr lang="el-GR" sz="1200" dirty="0">
                <a:solidFill>
                  <a:srgbClr val="FF0000"/>
                </a:solidFill>
              </a:rPr>
              <a:t>λ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as this is a part of the complimentary function 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752020" y="2528900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Now differentiate this expression for y (we will need the product rule!)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3959932" y="2996952"/>
                <a:ext cx="97510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λ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932" y="2996952"/>
                <a:ext cx="975107" cy="307777"/>
              </a:xfrm>
              <a:prstGeom prst="rect">
                <a:avLst/>
              </a:prstGeom>
              <a:blipFill>
                <a:blip r:embed="rId11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3887925" y="3392996"/>
                <a:ext cx="612068" cy="501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7925" y="3392996"/>
                <a:ext cx="612068" cy="501356"/>
              </a:xfrm>
              <a:prstGeom prst="rect">
                <a:avLst/>
              </a:prstGeom>
              <a:blipFill>
                <a:blip r:embed="rId12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5472100" y="5589240"/>
                <a:ext cx="67473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𝑢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200" b="0" i="1" smtClean="0">
                          <a:latin typeface="Cambria Math"/>
                        </a:rPr>
                        <m:t>λ</m:t>
                      </m:r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2100" y="5589240"/>
                <a:ext cx="674736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6336196" y="5589240"/>
                <a:ext cx="6726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𝑣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6196" y="5589240"/>
                <a:ext cx="672684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5400092" y="5985284"/>
                <a:ext cx="678071" cy="4429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𝑑𝑢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200" b="0" i="1" smtClean="0">
                          <a:latin typeface="Cambria Math"/>
                        </a:rPr>
                        <m:t>λ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0092" y="5985284"/>
                <a:ext cx="678071" cy="442942"/>
              </a:xfrm>
              <a:prstGeom prst="rect">
                <a:avLst/>
              </a:prstGeom>
              <a:blipFill>
                <a:blip r:embed="rId15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6254236" y="5985284"/>
                <a:ext cx="762453" cy="4429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𝑑𝑣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4236" y="5985284"/>
                <a:ext cx="762453" cy="442942"/>
              </a:xfrm>
              <a:prstGeom prst="rect">
                <a:avLst/>
              </a:prstGeom>
              <a:blipFill>
                <a:blip r:embed="rId16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TextBox 89"/>
          <p:cNvSpPr txBox="1"/>
          <p:nvPr/>
        </p:nvSpPr>
        <p:spPr>
          <a:xfrm>
            <a:off x="5280159" y="5301208"/>
            <a:ext cx="18565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Product rule for </a:t>
            </a:r>
            <a:r>
              <a:rPr lang="en-US" sz="1200" b="1" dirty="0">
                <a:solidFill>
                  <a:srgbClr val="FF0000"/>
                </a:solidFill>
              </a:rPr>
              <a:t> </a:t>
            </a:r>
            <a:r>
              <a:rPr lang="el-GR" sz="1200" b="1" dirty="0">
                <a:solidFill>
                  <a:srgbClr val="FF0000"/>
                </a:solidFill>
              </a:rPr>
              <a:t>λ</a:t>
            </a:r>
            <a:r>
              <a:rPr lang="en-US" sz="12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xe</a:t>
            </a:r>
            <a:r>
              <a:rPr lang="en-US" sz="1200" b="1" baseline="30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endParaRPr lang="en-GB" sz="1200" b="1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91" name="Straight Arrow Connector 90"/>
          <p:cNvCxnSpPr/>
          <p:nvPr/>
        </p:nvCxnSpPr>
        <p:spPr>
          <a:xfrm>
            <a:off x="6048164" y="5805264"/>
            <a:ext cx="252028" cy="252028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99"/>
          <p:cNvSpPr/>
          <p:nvPr/>
        </p:nvSpPr>
        <p:spPr>
          <a:xfrm>
            <a:off x="5328084" y="5265204"/>
            <a:ext cx="1799692" cy="126014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2" name="Straight Arrow Connector 101"/>
          <p:cNvCxnSpPr/>
          <p:nvPr/>
        </p:nvCxnSpPr>
        <p:spPr>
          <a:xfrm flipH="1">
            <a:off x="6120172" y="5841268"/>
            <a:ext cx="252028" cy="252028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/>
              <p:cNvSpPr txBox="1"/>
              <p:nvPr/>
            </p:nvSpPr>
            <p:spPr>
              <a:xfrm>
                <a:off x="4355976" y="3501008"/>
                <a:ext cx="60061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𝑥𝑒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3" name="TextBox 1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3501008"/>
                <a:ext cx="600613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/>
              <p:cNvSpPr txBox="1"/>
              <p:nvPr/>
            </p:nvSpPr>
            <p:spPr>
              <a:xfrm>
                <a:off x="4752020" y="3501008"/>
                <a:ext cx="67916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4" name="TextBox 1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2020" y="3501008"/>
                <a:ext cx="679160" cy="30777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779912" y="3969060"/>
                <a:ext cx="706027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3969060"/>
                <a:ext cx="706027" cy="52456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355976" y="4113076"/>
                <a:ext cx="108012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𝑥𝑒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4113076"/>
                <a:ext cx="1080120" cy="307777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256076" y="4113076"/>
                <a:ext cx="64807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6076" y="4113076"/>
                <a:ext cx="648072" cy="307777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779912" y="4545124"/>
                <a:ext cx="1725280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𝑥𝑒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4545124"/>
                <a:ext cx="1725280" cy="524567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Arc 40"/>
          <p:cNvSpPr/>
          <p:nvPr/>
        </p:nvSpPr>
        <p:spPr>
          <a:xfrm>
            <a:off x="5256076" y="3140968"/>
            <a:ext cx="288032" cy="540061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5472100" y="3176972"/>
            <a:ext cx="1764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Differentiate, using the product rule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5" name="Arc 44"/>
          <p:cNvSpPr/>
          <p:nvPr/>
        </p:nvSpPr>
        <p:spPr>
          <a:xfrm>
            <a:off x="5724128" y="3717032"/>
            <a:ext cx="288032" cy="576065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rc 45"/>
          <p:cNvSpPr/>
          <p:nvPr/>
        </p:nvSpPr>
        <p:spPr>
          <a:xfrm>
            <a:off x="5688124" y="4293096"/>
            <a:ext cx="288032" cy="576065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5976156" y="3717032"/>
            <a:ext cx="29518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again (the first part needs the product rule, but is identical to the first one we already did!)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976156" y="4437112"/>
            <a:ext cx="792088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391980" y="3032956"/>
            <a:ext cx="468052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4427984" y="3537012"/>
            <a:ext cx="468052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5004048" y="3537012"/>
            <a:ext cx="360040" cy="216024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4427984" y="4149080"/>
            <a:ext cx="468052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/>
          <p:cNvSpPr/>
          <p:nvPr/>
        </p:nvSpPr>
        <p:spPr>
          <a:xfrm>
            <a:off x="5004048" y="4149080"/>
            <a:ext cx="360040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5472100" y="4149080"/>
            <a:ext cx="360040" cy="216024"/>
          </a:xfrm>
          <a:prstGeom prst="rect">
            <a:avLst/>
          </a:prstGeom>
          <a:noFill/>
          <a:ln w="254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/>
          <p:cNvSpPr/>
          <p:nvPr/>
        </p:nvSpPr>
        <p:spPr>
          <a:xfrm>
            <a:off x="5004048" y="3537012"/>
            <a:ext cx="360040" cy="216024"/>
          </a:xfrm>
          <a:prstGeom prst="rect">
            <a:avLst/>
          </a:prstGeom>
          <a:noFill/>
          <a:ln w="254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3923928" y="1556792"/>
            <a:ext cx="864096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2339752" y="3393431"/>
            <a:ext cx="432048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1727684" y="5409220"/>
            <a:ext cx="396044" cy="252028"/>
          </a:xfrm>
          <a:prstGeom prst="rect">
            <a:avLst/>
          </a:prstGeom>
          <a:noFill/>
          <a:ln w="444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6" name="Straight Connector 65"/>
          <p:cNvCxnSpPr/>
          <p:nvPr/>
        </p:nvCxnSpPr>
        <p:spPr>
          <a:xfrm>
            <a:off x="4139952" y="5157192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5616116" y="5229200"/>
                <a:ext cx="1365309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−</m:t>
                      </m:r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=2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6116" y="5229200"/>
                <a:ext cx="1365309" cy="524567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Arc 67"/>
          <p:cNvSpPr/>
          <p:nvPr/>
        </p:nvSpPr>
        <p:spPr>
          <a:xfrm>
            <a:off x="6840252" y="5517233"/>
            <a:ext cx="288032" cy="432048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Box 68"/>
          <p:cNvSpPr txBox="1"/>
          <p:nvPr/>
        </p:nvSpPr>
        <p:spPr>
          <a:xfrm>
            <a:off x="7056276" y="5481228"/>
            <a:ext cx="1188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differentials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4680012" y="5769260"/>
                <a:ext cx="230425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𝑥𝑒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+2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𝑥𝑒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=2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0012" y="5769260"/>
                <a:ext cx="2304256" cy="307777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/>
          <p:cNvSpPr/>
          <p:nvPr/>
        </p:nvSpPr>
        <p:spPr>
          <a:xfrm>
            <a:off x="5688124" y="5265204"/>
            <a:ext cx="396044" cy="50405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71"/>
          <p:cNvSpPr/>
          <p:nvPr/>
        </p:nvSpPr>
        <p:spPr>
          <a:xfrm>
            <a:off x="6192180" y="5409220"/>
            <a:ext cx="216024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tangle 73"/>
          <p:cNvSpPr/>
          <p:nvPr/>
        </p:nvSpPr>
        <p:spPr>
          <a:xfrm>
            <a:off x="3851920" y="4581128"/>
            <a:ext cx="1548172" cy="50405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74"/>
          <p:cNvSpPr/>
          <p:nvPr/>
        </p:nvSpPr>
        <p:spPr>
          <a:xfrm>
            <a:off x="4752020" y="5805264"/>
            <a:ext cx="1044116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Rectangle 75"/>
          <p:cNvSpPr/>
          <p:nvPr/>
        </p:nvSpPr>
        <p:spPr>
          <a:xfrm>
            <a:off x="5940152" y="5805264"/>
            <a:ext cx="432048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Rectangle 76"/>
          <p:cNvSpPr/>
          <p:nvPr/>
        </p:nvSpPr>
        <p:spPr>
          <a:xfrm>
            <a:off x="4067944" y="2996952"/>
            <a:ext cx="864096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TextBox 78"/>
          <p:cNvSpPr txBox="1"/>
          <p:nvPr/>
        </p:nvSpPr>
        <p:spPr>
          <a:xfrm>
            <a:off x="4499992" y="6273316"/>
            <a:ext cx="3672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dirty="0">
                <a:solidFill>
                  <a:srgbClr val="FF0000"/>
                </a:solidFill>
              </a:rPr>
              <a:t>λ</a:t>
            </a:r>
            <a:r>
              <a:rPr lang="en-GB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= 1 as the other terms will cancel out…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1475656" y="5733256"/>
                <a:ext cx="935962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𝑃𝐼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5733256"/>
                <a:ext cx="935962" cy="307777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971600" y="6165304"/>
                <a:ext cx="1997663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−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6165304"/>
                <a:ext cx="1997663" cy="307777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Rectangle 82"/>
          <p:cNvSpPr/>
          <p:nvPr/>
        </p:nvSpPr>
        <p:spPr>
          <a:xfrm>
            <a:off x="4211960" y="1988840"/>
            <a:ext cx="828092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Rectangle 91"/>
          <p:cNvSpPr/>
          <p:nvPr/>
        </p:nvSpPr>
        <p:spPr>
          <a:xfrm>
            <a:off x="1511660" y="5769260"/>
            <a:ext cx="828092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5940152" y="5841268"/>
            <a:ext cx="396044" cy="216024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flipV="1">
            <a:off x="4752020" y="5841268"/>
            <a:ext cx="396044" cy="216024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2">
            <a:extLst>
              <a:ext uri="{FF2B5EF4-FFF2-40B4-BE49-F238E27FC236}">
                <a16:creationId xmlns:a16="http://schemas.microsoft.com/office/drawing/2014/main" id="{1F804D4B-3BFC-476D-9FA1-E53AE45736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78" name="テキスト ボックス 3">
            <a:extLst>
              <a:ext uri="{FF2B5EF4-FFF2-40B4-BE49-F238E27FC236}">
                <a16:creationId xmlns:a16="http://schemas.microsoft.com/office/drawing/2014/main" id="{2E9E6561-6E0C-4B53-9CE2-2E9237382D4D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634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>
                      <p:stCondLst>
                        <p:cond delay="indefinite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8" fill="hold">
                      <p:stCondLst>
                        <p:cond delay="indefinite"/>
                      </p:stCondLst>
                      <p:childTnLst>
                        <p:par>
                          <p:cTn id="349" fill="hold">
                            <p:stCondLst>
                              <p:cond delay="0"/>
                            </p:stCondLst>
                            <p:childTnLst>
                              <p:par>
                                <p:cTn id="3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6" fill="hold">
                      <p:stCondLst>
                        <p:cond delay="indefinite"/>
                      </p:stCondLst>
                      <p:childTnLst>
                        <p:par>
                          <p:cTn id="357" fill="hold">
                            <p:stCondLst>
                              <p:cond delay="0"/>
                            </p:stCondLst>
                            <p:childTnLst>
                              <p:par>
                                <p:cTn id="3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>
                      <p:stCondLst>
                        <p:cond delay="indefinite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6" fill="hold">
                      <p:stCondLst>
                        <p:cond delay="indefinite"/>
                      </p:stCondLst>
                      <p:childTnLst>
                        <p:par>
                          <p:cTn id="367" fill="hold">
                            <p:stCondLst>
                              <p:cond delay="0"/>
                            </p:stCondLst>
                            <p:childTnLst>
                              <p:par>
                                <p:cTn id="3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9" fill="hold">
                      <p:stCondLst>
                        <p:cond delay="indefinite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9" grpId="0"/>
      <p:bldP spid="40" grpId="0"/>
      <p:bldP spid="42" grpId="0"/>
      <p:bldP spid="73" grpId="0"/>
      <p:bldP spid="81" grpId="0"/>
      <p:bldP spid="84" grpId="0"/>
      <p:bldP spid="85" grpId="0"/>
      <p:bldP spid="86" grpId="0"/>
      <p:bldP spid="86" grpId="1"/>
      <p:bldP spid="87" grpId="0"/>
      <p:bldP spid="87" grpId="1"/>
      <p:bldP spid="88" grpId="0"/>
      <p:bldP spid="88" grpId="1"/>
      <p:bldP spid="89" grpId="0"/>
      <p:bldP spid="89" grpId="1"/>
      <p:bldP spid="90" grpId="0"/>
      <p:bldP spid="90" grpId="1"/>
      <p:bldP spid="100" grpId="0" animBg="1"/>
      <p:bldP spid="100" grpId="1" animBg="1"/>
      <p:bldP spid="103" grpId="0"/>
      <p:bldP spid="104" grpId="0"/>
      <p:bldP spid="31" grpId="0"/>
      <p:bldP spid="32" grpId="0"/>
      <p:bldP spid="33" grpId="0"/>
      <p:bldP spid="38" grpId="0"/>
      <p:bldP spid="41" grpId="0" animBg="1"/>
      <p:bldP spid="44" grpId="0"/>
      <p:bldP spid="45" grpId="0" animBg="1"/>
      <p:bldP spid="46" grpId="0" animBg="1"/>
      <p:bldP spid="47" grpId="0"/>
      <p:bldP spid="48" grpId="0"/>
      <p:bldP spid="18" grpId="0" animBg="1"/>
      <p:bldP spid="18" grpId="1" animBg="1"/>
      <p:bldP spid="56" grpId="0" animBg="1"/>
      <p:bldP spid="56" grpId="1" animBg="1"/>
      <p:bldP spid="56" grpId="2" animBg="1"/>
      <p:bldP spid="56" grpId="3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7" grpId="0"/>
      <p:bldP spid="68" grpId="0" animBg="1"/>
      <p:bldP spid="69" grpId="0"/>
      <p:bldP spid="70" grpId="0"/>
      <p:bldP spid="19" grpId="0" animBg="1"/>
      <p:bldP spid="19" grpId="1" animBg="1"/>
      <p:bldP spid="72" grpId="0" animBg="1"/>
      <p:bldP spid="72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  <p:bldP spid="79" grpId="0"/>
      <p:bldP spid="80" grpId="0"/>
      <p:bldP spid="82" grpId="0"/>
      <p:bldP spid="83" grpId="0" animBg="1"/>
      <p:bldP spid="83" grpId="1" animBg="1"/>
      <p:bldP spid="92" grpId="0" animBg="1"/>
      <p:bldP spid="9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5516" y="1600200"/>
                <a:ext cx="3636404" cy="4525963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use boundary conditions, to find a specific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>
                        <a:latin typeface="Cambria Math"/>
                      </a:rPr>
                      <m:t>𝒇</m:t>
                    </m:r>
                    <m:r>
                      <a:rPr lang="en-GB" sz="1400" b="1" i="1">
                        <a:latin typeface="Cambria Math"/>
                      </a:rPr>
                      <m:t>(</m:t>
                    </m:r>
                    <m:r>
                      <a:rPr lang="en-GB" sz="1400" b="1" i="1">
                        <a:latin typeface="Cambria Math"/>
                      </a:rPr>
                      <m:t>𝒙</m:t>
                    </m:r>
                    <m:r>
                      <a:rPr lang="en-GB" sz="1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constants, or initial conditions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Find y in terms of x, given that: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And that when x = 0,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Now, we need to use the information above to find the values of A and B…</a:t>
                </a: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5516" y="1600200"/>
                <a:ext cx="3636404" cy="4525963"/>
              </a:xfrm>
              <a:blipFill>
                <a:blip r:embed="rId2"/>
                <a:stretch>
                  <a:fillRect t="-1213" r="-1005" b="-6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187624" y="4149080"/>
                <a:ext cx="1706814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=0  </m:t>
                      </m:r>
                      <m:r>
                        <a:rPr lang="en-US" sz="1400" b="0" i="1" smtClean="0">
                          <a:latin typeface="Cambria Math"/>
                        </a:rPr>
                        <m:t>𝑎𝑛𝑑</m:t>
                      </m:r>
                      <m:r>
                        <a:rPr lang="en-US" sz="1400" b="0" i="1" smtClean="0">
                          <a:latin typeface="Cambria Math"/>
                        </a:rPr>
                        <m:t> 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4149080"/>
                <a:ext cx="1706814" cy="501356"/>
              </a:xfrm>
              <a:prstGeom prst="rect">
                <a:avLst/>
              </a:prstGeom>
              <a:blipFill>
                <a:blip r:embed="rId3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724128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0"/>
                <a:ext cx="1435649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499992" y="0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0"/>
                <a:ext cx="1231619" cy="307777"/>
              </a:xfrm>
              <a:prstGeom prst="rect">
                <a:avLst/>
              </a:prstGeom>
              <a:blipFill>
                <a:blip r:embed="rId5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149462" y="525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9462" y="525"/>
                <a:ext cx="1990288" cy="307777"/>
              </a:xfrm>
              <a:prstGeom prst="rect">
                <a:avLst/>
              </a:prstGeom>
              <a:blipFill>
                <a:blip r:embed="rId6"/>
                <a:stretch>
                  <a:fillRect b="-181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1007604" y="4869160"/>
                <a:ext cx="1997663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−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604" y="4869160"/>
                <a:ext cx="1997663" cy="307777"/>
              </a:xfrm>
              <a:prstGeom prst="rect">
                <a:avLst/>
              </a:prstGeom>
              <a:blipFill>
                <a:blip r:embed="rId7"/>
                <a:stretch>
                  <a:fillRect b="-2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211960" y="1520788"/>
                <a:ext cx="1997663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−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1520788"/>
                <a:ext cx="1997663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067944" y="1952836"/>
                <a:ext cx="2588466" cy="32226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(0)=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</m:d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−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</m:d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+(0)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(0)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1952836"/>
                <a:ext cx="2588466" cy="322268"/>
              </a:xfrm>
              <a:prstGeom prst="rect">
                <a:avLst/>
              </a:prstGeom>
              <a:blipFill>
                <a:blip r:embed="rId9"/>
                <a:stretch>
                  <a:fillRect b="-754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211960" y="2420888"/>
                <a:ext cx="1044116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0=</m:t>
                      </m:r>
                      <m:r>
                        <a:rPr lang="en-GB" sz="1400" b="0" i="1" smtClean="0">
                          <a:latin typeface="Cambria Math"/>
                        </a:rPr>
                        <m:t>𝐴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2420888"/>
                <a:ext cx="1044116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rc 14"/>
          <p:cNvSpPr/>
          <p:nvPr/>
        </p:nvSpPr>
        <p:spPr>
          <a:xfrm>
            <a:off x="6444208" y="1664805"/>
            <a:ext cx="288032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6696236" y="1772816"/>
            <a:ext cx="14401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When x = 0, y = 0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Arc 16"/>
          <p:cNvSpPr/>
          <p:nvPr/>
        </p:nvSpPr>
        <p:spPr>
          <a:xfrm>
            <a:off x="6444208" y="2132856"/>
            <a:ext cx="288032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6696236" y="2240868"/>
            <a:ext cx="8280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211960" y="2960948"/>
                <a:ext cx="1997663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−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2960948"/>
                <a:ext cx="1997663" cy="307777"/>
              </a:xfrm>
              <a:prstGeom prst="rect">
                <a:avLst/>
              </a:prstGeom>
              <a:blipFill>
                <a:blip r:embed="rId7"/>
                <a:stretch>
                  <a:fillRect b="-2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c 19"/>
          <p:cNvSpPr/>
          <p:nvPr/>
        </p:nvSpPr>
        <p:spPr>
          <a:xfrm>
            <a:off x="7055768" y="3176972"/>
            <a:ext cx="288540" cy="540060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7308304" y="3104964"/>
            <a:ext cx="1548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(using the product rule for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xe</a:t>
            </a:r>
            <a:r>
              <a:rPr lang="en-US" sz="1200" baseline="30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)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103948" y="3429000"/>
                <a:ext cx="2507801" cy="50135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−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948" y="3429000"/>
                <a:ext cx="2507801" cy="501356"/>
              </a:xfrm>
              <a:prstGeom prst="rect">
                <a:avLst/>
              </a:prstGeom>
              <a:blipFill>
                <a:blip r:embed="rId11"/>
                <a:stretch>
                  <a:fillRect b="-122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2411760" y="3897052"/>
            <a:ext cx="468052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1223628" y="4293096"/>
            <a:ext cx="576064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2195736" y="4185084"/>
            <a:ext cx="612068" cy="46805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5760132" y="2996952"/>
            <a:ext cx="360040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5760132" y="3537012"/>
            <a:ext cx="756084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7056276" y="3717032"/>
            <a:ext cx="288032" cy="540060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7307796" y="3825044"/>
            <a:ext cx="1692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When x = 0, </a:t>
            </a:r>
            <a:r>
              <a:rPr lang="en-US" sz="1200" baseline="30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dy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dx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= 0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060515" y="4065451"/>
                <a:ext cx="3195747" cy="32226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(0)=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</m:d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−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</m:d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(0)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(0)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(0)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0515" y="4065451"/>
                <a:ext cx="3195747" cy="322268"/>
              </a:xfrm>
              <a:prstGeom prst="rect">
                <a:avLst/>
              </a:prstGeom>
              <a:blipFill>
                <a:blip r:embed="rId12"/>
                <a:stretch>
                  <a:fillRect b="-754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211960" y="4509120"/>
                <a:ext cx="1325748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0=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GB" sz="140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𝐵</m:t>
                      </m:r>
                      <m:r>
                        <a:rPr lang="en-GB" sz="1400" b="0" i="1" smtClean="0">
                          <a:latin typeface="Cambria Math"/>
                        </a:rPr>
                        <m:t>+1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4509120"/>
                <a:ext cx="1325748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067944" y="4941168"/>
                <a:ext cx="1188132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−1=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GB" sz="140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4941168"/>
                <a:ext cx="1188132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32"/>
          <p:cNvSpPr/>
          <p:nvPr/>
        </p:nvSpPr>
        <p:spPr>
          <a:xfrm>
            <a:off x="7056276" y="4257092"/>
            <a:ext cx="288032" cy="432048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7308304" y="4329100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580112" y="4761148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Rearrange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4139952" y="2852936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Arc 44"/>
          <p:cNvSpPr/>
          <p:nvPr/>
        </p:nvSpPr>
        <p:spPr>
          <a:xfrm>
            <a:off x="5328084" y="4689140"/>
            <a:ext cx="288032" cy="432048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2">
            <a:extLst>
              <a:ext uri="{FF2B5EF4-FFF2-40B4-BE49-F238E27FC236}">
                <a16:creationId xmlns:a16="http://schemas.microsoft.com/office/drawing/2014/main" id="{C4CF2769-1856-4862-9FD6-3C15F99547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42" name="テキスト ボックス 3">
            <a:extLst>
              <a:ext uri="{FF2B5EF4-FFF2-40B4-BE49-F238E27FC236}">
                <a16:creationId xmlns:a16="http://schemas.microsoft.com/office/drawing/2014/main" id="{69B5E956-F397-409B-ABD0-857BB1DC2F64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5">
                <a:extLst>
                  <a:ext uri="{FF2B5EF4-FFF2-40B4-BE49-F238E27FC236}">
                    <a16:creationId xmlns:a16="http://schemas.microsoft.com/office/drawing/2014/main" id="{7DEFBB91-D7D3-430D-A51A-E453475C68F4}"/>
                  </a:ext>
                </a:extLst>
              </p:cNvPr>
              <p:cNvSpPr txBox="1"/>
              <p:nvPr/>
            </p:nvSpPr>
            <p:spPr>
              <a:xfrm>
                <a:off x="1313710" y="3240305"/>
                <a:ext cx="1535164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−</m:t>
                      </m:r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=2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5">
                <a:extLst>
                  <a:ext uri="{FF2B5EF4-FFF2-40B4-BE49-F238E27FC236}">
                    <a16:creationId xmlns:a16="http://schemas.microsoft.com/office/drawing/2014/main" id="{7DEFBB91-D7D3-430D-A51A-E453475C68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3710" y="3240305"/>
                <a:ext cx="1535164" cy="586443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5913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 animBg="1"/>
      <p:bldP spid="16" grpId="0"/>
      <p:bldP spid="17" grpId="0" animBg="1"/>
      <p:bldP spid="18" grpId="0"/>
      <p:bldP spid="19" grpId="0"/>
      <p:bldP spid="20" grpId="0" animBg="1"/>
      <p:bldP spid="21" grpId="0"/>
      <p:bldP spid="22" grpId="0"/>
      <p:bldP spid="8" grpId="0" animBg="1"/>
      <p:bldP spid="8" grpId="1" animBg="1"/>
      <p:bldP spid="8" grpId="2" animBg="1"/>
      <p:bldP spid="8" grpId="3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9" grpId="0"/>
      <p:bldP spid="30" grpId="0"/>
      <p:bldP spid="31" grpId="0"/>
      <p:bldP spid="32" grpId="0"/>
      <p:bldP spid="33" grpId="0" animBg="1"/>
      <p:bldP spid="38" grpId="0"/>
      <p:bldP spid="39" grpId="0"/>
      <p:bldP spid="4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5516" y="1600200"/>
                <a:ext cx="3636404" cy="4525963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use boundary conditions, to find a specific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>
                        <a:latin typeface="Cambria Math"/>
                      </a:rPr>
                      <m:t>𝒇</m:t>
                    </m:r>
                    <m:r>
                      <a:rPr lang="en-GB" sz="1400" b="1" i="1">
                        <a:latin typeface="Cambria Math"/>
                      </a:rPr>
                      <m:t>(</m:t>
                    </m:r>
                    <m:r>
                      <a:rPr lang="en-GB" sz="1400" b="1" i="1">
                        <a:latin typeface="Cambria Math"/>
                      </a:rPr>
                      <m:t>𝒙</m:t>
                    </m:r>
                    <m:r>
                      <a:rPr lang="en-GB" sz="1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constants, or initial conditions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Find y in terms of x, given that: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And that when x = 0,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Now, we need to use the information above to find the values of A and B…</a:t>
                </a: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5516" y="1600200"/>
                <a:ext cx="3636404" cy="4525963"/>
              </a:xfrm>
              <a:blipFill>
                <a:blip r:embed="rId2"/>
                <a:stretch>
                  <a:fillRect t="-1213" r="-1005" b="-6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187624" y="4149080"/>
                <a:ext cx="1706814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=0  </m:t>
                      </m:r>
                      <m:r>
                        <a:rPr lang="en-US" sz="1400" b="0" i="1" smtClean="0">
                          <a:latin typeface="Cambria Math"/>
                        </a:rPr>
                        <m:t>𝑎𝑛𝑑</m:t>
                      </m:r>
                      <m:r>
                        <a:rPr lang="en-US" sz="1400" b="0" i="1" smtClean="0">
                          <a:latin typeface="Cambria Math"/>
                        </a:rPr>
                        <m:t> 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4149080"/>
                <a:ext cx="1706814" cy="501356"/>
              </a:xfrm>
              <a:prstGeom prst="rect">
                <a:avLst/>
              </a:prstGeom>
              <a:blipFill>
                <a:blip r:embed="rId3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724128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0"/>
                <a:ext cx="1435649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499992" y="0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0"/>
                <a:ext cx="1231619" cy="307777"/>
              </a:xfrm>
              <a:prstGeom prst="rect">
                <a:avLst/>
              </a:prstGeom>
              <a:blipFill>
                <a:blip r:embed="rId5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149462" y="525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9462" y="525"/>
                <a:ext cx="1990288" cy="307777"/>
              </a:xfrm>
              <a:prstGeom prst="rect">
                <a:avLst/>
              </a:prstGeom>
              <a:blipFill>
                <a:blip r:embed="rId6"/>
                <a:stretch>
                  <a:fillRect b="-181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1007604" y="4869160"/>
                <a:ext cx="1997663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−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604" y="4869160"/>
                <a:ext cx="1997663" cy="307777"/>
              </a:xfrm>
              <a:prstGeom prst="rect">
                <a:avLst/>
              </a:prstGeom>
              <a:blipFill>
                <a:blip r:embed="rId7"/>
                <a:stretch>
                  <a:fillRect b="-2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211960" y="1556792"/>
                <a:ext cx="1044116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0=</m:t>
                      </m:r>
                      <m:r>
                        <a:rPr lang="en-GB" sz="1400" b="0" i="1" smtClean="0">
                          <a:latin typeface="Cambria Math"/>
                        </a:rPr>
                        <m:t>𝐴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1556792"/>
                <a:ext cx="1044116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03948" y="1916832"/>
                <a:ext cx="1188132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−1=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GB" sz="140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948" y="1916832"/>
                <a:ext cx="1188132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5400092" y="1952836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Add together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Arc 41"/>
          <p:cNvSpPr/>
          <p:nvPr/>
        </p:nvSpPr>
        <p:spPr>
          <a:xfrm>
            <a:off x="5184068" y="1880828"/>
            <a:ext cx="288032" cy="720080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39952" y="2456892"/>
                <a:ext cx="864096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−1=2</m:t>
                      </m:r>
                      <m:r>
                        <a:rPr lang="en-GB" sz="1400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2456892"/>
                <a:ext cx="864096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103948" y="2816932"/>
                <a:ext cx="864096" cy="49564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948" y="2816932"/>
                <a:ext cx="864096" cy="495649"/>
              </a:xfrm>
              <a:prstGeom prst="rect">
                <a:avLst/>
              </a:prstGeom>
              <a:blipFill>
                <a:blip r:embed="rId11"/>
                <a:stretch>
                  <a:fillRect b="-246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Arc 45"/>
          <p:cNvSpPr/>
          <p:nvPr/>
        </p:nvSpPr>
        <p:spPr>
          <a:xfrm>
            <a:off x="5184068" y="2600908"/>
            <a:ext cx="252028" cy="504056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5400092" y="2708920"/>
            <a:ext cx="6120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Solve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175956" y="3392996"/>
                <a:ext cx="864096" cy="49564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5956" y="3392996"/>
                <a:ext cx="864096" cy="495649"/>
              </a:xfrm>
              <a:prstGeom prst="rect">
                <a:avLst/>
              </a:prstGeom>
              <a:blipFill>
                <a:blip r:embed="rId12"/>
                <a:stretch>
                  <a:fillRect b="-123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48"/>
          <p:cNvSpPr/>
          <p:nvPr/>
        </p:nvSpPr>
        <p:spPr>
          <a:xfrm>
            <a:off x="5184068" y="3140968"/>
            <a:ext cx="252028" cy="504056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5400092" y="3176972"/>
            <a:ext cx="9721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Use this to find B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851920" y="4041068"/>
            <a:ext cx="5040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have A and B, we finally have the solution of the differential equation, given the conditions we were told!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095836" y="5049180"/>
            <a:ext cx="792088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995936" y="4797152"/>
                <a:ext cx="2181944" cy="49564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−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4797152"/>
                <a:ext cx="2181944" cy="495649"/>
              </a:xfrm>
              <a:prstGeom prst="rect">
                <a:avLst/>
              </a:prstGeom>
              <a:blipFill>
                <a:blip r:embed="rId13"/>
                <a:stretch>
                  <a:fillRect b="-123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">
            <a:extLst>
              <a:ext uri="{FF2B5EF4-FFF2-40B4-BE49-F238E27FC236}">
                <a16:creationId xmlns:a16="http://schemas.microsoft.com/office/drawing/2014/main" id="{6564BEEF-C486-440F-A931-7A22EB1EE4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28" name="テキスト ボックス 3">
            <a:extLst>
              <a:ext uri="{FF2B5EF4-FFF2-40B4-BE49-F238E27FC236}">
                <a16:creationId xmlns:a16="http://schemas.microsoft.com/office/drawing/2014/main" id="{85F9CF82-7C2B-452A-904F-F62BD8E72487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5">
                <a:extLst>
                  <a:ext uri="{FF2B5EF4-FFF2-40B4-BE49-F238E27FC236}">
                    <a16:creationId xmlns:a16="http://schemas.microsoft.com/office/drawing/2014/main" id="{FFA78651-61B1-4545-9858-60B4E67DC00F}"/>
                  </a:ext>
                </a:extLst>
              </p:cNvPr>
              <p:cNvSpPr txBox="1"/>
              <p:nvPr/>
            </p:nvSpPr>
            <p:spPr>
              <a:xfrm>
                <a:off x="1313710" y="3240305"/>
                <a:ext cx="1535164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−</m:t>
                      </m:r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=2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5">
                <a:extLst>
                  <a:ext uri="{FF2B5EF4-FFF2-40B4-BE49-F238E27FC236}">
                    <a16:creationId xmlns:a16="http://schemas.microsoft.com/office/drawing/2014/main" id="{FFA78651-61B1-4545-9858-60B4E67DC0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3710" y="3240305"/>
                <a:ext cx="1535164" cy="58644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751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2" grpId="0" animBg="1"/>
      <p:bldP spid="43" grpId="0"/>
      <p:bldP spid="44" grpId="0"/>
      <p:bldP spid="46" grpId="0" animBg="1"/>
      <p:bldP spid="47" grpId="0"/>
      <p:bldP spid="48" grpId="0"/>
      <p:bldP spid="49" grpId="0" animBg="1"/>
      <p:bldP spid="50" grpId="0"/>
      <p:bldP spid="51" grpId="0"/>
      <p:bldP spid="5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5516" y="1600200"/>
                <a:ext cx="3636404" cy="4525963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use boundary conditions, to find a specific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>
                        <a:latin typeface="Cambria Math"/>
                      </a:rPr>
                      <m:t>𝒇</m:t>
                    </m:r>
                    <m:r>
                      <a:rPr lang="en-GB" sz="1400" b="1" i="1">
                        <a:latin typeface="Cambria Math"/>
                      </a:rPr>
                      <m:t>(</m:t>
                    </m:r>
                    <m:r>
                      <a:rPr lang="en-GB" sz="1400" b="1" i="1">
                        <a:latin typeface="Cambria Math"/>
                      </a:rPr>
                      <m:t>𝒙</m:t>
                    </m:r>
                    <m:r>
                      <a:rPr lang="en-GB" sz="1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constants, or initial conditions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Given that the particular integral is of the form: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solution of the differential equation: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When t = 0, x = 0 and </a:t>
                </a:r>
                <a:r>
                  <a:rPr lang="en-US" sz="1400" baseline="30000" dirty="0">
                    <a:latin typeface="Comic Sans MS" panose="030F0702030302020204" pitchFamily="66" charset="0"/>
                  </a:rPr>
                  <a:t>dx</a:t>
                </a:r>
                <a:r>
                  <a:rPr lang="en-US" sz="1400" dirty="0">
                    <a:latin typeface="Comic Sans MS" panose="030F0702030302020204" pitchFamily="66" charset="0"/>
                  </a:rPr>
                  <a:t>/</a:t>
                </a:r>
                <a:r>
                  <a:rPr lang="en-US" sz="1400" baseline="-25000" dirty="0" err="1">
                    <a:latin typeface="Comic Sans MS" panose="030F0702030302020204" pitchFamily="66" charset="0"/>
                  </a:rPr>
                  <a:t>dt</a:t>
                </a:r>
                <a:r>
                  <a:rPr lang="en-US" sz="1400" dirty="0">
                    <a:latin typeface="Comic Sans MS" panose="030F0702030302020204" pitchFamily="66" charset="0"/>
                  </a:rPr>
                  <a:t> = 1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You will often see x and t used like this, as in Mechanics ‘x’ can represent distance and ‘t’ represent time</a:t>
                </a: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5516" y="1600200"/>
                <a:ext cx="3636404" cy="4525963"/>
              </a:xfrm>
              <a:blipFill>
                <a:blip r:embed="rId2"/>
                <a:stretch>
                  <a:fillRect t="-1213" r="-10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724128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0"/>
                <a:ext cx="1435649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499992" y="0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0"/>
                <a:ext cx="1231619" cy="307777"/>
              </a:xfrm>
              <a:prstGeom prst="rect">
                <a:avLst/>
              </a:prstGeom>
              <a:blipFill>
                <a:blip r:embed="rId4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149462" y="525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9462" y="525"/>
                <a:ext cx="1990288" cy="307777"/>
              </a:xfrm>
              <a:prstGeom prst="rect">
                <a:avLst/>
              </a:prstGeom>
              <a:blipFill>
                <a:blip r:embed="rId5"/>
                <a:stretch>
                  <a:fillRect b="-181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619672" y="3375647"/>
                <a:ext cx="80842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600" b="0" i="1" smtClean="0">
                          <a:latin typeface="Cambria Math"/>
                        </a:rPr>
                        <m:t>λ</m:t>
                      </m:r>
                      <m:r>
                        <a:rPr lang="en-GB" sz="1600" b="0" i="1" smtClean="0">
                          <a:latin typeface="Cambria Math"/>
                        </a:rPr>
                        <m:t>𝑠𝑖𝑛</m:t>
                      </m:r>
                      <m:r>
                        <a:rPr lang="en-GB" sz="1600" b="0" i="1" smtClean="0">
                          <a:latin typeface="Cambria Math"/>
                        </a:rPr>
                        <m:t>2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3375647"/>
                <a:ext cx="808426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187624" y="4158481"/>
                <a:ext cx="1786515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=3</m:t>
                      </m:r>
                      <m:r>
                        <a:rPr lang="en-GB" sz="1600" b="0" i="1" smtClean="0">
                          <a:latin typeface="Cambria Math"/>
                        </a:rPr>
                        <m:t>𝑠𝑖𝑛</m:t>
                      </m:r>
                      <m:r>
                        <a:rPr lang="en-GB" sz="1600" b="0" i="1" smtClean="0">
                          <a:latin typeface="Cambria Math"/>
                        </a:rPr>
                        <m:t>2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4158481"/>
                <a:ext cx="1786515" cy="586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139952" y="1484784"/>
                <a:ext cx="1188132" cy="524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</a:rPr>
                        <m:t>𝑥</m:t>
                      </m:r>
                      <m:r>
                        <a:rPr lang="en-GB" sz="1400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1484784"/>
                <a:ext cx="1188132" cy="52456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211960" y="2060848"/>
                <a:ext cx="110889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1=0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2060848"/>
                <a:ext cx="1108893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63988" y="2456892"/>
                <a:ext cx="108012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−1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3988" y="2456892"/>
                <a:ext cx="1080120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608004" y="2852936"/>
                <a:ext cx="84539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𝑚</m:t>
                      </m:r>
                      <m:r>
                        <a:rPr lang="en-US" sz="1400" b="0" i="1" smtClean="0">
                          <a:latin typeface="Cambria Math"/>
                        </a:rPr>
                        <m:t>=±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𝑖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8004" y="2852936"/>
                <a:ext cx="845393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>
            <a:off x="3995936" y="3284984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887924" y="4221088"/>
                <a:ext cx="1572162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𝐴𝑐𝑜𝑠𝑞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𝐵𝑠𝑖𝑛𝑞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7924" y="4221088"/>
                <a:ext cx="1572162" cy="307777"/>
              </a:xfrm>
              <a:prstGeom prst="rect">
                <a:avLst/>
              </a:prstGeom>
              <a:blipFill>
                <a:blip r:embed="rId12"/>
                <a:stretch>
                  <a:fillRect b="-588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923928" y="4725144"/>
                <a:ext cx="1512168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𝐴𝑐𝑜𝑠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𝐵𝑠𝑖𝑛𝑡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4725144"/>
                <a:ext cx="1512168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rc 17"/>
          <p:cNvSpPr/>
          <p:nvPr/>
        </p:nvSpPr>
        <p:spPr>
          <a:xfrm>
            <a:off x="5328084" y="1772816"/>
            <a:ext cx="288032" cy="432048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5544108" y="1772816"/>
            <a:ext cx="1548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Form the auxiliary equation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580112" y="2312876"/>
            <a:ext cx="100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1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544108" y="2708920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Square root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15916" y="3429000"/>
            <a:ext cx="50765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the two answers into the ‘imaginary roots’ form above</a:t>
            </a: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(remember as there is no real part, we can ignore the part outside the bracket…)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Arc 22"/>
          <p:cNvSpPr/>
          <p:nvPr/>
        </p:nvSpPr>
        <p:spPr>
          <a:xfrm>
            <a:off x="5328084" y="4401107"/>
            <a:ext cx="288032" cy="468053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6300192" y="4293096"/>
            <a:ext cx="14761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q = 1 (as it is ±1i)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211960" y="1484784"/>
            <a:ext cx="1044116" cy="54006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7560332" y="1232756"/>
            <a:ext cx="1404156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Complimentary Function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259632" y="4185519"/>
            <a:ext cx="1656184" cy="54006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Arc 28"/>
          <p:cNvSpPr/>
          <p:nvPr/>
        </p:nvSpPr>
        <p:spPr>
          <a:xfrm>
            <a:off x="5328084" y="2204864"/>
            <a:ext cx="288032" cy="432048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Arc 29"/>
          <p:cNvSpPr/>
          <p:nvPr/>
        </p:nvSpPr>
        <p:spPr>
          <a:xfrm>
            <a:off x="5328084" y="2636912"/>
            <a:ext cx="288032" cy="432048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5544108" y="4545124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Also, remember that for this example we are using t, not x here!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256076" y="5373216"/>
                <a:ext cx="1764196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𝐶𝐹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𝐴𝑐𝑜𝑠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𝐵𝑠𝑖𝑛𝑡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6076" y="5373216"/>
                <a:ext cx="1764196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2">
            <a:extLst>
              <a:ext uri="{FF2B5EF4-FFF2-40B4-BE49-F238E27FC236}">
                <a16:creationId xmlns:a16="http://schemas.microsoft.com/office/drawing/2014/main" id="{A5B05C3E-2EC3-4B05-926E-69231F8EB4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37" name="テキスト ボックス 3">
            <a:extLst>
              <a:ext uri="{FF2B5EF4-FFF2-40B4-BE49-F238E27FC236}">
                <a16:creationId xmlns:a16="http://schemas.microsoft.com/office/drawing/2014/main" id="{AD7AC1E8-A868-44CB-A62A-830E98FBD3A1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988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CCFF"/>
                                      </p:to>
                                    </p:animClr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7" grpId="0"/>
      <p:bldP spid="11" grpId="0"/>
      <p:bldP spid="12" grpId="0"/>
      <p:bldP spid="13" grpId="0"/>
      <p:bldP spid="14" grpId="0"/>
      <p:bldP spid="16" grpId="0"/>
      <p:bldP spid="17" grpId="0"/>
      <p:bldP spid="18" grpId="0" animBg="1"/>
      <p:bldP spid="19" grpId="0"/>
      <p:bldP spid="20" grpId="0"/>
      <p:bldP spid="21" grpId="0"/>
      <p:bldP spid="22" grpId="0"/>
      <p:bldP spid="23" grpId="0" animBg="1"/>
      <p:bldP spid="24" grpId="0"/>
      <p:bldP spid="25" grpId="0" animBg="1"/>
      <p:bldP spid="25" grpId="1" animBg="1"/>
      <p:bldP spid="26" grpId="0" animBg="1"/>
      <p:bldP spid="28" grpId="0" animBg="1"/>
      <p:bldP spid="28" grpId="1" animBg="1"/>
      <p:bldP spid="29" grpId="0" animBg="1"/>
      <p:bldP spid="30" grpId="0" animBg="1"/>
      <p:bldP spid="31" grpId="0"/>
      <p:bldP spid="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">
                <a:extLst>
                  <a:ext uri="{FF2B5EF4-FFF2-40B4-BE49-F238E27FC236}">
                    <a16:creationId xmlns:a16="http://schemas.microsoft.com/office/drawing/2014/main" id="{EB91A0E7-993E-41B3-AA03-59EC24E80A6A}"/>
                  </a:ext>
                </a:extLst>
              </p:cNvPr>
              <p:cNvSpPr txBox="1"/>
              <p:nvPr/>
            </p:nvSpPr>
            <p:spPr>
              <a:xfrm>
                <a:off x="1619672" y="3375647"/>
                <a:ext cx="80842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600" b="0" i="1" smtClean="0">
                          <a:latin typeface="Cambria Math"/>
                        </a:rPr>
                        <m:t>λ</m:t>
                      </m:r>
                      <m:r>
                        <a:rPr lang="en-GB" sz="1600" b="0" i="1" smtClean="0">
                          <a:latin typeface="Cambria Math"/>
                        </a:rPr>
                        <m:t>𝑠𝑖𝑛</m:t>
                      </m:r>
                      <m:r>
                        <a:rPr lang="en-GB" sz="1600" b="0" i="1" smtClean="0">
                          <a:latin typeface="Cambria Math"/>
                        </a:rPr>
                        <m:t>2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7" name="TextBox 7">
                <a:extLst>
                  <a:ext uri="{FF2B5EF4-FFF2-40B4-BE49-F238E27FC236}">
                    <a16:creationId xmlns:a16="http://schemas.microsoft.com/office/drawing/2014/main" id="{EB91A0E7-993E-41B3-AA03-59EC24E80A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3375647"/>
                <a:ext cx="808426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26">
                <a:extLst>
                  <a:ext uri="{FF2B5EF4-FFF2-40B4-BE49-F238E27FC236}">
                    <a16:creationId xmlns:a16="http://schemas.microsoft.com/office/drawing/2014/main" id="{CE5AEA50-9DB3-4D1D-904C-88EAB317859F}"/>
                  </a:ext>
                </a:extLst>
              </p:cNvPr>
              <p:cNvSpPr txBox="1"/>
              <p:nvPr/>
            </p:nvSpPr>
            <p:spPr>
              <a:xfrm>
                <a:off x="1187624" y="4158481"/>
                <a:ext cx="1786515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=3</m:t>
                      </m:r>
                      <m:r>
                        <a:rPr lang="en-GB" sz="1600" b="0" i="1" smtClean="0">
                          <a:latin typeface="Cambria Math"/>
                        </a:rPr>
                        <m:t>𝑠𝑖𝑛</m:t>
                      </m:r>
                      <m:r>
                        <a:rPr lang="en-GB" sz="1600" b="0" i="1" smtClean="0">
                          <a:latin typeface="Cambria Math"/>
                        </a:rPr>
                        <m:t>2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8" name="TextBox 26">
                <a:extLst>
                  <a:ext uri="{FF2B5EF4-FFF2-40B4-BE49-F238E27FC236}">
                    <a16:creationId xmlns:a16="http://schemas.microsoft.com/office/drawing/2014/main" id="{CE5AEA50-9DB3-4D1D-904C-88EAB31785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4158481"/>
                <a:ext cx="1786515" cy="586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5516" y="1600200"/>
                <a:ext cx="3636404" cy="3724835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use boundary conditions, to find a specific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>
                        <a:latin typeface="Cambria Math"/>
                      </a:rPr>
                      <m:t>𝒇</m:t>
                    </m:r>
                    <m:r>
                      <a:rPr lang="en-GB" sz="1400" b="1" i="1">
                        <a:latin typeface="Cambria Math"/>
                      </a:rPr>
                      <m:t>(</m:t>
                    </m:r>
                    <m:r>
                      <a:rPr lang="en-GB" sz="1400" b="1" i="1">
                        <a:latin typeface="Cambria Math"/>
                      </a:rPr>
                      <m:t>𝒙</m:t>
                    </m:r>
                    <m:r>
                      <a:rPr lang="en-GB" sz="1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constants, or initial conditions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Given that the particular integral is of the form: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solution of the differential equation: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When t = 0, x = 0 and </a:t>
                </a:r>
                <a:r>
                  <a:rPr lang="en-US" sz="1400" baseline="30000" dirty="0">
                    <a:latin typeface="Comic Sans MS" panose="030F0702030302020204" pitchFamily="66" charset="0"/>
                  </a:rPr>
                  <a:t>dx</a:t>
                </a:r>
                <a:r>
                  <a:rPr lang="en-US" sz="1400" dirty="0">
                    <a:latin typeface="Comic Sans MS" panose="030F0702030302020204" pitchFamily="66" charset="0"/>
                  </a:rPr>
                  <a:t>/</a:t>
                </a:r>
                <a:r>
                  <a:rPr lang="en-US" sz="1400" baseline="-25000" dirty="0" err="1">
                    <a:latin typeface="Comic Sans MS" panose="030F0702030302020204" pitchFamily="66" charset="0"/>
                  </a:rPr>
                  <a:t>dt</a:t>
                </a:r>
                <a:r>
                  <a:rPr lang="en-US" sz="1400" dirty="0">
                    <a:latin typeface="Comic Sans MS" panose="030F0702030302020204" pitchFamily="66" charset="0"/>
                  </a:rPr>
                  <a:t> = 1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5516" y="1600200"/>
                <a:ext cx="3636404" cy="3724835"/>
              </a:xfrm>
              <a:blipFill>
                <a:blip r:embed="rId4"/>
                <a:stretch>
                  <a:fillRect t="-1473" r="-10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724128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0"/>
                <a:ext cx="1435649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499992" y="0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0"/>
                <a:ext cx="1231619" cy="307777"/>
              </a:xfrm>
              <a:prstGeom prst="rect">
                <a:avLst/>
              </a:prstGeom>
              <a:blipFill>
                <a:blip r:embed="rId6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149462" y="525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9462" y="525"/>
                <a:ext cx="1990288" cy="307777"/>
              </a:xfrm>
              <a:prstGeom prst="rect">
                <a:avLst/>
              </a:prstGeom>
              <a:blipFill>
                <a:blip r:embed="rId7"/>
                <a:stretch>
                  <a:fillRect b="-181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187624" y="5193196"/>
                <a:ext cx="1764196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𝐶𝐹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𝐴𝑐𝑜𝑠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𝐵𝑠𝑖𝑛𝑡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5193196"/>
                <a:ext cx="1764196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/>
          <p:cNvSpPr txBox="1"/>
          <p:nvPr/>
        </p:nvSpPr>
        <p:spPr>
          <a:xfrm>
            <a:off x="7488324" y="1232756"/>
            <a:ext cx="1404156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Particular Integral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887924" y="1556792"/>
                <a:ext cx="130343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3</m:t>
                      </m:r>
                      <m:r>
                        <a:rPr lang="en-GB" sz="1400" i="1">
                          <a:latin typeface="Cambria Math"/>
                        </a:rPr>
                        <m:t>𝑠𝑖𝑛</m:t>
                      </m:r>
                      <m:r>
                        <a:rPr lang="en-GB" sz="1400" i="1">
                          <a:latin typeface="Cambria Math"/>
                        </a:rPr>
                        <m:t>2</m:t>
                      </m:r>
                      <m:r>
                        <a:rPr lang="en-GB" sz="14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7924" y="1556792"/>
                <a:ext cx="1303434" cy="307777"/>
              </a:xfrm>
              <a:prstGeom prst="rect">
                <a:avLst/>
              </a:prstGeom>
              <a:blipFill>
                <a:blip r:embed="rId9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815916" y="1916832"/>
                <a:ext cx="12601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𝐿𝑒𝑡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GB" sz="1400" i="1">
                          <a:latin typeface="Cambria Math"/>
                        </a:rPr>
                        <m:t>𝑠𝑖𝑛</m:t>
                      </m:r>
                      <m:r>
                        <a:rPr lang="en-GB" sz="1400" i="1">
                          <a:latin typeface="Cambria Math"/>
                        </a:rPr>
                        <m:t>2</m:t>
                      </m:r>
                      <m:r>
                        <a:rPr lang="en-GB" sz="14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5916" y="1916832"/>
                <a:ext cx="1260140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Connector 40"/>
          <p:cNvCxnSpPr/>
          <p:nvPr/>
        </p:nvCxnSpPr>
        <p:spPr>
          <a:xfrm>
            <a:off x="4103948" y="2312876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580112" y="1340768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Use the form you’re given!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923928" y="1556792"/>
            <a:ext cx="1188132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2222776" y="4347465"/>
            <a:ext cx="684076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1691680" y="3393722"/>
            <a:ext cx="684076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923928" y="2420888"/>
                <a:ext cx="11521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GB" sz="1400" i="1">
                          <a:latin typeface="Cambria Math"/>
                        </a:rPr>
                        <m:t>𝑠𝑖𝑛</m:t>
                      </m:r>
                      <m:r>
                        <a:rPr lang="en-GB" sz="1400" i="1">
                          <a:latin typeface="Cambria Math"/>
                        </a:rPr>
                        <m:t>2</m:t>
                      </m:r>
                      <m:r>
                        <a:rPr lang="en-GB" sz="14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2420888"/>
                <a:ext cx="1152128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851920" y="2744924"/>
                <a:ext cx="1332148" cy="501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𝑑𝑡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i="1">
                          <a:latin typeface="Cambria Math"/>
                        </a:rPr>
                        <m:t>2</m:t>
                      </m:r>
                      <m:r>
                        <a:rPr lang="en-GB" sz="14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2744924"/>
                <a:ext cx="1332148" cy="501356"/>
              </a:xfrm>
              <a:prstGeom prst="rect">
                <a:avLst/>
              </a:prstGeom>
              <a:blipFill>
                <a:blip r:embed="rId12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779912" y="3320988"/>
                <a:ext cx="1512168" cy="524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=−4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</a:rPr>
                        <m:t>𝑠𝑖𝑛</m:t>
                      </m:r>
                      <m:r>
                        <a:rPr lang="en-GB" sz="1400" i="1">
                          <a:latin typeface="Cambria Math"/>
                        </a:rPr>
                        <m:t>2</m:t>
                      </m:r>
                      <m:r>
                        <a:rPr lang="en-GB" sz="14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3320988"/>
                <a:ext cx="1512168" cy="52456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Arc 49"/>
          <p:cNvSpPr/>
          <p:nvPr/>
        </p:nvSpPr>
        <p:spPr>
          <a:xfrm>
            <a:off x="5004048" y="2564904"/>
            <a:ext cx="288032" cy="468053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5256076" y="2636912"/>
            <a:ext cx="1188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2" name="Arc 51"/>
          <p:cNvSpPr/>
          <p:nvPr/>
        </p:nvSpPr>
        <p:spPr>
          <a:xfrm>
            <a:off x="5112060" y="3104964"/>
            <a:ext cx="288032" cy="468053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5364088" y="3176972"/>
            <a:ext cx="16561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again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4103948" y="3933056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5220072" y="1808820"/>
            <a:ext cx="21962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Remember to use x in place of y, and t in place of 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544108" y="4113076"/>
                <a:ext cx="1585242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=3</m:t>
                      </m:r>
                      <m:r>
                        <a:rPr lang="en-GB" sz="1400" b="0" i="1" smtClean="0">
                          <a:latin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4108" y="4113076"/>
                <a:ext cx="1585242" cy="52456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716016" y="4725144"/>
                <a:ext cx="243233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−4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GB" sz="1400" i="1">
                          <a:latin typeface="Cambria Math"/>
                        </a:rPr>
                        <m:t>𝑠𝑖𝑛</m:t>
                      </m:r>
                      <m:r>
                        <a:rPr lang="en-GB" sz="1400" i="1">
                          <a:latin typeface="Cambria Math"/>
                        </a:rPr>
                        <m:t>2</m:t>
                      </m:r>
                      <m:r>
                        <a:rPr lang="en-GB" sz="1400" i="1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GB" sz="1400" i="1">
                          <a:latin typeface="Cambria Math"/>
                        </a:rPr>
                        <m:t>𝑠𝑖𝑛</m:t>
                      </m:r>
                      <m:r>
                        <a:rPr lang="en-GB" sz="1400" i="1">
                          <a:latin typeface="Cambria Math"/>
                        </a:rPr>
                        <m:t>2</m:t>
                      </m:r>
                      <m:r>
                        <a:rPr lang="en-GB" sz="1400" i="1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=3</m:t>
                      </m:r>
                      <m:r>
                        <a:rPr lang="en-GB" sz="1400" b="0" i="1" smtClean="0">
                          <a:latin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4725144"/>
                <a:ext cx="2432333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5436096" y="5193196"/>
                <a:ext cx="171341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3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GB" sz="1400" i="1">
                          <a:latin typeface="Cambria Math"/>
                        </a:rPr>
                        <m:t>𝑠𝑖𝑛</m:t>
                      </m:r>
                      <m:r>
                        <a:rPr lang="en-GB" sz="1400" i="1">
                          <a:latin typeface="Cambria Math"/>
                        </a:rPr>
                        <m:t>2</m:t>
                      </m:r>
                      <m:r>
                        <a:rPr lang="en-GB" sz="1400" i="1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=3</m:t>
                      </m:r>
                      <m:r>
                        <a:rPr lang="en-GB" sz="1400" b="0" i="1" smtClean="0">
                          <a:latin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6" y="5193196"/>
                <a:ext cx="1713418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Arc 58"/>
          <p:cNvSpPr/>
          <p:nvPr/>
        </p:nvSpPr>
        <p:spPr>
          <a:xfrm>
            <a:off x="6948264" y="4401108"/>
            <a:ext cx="288032" cy="468053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Arc 59"/>
          <p:cNvSpPr/>
          <p:nvPr/>
        </p:nvSpPr>
        <p:spPr>
          <a:xfrm>
            <a:off x="6948264" y="4869160"/>
            <a:ext cx="288032" cy="468053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7128284" y="4401108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the differentials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164288" y="4941168"/>
            <a:ext cx="900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3" name="Arc 62"/>
          <p:cNvSpPr/>
          <p:nvPr/>
        </p:nvSpPr>
        <p:spPr>
          <a:xfrm>
            <a:off x="6948264" y="5337212"/>
            <a:ext cx="288032" cy="468053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7128284" y="5409220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</a:t>
            </a:r>
            <a:r>
              <a:rPr lang="el-GR" sz="1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λ</a:t>
            </a:r>
            <a:endParaRPr lang="en-GB" sz="1200" baseline="-250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6084168" y="5661248"/>
                <a:ext cx="7813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i="1" smtClean="0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</a:rPr>
                        <m:t>=−1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68" y="5661248"/>
                <a:ext cx="781368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1403648" y="5553236"/>
                <a:ext cx="12601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𝑃𝐼</m:t>
                      </m:r>
                      <m:r>
                        <a:rPr lang="en-GB" sz="1400" b="0" i="1" smtClean="0">
                          <a:latin typeface="Cambria Math"/>
                        </a:rPr>
                        <m:t>=−</m:t>
                      </m:r>
                      <m:r>
                        <a:rPr lang="en-GB" sz="1400" b="0" i="1" smtClean="0">
                          <a:latin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5553236"/>
                <a:ext cx="1260140" cy="30777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935596" y="6057292"/>
                <a:ext cx="226825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𝐴𝑐𝑜𝑠𝑡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𝐵𝑠𝑖𝑛𝑡</m:t>
                      </m:r>
                      <m:r>
                        <a:rPr lang="en-GB" sz="1400" i="1">
                          <a:latin typeface="Cambria Math"/>
                        </a:rPr>
                        <m:t>−</m:t>
                      </m:r>
                      <m:r>
                        <a:rPr lang="en-GB" sz="1400" i="1">
                          <a:latin typeface="Cambria Math"/>
                        </a:rPr>
                        <m:t>𝑠𝑖𝑛</m:t>
                      </m:r>
                      <m:r>
                        <a:rPr lang="en-GB" sz="1400" i="1">
                          <a:latin typeface="Cambria Math"/>
                        </a:rPr>
                        <m:t>2</m:t>
                      </m:r>
                      <m:r>
                        <a:rPr lang="en-GB" sz="14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596" y="6057292"/>
                <a:ext cx="2268252" cy="30777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Rectangle 67"/>
          <p:cNvSpPr/>
          <p:nvPr/>
        </p:nvSpPr>
        <p:spPr>
          <a:xfrm>
            <a:off x="5616116" y="4113076"/>
            <a:ext cx="396044" cy="54006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1943708" y="5553236"/>
            <a:ext cx="648072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/>
          <p:cNvSpPr/>
          <p:nvPr/>
        </p:nvSpPr>
        <p:spPr>
          <a:xfrm>
            <a:off x="6120172" y="5661248"/>
            <a:ext cx="648072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Rectangle 70"/>
          <p:cNvSpPr/>
          <p:nvPr/>
        </p:nvSpPr>
        <p:spPr>
          <a:xfrm>
            <a:off x="4824028" y="4725144"/>
            <a:ext cx="792088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71"/>
          <p:cNvSpPr/>
          <p:nvPr/>
        </p:nvSpPr>
        <p:spPr>
          <a:xfrm>
            <a:off x="3851920" y="3320988"/>
            <a:ext cx="1368152" cy="50405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/>
          <p:cNvSpPr/>
          <p:nvPr/>
        </p:nvSpPr>
        <p:spPr>
          <a:xfrm>
            <a:off x="5724128" y="4725144"/>
            <a:ext cx="612068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tangle 73"/>
          <p:cNvSpPr/>
          <p:nvPr/>
        </p:nvSpPr>
        <p:spPr>
          <a:xfrm>
            <a:off x="4031940" y="2420888"/>
            <a:ext cx="972108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74"/>
          <p:cNvSpPr/>
          <p:nvPr/>
        </p:nvSpPr>
        <p:spPr>
          <a:xfrm>
            <a:off x="6120172" y="4293096"/>
            <a:ext cx="180020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Rectangle 75"/>
          <p:cNvSpPr/>
          <p:nvPr/>
        </p:nvSpPr>
        <p:spPr>
          <a:xfrm>
            <a:off x="4391980" y="1916832"/>
            <a:ext cx="648072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Rectangle 2">
            <a:extLst>
              <a:ext uri="{FF2B5EF4-FFF2-40B4-BE49-F238E27FC236}">
                <a16:creationId xmlns:a16="http://schemas.microsoft.com/office/drawing/2014/main" id="{851175AB-1DBF-4FFA-8EAB-6F6503A95C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80" name="テキスト ボックス 3">
            <a:extLst>
              <a:ext uri="{FF2B5EF4-FFF2-40B4-BE49-F238E27FC236}">
                <a16:creationId xmlns:a16="http://schemas.microsoft.com/office/drawing/2014/main" id="{F2C3EA62-9A6D-4ED7-A43D-F903C95D3C12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808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/>
      <p:bldP spid="39" grpId="0"/>
      <p:bldP spid="42" grpId="0"/>
      <p:bldP spid="43" grpId="0" animBg="1"/>
      <p:bldP spid="43" grpId="1" animBg="1"/>
      <p:bldP spid="45" grpId="0" animBg="1"/>
      <p:bldP spid="45" grpId="1" animBg="1"/>
      <p:bldP spid="46" grpId="0" animBg="1"/>
      <p:bldP spid="46" grpId="1" animBg="1"/>
      <p:bldP spid="47" grpId="0"/>
      <p:bldP spid="48" grpId="0"/>
      <p:bldP spid="49" grpId="0"/>
      <p:bldP spid="50" grpId="0" animBg="1"/>
      <p:bldP spid="51" grpId="0"/>
      <p:bldP spid="52" grpId="0" animBg="1"/>
      <p:bldP spid="53" grpId="0"/>
      <p:bldP spid="55" grpId="0"/>
      <p:bldP spid="56" grpId="0"/>
      <p:bldP spid="57" grpId="0"/>
      <p:bldP spid="58" grpId="0"/>
      <p:bldP spid="59" grpId="0" animBg="1"/>
      <p:bldP spid="60" grpId="0" animBg="1"/>
      <p:bldP spid="61" grpId="0"/>
      <p:bldP spid="62" grpId="0"/>
      <p:bldP spid="63" grpId="0" animBg="1"/>
      <p:bldP spid="64" grpId="0"/>
      <p:bldP spid="65" grpId="0"/>
      <p:bldP spid="66" grpId="0"/>
      <p:bldP spid="67" grpId="0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919</TotalTime>
  <Words>1735</Words>
  <Application>Microsoft Office PowerPoint</Application>
  <PresentationFormat>On-screen Show (4:3)</PresentationFormat>
  <Paragraphs>266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4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French Script MT</vt:lpstr>
      <vt:lpstr>Segoe UI Black</vt:lpstr>
      <vt:lpstr>Wingdings</vt:lpstr>
      <vt:lpstr>Office テーマ</vt:lpstr>
      <vt:lpstr>Office Theme</vt:lpstr>
      <vt:lpstr>PowerPoint Presentation</vt:lpstr>
      <vt:lpstr>PowerPoint Presentation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Richard Lawton</cp:lastModifiedBy>
  <cp:revision>191</cp:revision>
  <cp:lastPrinted>2017-11-21T05:26:55Z</cp:lastPrinted>
  <dcterms:created xsi:type="dcterms:W3CDTF">2017-08-14T15:35:38Z</dcterms:created>
  <dcterms:modified xsi:type="dcterms:W3CDTF">2021-06-22T04:25:19Z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c1703a4-cc6f-4025-8438-815d9f7bd05c_Enabled">
    <vt:lpwstr>True</vt:lpwstr>
  </property>
  <property fmtid="{D5CDD505-2E9C-101B-9397-08002B2CF9AE}" pid="3" name="MSIP_Label_2c1703a4-cc6f-4025-8438-815d9f7bd05c_SiteId">
    <vt:lpwstr>d2b3a7dc-d57e-417f-90ad-149b872e9aa1</vt:lpwstr>
  </property>
  <property fmtid="{D5CDD505-2E9C-101B-9397-08002B2CF9AE}" pid="4" name="MSIP_Label_2c1703a4-cc6f-4025-8438-815d9f7bd05c_Owner">
    <vt:lpwstr>r.lawton_jcd@gemsedu.com</vt:lpwstr>
  </property>
  <property fmtid="{D5CDD505-2E9C-101B-9397-08002B2CF9AE}" pid="5" name="MSIP_Label_2c1703a4-cc6f-4025-8438-815d9f7bd05c_SetDate">
    <vt:lpwstr>2021-06-22T04:25:17.5055042Z</vt:lpwstr>
  </property>
  <property fmtid="{D5CDD505-2E9C-101B-9397-08002B2CF9AE}" pid="6" name="MSIP_Label_2c1703a4-cc6f-4025-8438-815d9f7bd05c_Name">
    <vt:lpwstr>Internal</vt:lpwstr>
  </property>
  <property fmtid="{D5CDD505-2E9C-101B-9397-08002B2CF9AE}" pid="7" name="MSIP_Label_2c1703a4-cc6f-4025-8438-815d9f7bd05c_Application">
    <vt:lpwstr>Microsoft Azure Information Protection</vt:lpwstr>
  </property>
  <property fmtid="{D5CDD505-2E9C-101B-9397-08002B2CF9AE}" pid="8" name="MSIP_Label_2c1703a4-cc6f-4025-8438-815d9f7bd05c_ActionId">
    <vt:lpwstr>cd1b0b9e-289d-4edc-86ea-f88f207c05b6</vt:lpwstr>
  </property>
  <property fmtid="{D5CDD505-2E9C-101B-9397-08002B2CF9AE}" pid="9" name="MSIP_Label_2c1703a4-cc6f-4025-8438-815d9f7bd05c_Extended_MSFT_Method">
    <vt:lpwstr>Automatic</vt:lpwstr>
  </property>
  <property fmtid="{D5CDD505-2E9C-101B-9397-08002B2CF9AE}" pid="10" name="Sensitivity">
    <vt:lpwstr>Internal</vt:lpwstr>
  </property>
</Properties>
</file>