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767" r:id="rId2"/>
    <p:sldId id="765" r:id="rId3"/>
    <p:sldId id="746" r:id="rId4"/>
    <p:sldId id="747" r:id="rId5"/>
    <p:sldId id="753" r:id="rId6"/>
    <p:sldId id="768" r:id="rId7"/>
    <p:sldId id="766" r:id="rId8"/>
    <p:sldId id="764" r:id="rId9"/>
    <p:sldId id="755" r:id="rId10"/>
    <p:sldId id="756" r:id="rId11"/>
    <p:sldId id="758" r:id="rId12"/>
    <p:sldId id="759" r:id="rId13"/>
    <p:sldId id="760" r:id="rId14"/>
    <p:sldId id="761" r:id="rId15"/>
    <p:sldId id="750" r:id="rId16"/>
    <p:sldId id="751" r:id="rId17"/>
    <p:sldId id="752" r:id="rId18"/>
    <p:sldId id="76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5048" autoAdjust="0"/>
    <p:restoredTop sz="88534" autoAdjust="0"/>
  </p:normalViewPr>
  <p:slideViewPr>
    <p:cSldViewPr>
      <p:cViewPr varScale="1">
        <p:scale>
          <a:sx n="81" d="100"/>
          <a:sy n="81" d="100"/>
        </p:scale>
        <p:origin x="656" y="17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30/07/2019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7" Type="http://schemas.openxmlformats.org/officeDocument/2006/relationships/image" Target="../media/image24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5" Type="http://schemas.openxmlformats.org/officeDocument/2006/relationships/image" Target="../media/image220.png"/><Relationship Id="rId4" Type="http://schemas.openxmlformats.org/officeDocument/2006/relationships/image" Target="../media/image21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z2HoOWn914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Applied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1052736"/>
            <a:ext cx="9142856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200" b="1" dirty="0"/>
              <a:t>Normal Distribution </a:t>
            </a:r>
          </a:p>
          <a:p>
            <a:pPr algn="ctr"/>
            <a:r>
              <a:rPr lang="en-GB" sz="7200" b="1" dirty="0"/>
              <a:t>– </a:t>
            </a:r>
            <a:r>
              <a:rPr lang="en-GB" sz="7200" dirty="0"/>
              <a:t>Approximating Binomial Distribution</a:t>
            </a:r>
            <a:endParaRPr lang="en-GB" sz="7200" b="1" dirty="0"/>
          </a:p>
          <a:p>
            <a:pPr algn="ctr"/>
            <a:endParaRPr lang="en-GB" sz="4400" dirty="0"/>
          </a:p>
          <a:p>
            <a:pPr algn="ctr"/>
            <a:r>
              <a:rPr lang="en-GB" sz="7200" dirty="0"/>
              <a:t>Chapter 3 (Part 6)</a:t>
            </a:r>
          </a:p>
        </p:txBody>
      </p:sp>
    </p:spTree>
    <p:extLst>
      <p:ext uri="{BB962C8B-B14F-4D97-AF65-F5344CB8AC3E}">
        <p14:creationId xmlns:p14="http://schemas.microsoft.com/office/powerpoint/2010/main" val="124136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Continuity Correction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1973500" y="3981605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572992" y="3549557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378716" y="3563331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197636" y="2901485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5743095" y="2915259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845708" y="1965381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18451" y="1979155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470352" y="1389317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70281" y="3561534"/>
            <a:ext cx="3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1996928" y="1011113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6728" y="2196633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5351" y="398732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41415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23320" y="40045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41601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71614" y="39966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08104" y="4005064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26385" y="401354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p:sp>
        <p:nvSpPr>
          <p:cNvPr id="8" name="Freeform 7"/>
          <p:cNvSpPr/>
          <p:nvPr/>
        </p:nvSpPr>
        <p:spPr>
          <a:xfrm>
            <a:off x="2092280" y="1304195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2149" y="3549557"/>
            <a:ext cx="644727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01858" y="2915259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504068" y="1979155"/>
            <a:ext cx="665550" cy="19988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176904" y="1389317"/>
            <a:ext cx="607238" cy="25745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791428" y="1980759"/>
            <a:ext cx="607238" cy="19853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16122" y="2907541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039737" y="3545167"/>
            <a:ext cx="607238" cy="4247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357391" y="5943177"/>
            <a:ext cx="4320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35739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7747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79755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51763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23771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95779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677871" y="5943177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146764" y="6151543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27          28         29          30        31          32         33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709319" y="5010557"/>
            <a:ext cx="1632170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Discrete: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691680" y="5463367"/>
            <a:ext cx="1632171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Continuous: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465031" y="4922942"/>
                <a:ext cx="2320488" cy="461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br>
                  <a:rPr lang="en-GB" sz="2400" b="0" dirty="0"/>
                </a:br>
                <a:endParaRPr lang="en-GB" sz="2400" b="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5031" y="4922942"/>
                <a:ext cx="2320488" cy="46172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Oval 63"/>
          <p:cNvSpPr/>
          <p:nvPr/>
        </p:nvSpPr>
        <p:spPr>
          <a:xfrm>
            <a:off x="4403245" y="5086131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4085583" y="5506197"/>
            <a:ext cx="216024" cy="2160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4775307" y="5506197"/>
            <a:ext cx="216024" cy="2160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Connector 66"/>
          <p:cNvCxnSpPr>
            <a:stCxn id="65" idx="6"/>
            <a:endCxn id="66" idx="2"/>
          </p:cNvCxnSpPr>
          <p:nvPr/>
        </p:nvCxnSpPr>
        <p:spPr>
          <a:xfrm>
            <a:off x="4301607" y="5614209"/>
            <a:ext cx="4737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508104" y="5371034"/>
                <a:ext cx="229736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29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.5≤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&lt;30.5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5371034"/>
                <a:ext cx="2297360" cy="461665"/>
              </a:xfrm>
              <a:prstGeom prst="rect">
                <a:avLst/>
              </a:prstGeom>
              <a:blipFill>
                <a:blip r:embed="rId3"/>
                <a:stretch>
                  <a:fillRect l="-4255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7153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Continuity Correction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1973500" y="3981605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572992" y="3549557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378716" y="3563331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197636" y="2901485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5743095" y="2915259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845708" y="1965381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18451" y="1979155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470352" y="1389317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70281" y="3561534"/>
            <a:ext cx="3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1996928" y="1011113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6728" y="2196633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5351" y="398732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41415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23320" y="40045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41601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71614" y="39966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08104" y="4005064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26385" y="401354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p:sp>
        <p:nvSpPr>
          <p:cNvPr id="8" name="Freeform 7"/>
          <p:cNvSpPr/>
          <p:nvPr/>
        </p:nvSpPr>
        <p:spPr>
          <a:xfrm>
            <a:off x="2092280" y="1304195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2149" y="3549557"/>
            <a:ext cx="644727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01858" y="2915259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504068" y="1979155"/>
            <a:ext cx="665550" cy="19988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176904" y="1389317"/>
            <a:ext cx="607238" cy="25745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791428" y="1980759"/>
            <a:ext cx="607238" cy="19853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16122" y="2907541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039737" y="3545167"/>
            <a:ext cx="607238" cy="4247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550379" y="5942532"/>
            <a:ext cx="4320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5037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7045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99053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71061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43069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15077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87085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339752" y="615089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27          28         29          30        31          32         33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624" y="4966188"/>
            <a:ext cx="1134326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Discrete: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03349" y="5413509"/>
            <a:ext cx="149436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Continuous: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57453" y="4954053"/>
                <a:ext cx="2320488" cy="461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&lt;32)</m:t>
                      </m:r>
                    </m:oMath>
                  </m:oMathPara>
                </a14:m>
                <a:br>
                  <a:rPr lang="en-GB" sz="2400" b="0" dirty="0"/>
                </a:br>
                <a:endParaRPr lang="en-GB" sz="2400" b="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453" y="4954053"/>
                <a:ext cx="2320488" cy="461729"/>
              </a:xfrm>
              <a:prstGeom prst="rect">
                <a:avLst/>
              </a:prstGeom>
              <a:blipFill>
                <a:blip r:embed="rId2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Oval 63"/>
          <p:cNvSpPr/>
          <p:nvPr/>
        </p:nvSpPr>
        <p:spPr>
          <a:xfrm>
            <a:off x="4596233" y="508548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5673268" y="5530511"/>
            <a:ext cx="216024" cy="2160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Connector 66"/>
          <p:cNvCxnSpPr>
            <a:stCxn id="65" idx="2"/>
          </p:cNvCxnSpPr>
          <p:nvPr/>
        </p:nvCxnSpPr>
        <p:spPr>
          <a:xfrm flipH="1">
            <a:off x="2195736" y="5638523"/>
            <a:ext cx="3477532" cy="22725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5322687" y="510195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6042767" y="511989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3872455" y="510195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3162447" y="510148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2458470" y="511304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673367" y="5406634"/>
                <a:ext cx="18886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&lt;31.5)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367" y="5406634"/>
                <a:ext cx="1888659" cy="461665"/>
              </a:xfrm>
              <a:prstGeom prst="rect">
                <a:avLst/>
              </a:prstGeom>
              <a:blipFill>
                <a:blip r:embed="rId3"/>
                <a:stretch>
                  <a:fillRect r="-645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741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Continuity Correction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1973500" y="3981605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572992" y="3549557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378716" y="3563331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197636" y="2901485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5743095" y="2915259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845708" y="1965381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18451" y="1979155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470352" y="1389317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70281" y="3561534"/>
            <a:ext cx="3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1996928" y="1011113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6728" y="2196633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5351" y="398732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41415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23320" y="40045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41601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71614" y="39966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08104" y="4005064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26385" y="401354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p:sp>
        <p:nvSpPr>
          <p:cNvPr id="8" name="Freeform 7"/>
          <p:cNvSpPr/>
          <p:nvPr/>
        </p:nvSpPr>
        <p:spPr>
          <a:xfrm>
            <a:off x="2092280" y="1304195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2149" y="3549557"/>
            <a:ext cx="644727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01858" y="2915259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504068" y="1979155"/>
            <a:ext cx="665550" cy="19988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176904" y="1389317"/>
            <a:ext cx="607238" cy="25745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791428" y="1980759"/>
            <a:ext cx="607238" cy="19853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16122" y="2907541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039737" y="3545167"/>
            <a:ext cx="607238" cy="4247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550379" y="5942532"/>
            <a:ext cx="4320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55037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27045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99053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71061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43069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15077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87085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339752" y="615089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27          28         29          30        31          32         33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624" y="4966188"/>
            <a:ext cx="1134326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Discrete: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03349" y="5413509"/>
            <a:ext cx="149436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Continuous: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457453" y="4954053"/>
                <a:ext cx="2320488" cy="461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≤29)</m:t>
                      </m:r>
                    </m:oMath>
                  </m:oMathPara>
                </a14:m>
                <a:br>
                  <a:rPr lang="en-GB" sz="2400" b="0" dirty="0"/>
                </a:br>
                <a:endParaRPr lang="en-GB" sz="2400" b="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7453" y="4954053"/>
                <a:ext cx="2320488" cy="461729"/>
              </a:xfrm>
              <a:prstGeom prst="rect">
                <a:avLst/>
              </a:prstGeom>
              <a:blipFill>
                <a:blip r:embed="rId2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4241601" y="5539755"/>
            <a:ext cx="216024" cy="2160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Connector 66"/>
          <p:cNvCxnSpPr>
            <a:stCxn id="65" idx="2"/>
          </p:cNvCxnSpPr>
          <p:nvPr/>
        </p:nvCxnSpPr>
        <p:spPr>
          <a:xfrm flipH="1">
            <a:off x="2195736" y="5647767"/>
            <a:ext cx="2045865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872455" y="510195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3162447" y="510148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Oval 70"/>
          <p:cNvSpPr/>
          <p:nvPr/>
        </p:nvSpPr>
        <p:spPr>
          <a:xfrm>
            <a:off x="2458470" y="511304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701510" y="5393314"/>
                <a:ext cx="18886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&lt;29.5)</m:t>
                      </m:r>
                    </m:oMath>
                  </m:oMathPara>
                </a14:m>
                <a:endParaRPr lang="en-GB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1510" y="5393314"/>
                <a:ext cx="1888659" cy="461665"/>
              </a:xfrm>
              <a:prstGeom prst="rect">
                <a:avLst/>
              </a:prstGeom>
              <a:blipFill>
                <a:blip r:embed="rId3"/>
                <a:stretch>
                  <a:fillRect r="-968" b="-18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7039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Approximating a Binomial Distribution </a:t>
              </a:r>
              <a:r>
                <a:rPr lang="en-GB" sz="2000" dirty="0">
                  <a:solidFill>
                    <a:prstClr val="white"/>
                  </a:solidFill>
                </a:rPr>
                <a:t>– </a:t>
              </a:r>
              <a:r>
                <a:rPr lang="en-GB" dirty="0">
                  <a:solidFill>
                    <a:prstClr val="white"/>
                  </a:solidFill>
                </a:rPr>
                <a:t>Continuity Correction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1973500" y="3981605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572992" y="3549557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378716" y="3563331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197636" y="2901485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5743095" y="2915259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845708" y="1965381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18451" y="1979155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470352" y="1389317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70281" y="3561534"/>
            <a:ext cx="3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1996928" y="1011113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6728" y="2196633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5351" y="398732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41415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23320" y="40045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41601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71614" y="39966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08104" y="4005064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26385" y="401354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p:sp>
        <p:nvSpPr>
          <p:cNvPr id="8" name="Freeform 7"/>
          <p:cNvSpPr/>
          <p:nvPr/>
        </p:nvSpPr>
        <p:spPr>
          <a:xfrm>
            <a:off x="2092280" y="1304195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2149" y="3549557"/>
            <a:ext cx="644727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01858" y="2915259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504068" y="1979155"/>
            <a:ext cx="665550" cy="19988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176904" y="1389317"/>
            <a:ext cx="607238" cy="25745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791428" y="1980759"/>
            <a:ext cx="607238" cy="19853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16122" y="2907541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039737" y="3545167"/>
            <a:ext cx="607238" cy="4247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90339" y="5942532"/>
            <a:ext cx="4320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19033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91041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63049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35057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07065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79073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51081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79712" y="615089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27          28         29          30        31          32         33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2624" y="4966188"/>
            <a:ext cx="1134326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Discrete: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03349" y="5413509"/>
            <a:ext cx="1494367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</a:rPr>
              <a:t>Continuous: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62847" y="4982622"/>
                <a:ext cx="2320488" cy="461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&gt;28)</m:t>
                      </m:r>
                    </m:oMath>
                  </m:oMathPara>
                </a14:m>
                <a:br>
                  <a:rPr lang="en-GB" sz="2400" b="0" dirty="0"/>
                </a:br>
                <a:endParaRPr lang="en-GB" sz="2400" b="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847" y="4982622"/>
                <a:ext cx="2320488" cy="461729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Oval 63"/>
          <p:cNvSpPr/>
          <p:nvPr/>
        </p:nvSpPr>
        <p:spPr>
          <a:xfrm>
            <a:off x="4236193" y="508548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5" name="Oval 64"/>
          <p:cNvSpPr/>
          <p:nvPr/>
        </p:nvSpPr>
        <p:spPr>
          <a:xfrm>
            <a:off x="2428824" y="5515301"/>
            <a:ext cx="216024" cy="2160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Connector 66"/>
          <p:cNvCxnSpPr/>
          <p:nvPr/>
        </p:nvCxnSpPr>
        <p:spPr>
          <a:xfrm flipH="1" flipV="1">
            <a:off x="2547962" y="5625149"/>
            <a:ext cx="4184278" cy="2417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4962647" y="510195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5682727" y="511989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9" name="Oval 68"/>
          <p:cNvSpPr/>
          <p:nvPr/>
        </p:nvSpPr>
        <p:spPr>
          <a:xfrm>
            <a:off x="3512415" y="510195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0" name="Oval 69"/>
          <p:cNvSpPr/>
          <p:nvPr/>
        </p:nvSpPr>
        <p:spPr>
          <a:xfrm>
            <a:off x="2802407" y="5101482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319710" y="513534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978761" y="5444351"/>
                <a:ext cx="18886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≥28.5)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761" y="5444351"/>
                <a:ext cx="1888659" cy="461665"/>
              </a:xfrm>
              <a:prstGeom prst="rect">
                <a:avLst/>
              </a:prstGeom>
              <a:blipFill>
                <a:blip r:embed="rId3"/>
                <a:stretch>
                  <a:fillRect r="-645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824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1973500" y="3981605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572992" y="3549557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6378716" y="3563331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3197636" y="2901485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5743095" y="2915259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845708" y="1965381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5118451" y="1979155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4470352" y="1389317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70281" y="3561534"/>
            <a:ext cx="3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1996928" y="1011113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96728" y="2196633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365351" y="398732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941415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23320" y="40045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241601" y="399537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871614" y="39966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508104" y="4005064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26385" y="401354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p:sp>
        <p:nvSpPr>
          <p:cNvPr id="8" name="Freeform 7"/>
          <p:cNvSpPr/>
          <p:nvPr/>
        </p:nvSpPr>
        <p:spPr>
          <a:xfrm>
            <a:off x="2092280" y="1304195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252149" y="3549557"/>
            <a:ext cx="644727" cy="43204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2901858" y="2915259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504068" y="1979155"/>
            <a:ext cx="665550" cy="199888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4176904" y="1389317"/>
            <a:ext cx="607238" cy="257450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791428" y="1980759"/>
            <a:ext cx="607238" cy="198539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5416122" y="2907541"/>
            <a:ext cx="607238" cy="106233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6039737" y="3545167"/>
            <a:ext cx="607238" cy="42476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2190339" y="5942532"/>
            <a:ext cx="43204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19033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91041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63049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35057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07065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79073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510819" y="5942532"/>
            <a:ext cx="0" cy="21602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979712" y="615089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27          28         29          30        31          32         33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95537" y="4966188"/>
            <a:ext cx="1501413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Discrete: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95537" y="5413509"/>
            <a:ext cx="173986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tx1"/>
                </a:solidFill>
              </a:rPr>
              <a:t>Continuous: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762847" y="4982622"/>
                <a:ext cx="2320488" cy="4617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≥31)</m:t>
                      </m:r>
                    </m:oMath>
                  </m:oMathPara>
                </a14:m>
                <a:br>
                  <a:rPr lang="en-GB" sz="2400" b="0" dirty="0"/>
                </a:br>
                <a:endParaRPr lang="en-GB" sz="2400" b="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2847" y="4982622"/>
                <a:ext cx="2320488" cy="461729"/>
              </a:xfrm>
              <a:prstGeom prst="rect">
                <a:avLst/>
              </a:prstGeom>
              <a:blipFill>
                <a:blip r:embed="rId2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Oval 64"/>
          <p:cNvSpPr/>
          <p:nvPr/>
        </p:nvSpPr>
        <p:spPr>
          <a:xfrm>
            <a:off x="4568118" y="5536329"/>
            <a:ext cx="216024" cy="216024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7" name="Straight Connector 66"/>
          <p:cNvCxnSpPr>
            <a:endCxn id="65" idx="6"/>
          </p:cNvCxnSpPr>
          <p:nvPr/>
        </p:nvCxnSpPr>
        <p:spPr>
          <a:xfrm flipH="1" flipV="1">
            <a:off x="4784142" y="5644341"/>
            <a:ext cx="1948098" cy="4988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4962647" y="5101955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Oval 67"/>
          <p:cNvSpPr/>
          <p:nvPr/>
        </p:nvSpPr>
        <p:spPr>
          <a:xfrm>
            <a:off x="5682727" y="5119894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Oval 65"/>
          <p:cNvSpPr/>
          <p:nvPr/>
        </p:nvSpPr>
        <p:spPr>
          <a:xfrm>
            <a:off x="6319710" y="5135346"/>
            <a:ext cx="216024" cy="21602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978761" y="5444351"/>
                <a:ext cx="18886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2400" i="1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≥30.5)</m:t>
                      </m:r>
                    </m:oMath>
                  </m:oMathPara>
                </a14:m>
                <a:endParaRPr lang="en-GB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8761" y="5444351"/>
                <a:ext cx="1888659" cy="461665"/>
              </a:xfrm>
              <a:prstGeom prst="rect">
                <a:avLst/>
              </a:prstGeom>
              <a:blipFill>
                <a:blip r:embed="rId3"/>
                <a:stretch>
                  <a:fillRect r="-645" b="-171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378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Approximating a Binomial Distribution </a:t>
              </a:r>
              <a:r>
                <a:rPr lang="en-GB" sz="2000" dirty="0">
                  <a:solidFill>
                    <a:prstClr val="white"/>
                  </a:solidFill>
                </a:rPr>
                <a:t>– </a:t>
              </a:r>
              <a:r>
                <a:rPr lang="en-GB" dirty="0">
                  <a:solidFill>
                    <a:prstClr val="white"/>
                  </a:solidFill>
                </a:rPr>
                <a:t>Continuity Correction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7713" y="1637325"/>
                <a:ext cx="2880320" cy="45243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≤7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&lt;10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&gt;9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1≤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≤10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3&lt;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&lt;6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3≤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&lt;6</m:t>
                          </m:r>
                        </m:e>
                      </m:d>
                    </m:oMath>
                  </m:oMathPara>
                </a14:m>
                <a:endParaRPr lang="en-GB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3&lt;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≤6</m:t>
                          </m:r>
                        </m:e>
                      </m:d>
                    </m:oMath>
                  </m:oMathPara>
                </a14:m>
                <a:endParaRPr lang="en-GB" sz="3200" b="0" dirty="0"/>
              </a:p>
              <a:p>
                <a:endParaRPr lang="en-GB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=3)</m:t>
                      </m:r>
                    </m:oMath>
                  </m:oMathPara>
                </a14:m>
                <a:endParaRPr lang="en-GB" sz="3200" b="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713" y="1637325"/>
                <a:ext cx="2880320" cy="452431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007713" y="1124745"/>
            <a:ext cx="2376264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Discrete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39952" y="1124744"/>
            <a:ext cx="3780529" cy="4616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sz="2400" dirty="0"/>
              <a:t>Continuous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3545240" y="1265618"/>
            <a:ext cx="504056" cy="23083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044584" y="1668125"/>
                <a:ext cx="26313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7.5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4" y="1668125"/>
                <a:ext cx="2631361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044583" y="2586939"/>
                <a:ext cx="26313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≥9.5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3" y="2586939"/>
                <a:ext cx="2631361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4044583" y="3590955"/>
                <a:ext cx="37073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.5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5.5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3" y="3590955"/>
                <a:ext cx="370736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4044583" y="4591485"/>
                <a:ext cx="37249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3.5≤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&lt;5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.5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4583" y="4591485"/>
                <a:ext cx="3724994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026950" y="5592015"/>
                <a:ext cx="3724994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sz="32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2.5≤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3.5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6950" y="5592015"/>
                <a:ext cx="372499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7812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/>
      <p:bldP spid="22" grpId="0"/>
      <p:bldP spid="23" grpId="0"/>
      <p:bldP spid="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A9D6D80-54E7-418D-B036-59BF41A69A5B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74F25D3B-CD81-41C1-8CBC-659372CDA999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Exam Question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B010135-7AD3-4DE5-B02B-EA5E257FF8A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05D17BCD-CE26-4AF5-898B-D50CD5E64746}"/>
              </a:ext>
            </a:extLst>
          </p:cNvPr>
          <p:cNvSpPr txBox="1"/>
          <p:nvPr/>
        </p:nvSpPr>
        <p:spPr>
          <a:xfrm>
            <a:off x="349468" y="692696"/>
            <a:ext cx="8326988" cy="1200329"/>
          </a:xfrm>
          <a:prstGeom prst="rect">
            <a:avLst/>
          </a:prstGeom>
          <a:solidFill>
            <a:schemeClr val="bg1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For a particular type of flower bulbs, 55% will produce yellow flowers. A random sample of 80 bulbs is planted. </a:t>
            </a:r>
          </a:p>
          <a:p>
            <a:pPr marL="342900" indent="-342900">
              <a:buAutoNum type="alphaLcParenBoth"/>
            </a:pPr>
            <a:r>
              <a:rPr lang="en-GB" dirty="0"/>
              <a:t>Calculate the actual probability that there are exactly 50 flowers.</a:t>
            </a:r>
          </a:p>
          <a:p>
            <a:pPr marL="342900" indent="-342900">
              <a:buAutoNum type="alphaLcParenBoth"/>
            </a:pPr>
            <a:r>
              <a:rPr lang="en-GB" dirty="0"/>
              <a:t>Use a normal approximation to find a estimate that there are exactly 50 flowers.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D55902-3000-4723-8863-645541357A31}"/>
                  </a:ext>
                </a:extLst>
              </p:cNvPr>
              <p:cNvSpPr txBox="1"/>
              <p:nvPr/>
            </p:nvSpPr>
            <p:spPr>
              <a:xfrm>
                <a:off x="431344" y="2530046"/>
                <a:ext cx="280831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80, 0.55</m:t>
                          </m:r>
                        </m:e>
                      </m:d>
                    </m:oMath>
                  </m:oMathPara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CD55902-3000-4723-8863-645541357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44" y="2530046"/>
                <a:ext cx="2808312" cy="5847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>
            <a:extLst>
              <a:ext uri="{FF2B5EF4-FFF2-40B4-BE49-F238E27FC236}">
                <a16:creationId xmlns:a16="http://schemas.microsoft.com/office/drawing/2014/main" id="{8DDEC775-A156-4CF1-9622-F6D44F34B71C}"/>
              </a:ext>
            </a:extLst>
          </p:cNvPr>
          <p:cNvSpPr/>
          <p:nvPr/>
        </p:nvSpPr>
        <p:spPr>
          <a:xfrm>
            <a:off x="341719" y="2093756"/>
            <a:ext cx="317062" cy="3036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8363" y="3783140"/>
            <a:ext cx="213125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Binomial PD</a:t>
            </a:r>
          </a:p>
          <a:p>
            <a:r>
              <a:rPr lang="en-GB" sz="2800" dirty="0"/>
              <a:t>X = 50</a:t>
            </a:r>
          </a:p>
          <a:p>
            <a:r>
              <a:rPr lang="en-GB" sz="2800" dirty="0"/>
              <a:t>N = 80</a:t>
            </a:r>
          </a:p>
          <a:p>
            <a:r>
              <a:rPr lang="en-GB" sz="2800" dirty="0"/>
              <a:t>P = 0.55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710858" y="5599022"/>
                <a:ext cx="232204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32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𝟎𝟑𝟔𝟓</m:t>
                      </m:r>
                    </m:oMath>
                  </m:oMathPara>
                </a14:m>
                <a:endParaRPr lang="en-GB" sz="32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858" y="5599022"/>
                <a:ext cx="232204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D55902-3000-4723-8863-645541357A31}"/>
                  </a:ext>
                </a:extLst>
              </p:cNvPr>
              <p:cNvSpPr txBox="1"/>
              <p:nvPr/>
            </p:nvSpPr>
            <p:spPr>
              <a:xfrm>
                <a:off x="3419168" y="5796249"/>
                <a:ext cx="5724832" cy="9441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49.5&lt;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&lt;50.5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=0.9280−0.8918=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GB" sz="2800" b="1" i="1" smtClean="0">
                          <a:latin typeface="Cambria Math" panose="02040503050406030204" pitchFamily="18" charset="0"/>
                        </a:rPr>
                        <m:t>𝟎𝟑𝟔𝟐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 (4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𝑑𝑝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BCD55902-3000-4723-8863-645541357A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168" y="5796249"/>
                <a:ext cx="5724832" cy="94416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A7C7602D-77C0-447E-BDD0-85053691BEDE}"/>
              </a:ext>
            </a:extLst>
          </p:cNvPr>
          <p:cNvSpPr/>
          <p:nvPr/>
        </p:nvSpPr>
        <p:spPr>
          <a:xfrm>
            <a:off x="3491880" y="2067569"/>
            <a:ext cx="317062" cy="30367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95643" y="2543390"/>
                <a:ext cx="3217761" cy="1213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𝑛𝑝</m:t>
                    </m:r>
                  </m:oMath>
                </a14:m>
                <a:r>
                  <a:rPr lang="en-GB" sz="2400" dirty="0">
                    <a:solidFill>
                      <a:srgbClr val="0000FF"/>
                    </a:solidFill>
                  </a:rPr>
                  <a:t> = 80 x 0.55 = 44</a:t>
                </a:r>
              </a:p>
              <a:p>
                <a14:m>
                  <m:oMath xmlns:m="http://schemas.openxmlformats.org/officeDocument/2006/math">
                    <m:r>
                      <a:rPr lang="en-GB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GB" sz="2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𝑛𝑝</m:t>
                        </m:r>
                        <m:d>
                          <m:dPr>
                            <m:ctrlPr>
                              <a:rPr lang="en-GB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2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</m:rad>
                  </m:oMath>
                </a14:m>
                <a:r>
                  <a:rPr lang="en-GB" sz="2400" dirty="0">
                    <a:solidFill>
                      <a:srgbClr val="0000FF"/>
                    </a:solidFill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box>
                          <m:boxPr>
                            <m:ctrlPr>
                              <a:rPr lang="en-GB" sz="24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99</m:t>
                                </m:r>
                              </m:num>
                              <m:den>
                                <m:r>
                                  <a:rPr lang="en-GB" sz="2400" b="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box>
                      </m:e>
                    </m:rad>
                  </m:oMath>
                </a14:m>
                <a:endParaRPr lang="en-GB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643" y="2543390"/>
                <a:ext cx="3217761" cy="1213217"/>
              </a:xfrm>
              <a:prstGeom prst="rect">
                <a:avLst/>
              </a:prstGeom>
              <a:blipFill>
                <a:blip r:embed="rId5"/>
                <a:stretch>
                  <a:fillRect l="-568" t="-4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332316" y="3769886"/>
            <a:ext cx="1872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Normal CD</a:t>
            </a:r>
          </a:p>
          <a:p>
            <a:r>
              <a:rPr lang="en-GB" sz="2400" dirty="0"/>
              <a:t>Lower = 0</a:t>
            </a:r>
          </a:p>
          <a:p>
            <a:r>
              <a:rPr lang="en-GB" sz="2400" dirty="0"/>
              <a:t>Upper = 49.5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50129" y="3749972"/>
            <a:ext cx="18722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Normal CD</a:t>
            </a:r>
          </a:p>
          <a:p>
            <a:r>
              <a:rPr lang="en-GB" sz="2400" dirty="0"/>
              <a:t>Lower = 0</a:t>
            </a:r>
          </a:p>
          <a:p>
            <a:r>
              <a:rPr lang="en-GB" sz="2400" dirty="0"/>
              <a:t>Upper = 50.5</a:t>
            </a:r>
          </a:p>
          <a:p>
            <a:r>
              <a:rPr lang="en-GB" sz="2400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251802" y="4983494"/>
                <a:ext cx="1889943" cy="8224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&lt;49.5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0.8918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1802" y="4983494"/>
                <a:ext cx="1889943" cy="8224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432394" y="4960501"/>
                <a:ext cx="1889943" cy="8224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4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&lt;50.5</m:t>
                          </m:r>
                        </m:e>
                      </m:d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0.</m:t>
                      </m:r>
                      <m:r>
                        <a:rPr lang="en-GB" sz="2400" b="0" i="1" smtClean="0">
                          <a:latin typeface="Cambria Math" panose="02040503050406030204" pitchFamily="18" charset="0"/>
                        </a:rPr>
                        <m:t>9280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394" y="4960501"/>
                <a:ext cx="1889943" cy="8224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63083" y="3114821"/>
                <a:ext cx="2274982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:r>
                  <a:rPr lang="en-GB" sz="3600" dirty="0">
                    <a:solidFill>
                      <a:prstClr val="black"/>
                    </a:solidFill>
                  </a:rPr>
                  <a:t>P (X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 50)  </a:t>
                </a:r>
                <a:endParaRPr lang="en-GB" sz="36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083" y="3114821"/>
                <a:ext cx="2274982" cy="646331"/>
              </a:xfrm>
              <a:prstGeom prst="rect">
                <a:avLst/>
              </a:prstGeom>
              <a:blipFill>
                <a:blip r:embed="rId8"/>
                <a:stretch>
                  <a:fillRect l="-8311" t="-14151" r="-7239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923928" y="1992593"/>
                <a:ext cx="4645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=50</m:t>
                          </m:r>
                        </m:e>
                      </m:d>
                      <m:r>
                        <a:rPr lang="en-GB" sz="2400" i="1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49.5&lt;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𝑌</m:t>
                          </m:r>
                          <m:r>
                            <a:rPr lang="en-GB" sz="2400" i="1">
                              <a:latin typeface="Cambria Math" panose="02040503050406030204" pitchFamily="18" charset="0"/>
                            </a:rPr>
                            <m:t>&lt;50.5</m:t>
                          </m:r>
                        </m:e>
                      </m: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992593"/>
                <a:ext cx="4645824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901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CCE8E4-D4F9-4316-BDC0-3FADB99BDD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818" y="1348989"/>
            <a:ext cx="5934075" cy="138112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E5D84DE-A57B-441D-A4AF-8F3DF12F64E2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53EF3F68-D2CC-44FA-A444-A8BF5CEBFCE1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Test Your Understanding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7569E570-FC48-429B-A87E-D1FB5ED322DA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F9A9E8C-DA3D-474A-978D-08722C370FA3}"/>
              </a:ext>
            </a:extLst>
          </p:cNvPr>
          <p:cNvSpPr txBox="1"/>
          <p:nvPr/>
        </p:nvSpPr>
        <p:spPr>
          <a:xfrm>
            <a:off x="308818" y="990823"/>
            <a:ext cx="2592288" cy="3693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Edexcel S2 Jan 2004 Q3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75407A5-0718-4BA4-911A-858E63880B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825" y="3242454"/>
            <a:ext cx="6852537" cy="28114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3A002F4-3320-44B7-B659-C787BDDD7D31}"/>
              </a:ext>
            </a:extLst>
          </p:cNvPr>
          <p:cNvSpPr/>
          <p:nvPr/>
        </p:nvSpPr>
        <p:spPr>
          <a:xfrm>
            <a:off x="4397375" y="4518645"/>
            <a:ext cx="104775" cy="1708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7BC511-AA2A-44A4-96AA-E9E32FED0A7D}"/>
                  </a:ext>
                </a:extLst>
              </p:cNvPr>
              <p:cNvSpPr txBox="1"/>
              <p:nvPr/>
            </p:nvSpPr>
            <p:spPr>
              <a:xfrm>
                <a:off x="4324226" y="4476353"/>
                <a:ext cx="144016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 panose="02040503050406030204" pitchFamily="18" charset="0"/>
                        </a:rPr>
                        <m:t>~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7BC511-AA2A-44A4-96AA-E9E32FED0A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226" y="4476353"/>
                <a:ext cx="144016" cy="276999"/>
              </a:xfrm>
              <a:prstGeom prst="rect">
                <a:avLst/>
              </a:prstGeom>
              <a:blipFill>
                <a:blip r:embed="rId4"/>
                <a:stretch>
                  <a:fillRect r="-5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8D5D2D07-A886-40F7-B35E-80C89428ED7B}"/>
              </a:ext>
            </a:extLst>
          </p:cNvPr>
          <p:cNvSpPr/>
          <p:nvPr/>
        </p:nvSpPr>
        <p:spPr>
          <a:xfrm>
            <a:off x="1302675" y="3159465"/>
            <a:ext cx="6214544" cy="60446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8BE0526-5A27-464A-B894-ED1220282D2B}"/>
              </a:ext>
            </a:extLst>
          </p:cNvPr>
          <p:cNvSpPr/>
          <p:nvPr/>
        </p:nvSpPr>
        <p:spPr>
          <a:xfrm>
            <a:off x="1302675" y="3763926"/>
            <a:ext cx="6214544" cy="34024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2DA4E8-39AC-4321-A0E6-D77D564B27CE}"/>
              </a:ext>
            </a:extLst>
          </p:cNvPr>
          <p:cNvSpPr/>
          <p:nvPr/>
        </p:nvSpPr>
        <p:spPr>
          <a:xfrm>
            <a:off x="1302675" y="4104255"/>
            <a:ext cx="6214544" cy="196693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921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Stats/Mechanics Year 2</a:t>
            </a:r>
          </a:p>
          <a:p>
            <a:r>
              <a:rPr lang="en-GB" sz="2400" dirty="0"/>
              <a:t>Page 55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A30FF945-6D3B-4C4E-99DF-1482FE83636E}"/>
              </a:ext>
            </a:extLst>
          </p:cNvPr>
          <p:cNvSpPr txBox="1"/>
          <p:nvPr/>
        </p:nvSpPr>
        <p:spPr>
          <a:xfrm>
            <a:off x="611560" y="2682537"/>
            <a:ext cx="63367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Q4-6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Q7-8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</a:t>
            </a:r>
            <a:r>
              <a:rPr lang="en-US" sz="2400"/>
              <a:t>	Q9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1016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18" y="461285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dirty="0">
                <a:solidFill>
                  <a:srgbClr val="FFFFFF"/>
                </a:solidFill>
                <a:latin typeface="YouTube Noto"/>
                <a:hlinkClick r:id="rId2"/>
              </a:rPr>
              <a:t>https://youtu.be/z2HoOWn914o</a:t>
            </a:r>
            <a:endParaRPr lang="en-GB" sz="4000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DD17F15-ACCB-4E3E-8046-80BF4FB8025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4" name="TextBox 32">
              <a:extLst>
                <a:ext uri="{FF2B5EF4-FFF2-40B4-BE49-F238E27FC236}">
                  <a16:creationId xmlns:a16="http://schemas.microsoft.com/office/drawing/2014/main" id="{5FC978CD-3EBD-4A1A-86DB-1D899562E49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5F578284-B658-4F5B-982F-AA193CF8948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0" y="1484784"/>
            <a:ext cx="91437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Watch the first 4 min and 35 secs</a:t>
            </a:r>
          </a:p>
          <a:p>
            <a:pPr algn="ctr"/>
            <a:r>
              <a:rPr lang="en-GB" sz="4000" dirty="0"/>
              <a:t>to get an appreciation of using </a:t>
            </a:r>
          </a:p>
          <a:p>
            <a:pPr algn="ctr"/>
            <a:r>
              <a:rPr lang="en-GB" sz="4000" dirty="0"/>
              <a:t>a normal distribution to </a:t>
            </a:r>
          </a:p>
          <a:p>
            <a:pPr algn="ctr"/>
            <a:r>
              <a:rPr lang="en-GB" sz="4000" dirty="0"/>
              <a:t>approximate a binomial distribution. </a:t>
            </a:r>
          </a:p>
        </p:txBody>
      </p:sp>
    </p:spTree>
    <p:extLst>
      <p:ext uri="{BB962C8B-B14F-4D97-AF65-F5344CB8AC3E}">
        <p14:creationId xmlns:p14="http://schemas.microsoft.com/office/powerpoint/2010/main" val="349691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DD17F15-ACCB-4E3E-8046-80BF4FB8025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6" name="TextBox 32">
              <a:extLst>
                <a:ext uri="{FF2B5EF4-FFF2-40B4-BE49-F238E27FC236}">
                  <a16:creationId xmlns:a16="http://schemas.microsoft.com/office/drawing/2014/main" id="{5FC978CD-3EBD-4A1A-86DB-1D899562E49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F578284-B658-4F5B-982F-AA193CF8948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39552" y="649405"/>
                <a:ext cx="8244408" cy="23796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If </a:t>
                </a:r>
                <a:r>
                  <a:rPr lang="en-GB" sz="3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GB" sz="3600" b="1" dirty="0"/>
                  <a:t> is large </a:t>
                </a:r>
                <a:r>
                  <a:rPr lang="en-GB" sz="3600" dirty="0"/>
                  <a:t>and </a:t>
                </a:r>
                <a:r>
                  <a:rPr lang="en-GB" sz="3600" b="1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GB" sz="3600" b="1" dirty="0"/>
                  <a:t> is close to 0.5</a:t>
                </a:r>
                <a:r>
                  <a:rPr lang="en-GB" sz="3600" dirty="0"/>
                  <a:t>, </a:t>
                </a:r>
              </a:p>
              <a:p>
                <a:pPr algn="ctr"/>
                <a:r>
                  <a:rPr lang="en-GB" sz="3600" dirty="0"/>
                  <a:t>then the </a:t>
                </a:r>
                <a:r>
                  <a:rPr lang="en-GB" sz="3600" dirty="0">
                    <a:solidFill>
                      <a:srgbClr val="FF0000"/>
                    </a:solidFill>
                  </a:rPr>
                  <a:t>binomial distribution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3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~</m:t>
                    </m:r>
                    <m:r>
                      <a:rPr lang="en-GB" sz="3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3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sz="3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d>
                  </m:oMath>
                </a14:m>
                <a:r>
                  <a:rPr lang="en-GB" sz="3600" dirty="0"/>
                  <a:t>  </a:t>
                </a:r>
              </a:p>
              <a:p>
                <a:pPr algn="ctr"/>
                <a:r>
                  <a:rPr lang="en-GB" sz="3600" dirty="0"/>
                  <a:t>can be approximated by</a:t>
                </a:r>
              </a:p>
              <a:p>
                <a:pPr algn="ctr"/>
                <a:r>
                  <a:rPr lang="en-GB" sz="3600" dirty="0"/>
                  <a:t>the </a:t>
                </a:r>
                <a:r>
                  <a:rPr lang="en-GB" sz="3600" dirty="0">
                    <a:solidFill>
                      <a:srgbClr val="0000FF"/>
                    </a:solidFill>
                  </a:rPr>
                  <a:t>normal distribution 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𝜇</m:t>
                        </m:r>
                        <m:r>
                          <a:rPr lang="en-GB" sz="36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GB" sz="360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GB" sz="3600" b="0" i="1" smtClean="0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GB" sz="3600" dirty="0"/>
                  <a:t> where: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649405"/>
                <a:ext cx="8244408" cy="2379690"/>
              </a:xfrm>
              <a:prstGeom prst="rect">
                <a:avLst/>
              </a:prstGeom>
              <a:blipFill>
                <a:blip r:embed="rId2"/>
                <a:stretch>
                  <a:fillRect l="-74" t="-4615" b="-79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1979712" y="6170187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579204" y="5738139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6384928" y="5751913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203848" y="5090067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5749307" y="5103841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3851920" y="4153963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124663" y="4167737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4476564" y="3577899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2003140" y="3199695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71563" y="617590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947627" y="618396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629532" y="619310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247813" y="618396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877826" y="6185224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514316" y="6193646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132597" y="6202125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p:sp>
        <p:nvSpPr>
          <p:cNvPr id="27" name="Freeform 26"/>
          <p:cNvSpPr/>
          <p:nvPr/>
        </p:nvSpPr>
        <p:spPr>
          <a:xfrm>
            <a:off x="2112630" y="3401834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>
            <a:off x="7170131" y="6152279"/>
            <a:ext cx="133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Outcomes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57572" y="4414975"/>
            <a:ext cx="13316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Probability</a:t>
            </a:r>
          </a:p>
        </p:txBody>
      </p:sp>
    </p:spTree>
    <p:extLst>
      <p:ext uri="{BB962C8B-B14F-4D97-AF65-F5344CB8AC3E}">
        <p14:creationId xmlns:p14="http://schemas.microsoft.com/office/powerpoint/2010/main" val="219009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7" grpId="0" animBg="1"/>
      <p:bldP spid="2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11" name="Straight Connector 10"/>
          <p:cNvCxnSpPr/>
          <p:nvPr/>
        </p:nvCxnSpPr>
        <p:spPr>
          <a:xfrm>
            <a:off x="2028292" y="5607404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627784" y="5175356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433508" y="5189130"/>
            <a:ext cx="0" cy="43204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252428" y="4527284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797887" y="4541058"/>
            <a:ext cx="0" cy="108012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900500" y="3591180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173243" y="3604954"/>
            <a:ext cx="0" cy="201622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4525144" y="3015116"/>
            <a:ext cx="0" cy="25922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325073" y="5187333"/>
            <a:ext cx="3960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836712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Binomial Distribution </a:t>
            </a:r>
          </a:p>
          <a:p>
            <a:pPr algn="ctr"/>
            <a:r>
              <a:rPr lang="en-GB" sz="4000" dirty="0"/>
              <a:t>(</a:t>
            </a:r>
            <a:r>
              <a:rPr lang="en-GB" sz="4000" dirty="0">
                <a:solidFill>
                  <a:srgbClr val="FF0000"/>
                </a:solidFill>
              </a:rPr>
              <a:t>Discrete Random Variable</a:t>
            </a:r>
            <a:r>
              <a:rPr lang="en-GB" sz="4000" dirty="0"/>
              <a:t>)  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2051720" y="2636912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1520" y="3822432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20143" y="56131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96207" y="5621178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78112" y="563031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296393" y="5621178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926406" y="562244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562896" y="563086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81177" y="56393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090630" y="2907041"/>
                <a:ext cx="2659574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4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𝑩</m:t>
                      </m:r>
                      <m:d>
                        <m:dPr>
                          <m:ctrlPr>
                            <a:rPr lang="en-GB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GB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40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e>
                      </m:d>
                    </m:oMath>
                  </m:oMathPara>
                </a14:m>
                <a:endParaRPr lang="en-GB" sz="4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0630" y="2907041"/>
                <a:ext cx="2659574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3772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994047" y="802744"/>
            <a:ext cx="73250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Normal Distribution </a:t>
            </a:r>
          </a:p>
          <a:p>
            <a:pPr algn="ctr"/>
            <a:r>
              <a:rPr lang="en-GB" sz="4000" dirty="0"/>
              <a:t>(</a:t>
            </a:r>
            <a:r>
              <a:rPr lang="en-GB" sz="4000" dirty="0">
                <a:solidFill>
                  <a:srgbClr val="0000FF"/>
                </a:solidFill>
              </a:rPr>
              <a:t>Continuous Random Variable</a:t>
            </a:r>
            <a:r>
              <a:rPr lang="en-GB" sz="4000" dirty="0"/>
              <a:t>)  </a:t>
            </a:r>
          </a:p>
        </p:txBody>
      </p:sp>
      <p:cxnSp>
        <p:nvCxnSpPr>
          <p:cNvPr id="28" name="Straight Connector 27"/>
          <p:cNvCxnSpPr/>
          <p:nvPr/>
        </p:nvCxnSpPr>
        <p:spPr>
          <a:xfrm>
            <a:off x="2028292" y="5607404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7290903" y="5316176"/>
            <a:ext cx="3960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cs typeface="Times New Roman" panose="02020603050405020304" pitchFamily="18" charset="0"/>
              </a:rPr>
              <a:t>Y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2051720" y="2636912"/>
            <a:ext cx="8384" cy="2985944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51520" y="3822432"/>
            <a:ext cx="17813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Probability</a:t>
            </a:r>
          </a:p>
        </p:txBody>
      </p:sp>
      <p:sp>
        <p:nvSpPr>
          <p:cNvPr id="8" name="Freeform 7"/>
          <p:cNvSpPr/>
          <p:nvPr/>
        </p:nvSpPr>
        <p:spPr>
          <a:xfrm>
            <a:off x="2147072" y="2929994"/>
            <a:ext cx="4839752" cy="2581666"/>
          </a:xfrm>
          <a:custGeom>
            <a:avLst/>
            <a:gdLst>
              <a:gd name="connsiteX0" fmla="*/ 0 w 4839752"/>
              <a:gd name="connsiteY0" fmla="*/ 2571562 h 2581666"/>
              <a:gd name="connsiteX1" fmla="*/ 490037 w 4839752"/>
              <a:gd name="connsiteY1" fmla="*/ 2142147 h 2581666"/>
              <a:gd name="connsiteX2" fmla="*/ 1106373 w 4839752"/>
              <a:gd name="connsiteY2" fmla="*/ 1500552 h 2581666"/>
              <a:gd name="connsiteX3" fmla="*/ 1753021 w 4839752"/>
              <a:gd name="connsiteY3" fmla="*/ 570996 h 2581666"/>
              <a:gd name="connsiteX4" fmla="*/ 2389564 w 4839752"/>
              <a:gd name="connsiteY4" fmla="*/ 128 h 2581666"/>
              <a:gd name="connsiteX5" fmla="*/ 3036212 w 4839752"/>
              <a:gd name="connsiteY5" fmla="*/ 616463 h 2581666"/>
              <a:gd name="connsiteX6" fmla="*/ 3657600 w 4839752"/>
              <a:gd name="connsiteY6" fmla="*/ 1530863 h 2581666"/>
              <a:gd name="connsiteX7" fmla="*/ 4284040 w 4839752"/>
              <a:gd name="connsiteY7" fmla="*/ 2212875 h 2581666"/>
              <a:gd name="connsiteX8" fmla="*/ 4839752 w 4839752"/>
              <a:gd name="connsiteY8" fmla="*/ 2581666 h 258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39752" h="2581666">
                <a:moveTo>
                  <a:pt x="0" y="2571562"/>
                </a:moveTo>
                <a:cubicBezTo>
                  <a:pt x="152821" y="2446105"/>
                  <a:pt x="305642" y="2320649"/>
                  <a:pt x="490037" y="2142147"/>
                </a:cubicBezTo>
                <a:cubicBezTo>
                  <a:pt x="674433" y="1963645"/>
                  <a:pt x="895876" y="1762410"/>
                  <a:pt x="1106373" y="1500552"/>
                </a:cubicBezTo>
                <a:cubicBezTo>
                  <a:pt x="1316870" y="1238694"/>
                  <a:pt x="1539156" y="821067"/>
                  <a:pt x="1753021" y="570996"/>
                </a:cubicBezTo>
                <a:cubicBezTo>
                  <a:pt x="1966886" y="320925"/>
                  <a:pt x="2175699" y="-7450"/>
                  <a:pt x="2389564" y="128"/>
                </a:cubicBezTo>
                <a:cubicBezTo>
                  <a:pt x="2603429" y="7706"/>
                  <a:pt x="2824873" y="361341"/>
                  <a:pt x="3036212" y="616463"/>
                </a:cubicBezTo>
                <a:cubicBezTo>
                  <a:pt x="3247551" y="871585"/>
                  <a:pt x="3449629" y="1264794"/>
                  <a:pt x="3657600" y="1530863"/>
                </a:cubicBezTo>
                <a:cubicBezTo>
                  <a:pt x="3865571" y="1796932"/>
                  <a:pt x="4087015" y="2037741"/>
                  <a:pt x="4284040" y="2212875"/>
                </a:cubicBezTo>
                <a:cubicBezTo>
                  <a:pt x="4481065" y="2388009"/>
                  <a:pt x="4660408" y="2484837"/>
                  <a:pt x="4839752" y="2581666"/>
                </a:cubicBezTo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146021" y="2636912"/>
                <a:ext cx="2699970" cy="7871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4000" b="1" i="1" dirty="0">
                    <a:solidFill>
                      <a:srgbClr val="0000FF"/>
                    </a:solidFill>
                  </a:rPr>
                  <a:t>Y</a:t>
                </a:r>
                <a14:m>
                  <m:oMath xmlns:m="http://schemas.openxmlformats.org/officeDocument/2006/math">
                    <m:r>
                      <a:rPr lang="en-GB" sz="4000" b="1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~</m:t>
                    </m:r>
                  </m:oMath>
                </a14:m>
                <a:r>
                  <a:rPr lang="en-GB" sz="4000" b="1" i="1" dirty="0">
                    <a:solidFill>
                      <a:srgbClr val="0000FF"/>
                    </a:solidFill>
                  </a:rPr>
                  <a:t>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4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4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𝝁</m:t>
                        </m:r>
                        <m:r>
                          <a:rPr lang="en-GB" sz="4000" b="1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, </m:t>
                        </m:r>
                        <m:sSup>
                          <m:sSupPr>
                            <m:ctrlPr>
                              <a:rPr lang="en-GB" sz="4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4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𝝈</m:t>
                            </m:r>
                          </m:e>
                          <m:sup>
                            <m:r>
                              <a:rPr lang="en-GB" sz="4000" b="1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e>
                    </m:d>
                  </m:oMath>
                </a14:m>
                <a:endParaRPr lang="en-GB" sz="4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021" y="2636912"/>
                <a:ext cx="2699970" cy="787139"/>
              </a:xfrm>
              <a:prstGeom prst="rect">
                <a:avLst/>
              </a:prstGeom>
              <a:blipFill>
                <a:blip r:embed="rId2"/>
                <a:stretch>
                  <a:fillRect l="-7901" t="-7752" b="-286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2028292" y="5607404"/>
            <a:ext cx="5256584" cy="0"/>
          </a:xfrm>
          <a:prstGeom prst="line">
            <a:avLst/>
          </a:prstGeom>
          <a:ln w="28575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420143" y="5613120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27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996207" y="5621178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678112" y="5630319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29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296393" y="5621178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26406" y="5622441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562896" y="5630863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32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181177" y="5639342"/>
            <a:ext cx="49567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3169140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23728" y="1052736"/>
                <a:ext cx="5176482" cy="1600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sz="4400" b="1" dirty="0">
                    <a:solidFill>
                      <a:srgbClr val="FF0000"/>
                    </a:solidFill>
                  </a:rPr>
                  <a:t>Binomial Distribution</a:t>
                </a:r>
                <a:endParaRPr lang="en-GB" sz="4400" b="1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  <m:r>
                        <a:rPr lang="en-GB" sz="5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GB" sz="5400" b="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5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5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sz="5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sz="5400" b="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GB" sz="54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052736"/>
                <a:ext cx="5176482" cy="1600438"/>
              </a:xfrm>
              <a:prstGeom prst="rect">
                <a:avLst/>
              </a:prstGeom>
              <a:blipFill>
                <a:blip r:embed="rId2"/>
                <a:stretch>
                  <a:fillRect l="-4353" t="-7634" r="-43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5536" y="3356992"/>
                <a:ext cx="8424936" cy="22664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4400" b="1" dirty="0">
                    <a:solidFill>
                      <a:srgbClr val="0000FF"/>
                    </a:solidFill>
                  </a:rPr>
                  <a:t>Approximated Normal Distribution</a:t>
                </a: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𝑀𝑒𝑎𝑛</m:t>
                      </m:r>
                      <m:r>
                        <a:rPr lang="en-GB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4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𝑛𝑝</m:t>
                      </m:r>
                    </m:oMath>
                  </m:oMathPara>
                </a14:m>
                <a:endParaRPr lang="en-GB" sz="4400" i="1" dirty="0">
                  <a:solidFill>
                    <a:srgbClr val="0000FF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:r>
                  <a:rPr lang="en-GB" sz="4400" dirty="0">
                    <a:solidFill>
                      <a:srgbClr val="0000FF"/>
                    </a:solidFill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GB" sz="4400" i="1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4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44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𝑛𝑝</m:t>
                        </m:r>
                        <m:d>
                          <m:dPr>
                            <m:ctrlPr>
                              <a:rPr lang="en-GB" sz="4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4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1−</m:t>
                            </m:r>
                            <m:r>
                              <a:rPr lang="en-GB" sz="4400" i="1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d>
                      </m:e>
                    </m:rad>
                  </m:oMath>
                </a14:m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356992"/>
                <a:ext cx="8424936" cy="2266454"/>
              </a:xfrm>
              <a:prstGeom prst="rect">
                <a:avLst/>
              </a:prstGeom>
              <a:blipFill>
                <a:blip r:embed="rId3"/>
                <a:stretch>
                  <a:fillRect l="-1954" t="-5660" r="-1881" b="-11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9130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DD17F15-ACCB-4E3E-8046-80BF4FB8025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6" name="TextBox 32">
              <a:extLst>
                <a:ext uri="{FF2B5EF4-FFF2-40B4-BE49-F238E27FC236}">
                  <a16:creationId xmlns:a16="http://schemas.microsoft.com/office/drawing/2014/main" id="{5FC978CD-3EBD-4A1A-86DB-1D899562E49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F578284-B658-4F5B-982F-AA193CF8948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1763688" y="736459"/>
                <a:ext cx="5598368" cy="172540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𝑛𝑝</m:t>
                      </m:r>
                    </m:oMath>
                  </m:oMathPara>
                </a14:m>
                <a:endParaRPr lang="en-GB" sz="4800" i="1" dirty="0">
                  <a:solidFill>
                    <a:prstClr val="black"/>
                  </a:solidFill>
                  <a:latin typeface="Cambria Math" panose="02040503050406030204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GB" sz="4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4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𝑛𝑝</m:t>
                          </m:r>
                          <m:d>
                            <m:dPr>
                              <m:ctrlP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GB" sz="4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736459"/>
                <a:ext cx="5598368" cy="172540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1297225"/>
                  </p:ext>
                </p:extLst>
              </p:nvPr>
            </p:nvGraphicFramePr>
            <p:xfrm>
              <a:off x="611560" y="2780928"/>
              <a:ext cx="7956375" cy="3505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4216">
                      <a:extLst>
                        <a:ext uri="{9D8B030D-6E8A-4147-A177-3AD203B41FA5}">
                          <a16:colId xmlns:a16="http://schemas.microsoft.com/office/drawing/2014/main" val="1977342337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52844877"/>
                        </a:ext>
                      </a:extLst>
                    </a:gridCol>
                    <a:gridCol w="2109962">
                      <a:extLst>
                        <a:ext uri="{9D8B030D-6E8A-4147-A177-3AD203B41FA5}">
                          <a16:colId xmlns:a16="http://schemas.microsoft.com/office/drawing/2014/main" val="2126925641"/>
                        </a:ext>
                      </a:extLst>
                    </a:gridCol>
                    <a:gridCol w="1885973">
                      <a:extLst>
                        <a:ext uri="{9D8B030D-6E8A-4147-A177-3AD203B41FA5}">
                          <a16:colId xmlns:a16="http://schemas.microsoft.com/office/drawing/2014/main" val="2162990987"/>
                        </a:ext>
                      </a:extLst>
                    </a:gridCol>
                  </a:tblGrid>
                  <a:tr h="661003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Binomial</a:t>
                          </a:r>
                          <a:r>
                            <a:rPr lang="en-GB" sz="2800" baseline="0" dirty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algn="ctr"/>
                          <a:r>
                            <a:rPr lang="en-GB" sz="2800" baseline="0" dirty="0">
                              <a:solidFill>
                                <a:schemeClr val="tx1"/>
                              </a:solidFill>
                            </a:rPr>
                            <a:t>Distribution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BFB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BFBF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Approximated</a:t>
                          </a:r>
                        </a:p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Normal Distribution 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76505"/>
                      </a:ext>
                    </a:extLst>
                  </a:tr>
                  <a:tr h="661003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Mean</a:t>
                          </a:r>
                          <a:r>
                            <a:rPr lang="en-GB" sz="2800" baseline="0" dirty="0">
                              <a:solidFill>
                                <a:schemeClr val="tx1"/>
                              </a:solidFill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sz="28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oMath>
                          </a14:m>
                          <a:r>
                            <a:rPr lang="en-GB" sz="2800" baseline="0" dirty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BFB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Standard Deviation </a:t>
                          </a:r>
                          <a14:m>
                            <m:oMath xmlns:m="http://schemas.openxmlformats.org/officeDocument/2006/math">
                              <m:r>
                                <a:rPr lang="en-GB" sz="2400" b="0" i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240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GB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BFB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>
                              <a:solidFill>
                                <a:schemeClr val="tx1"/>
                              </a:solidFill>
                            </a:rPr>
                            <a:t>Mean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/>
                            <a:t>Standard Deviation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6693513"/>
                      </a:ext>
                    </a:extLst>
                  </a:tr>
                  <a:tr h="5361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10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0.2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124192"/>
                      </a:ext>
                    </a:extLst>
                  </a:tr>
                  <a:tr h="5361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20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0.5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61966573"/>
                      </a:ext>
                    </a:extLst>
                  </a:tr>
                  <a:tr h="53614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6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kumimoji="0" lang="en-GB" sz="32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prstClr val="black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0.3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756095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1297225"/>
                  </p:ext>
                </p:extLst>
              </p:nvPr>
            </p:nvGraphicFramePr>
            <p:xfrm>
              <a:off x="611560" y="2780928"/>
              <a:ext cx="7956375" cy="3505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944216">
                      <a:extLst>
                        <a:ext uri="{9D8B030D-6E8A-4147-A177-3AD203B41FA5}">
                          <a16:colId xmlns:a16="http://schemas.microsoft.com/office/drawing/2014/main" val="1977342337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52844877"/>
                        </a:ext>
                      </a:extLst>
                    </a:gridCol>
                    <a:gridCol w="2109962">
                      <a:extLst>
                        <a:ext uri="{9D8B030D-6E8A-4147-A177-3AD203B41FA5}">
                          <a16:colId xmlns:a16="http://schemas.microsoft.com/office/drawing/2014/main" val="2126925641"/>
                        </a:ext>
                      </a:extLst>
                    </a:gridCol>
                    <a:gridCol w="1885973">
                      <a:extLst>
                        <a:ext uri="{9D8B030D-6E8A-4147-A177-3AD203B41FA5}">
                          <a16:colId xmlns:a16="http://schemas.microsoft.com/office/drawing/2014/main" val="2162990987"/>
                        </a:ext>
                      </a:extLst>
                    </a:gridCol>
                  </a:tblGrid>
                  <a:tr h="944880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Binomial</a:t>
                          </a:r>
                          <a:r>
                            <a:rPr lang="en-GB" sz="28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2800" baseline="0" dirty="0" smtClean="0">
                            <a:solidFill>
                              <a:schemeClr val="tx1"/>
                            </a:solidFill>
                          </a:endParaRPr>
                        </a:p>
                        <a:p>
                          <a:pPr algn="ctr"/>
                          <a:r>
                            <a:rPr lang="en-GB" sz="2800" baseline="0" dirty="0" smtClean="0">
                              <a:solidFill>
                                <a:schemeClr val="tx1"/>
                              </a:solidFill>
                            </a:rPr>
                            <a:t>Distribution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BFBF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FFBFBF"/>
                        </a:solidFill>
                      </a:tcPr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Approximated</a:t>
                          </a:r>
                        </a:p>
                        <a:p>
                          <a:pPr algn="ctr"/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Normal Distribution 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976505"/>
                      </a:ext>
                    </a:extLst>
                  </a:tr>
                  <a:tr h="8229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120588" r="-310031" b="-2110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6677" t="-120588" r="-198792" b="-2110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Mean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/>
                            <a:t>Standard Deviation</a:t>
                          </a:r>
                          <a:endParaRPr lang="en-GB" sz="24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7669351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315789" r="-310031" b="-20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6677" t="-315789" r="-198792" b="-20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9124192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415789" r="-310031" b="-10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6677" t="-415789" r="-198792" b="-10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561966573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13" t="-515789" r="-310031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6677" t="-515789" r="-198792" b="-210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8756095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5292080" y="4529128"/>
                <a:ext cx="5052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529128"/>
                <a:ext cx="505267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192790" y="4529128"/>
                <a:ext cx="81785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1.6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790" y="4529128"/>
                <a:ext cx="817852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216676" y="5116578"/>
                <a:ext cx="73289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6676" y="5116578"/>
                <a:ext cx="732893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7391561" y="5123275"/>
                <a:ext cx="505267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561" y="5123275"/>
                <a:ext cx="505267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178266" y="5701353"/>
                <a:ext cx="817852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1.8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8266" y="5701353"/>
                <a:ext cx="817852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110205" y="5717423"/>
                <a:ext cx="1045479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1.26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205" y="5717423"/>
                <a:ext cx="1045479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3421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5DD17F15-ACCB-4E3E-8046-80BF4FB80259}"/>
              </a:ext>
            </a:extLst>
          </p:cNvPr>
          <p:cNvGrpSpPr/>
          <p:nvPr/>
        </p:nvGrpSpPr>
        <p:grpSpPr>
          <a:xfrm>
            <a:off x="0" y="0"/>
            <a:ext cx="9144000" cy="599127"/>
            <a:chOff x="0" y="13335"/>
            <a:chExt cx="9144218" cy="599127"/>
          </a:xfrm>
        </p:grpSpPr>
        <p:sp>
          <p:nvSpPr>
            <p:cNvPr id="6" name="TextBox 32">
              <a:extLst>
                <a:ext uri="{FF2B5EF4-FFF2-40B4-BE49-F238E27FC236}">
                  <a16:creationId xmlns:a16="http://schemas.microsoft.com/office/drawing/2014/main" id="{5FC978CD-3EBD-4A1A-86DB-1D899562E495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Approximating a Binomial Distribution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F578284-B658-4F5B-982F-AA193CF89481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11560" y="2419071"/>
                <a:ext cx="763284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Probability Tables only go up to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=50</m:t>
                    </m:r>
                  </m:oMath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2419071"/>
                <a:ext cx="7632848" cy="646331"/>
              </a:xfrm>
              <a:prstGeom prst="rect">
                <a:avLst/>
              </a:prstGeom>
              <a:blipFill>
                <a:blip r:embed="rId2"/>
                <a:stretch>
                  <a:fillRect l="-1198"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0" y="1038215"/>
            <a:ext cx="914378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4000" b="1" dirty="0">
                <a:solidFill>
                  <a:prstClr val="black"/>
                </a:solidFill>
              </a:rPr>
              <a:t>Why use a normal approximation?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4089" y="3789040"/>
                <a:ext cx="8208912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Your calculator will reject large values of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sz="3600" dirty="0">
                    <a:solidFill>
                      <a:prstClr val="black"/>
                    </a:solidFill>
                  </a:rPr>
                  <a:t>.</a:t>
                </a:r>
              </a:p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The binomial distribution uses factorials.</a:t>
                </a:r>
              </a:p>
              <a:p>
                <a:pPr lvl="0" algn="ctr"/>
                <a:r>
                  <a:rPr lang="en-GB" sz="3600" dirty="0">
                    <a:solidFill>
                      <a:prstClr val="black"/>
                    </a:solidFill>
                  </a:rPr>
                  <a:t>Ask you calculator is do 65! !!!!!!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89" y="3789040"/>
                <a:ext cx="8208912" cy="1754326"/>
              </a:xfrm>
              <a:prstGeom prst="rect">
                <a:avLst/>
              </a:prstGeom>
              <a:blipFill>
                <a:blip r:embed="rId3"/>
                <a:stretch>
                  <a:fillRect l="-1709" t="-5575" r="-1560" b="-125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3128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4000" cy="587744"/>
            <a:chOff x="0" y="13335"/>
            <a:chExt cx="9144218" cy="587744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8477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r>
                <a:rPr lang="en-GB" sz="3200" dirty="0">
                  <a:solidFill>
                    <a:prstClr val="white"/>
                  </a:solidFill>
                </a:rPr>
                <a:t>Continuity Correction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514052" y="585717"/>
            <a:ext cx="824440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</a:rPr>
              <a:t>Binomial Distribution </a:t>
            </a:r>
            <a:r>
              <a:rPr lang="en-GB" sz="3200" dirty="0"/>
              <a:t>= </a:t>
            </a:r>
          </a:p>
          <a:p>
            <a:pPr algn="ctr"/>
            <a:r>
              <a:rPr lang="en-GB" sz="3200" b="1" dirty="0"/>
              <a:t>Discrete Data</a:t>
            </a:r>
            <a:r>
              <a:rPr lang="en-GB" sz="3200" dirty="0"/>
              <a:t> (i.e. number of successes) </a:t>
            </a:r>
            <a:endParaRPr lang="en-GB" sz="3200" b="1" dirty="0"/>
          </a:p>
          <a:p>
            <a:pPr algn="ctr"/>
            <a:r>
              <a:rPr lang="en-GB" sz="3200" b="1" dirty="0">
                <a:solidFill>
                  <a:srgbClr val="0000FF"/>
                </a:solidFill>
              </a:rPr>
              <a:t>Normal Distribution </a:t>
            </a:r>
            <a:r>
              <a:rPr lang="en-GB" sz="3200" dirty="0"/>
              <a:t>=  </a:t>
            </a:r>
          </a:p>
          <a:p>
            <a:pPr algn="ctr"/>
            <a:r>
              <a:rPr lang="en-GB" sz="3200" b="1" dirty="0"/>
              <a:t>Continuous Data </a:t>
            </a:r>
            <a:r>
              <a:rPr lang="en-GB" sz="3200" dirty="0"/>
              <a:t>(</a:t>
            </a:r>
            <a:r>
              <a:rPr lang="en-GB" sz="3200" dirty="0" err="1"/>
              <a:t>i.e</a:t>
            </a:r>
            <a:r>
              <a:rPr lang="en-GB" sz="3200" dirty="0"/>
              <a:t> cumulative probability) </a:t>
            </a:r>
          </a:p>
        </p:txBody>
      </p:sp>
      <p:sp>
        <p:nvSpPr>
          <p:cNvPr id="6" name="Rectangle 5"/>
          <p:cNvSpPr/>
          <p:nvPr/>
        </p:nvSpPr>
        <p:spPr>
          <a:xfrm>
            <a:off x="517986" y="5670060"/>
            <a:ext cx="812366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/>
              <a:t>Therefore you have to apply something called a </a:t>
            </a:r>
          </a:p>
          <a:p>
            <a:pPr algn="ctr"/>
            <a:r>
              <a:rPr lang="en-US" sz="3200" b="1" dirty="0">
                <a:solidFill>
                  <a:srgbClr val="00B050"/>
                </a:solidFill>
              </a:rPr>
              <a:t>continuity correction</a:t>
            </a:r>
            <a:r>
              <a:rPr lang="en-US" sz="3200" dirty="0"/>
              <a:t>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2247" b="5369"/>
          <a:stretch/>
        </p:blipFill>
        <p:spPr>
          <a:xfrm>
            <a:off x="1331640" y="2708920"/>
            <a:ext cx="6264696" cy="290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70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30735</TotalTime>
  <Words>643</Words>
  <Application>Microsoft Macintosh PowerPoint</Application>
  <PresentationFormat>On-screen Show (4:3)</PresentationFormat>
  <Paragraphs>221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Cambria Math</vt:lpstr>
      <vt:lpstr>Times New Roman</vt:lpstr>
      <vt:lpstr>YouTube Noto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1232</cp:revision>
  <dcterms:created xsi:type="dcterms:W3CDTF">2013-02-28T07:36:55Z</dcterms:created>
  <dcterms:modified xsi:type="dcterms:W3CDTF">2019-07-30T18:12:46Z</dcterms:modified>
</cp:coreProperties>
</file>