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0" r:id="rId2"/>
    <p:sldId id="272" r:id="rId3"/>
    <p:sldId id="273" r:id="rId4"/>
    <p:sldId id="274" r:id="rId5"/>
    <p:sldId id="275" r:id="rId6"/>
    <p:sldId id="276" r:id="rId7"/>
    <p:sldId id="277" r:id="rId8"/>
    <p:sldId id="279" r:id="rId9"/>
    <p:sldId id="280" r:id="rId10"/>
    <p:sldId id="281" r:id="rId11"/>
    <p:sldId id="282" r:id="rId12"/>
    <p:sldId id="62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5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71.png"/><Relationship Id="rId3" Type="http://schemas.openxmlformats.org/officeDocument/2006/relationships/image" Target="../media/image17.png"/><Relationship Id="rId7" Type="http://schemas.openxmlformats.org/officeDocument/2006/relationships/image" Target="../media/image57.png"/><Relationship Id="rId12" Type="http://schemas.openxmlformats.org/officeDocument/2006/relationships/image" Target="../media/image70.png"/><Relationship Id="rId2" Type="http://schemas.openxmlformats.org/officeDocument/2006/relationships/image" Target="../media/image55.png"/><Relationship Id="rId16" Type="http://schemas.openxmlformats.org/officeDocument/2006/relationships/image" Target="../media/image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11" Type="http://schemas.openxmlformats.org/officeDocument/2006/relationships/image" Target="../media/image69.png"/><Relationship Id="rId5" Type="http://schemas.openxmlformats.org/officeDocument/2006/relationships/image" Target="../media/image19.png"/><Relationship Id="rId15" Type="http://schemas.openxmlformats.org/officeDocument/2006/relationships/image" Target="../media/image73.png"/><Relationship Id="rId10" Type="http://schemas.openxmlformats.org/officeDocument/2006/relationships/image" Target="../media/image68.png"/><Relationship Id="rId4" Type="http://schemas.openxmlformats.org/officeDocument/2006/relationships/image" Target="../media/image38.png"/><Relationship Id="rId9" Type="http://schemas.openxmlformats.org/officeDocument/2006/relationships/image" Target="../media/image63.png"/><Relationship Id="rId14" Type="http://schemas.openxmlformats.org/officeDocument/2006/relationships/image" Target="../media/image7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76.png"/><Relationship Id="rId3" Type="http://schemas.openxmlformats.org/officeDocument/2006/relationships/image" Target="../media/image17.png"/><Relationship Id="rId7" Type="http://schemas.openxmlformats.org/officeDocument/2006/relationships/image" Target="../media/image57.png"/><Relationship Id="rId12" Type="http://schemas.openxmlformats.org/officeDocument/2006/relationships/image" Target="../media/image75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11" Type="http://schemas.openxmlformats.org/officeDocument/2006/relationships/image" Target="../media/image74.png"/><Relationship Id="rId5" Type="http://schemas.openxmlformats.org/officeDocument/2006/relationships/image" Target="../media/image19.png"/><Relationship Id="rId10" Type="http://schemas.openxmlformats.org/officeDocument/2006/relationships/image" Target="../media/image68.png"/><Relationship Id="rId4" Type="http://schemas.openxmlformats.org/officeDocument/2006/relationships/image" Target="../media/image38.png"/><Relationship Id="rId9" Type="http://schemas.openxmlformats.org/officeDocument/2006/relationships/image" Target="../media/image63.png"/><Relationship Id="rId14" Type="http://schemas.openxmlformats.org/officeDocument/2006/relationships/image" Target="../media/image7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3" Type="http://schemas.openxmlformats.org/officeDocument/2006/relationships/image" Target="../media/image17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19.png"/><Relationship Id="rId15" Type="http://schemas.openxmlformats.org/officeDocument/2006/relationships/image" Target="../media/image37.png"/><Relationship Id="rId10" Type="http://schemas.openxmlformats.org/officeDocument/2006/relationships/image" Target="../media/image32.png"/><Relationship Id="rId4" Type="http://schemas.openxmlformats.org/officeDocument/2006/relationships/image" Target="../media/image18.png"/><Relationship Id="rId9" Type="http://schemas.openxmlformats.org/officeDocument/2006/relationships/image" Target="../media/image31.png"/><Relationship Id="rId14" Type="http://schemas.openxmlformats.org/officeDocument/2006/relationships/image" Target="../media/image3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3" Type="http://schemas.openxmlformats.org/officeDocument/2006/relationships/image" Target="../media/image17.png"/><Relationship Id="rId7" Type="http://schemas.openxmlformats.org/officeDocument/2006/relationships/image" Target="../media/image29.png"/><Relationship Id="rId12" Type="http://schemas.openxmlformats.org/officeDocument/2006/relationships/image" Target="../media/image40.png"/><Relationship Id="rId17" Type="http://schemas.openxmlformats.org/officeDocument/2006/relationships/image" Target="../media/image43.png"/><Relationship Id="rId2" Type="http://schemas.openxmlformats.org/officeDocument/2006/relationships/image" Target="../media/image27.png"/><Relationship Id="rId16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19.png"/><Relationship Id="rId15" Type="http://schemas.openxmlformats.org/officeDocument/2006/relationships/image" Target="../media/image37.png"/><Relationship Id="rId10" Type="http://schemas.openxmlformats.org/officeDocument/2006/relationships/image" Target="../media/image39.png"/><Relationship Id="rId4" Type="http://schemas.openxmlformats.org/officeDocument/2006/relationships/image" Target="../media/image38.png"/><Relationship Id="rId9" Type="http://schemas.openxmlformats.org/officeDocument/2006/relationships/image" Target="../media/image31.png"/><Relationship Id="rId14" Type="http://schemas.openxmlformats.org/officeDocument/2006/relationships/image" Target="../media/image4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18" Type="http://schemas.openxmlformats.org/officeDocument/2006/relationships/image" Target="../media/image48.png"/><Relationship Id="rId3" Type="http://schemas.openxmlformats.org/officeDocument/2006/relationships/image" Target="../media/image17.png"/><Relationship Id="rId7" Type="http://schemas.openxmlformats.org/officeDocument/2006/relationships/image" Target="../media/image29.png"/><Relationship Id="rId12" Type="http://schemas.openxmlformats.org/officeDocument/2006/relationships/image" Target="../media/image45.png"/><Relationship Id="rId17" Type="http://schemas.openxmlformats.org/officeDocument/2006/relationships/image" Target="../media/image43.png"/><Relationship Id="rId2" Type="http://schemas.openxmlformats.org/officeDocument/2006/relationships/image" Target="../media/image27.png"/><Relationship Id="rId16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19.png"/><Relationship Id="rId15" Type="http://schemas.openxmlformats.org/officeDocument/2006/relationships/image" Target="../media/image37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31.png"/><Relationship Id="rId14" Type="http://schemas.openxmlformats.org/officeDocument/2006/relationships/image" Target="../media/image4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43.png"/><Relationship Id="rId18" Type="http://schemas.openxmlformats.org/officeDocument/2006/relationships/image" Target="../media/image53.png"/><Relationship Id="rId3" Type="http://schemas.openxmlformats.org/officeDocument/2006/relationships/image" Target="../media/image17.png"/><Relationship Id="rId7" Type="http://schemas.openxmlformats.org/officeDocument/2006/relationships/image" Target="../media/image29.png"/><Relationship Id="rId12" Type="http://schemas.openxmlformats.org/officeDocument/2006/relationships/image" Target="../media/image37.png"/><Relationship Id="rId17" Type="http://schemas.openxmlformats.org/officeDocument/2006/relationships/image" Target="../media/image52.png"/><Relationship Id="rId2" Type="http://schemas.openxmlformats.org/officeDocument/2006/relationships/image" Target="../media/image27.png"/><Relationship Id="rId16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5.png"/><Relationship Id="rId5" Type="http://schemas.openxmlformats.org/officeDocument/2006/relationships/image" Target="../media/image19.png"/><Relationship Id="rId15" Type="http://schemas.openxmlformats.org/officeDocument/2006/relationships/image" Target="../media/image50.png"/><Relationship Id="rId10" Type="http://schemas.openxmlformats.org/officeDocument/2006/relationships/image" Target="../media/image33.png"/><Relationship Id="rId19" Type="http://schemas.openxmlformats.org/officeDocument/2006/relationships/image" Target="../media/image54.png"/><Relationship Id="rId4" Type="http://schemas.openxmlformats.org/officeDocument/2006/relationships/image" Target="../media/image49.png"/><Relationship Id="rId9" Type="http://schemas.openxmlformats.org/officeDocument/2006/relationships/image" Target="../media/image31.png"/><Relationship Id="rId14" Type="http://schemas.openxmlformats.org/officeDocument/2006/relationships/image" Target="../media/image4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63.png"/><Relationship Id="rId3" Type="http://schemas.openxmlformats.org/officeDocument/2006/relationships/image" Target="../media/image17.png"/><Relationship Id="rId7" Type="http://schemas.openxmlformats.org/officeDocument/2006/relationships/image" Target="../media/image57.png"/><Relationship Id="rId12" Type="http://schemas.openxmlformats.org/officeDocument/2006/relationships/image" Target="../media/image62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11" Type="http://schemas.openxmlformats.org/officeDocument/2006/relationships/image" Target="../media/image61.png"/><Relationship Id="rId5" Type="http://schemas.openxmlformats.org/officeDocument/2006/relationships/image" Target="../media/image19.png"/><Relationship Id="rId10" Type="http://schemas.openxmlformats.org/officeDocument/2006/relationships/image" Target="../media/image60.png"/><Relationship Id="rId4" Type="http://schemas.openxmlformats.org/officeDocument/2006/relationships/image" Target="../media/image38.png"/><Relationship Id="rId9" Type="http://schemas.openxmlformats.org/officeDocument/2006/relationships/image" Target="../media/image5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67.png"/><Relationship Id="rId3" Type="http://schemas.openxmlformats.org/officeDocument/2006/relationships/image" Target="../media/image17.png"/><Relationship Id="rId7" Type="http://schemas.openxmlformats.org/officeDocument/2006/relationships/image" Target="../media/image57.png"/><Relationship Id="rId12" Type="http://schemas.openxmlformats.org/officeDocument/2006/relationships/image" Target="../media/image6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11" Type="http://schemas.openxmlformats.org/officeDocument/2006/relationships/image" Target="../media/image63.png"/><Relationship Id="rId5" Type="http://schemas.openxmlformats.org/officeDocument/2006/relationships/image" Target="../media/image19.png"/><Relationship Id="rId10" Type="http://schemas.openxmlformats.org/officeDocument/2006/relationships/image" Target="../media/image65.png"/><Relationship Id="rId4" Type="http://schemas.openxmlformats.org/officeDocument/2006/relationships/image" Target="../media/image38.png"/><Relationship Id="rId9" Type="http://schemas.openxmlformats.org/officeDocument/2006/relationships/image" Target="../media/image64.png"/><Relationship Id="rId14" Type="http://schemas.openxmlformats.org/officeDocument/2006/relationships/image" Target="../media/image6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6" y="1400176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recognize some patterns involving the roots of cubic equations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We can follow a similar process as the one we did for quadratics…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837510" y="3857900"/>
                <a:ext cx="412401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𝑏𝑥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𝑐𝑥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</m:t>
                          </m:r>
                        </m:e>
                      </m:d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</m:t>
                          </m:r>
                        </m:e>
                      </m:d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7510" y="3857900"/>
                <a:ext cx="4124014" cy="246221"/>
              </a:xfrm>
              <a:prstGeom prst="rect">
                <a:avLst/>
              </a:prstGeom>
              <a:blipFill>
                <a:blip r:embed="rId2"/>
                <a:stretch>
                  <a:fillRect t="-5000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24447" y="4323808"/>
                <a:ext cx="669805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𝑏𝑥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𝑐𝑥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𝛼𝛽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𝛽𝛾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𝛾𝛼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𝛼𝛽𝛾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4447" y="4323808"/>
                <a:ext cx="6698052" cy="246221"/>
              </a:xfrm>
              <a:prstGeom prst="rect">
                <a:avLst/>
              </a:prstGeom>
              <a:blipFill>
                <a:blip r:embed="rId3"/>
                <a:stretch>
                  <a:fillRect b="-2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82533" y="3143796"/>
                <a:ext cx="832421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If the cubic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𝑎𝑥</m:t>
                        </m:r>
                      </m:e>
                      <m:sup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𝑏𝑥</m:t>
                        </m:r>
                      </m:e>
                      <m:sup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𝑐𝑥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the roots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then the following relationship can be written…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533" y="3143796"/>
                <a:ext cx="8324211" cy="584775"/>
              </a:xfrm>
              <a:prstGeom prst="rect">
                <a:avLst/>
              </a:prstGeom>
              <a:blipFill>
                <a:blip r:embed="rId4"/>
                <a:stretch>
                  <a:fillRect t="-2128" b="-10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824447" y="4802781"/>
                <a:ext cx="64954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𝑏𝑥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𝑐𝑥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−(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)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𝛼𝛽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𝛽𝛾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𝛾𝛼</m:t>
                              </m:r>
                            </m:e>
                          </m:d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𝛼𝛽𝛾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4447" y="4802781"/>
                <a:ext cx="6495432" cy="246221"/>
              </a:xfrm>
              <a:prstGeom prst="rect">
                <a:avLst/>
              </a:prstGeom>
              <a:blipFill>
                <a:blip r:embed="rId5"/>
                <a:stretch>
                  <a:fillRect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811386" y="5190312"/>
                <a:ext cx="6156301" cy="4838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𝑐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−(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𝛼𝛽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𝛽𝛾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𝛾𝛼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1386" y="5190312"/>
                <a:ext cx="6156301" cy="483850"/>
              </a:xfrm>
              <a:prstGeom prst="rect">
                <a:avLst/>
              </a:prstGeom>
              <a:blipFill>
                <a:blip r:embed="rId6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8452981" y="4014651"/>
            <a:ext cx="220757" cy="457372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638903" y="3978761"/>
            <a:ext cx="1411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the triple bracket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Arc 12"/>
          <p:cNvSpPr/>
          <p:nvPr/>
        </p:nvSpPr>
        <p:spPr>
          <a:xfrm>
            <a:off x="8396376" y="4497977"/>
            <a:ext cx="220757" cy="457372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c 13"/>
          <p:cNvSpPr/>
          <p:nvPr/>
        </p:nvSpPr>
        <p:spPr>
          <a:xfrm>
            <a:off x="8122056" y="4990011"/>
            <a:ext cx="220757" cy="457372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8477793" y="4470795"/>
            <a:ext cx="1780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Group like terms and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34102" y="5084750"/>
            <a:ext cx="1367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all by 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293327" y="4232367"/>
            <a:ext cx="1733005" cy="3918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6230984" y="4228012"/>
            <a:ext cx="1571897" cy="3918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4502333" y="4720046"/>
            <a:ext cx="1010194" cy="3918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5969727" y="4724400"/>
            <a:ext cx="1380307" cy="3918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89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1" grpId="0" animBg="1"/>
      <p:bldP spid="12" grpId="0"/>
      <p:bldP spid="13" grpId="0" animBg="1"/>
      <p:bldP spid="14" grpId="0" animBg="1"/>
      <p:bldP spid="15" grpId="0"/>
      <p:bldP spid="16" grpId="0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cubic equations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roots of a cubic equation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𝑏𝑥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𝑐𝑥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         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=1−2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=1+2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integer values for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It can help to rewrite the original equation slightly!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  <a:blipFill>
                <a:blip r:embed="rId2"/>
                <a:stretch>
                  <a:fillRect l="-348" t="-531" r="-5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524001" y="-764"/>
                <a:ext cx="1383141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-764"/>
                <a:ext cx="1383141" cy="409023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524001" y="409980"/>
                <a:ext cx="1444113" cy="3688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409980"/>
                <a:ext cx="1444113" cy="368884"/>
              </a:xfrm>
              <a:prstGeom prst="rect">
                <a:avLst/>
              </a:prstGeom>
              <a:blipFill>
                <a:blip r:embed="rId4"/>
                <a:stretch>
                  <a:fillRect l="-2564" b="-625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524001" y="778066"/>
                <a:ext cx="957943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778066"/>
                <a:ext cx="957943" cy="409023"/>
              </a:xfrm>
              <a:prstGeom prst="rect">
                <a:avLst/>
              </a:prstGeom>
              <a:blipFill>
                <a:blip r:embed="rId5"/>
                <a:stretch>
                  <a:fillRect b="-58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286000" y="5011784"/>
                <a:ext cx="24263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5011784"/>
                <a:ext cx="2426305" cy="276999"/>
              </a:xfrm>
              <a:prstGeom prst="rect">
                <a:avLst/>
              </a:prstGeom>
              <a:blipFill>
                <a:blip r:embed="rId6"/>
                <a:stretch>
                  <a:fillRect l="-1047" t="-4545" r="-1571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246809" y="5991497"/>
                <a:ext cx="2483180" cy="5442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6809" y="5991497"/>
                <a:ext cx="2483180" cy="544252"/>
              </a:xfrm>
              <a:prstGeom prst="rect">
                <a:avLst/>
              </a:prstGeom>
              <a:blipFill>
                <a:blip r:embed="rId7"/>
                <a:stretch>
                  <a:fillRect t="-2273"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/>
          <p:cNvCxnSpPr/>
          <p:nvPr/>
        </p:nvCxnSpPr>
        <p:spPr>
          <a:xfrm>
            <a:off x="3431177" y="5390606"/>
            <a:ext cx="1" cy="5834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246810" y="5503818"/>
                <a:ext cx="11123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6810" y="5503818"/>
                <a:ext cx="1112356" cy="307777"/>
              </a:xfrm>
              <a:prstGeom prst="rect">
                <a:avLst/>
              </a:prstGeom>
              <a:blipFill>
                <a:blip r:embed="rId8"/>
                <a:stretch>
                  <a:fillRect l="-1124"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5558943" y="2209019"/>
            <a:ext cx="4700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In this question you have to use the relationships ‘backwards’…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479004" y="1433743"/>
                <a:ext cx="812306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9004" y="1433743"/>
                <a:ext cx="812306" cy="525978"/>
              </a:xfrm>
              <a:prstGeom prst="rect">
                <a:avLst/>
              </a:prstGeom>
              <a:blipFill>
                <a:blip r:embed="rId9"/>
                <a:stretch>
                  <a:fillRect l="-3077" t="-2381" r="-4615" b="-952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567575" y="1494705"/>
                <a:ext cx="812306" cy="47429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7575" y="1494705"/>
                <a:ext cx="812306" cy="474297"/>
              </a:xfrm>
              <a:prstGeom prst="rect">
                <a:avLst/>
              </a:prstGeom>
              <a:blipFill>
                <a:blip r:embed="rId10"/>
                <a:stretch>
                  <a:fillRect b="-1052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306493" y="2991606"/>
                <a:ext cx="1358537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6493" y="2991606"/>
                <a:ext cx="1358537" cy="525913"/>
              </a:xfrm>
              <a:prstGeom prst="rect">
                <a:avLst/>
              </a:prstGeom>
              <a:blipFill>
                <a:blip r:embed="rId11"/>
                <a:stretch>
                  <a:fillRect t="-2381" b="-952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730240" y="3720251"/>
                <a:ext cx="2980953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(2)=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0240" y="3720251"/>
                <a:ext cx="2980953" cy="525913"/>
              </a:xfrm>
              <a:prstGeom prst="rect">
                <a:avLst/>
              </a:prstGeom>
              <a:blipFill>
                <a:blip r:embed="rId12"/>
                <a:stretch>
                  <a:fillRect t="-2381" b="-952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175864" y="4441329"/>
                <a:ext cx="1349828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(2)=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5864" y="4441329"/>
                <a:ext cx="1349828" cy="525913"/>
              </a:xfrm>
              <a:prstGeom prst="rect">
                <a:avLst/>
              </a:prstGeom>
              <a:blipFill>
                <a:blip r:embed="rId13"/>
                <a:stretch>
                  <a:fillRect t="-2381" r="-2804" b="-952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456145" y="5171115"/>
                <a:ext cx="1182758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6145" y="5171115"/>
                <a:ext cx="1182758" cy="525978"/>
              </a:xfrm>
              <a:prstGeom prst="rect">
                <a:avLst/>
              </a:prstGeom>
              <a:blipFill>
                <a:blip r:embed="rId14"/>
                <a:stretch>
                  <a:fillRect b="-930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8818786" y="3496323"/>
            <a:ext cx="1562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roots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Arc 32"/>
          <p:cNvSpPr/>
          <p:nvPr/>
        </p:nvSpPr>
        <p:spPr>
          <a:xfrm>
            <a:off x="8573422" y="3375080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/>
          <p:cNvSpPr/>
          <p:nvPr/>
        </p:nvSpPr>
        <p:spPr>
          <a:xfrm>
            <a:off x="8574901" y="4104529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8748440" y="4231310"/>
            <a:ext cx="1745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brackets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749077" y="4998467"/>
            <a:ext cx="1135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Arc 36"/>
          <p:cNvSpPr/>
          <p:nvPr/>
        </p:nvSpPr>
        <p:spPr>
          <a:xfrm>
            <a:off x="8594136" y="4842856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8857935" y="5734341"/>
            <a:ext cx="13136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-1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Arc 42"/>
          <p:cNvSpPr/>
          <p:nvPr/>
        </p:nvSpPr>
        <p:spPr>
          <a:xfrm>
            <a:off x="8615908" y="5561313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7273266" y="5867800"/>
                <a:ext cx="1182758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−10=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3266" y="5867800"/>
                <a:ext cx="1182758" cy="525978"/>
              </a:xfrm>
              <a:prstGeom prst="rect">
                <a:avLst/>
              </a:prstGeom>
              <a:blipFill>
                <a:blip r:embed="rId15"/>
                <a:stretch>
                  <a:fillRect t="-2381" b="-952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647438" y="1451162"/>
                <a:ext cx="1061134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=−10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7438" y="1451162"/>
                <a:ext cx="1061134" cy="525913"/>
              </a:xfrm>
              <a:prstGeom prst="rect">
                <a:avLst/>
              </a:prstGeom>
              <a:blipFill>
                <a:blip r:embed="rId16"/>
                <a:stretch>
                  <a:fillRect b="-697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433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3" grpId="0" animBg="1"/>
      <p:bldP spid="34" grpId="0" animBg="1"/>
      <p:bldP spid="35" grpId="0"/>
      <p:bldP spid="36" grpId="0"/>
      <p:bldP spid="37" grpId="0" animBg="1"/>
      <p:bldP spid="40" grpId="0"/>
      <p:bldP spid="43" grpId="0" animBg="1"/>
      <p:bldP spid="44" grpId="0"/>
      <p:bldP spid="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cubic equations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roots of a cubic equation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𝑏𝑥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𝑐𝑥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         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=1−2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=1+2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integer values for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It can help to rewrite the original equation slightly!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  <a:blipFill>
                <a:blip r:embed="rId2"/>
                <a:stretch>
                  <a:fillRect l="-348" t="-531" r="-5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524001" y="-764"/>
                <a:ext cx="1383141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-764"/>
                <a:ext cx="1383141" cy="409023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524001" y="409980"/>
                <a:ext cx="1444113" cy="3688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409980"/>
                <a:ext cx="1444113" cy="368884"/>
              </a:xfrm>
              <a:prstGeom prst="rect">
                <a:avLst/>
              </a:prstGeom>
              <a:blipFill>
                <a:blip r:embed="rId4"/>
                <a:stretch>
                  <a:fillRect l="-2564" b="-625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524001" y="778066"/>
                <a:ext cx="957943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778066"/>
                <a:ext cx="957943" cy="409023"/>
              </a:xfrm>
              <a:prstGeom prst="rect">
                <a:avLst/>
              </a:prstGeom>
              <a:blipFill>
                <a:blip r:embed="rId5"/>
                <a:stretch>
                  <a:fillRect b="-58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286000" y="5011784"/>
                <a:ext cx="24263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5011784"/>
                <a:ext cx="2426305" cy="276999"/>
              </a:xfrm>
              <a:prstGeom prst="rect">
                <a:avLst/>
              </a:prstGeom>
              <a:blipFill>
                <a:blip r:embed="rId6"/>
                <a:stretch>
                  <a:fillRect l="-1047" t="-4545" r="-1571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246809" y="5991497"/>
                <a:ext cx="2483180" cy="5442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6809" y="5991497"/>
                <a:ext cx="2483180" cy="544252"/>
              </a:xfrm>
              <a:prstGeom prst="rect">
                <a:avLst/>
              </a:prstGeom>
              <a:blipFill>
                <a:blip r:embed="rId7"/>
                <a:stretch>
                  <a:fillRect t="-2273"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/>
          <p:cNvCxnSpPr/>
          <p:nvPr/>
        </p:nvCxnSpPr>
        <p:spPr>
          <a:xfrm>
            <a:off x="3431177" y="5390606"/>
            <a:ext cx="1" cy="5834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246810" y="5503818"/>
                <a:ext cx="11123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6810" y="5503818"/>
                <a:ext cx="1112356" cy="307777"/>
              </a:xfrm>
              <a:prstGeom prst="rect">
                <a:avLst/>
              </a:prstGeom>
              <a:blipFill>
                <a:blip r:embed="rId8"/>
                <a:stretch>
                  <a:fillRect l="-1124"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5558943" y="2209019"/>
            <a:ext cx="4700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substitute these into the relationship from before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479004" y="1433743"/>
                <a:ext cx="812306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9004" y="1433743"/>
                <a:ext cx="812306" cy="525978"/>
              </a:xfrm>
              <a:prstGeom prst="rect">
                <a:avLst/>
              </a:prstGeom>
              <a:blipFill>
                <a:blip r:embed="rId9"/>
                <a:stretch>
                  <a:fillRect l="-3077" t="-2381" r="-4615" b="-952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567575" y="1494705"/>
                <a:ext cx="812306" cy="47429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7575" y="1494705"/>
                <a:ext cx="812306" cy="474297"/>
              </a:xfrm>
              <a:prstGeom prst="rect">
                <a:avLst/>
              </a:prstGeom>
              <a:blipFill>
                <a:blip r:embed="rId10"/>
                <a:stretch>
                  <a:fillRect b="-1052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647438" y="1451162"/>
                <a:ext cx="1061134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=−10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7438" y="1451162"/>
                <a:ext cx="1061134" cy="525913"/>
              </a:xfrm>
              <a:prstGeom prst="rect">
                <a:avLst/>
              </a:prstGeom>
              <a:blipFill>
                <a:blip r:embed="rId11"/>
                <a:stretch>
                  <a:fillRect b="-697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648992" y="2973977"/>
                <a:ext cx="2483180" cy="5442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8992" y="2973977"/>
                <a:ext cx="2483180" cy="544252"/>
              </a:xfrm>
              <a:prstGeom prst="rect">
                <a:avLst/>
              </a:prstGeom>
              <a:blipFill>
                <a:blip r:embed="rId12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635930" y="3962401"/>
                <a:ext cx="2439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−10=0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5930" y="3962401"/>
                <a:ext cx="2439835" cy="276999"/>
              </a:xfrm>
              <a:prstGeom prst="rect">
                <a:avLst/>
              </a:prstGeom>
              <a:blipFill>
                <a:blip r:embed="rId13"/>
                <a:stretch>
                  <a:fillRect l="-1036" t="-4545" r="-1036"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230982" y="4889862"/>
                <a:ext cx="32473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 </m:t>
                    </m:r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𝑏</m:t>
                    </m:r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=−4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 </m:t>
                    </m:r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</m:t>
                    </m:r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=9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=−10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0982" y="4889862"/>
                <a:ext cx="3247364" cy="276999"/>
              </a:xfrm>
              <a:prstGeom prst="rect">
                <a:avLst/>
              </a:prstGeom>
              <a:blipFill>
                <a:blip r:embed="rId14"/>
                <a:stretch>
                  <a:fillRect l="-1953" t="-21739" r="-1563" b="-478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9053871" y="3285924"/>
            <a:ext cx="264300" cy="754853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9183869" y="3386578"/>
            <a:ext cx="1562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values above…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464629" y="1397725"/>
            <a:ext cx="805543" cy="59653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6635930" y="1402079"/>
            <a:ext cx="705396" cy="59653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7676605" y="1397725"/>
            <a:ext cx="962298" cy="59653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7158445" y="2943497"/>
            <a:ext cx="261258" cy="5834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7850776" y="2947851"/>
            <a:ext cx="261258" cy="5834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8421187" y="2934788"/>
            <a:ext cx="261258" cy="5834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6953793" y="3905794"/>
            <a:ext cx="370116" cy="36140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7567750" y="3901440"/>
            <a:ext cx="404947" cy="36140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8125097" y="3905794"/>
            <a:ext cx="513806" cy="36140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977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7" grpId="0"/>
      <p:bldP spid="50" grpId="0"/>
      <p:bldP spid="51" grpId="0"/>
      <p:bldP spid="52" grpId="0" animBg="1"/>
      <p:bldP spid="53" grpId="0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2" grpId="0" animBg="1"/>
      <p:bldP spid="62" grpId="1" animBg="1"/>
      <p:bldP spid="63" grpId="0" animBg="1"/>
      <p:bldP spid="63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524250" y="1500189"/>
            <a:ext cx="5142980" cy="523220"/>
            <a:chOff x="0" y="13335"/>
            <a:chExt cx="9144218" cy="930168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1" cy="93016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18225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2800" dirty="0">
                  <a:latin typeface="+mj-lt"/>
                </a:rPr>
                <a:t>Exercise 4B</a:t>
              </a:r>
              <a:endParaRPr lang="en-GB" sz="28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746740" y="1908473"/>
            <a:ext cx="4455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Pearson Further Core Mathematics Year 1/AS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524250" y="2478779"/>
            <a:ext cx="51435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3868254" y="3009115"/>
            <a:ext cx="68946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Complete before the lesson		</a:t>
            </a:r>
            <a:r>
              <a:rPr lang="en-US" dirty="0" smtClean="0"/>
              <a:t>Q2-4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Class:			</a:t>
            </a:r>
          </a:p>
          <a:p>
            <a:r>
              <a:rPr lang="en-US" dirty="0">
                <a:solidFill>
                  <a:srgbClr val="00B050"/>
                </a:solidFill>
              </a:rPr>
              <a:t>Green</a:t>
            </a:r>
            <a:r>
              <a:rPr lang="en-US" dirty="0"/>
              <a:t>					</a:t>
            </a:r>
            <a:r>
              <a:rPr lang="en-US" dirty="0" smtClean="0"/>
              <a:t>Q5-7</a:t>
            </a:r>
            <a:endParaRPr lang="en-US" dirty="0"/>
          </a:p>
          <a:p>
            <a:r>
              <a:rPr lang="en-US" dirty="0">
                <a:solidFill>
                  <a:schemeClr val="accent6"/>
                </a:solidFill>
              </a:rPr>
              <a:t>Amber</a:t>
            </a:r>
            <a:r>
              <a:rPr lang="en-US" dirty="0"/>
              <a:t> 					</a:t>
            </a:r>
            <a:r>
              <a:rPr lang="en-US" dirty="0" smtClean="0"/>
              <a:t>Q8-10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				</a:t>
            </a:r>
            <a:r>
              <a:rPr lang="en-US"/>
              <a:t>	</a:t>
            </a:r>
            <a:r>
              <a:rPr lang="en-US" smtClean="0"/>
              <a:t>Q11-13 </a:t>
            </a:r>
            <a:r>
              <a:rPr lang="en-US" dirty="0"/>
              <a:t>&amp; challenge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211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6" y="1400176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recognize some patterns involving the roots of cubic equations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We can follow a similar process as the one we did for quadratics…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300551" y="3239592"/>
                <a:ext cx="6156301" cy="4838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𝑐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−(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𝛼𝛽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𝛽𝛾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𝛾𝛼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0551" y="3239592"/>
                <a:ext cx="6156301" cy="483850"/>
              </a:xfrm>
              <a:prstGeom prst="rect">
                <a:avLst/>
              </a:prstGeom>
              <a:blipFill>
                <a:blip r:embed="rId2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3805647" y="3209108"/>
            <a:ext cx="174171" cy="53557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5582197" y="3222170"/>
            <a:ext cx="1236615" cy="53557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289075" y="3217815"/>
            <a:ext cx="1349829" cy="53557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8808721" y="3213461"/>
            <a:ext cx="579120" cy="53557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4406539" y="3204754"/>
            <a:ext cx="191588" cy="53557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4907282" y="3200400"/>
            <a:ext cx="222067" cy="53557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3831773" y="3953693"/>
            <a:ext cx="975359" cy="47026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802673" y="3944982"/>
                <a:ext cx="25516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Compare coefficients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2673" y="3944982"/>
                <a:ext cx="2551612" cy="307777"/>
              </a:xfrm>
              <a:prstGeom prst="rect">
                <a:avLst/>
              </a:prstGeom>
              <a:blipFill>
                <a:blip r:embed="rId3"/>
                <a:stretch>
                  <a:fillRect t="-4000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/>
          <p:nvPr/>
        </p:nvCxnSpPr>
        <p:spPr>
          <a:xfrm>
            <a:off x="7709809" y="3947960"/>
            <a:ext cx="975359" cy="47026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241030" y="3930541"/>
            <a:ext cx="17983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Compare constants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6310217" y="3916100"/>
            <a:ext cx="663" cy="53993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885507" y="3796941"/>
                <a:ext cx="1476103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Compare coefficients of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5507" y="3796941"/>
                <a:ext cx="1476103" cy="738664"/>
              </a:xfrm>
              <a:prstGeom prst="rect">
                <a:avLst/>
              </a:prstGeom>
              <a:blipFill>
                <a:blip r:embed="rId4"/>
                <a:stretch>
                  <a:fillRect r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530645" y="4572893"/>
                <a:ext cx="1823641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0645" y="4572893"/>
                <a:ext cx="1823641" cy="525913"/>
              </a:xfrm>
              <a:prstGeom prst="rect">
                <a:avLst/>
              </a:prstGeom>
              <a:blipFill>
                <a:blip r:embed="rId5"/>
                <a:stretch>
                  <a:fillRect l="-2069" t="-2439"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318003" y="5358056"/>
                <a:ext cx="1670522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8003" y="5358056"/>
                <a:ext cx="1670522" cy="525913"/>
              </a:xfrm>
              <a:prstGeom prst="rect">
                <a:avLst/>
              </a:prstGeom>
              <a:blipFill>
                <a:blip r:embed="rId6"/>
                <a:stretch>
                  <a:fillRect l="-758" t="-2381" r="-2273" b="-9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381565" y="4616985"/>
                <a:ext cx="1858073" cy="4742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1565" y="4616985"/>
                <a:ext cx="1858073" cy="474297"/>
              </a:xfrm>
              <a:prstGeom prst="rect">
                <a:avLst/>
              </a:prstGeom>
              <a:blipFill>
                <a:blip r:embed="rId7"/>
                <a:stretch>
                  <a:fillRect l="-1361" r="-2041"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8314727" y="4572893"/>
                <a:ext cx="1073114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4727" y="4572893"/>
                <a:ext cx="1073114" cy="525913"/>
              </a:xfrm>
              <a:prstGeom prst="rect">
                <a:avLst/>
              </a:prstGeom>
              <a:blipFill>
                <a:blip r:embed="rId8"/>
                <a:stretch>
                  <a:fillRect l="-4706" t="-2439" r="-5882"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8083110" y="5363229"/>
                <a:ext cx="1174101" cy="5259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3110" y="5363229"/>
                <a:ext cx="1174101" cy="525913"/>
              </a:xfrm>
              <a:prstGeom prst="rect">
                <a:avLst/>
              </a:prstGeom>
              <a:blipFill>
                <a:blip r:embed="rId9"/>
                <a:stretch>
                  <a:fillRect t="-2326" r="-3226" b="-93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992965" y="6080699"/>
                <a:ext cx="2171029" cy="5430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:r>
                  <a:rPr lang="en-US" sz="12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sum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of the ‘single roots’ is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2965" y="6080699"/>
                <a:ext cx="2171029" cy="543034"/>
              </a:xfrm>
              <a:prstGeom prst="rect">
                <a:avLst/>
              </a:prstGeom>
              <a:blipFill>
                <a:blip r:embed="rId10"/>
                <a:stretch>
                  <a:fillRect t="-2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818793" y="6080699"/>
                <a:ext cx="2171029" cy="5430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:r>
                  <a:rPr lang="en-US" sz="12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sum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of the ‘triple roots’ is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8793" y="6080699"/>
                <a:ext cx="2171029" cy="543034"/>
              </a:xfrm>
              <a:prstGeom prst="rect">
                <a:avLst/>
              </a:prstGeom>
              <a:blipFill>
                <a:blip r:embed="rId11"/>
                <a:stretch>
                  <a:fillRect t="-2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067839" y="6090157"/>
                <a:ext cx="2171029" cy="524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:r>
                  <a:rPr lang="en-US" sz="12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sum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of the ‘double roots’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7839" y="6090157"/>
                <a:ext cx="2171029" cy="524118"/>
              </a:xfrm>
              <a:prstGeom prst="rect">
                <a:avLst/>
              </a:prstGeom>
              <a:blipFill>
                <a:blip r:embed="rId12"/>
                <a:stretch>
                  <a:fillRect t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5791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7" grpId="0"/>
      <p:bldP spid="29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5" grpId="0"/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6" y="1400176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recognize some patterns involving the roots of cubic equations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524001" y="-764"/>
                <a:ext cx="1383141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-764"/>
                <a:ext cx="1383141" cy="409023"/>
              </a:xfrm>
              <a:prstGeom prst="rect">
                <a:avLst/>
              </a:prstGeom>
              <a:blipFill>
                <a:blip r:embed="rId2"/>
                <a:stretch>
                  <a:fillRect b="-58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524000" y="409980"/>
                <a:ext cx="1444754" cy="3688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409980"/>
                <a:ext cx="1444754" cy="368884"/>
              </a:xfrm>
              <a:prstGeom prst="rect">
                <a:avLst/>
              </a:prstGeom>
              <a:blipFill>
                <a:blip r:embed="rId3"/>
                <a:stretch>
                  <a:fillRect l="-2564" b="-625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524001" y="778066"/>
                <a:ext cx="957943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778066"/>
                <a:ext cx="957943" cy="409023"/>
              </a:xfrm>
              <a:prstGeom prst="rect">
                <a:avLst/>
              </a:prstGeom>
              <a:blipFill>
                <a:blip r:embed="rId4"/>
                <a:stretch>
                  <a:fillRect b="-58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762103" y="2342606"/>
            <a:ext cx="5030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Comparing the patterns with quadratics and </a:t>
            </a:r>
            <a:r>
              <a:rPr lang="en-US" sz="1600" u="sng" dirty="0" err="1">
                <a:latin typeface="Comic Sans MS" panose="030F0702030302020204" pitchFamily="66" charset="0"/>
              </a:rPr>
              <a:t>cubics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828801" y="3841739"/>
                <a:ext cx="1375953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8801" y="3841739"/>
                <a:ext cx="1375953" cy="525913"/>
              </a:xfrm>
              <a:prstGeom prst="rect">
                <a:avLst/>
              </a:prstGeom>
              <a:blipFill>
                <a:blip r:embed="rId5"/>
                <a:stretch>
                  <a:fillRect b="-930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156674" y="4670639"/>
                <a:ext cx="772456" cy="47429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6674" y="4670639"/>
                <a:ext cx="772456" cy="474297"/>
              </a:xfrm>
              <a:prstGeom prst="rect">
                <a:avLst/>
              </a:prstGeom>
              <a:blipFill>
                <a:blip r:embed="rId6"/>
                <a:stretch>
                  <a:fillRect l="-11475" r="-3279" b="-1052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60322" y="2959678"/>
                <a:ext cx="196919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22" y="2959678"/>
                <a:ext cx="1969193" cy="307777"/>
              </a:xfrm>
              <a:prstGeom prst="rect">
                <a:avLst/>
              </a:prstGeom>
              <a:blipFill>
                <a:blip r:embed="rId7"/>
                <a:stretch>
                  <a:fillRect l="-1282" r="-1923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7032345" y="2965142"/>
                <a:ext cx="270022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𝑐𝑥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2345" y="2965142"/>
                <a:ext cx="2700226" cy="307777"/>
              </a:xfrm>
              <a:prstGeom prst="rect">
                <a:avLst/>
              </a:prstGeom>
              <a:blipFill>
                <a:blip r:embed="rId8"/>
                <a:stretch>
                  <a:fillRect l="-939" r="-1408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7441474" y="3879627"/>
                <a:ext cx="2103120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1474" y="3879627"/>
                <a:ext cx="2103120" cy="525913"/>
              </a:xfrm>
              <a:prstGeom prst="rect">
                <a:avLst/>
              </a:prstGeom>
              <a:blipFill>
                <a:blip r:embed="rId9"/>
                <a:stretch>
                  <a:fillRect b="-930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267477" y="4695441"/>
                <a:ext cx="1858073" cy="47429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7477" y="4695441"/>
                <a:ext cx="1858073" cy="474297"/>
              </a:xfrm>
              <a:prstGeom prst="rect">
                <a:avLst/>
              </a:prstGeom>
              <a:blipFill>
                <a:blip r:embed="rId10"/>
                <a:stretch>
                  <a:fillRect l="-3378" r="-676" b="-1052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8024950" y="5356657"/>
                <a:ext cx="1510937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4950" y="5356657"/>
                <a:ext cx="1510937" cy="525913"/>
              </a:xfrm>
              <a:prstGeom prst="rect">
                <a:avLst/>
              </a:prstGeom>
              <a:blipFill>
                <a:blip r:embed="rId11"/>
                <a:stretch>
                  <a:fillRect t="-2381" b="-952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103222" y="3988525"/>
            <a:ext cx="16417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Sum of ‘singles’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068387" y="4763587"/>
            <a:ext cx="17251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Sum of ‘doubles’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116285" y="5577839"/>
            <a:ext cx="1630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Sum of ‘triples’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8"/>
          <p:cNvCxnSpPr>
            <a:endCxn id="44" idx="1"/>
          </p:cNvCxnSpPr>
          <p:nvPr/>
        </p:nvCxnSpPr>
        <p:spPr>
          <a:xfrm flipV="1">
            <a:off x="6783976" y="4142583"/>
            <a:ext cx="657498" cy="2011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7" idx="1"/>
          </p:cNvCxnSpPr>
          <p:nvPr/>
        </p:nvCxnSpPr>
        <p:spPr>
          <a:xfrm flipH="1" flipV="1">
            <a:off x="4302034" y="4136572"/>
            <a:ext cx="801188" cy="2123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49" idx="1"/>
          </p:cNvCxnSpPr>
          <p:nvPr/>
        </p:nvCxnSpPr>
        <p:spPr>
          <a:xfrm flipH="1">
            <a:off x="4127863" y="4932864"/>
            <a:ext cx="940524" cy="489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9" idx="3"/>
          </p:cNvCxnSpPr>
          <p:nvPr/>
        </p:nvCxnSpPr>
        <p:spPr>
          <a:xfrm>
            <a:off x="6793540" y="4932864"/>
            <a:ext cx="373615" cy="489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50" idx="3"/>
          </p:cNvCxnSpPr>
          <p:nvPr/>
        </p:nvCxnSpPr>
        <p:spPr>
          <a:xfrm flipV="1">
            <a:off x="6746859" y="5686698"/>
            <a:ext cx="1169232" cy="6041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3727270" y="3779521"/>
            <a:ext cx="505097" cy="67926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8904516" y="3801293"/>
            <a:ext cx="505097" cy="67926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8917578" y="4667796"/>
            <a:ext cx="243840" cy="566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3705498" y="4611191"/>
            <a:ext cx="243840" cy="566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56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6" grpId="0"/>
      <p:bldP spid="43" grpId="0"/>
      <p:bldP spid="44" grpId="0"/>
      <p:bldP spid="47" grpId="0"/>
      <p:bldP spid="48" grpId="0"/>
      <p:bldP spid="7" grpId="0"/>
      <p:bldP spid="49" grpId="0"/>
      <p:bldP spid="50" grpId="0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cubic equations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the roots of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+2=0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find the values of: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𝛽𝛾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𝛾𝛼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den>
                    </m:f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  <a:blipFill>
                <a:blip r:embed="rId2"/>
                <a:stretch>
                  <a:fillRect t="-5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524001" y="-764"/>
                <a:ext cx="1383141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-764"/>
                <a:ext cx="1383141" cy="409023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524000" y="409980"/>
                <a:ext cx="1444754" cy="3688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409980"/>
                <a:ext cx="1444754" cy="368884"/>
              </a:xfrm>
              <a:prstGeom prst="rect">
                <a:avLst/>
              </a:prstGeom>
              <a:blipFill>
                <a:blip r:embed="rId4"/>
                <a:stretch>
                  <a:fillRect l="-2564" b="-625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524001" y="778066"/>
                <a:ext cx="957943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778066"/>
                <a:ext cx="957943" cy="409023"/>
              </a:xfrm>
              <a:prstGeom prst="rect">
                <a:avLst/>
              </a:prstGeom>
              <a:blipFill>
                <a:blip r:embed="rId5"/>
                <a:stretch>
                  <a:fillRect b="-58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657704" y="1380309"/>
                <a:ext cx="2439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7704" y="1380309"/>
                <a:ext cx="2439835" cy="276999"/>
              </a:xfrm>
              <a:prstGeom prst="rect">
                <a:avLst/>
              </a:prstGeom>
              <a:blipFill>
                <a:blip r:embed="rId6"/>
                <a:stretch>
                  <a:fillRect l="-1554" t="-4545" r="-1554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9575076" y="1267097"/>
                <a:ext cx="6163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5076" y="1267097"/>
                <a:ext cx="616387" cy="276999"/>
              </a:xfrm>
              <a:prstGeom prst="rect">
                <a:avLst/>
              </a:prstGeom>
              <a:blipFill>
                <a:blip r:embed="rId7"/>
                <a:stretch>
                  <a:fillRect l="-4082" r="-8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9579428" y="1628502"/>
                <a:ext cx="6126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9428" y="1628502"/>
                <a:ext cx="612604" cy="276999"/>
              </a:xfrm>
              <a:prstGeom prst="rect">
                <a:avLst/>
              </a:prstGeom>
              <a:blipFill>
                <a:blip r:embed="rId8"/>
                <a:stretch>
                  <a:fillRect l="-8000" r="-6000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588136" y="1976845"/>
                <a:ext cx="7857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8136" y="1976845"/>
                <a:ext cx="785728" cy="276999"/>
              </a:xfrm>
              <a:prstGeom prst="rect">
                <a:avLst/>
              </a:prstGeom>
              <a:blipFill>
                <a:blip r:embed="rId9"/>
                <a:stretch>
                  <a:fillRect l="-1587" r="-3175" b="-9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965270" y="3383283"/>
                <a:ext cx="1670522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5270" y="3383283"/>
                <a:ext cx="1670522" cy="525913"/>
              </a:xfrm>
              <a:prstGeom prst="rect">
                <a:avLst/>
              </a:prstGeom>
              <a:blipFill>
                <a:blip r:embed="rId10"/>
                <a:stretch>
                  <a:fillRect l="-752" r="-2256" b="-93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383383" y="1854926"/>
                <a:ext cx="29963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Summarise</a:t>
                </a: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first!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3383" y="1854926"/>
                <a:ext cx="2996333" cy="338554"/>
              </a:xfrm>
              <a:prstGeom prst="rect">
                <a:avLst/>
              </a:prstGeom>
              <a:blipFill>
                <a:blip r:embed="rId11"/>
                <a:stretch>
                  <a:fillRect l="-844" t="-3571" b="-17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5412377" y="2782387"/>
            <a:ext cx="5134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Then, write out the relationship that you will use</a:t>
            </a:r>
          </a:p>
        </p:txBody>
      </p:sp>
      <p:sp>
        <p:nvSpPr>
          <p:cNvPr id="42" name="Arc 41"/>
          <p:cNvSpPr/>
          <p:nvPr/>
        </p:nvSpPr>
        <p:spPr>
          <a:xfrm>
            <a:off x="8708572" y="3657602"/>
            <a:ext cx="278674" cy="653143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8934996" y="3805646"/>
                <a:ext cx="142820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4996" y="3805646"/>
                <a:ext cx="1428203" cy="307777"/>
              </a:xfrm>
              <a:prstGeom prst="rect">
                <a:avLst/>
              </a:prstGeom>
              <a:blipFill>
                <a:blip r:embed="rId12"/>
                <a:stretch>
                  <a:fillRect t="-8333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9575074" y="2346959"/>
                <a:ext cx="6228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5074" y="2346959"/>
                <a:ext cx="622863" cy="276999"/>
              </a:xfrm>
              <a:prstGeom prst="rect">
                <a:avLst/>
              </a:prstGeom>
              <a:blipFill>
                <a:blip r:embed="rId13"/>
                <a:stretch>
                  <a:fillRect l="-8000" r="-6000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956561" y="4106095"/>
                <a:ext cx="1670522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6561" y="4106095"/>
                <a:ext cx="1670522" cy="525913"/>
              </a:xfrm>
              <a:prstGeom prst="rect">
                <a:avLst/>
              </a:prstGeom>
              <a:blipFill>
                <a:blip r:embed="rId14"/>
                <a:stretch>
                  <a:fillRect l="-1515" t="-2326" r="-3030" b="-93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126276" y="3592288"/>
                <a:ext cx="267701" cy="3456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6276" y="3592288"/>
                <a:ext cx="267701" cy="345672"/>
              </a:xfrm>
              <a:prstGeom prst="rect">
                <a:avLst/>
              </a:prstGeom>
              <a:blipFill>
                <a:blip r:embed="rId15"/>
                <a:stretch>
                  <a:fillRect r="-9091"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2459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2" grpId="0"/>
      <p:bldP spid="37" grpId="0"/>
      <p:bldP spid="40" grpId="0"/>
      <p:bldP spid="42" grpId="0" animBg="1"/>
      <p:bldP spid="45" grpId="0"/>
      <p:bldP spid="56" grpId="0"/>
      <p:bldP spid="61" grpId="0"/>
      <p:bldP spid="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cubic equations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the roots of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+2=0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find the values of: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𝛽𝛾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𝛾𝛼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den>
                    </m:f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  <a:blipFill>
                <a:blip r:embed="rId2"/>
                <a:stretch>
                  <a:fillRect t="-5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524001" y="-764"/>
                <a:ext cx="1383141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-764"/>
                <a:ext cx="1383141" cy="409023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524001" y="409980"/>
                <a:ext cx="1444113" cy="3688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409980"/>
                <a:ext cx="1444113" cy="368884"/>
              </a:xfrm>
              <a:prstGeom prst="rect">
                <a:avLst/>
              </a:prstGeom>
              <a:blipFill>
                <a:blip r:embed="rId4"/>
                <a:stretch>
                  <a:fillRect l="-2564" b="-625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524001" y="778066"/>
                <a:ext cx="957943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778066"/>
                <a:ext cx="957943" cy="409023"/>
              </a:xfrm>
              <a:prstGeom prst="rect">
                <a:avLst/>
              </a:prstGeom>
              <a:blipFill>
                <a:blip r:embed="rId5"/>
                <a:stretch>
                  <a:fillRect b="-58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657704" y="1380309"/>
                <a:ext cx="2439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7704" y="1380309"/>
                <a:ext cx="2439835" cy="276999"/>
              </a:xfrm>
              <a:prstGeom prst="rect">
                <a:avLst/>
              </a:prstGeom>
              <a:blipFill>
                <a:blip r:embed="rId6"/>
                <a:stretch>
                  <a:fillRect l="-1554" t="-4545" r="-1554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9575076" y="1267097"/>
                <a:ext cx="6163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5076" y="1267097"/>
                <a:ext cx="616387" cy="276999"/>
              </a:xfrm>
              <a:prstGeom prst="rect">
                <a:avLst/>
              </a:prstGeom>
              <a:blipFill>
                <a:blip r:embed="rId7"/>
                <a:stretch>
                  <a:fillRect l="-4082" r="-8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9579428" y="1628502"/>
                <a:ext cx="6126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9428" y="1628502"/>
                <a:ext cx="612604" cy="276999"/>
              </a:xfrm>
              <a:prstGeom prst="rect">
                <a:avLst/>
              </a:prstGeom>
              <a:blipFill>
                <a:blip r:embed="rId8"/>
                <a:stretch>
                  <a:fillRect l="-8000" r="-6000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588136" y="1976845"/>
                <a:ext cx="7857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8136" y="1976845"/>
                <a:ext cx="785728" cy="276999"/>
              </a:xfrm>
              <a:prstGeom prst="rect">
                <a:avLst/>
              </a:prstGeom>
              <a:blipFill>
                <a:blip r:embed="rId9"/>
                <a:stretch>
                  <a:fillRect l="-1587" r="-3175" b="-9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670768" y="3374574"/>
                <a:ext cx="2172092" cy="4742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𝛾𝛼</m:t>
                      </m:r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768" y="3374574"/>
                <a:ext cx="2172092" cy="474297"/>
              </a:xfrm>
              <a:prstGeom prst="rect">
                <a:avLst/>
              </a:prstGeom>
              <a:blipFill>
                <a:blip r:embed="rId10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383383" y="1854926"/>
                <a:ext cx="29963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Summarise</a:t>
                </a: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first!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3383" y="1854926"/>
                <a:ext cx="2996333" cy="338554"/>
              </a:xfrm>
              <a:prstGeom prst="rect">
                <a:avLst/>
              </a:prstGeom>
              <a:blipFill>
                <a:blip r:embed="rId11"/>
                <a:stretch>
                  <a:fillRect l="-844" t="-3571" b="-17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5412377" y="2782387"/>
            <a:ext cx="5134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Then, write out the relationship that you will use</a:t>
            </a:r>
          </a:p>
        </p:txBody>
      </p:sp>
      <p:sp>
        <p:nvSpPr>
          <p:cNvPr id="42" name="Arc 41"/>
          <p:cNvSpPr/>
          <p:nvPr/>
        </p:nvSpPr>
        <p:spPr>
          <a:xfrm>
            <a:off x="8830492" y="3701145"/>
            <a:ext cx="278674" cy="653143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9056916" y="3849189"/>
                <a:ext cx="142820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6916" y="3849189"/>
                <a:ext cx="1428203" cy="307777"/>
              </a:xfrm>
              <a:prstGeom prst="rect">
                <a:avLst/>
              </a:prstGeom>
              <a:blipFill>
                <a:blip r:embed="rId12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9575074" y="2346959"/>
                <a:ext cx="6228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5074" y="2346959"/>
                <a:ext cx="622863" cy="276999"/>
              </a:xfrm>
              <a:prstGeom prst="rect">
                <a:avLst/>
              </a:prstGeom>
              <a:blipFill>
                <a:blip r:embed="rId13"/>
                <a:stretch>
                  <a:fillRect l="-8000" r="-6000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817224" y="4097385"/>
                <a:ext cx="2025555" cy="5175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𝛾𝛼</m:t>
                      </m:r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7224" y="4097385"/>
                <a:ext cx="2025555" cy="517578"/>
              </a:xfrm>
              <a:prstGeom prst="rect">
                <a:avLst/>
              </a:prstGeom>
              <a:blipFill>
                <a:blip r:embed="rId14"/>
                <a:stretch>
                  <a:fillRect l="-3750" t="-2439" r="-1875" b="-14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126276" y="3592288"/>
                <a:ext cx="267701" cy="3456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6276" y="3592288"/>
                <a:ext cx="267701" cy="345672"/>
              </a:xfrm>
              <a:prstGeom prst="rect">
                <a:avLst/>
              </a:prstGeom>
              <a:blipFill>
                <a:blip r:embed="rId15"/>
                <a:stretch>
                  <a:fillRect r="-9091"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8249785" y="4902929"/>
                <a:ext cx="5915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9785" y="4902929"/>
                <a:ext cx="591509" cy="276999"/>
              </a:xfrm>
              <a:prstGeom prst="rect">
                <a:avLst/>
              </a:prstGeom>
              <a:blipFill>
                <a:blip r:embed="rId16"/>
                <a:stretch>
                  <a:fillRect l="-4255" r="-6383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296092" y="4066905"/>
                <a:ext cx="2821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6092" y="4066905"/>
                <a:ext cx="282129" cy="215444"/>
              </a:xfrm>
              <a:prstGeom prst="rect">
                <a:avLst/>
              </a:prstGeom>
              <a:blipFill>
                <a:blip r:embed="rId17"/>
                <a:stretch>
                  <a:fillRect r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300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2" grpId="0" animBg="1"/>
      <p:bldP spid="45" grpId="0"/>
      <p:bldP spid="61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cubic equations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the roots of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+2=0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find the values of: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𝛽𝛾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𝛾𝛼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den>
                    </m:f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  <a:blipFill>
                <a:blip r:embed="rId2"/>
                <a:stretch>
                  <a:fillRect t="-5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524001" y="-764"/>
                <a:ext cx="1383141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-764"/>
                <a:ext cx="1383141" cy="409023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524001" y="409980"/>
                <a:ext cx="1444113" cy="3688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409980"/>
                <a:ext cx="1444113" cy="368884"/>
              </a:xfrm>
              <a:prstGeom prst="rect">
                <a:avLst/>
              </a:prstGeom>
              <a:blipFill>
                <a:blip r:embed="rId4"/>
                <a:stretch>
                  <a:fillRect l="-2564" b="-625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524001" y="778066"/>
                <a:ext cx="957943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778066"/>
                <a:ext cx="957943" cy="409023"/>
              </a:xfrm>
              <a:prstGeom prst="rect">
                <a:avLst/>
              </a:prstGeom>
              <a:blipFill>
                <a:blip r:embed="rId5"/>
                <a:stretch>
                  <a:fillRect b="-58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657704" y="1380309"/>
                <a:ext cx="2439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7704" y="1380309"/>
                <a:ext cx="2439835" cy="276999"/>
              </a:xfrm>
              <a:prstGeom prst="rect">
                <a:avLst/>
              </a:prstGeom>
              <a:blipFill>
                <a:blip r:embed="rId6"/>
                <a:stretch>
                  <a:fillRect l="-1554" t="-4545" r="-1554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9575076" y="1267097"/>
                <a:ext cx="6163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5076" y="1267097"/>
                <a:ext cx="616387" cy="276999"/>
              </a:xfrm>
              <a:prstGeom prst="rect">
                <a:avLst/>
              </a:prstGeom>
              <a:blipFill>
                <a:blip r:embed="rId7"/>
                <a:stretch>
                  <a:fillRect l="-4082" r="-8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9579428" y="1628502"/>
                <a:ext cx="6126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9428" y="1628502"/>
                <a:ext cx="612604" cy="276999"/>
              </a:xfrm>
              <a:prstGeom prst="rect">
                <a:avLst/>
              </a:prstGeom>
              <a:blipFill>
                <a:blip r:embed="rId8"/>
                <a:stretch>
                  <a:fillRect l="-8000" r="-6000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588136" y="1976845"/>
                <a:ext cx="7857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8136" y="1976845"/>
                <a:ext cx="785728" cy="276999"/>
              </a:xfrm>
              <a:prstGeom prst="rect">
                <a:avLst/>
              </a:prstGeom>
              <a:blipFill>
                <a:blip r:embed="rId9"/>
                <a:stretch>
                  <a:fillRect l="-1587" r="-3175" b="-9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445830" y="3391990"/>
                <a:ext cx="1088570" cy="5259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𝛼𝛽𝛾</m:t>
                      </m:r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30" y="3391990"/>
                <a:ext cx="1088570" cy="525913"/>
              </a:xfrm>
              <a:prstGeom prst="rect">
                <a:avLst/>
              </a:prstGeom>
              <a:blipFill>
                <a:blip r:embed="rId10"/>
                <a:stretch>
                  <a:fillRect l="-8046" t="-2381" r="-4598" b="-9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383383" y="1854926"/>
                <a:ext cx="29963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Summarise</a:t>
                </a: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first!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3383" y="1854926"/>
                <a:ext cx="2996333" cy="338554"/>
              </a:xfrm>
              <a:prstGeom prst="rect">
                <a:avLst/>
              </a:prstGeom>
              <a:blipFill>
                <a:blip r:embed="rId11"/>
                <a:stretch>
                  <a:fillRect l="-844" t="-3571" b="-17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5412377" y="2782387"/>
            <a:ext cx="5134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Then, write out the relationship that you will use</a:t>
            </a:r>
          </a:p>
        </p:txBody>
      </p:sp>
      <p:sp>
        <p:nvSpPr>
          <p:cNvPr id="42" name="Arc 41"/>
          <p:cNvSpPr/>
          <p:nvPr/>
        </p:nvSpPr>
        <p:spPr>
          <a:xfrm>
            <a:off x="8490858" y="3683727"/>
            <a:ext cx="278674" cy="653143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8717282" y="3831771"/>
                <a:ext cx="142820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7282" y="3831771"/>
                <a:ext cx="1428203" cy="307777"/>
              </a:xfrm>
              <a:prstGeom prst="rect">
                <a:avLst/>
              </a:prstGeom>
              <a:blipFill>
                <a:blip r:embed="rId12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9575074" y="2346959"/>
                <a:ext cx="6228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5074" y="2346959"/>
                <a:ext cx="622863" cy="276999"/>
              </a:xfrm>
              <a:prstGeom prst="rect">
                <a:avLst/>
              </a:prstGeom>
              <a:blipFill>
                <a:blip r:embed="rId13"/>
                <a:stretch>
                  <a:fillRect l="-8000" r="-6000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7426823" y="4053841"/>
                <a:ext cx="1099468" cy="5175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𝛼𝛽𝛾</m:t>
                      </m:r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6823" y="4053841"/>
                <a:ext cx="1099468" cy="517578"/>
              </a:xfrm>
              <a:prstGeom prst="rect">
                <a:avLst/>
              </a:prstGeom>
              <a:blipFill>
                <a:blip r:embed="rId14"/>
                <a:stretch>
                  <a:fillRect l="-6897" r="-3448" b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126276" y="3592288"/>
                <a:ext cx="267701" cy="3456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6276" y="3592288"/>
                <a:ext cx="267701" cy="345672"/>
              </a:xfrm>
              <a:prstGeom prst="rect">
                <a:avLst/>
              </a:prstGeom>
              <a:blipFill>
                <a:blip r:embed="rId15"/>
                <a:stretch>
                  <a:fillRect r="-9091"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910151" y="4885511"/>
                <a:ext cx="5915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0151" y="4885511"/>
                <a:ext cx="591509" cy="276999"/>
              </a:xfrm>
              <a:prstGeom prst="rect">
                <a:avLst/>
              </a:prstGeom>
              <a:blipFill>
                <a:blip r:embed="rId16"/>
                <a:stretch>
                  <a:fillRect l="-4255" r="-8511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296092" y="4066905"/>
                <a:ext cx="2821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6092" y="4066905"/>
                <a:ext cx="282129" cy="215444"/>
              </a:xfrm>
              <a:prstGeom prst="rect">
                <a:avLst/>
              </a:prstGeom>
              <a:blipFill>
                <a:blip r:embed="rId17"/>
                <a:stretch>
                  <a:fillRect r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860663" y="4415248"/>
                <a:ext cx="2821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0663" y="4415248"/>
                <a:ext cx="282129" cy="215444"/>
              </a:xfrm>
              <a:prstGeom prst="rect">
                <a:avLst/>
              </a:prstGeom>
              <a:blipFill>
                <a:blip r:embed="rId18"/>
                <a:stretch>
                  <a:fillRect r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741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2" grpId="0" animBg="1"/>
      <p:bldP spid="45" grpId="0"/>
      <p:bldP spid="61" grpId="0"/>
      <p:bldP spid="20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cubic equations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the roots of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+2=0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find the values of: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𝛽𝛾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𝛾𝛼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den>
                    </m:f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  <a:blipFill>
                <a:blip r:embed="rId2"/>
                <a:stretch>
                  <a:fillRect t="-5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524001" y="-764"/>
                <a:ext cx="1383141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-764"/>
                <a:ext cx="1383141" cy="409023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524001" y="409980"/>
                <a:ext cx="1444113" cy="3688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409980"/>
                <a:ext cx="1444113" cy="368884"/>
              </a:xfrm>
              <a:prstGeom prst="rect">
                <a:avLst/>
              </a:prstGeom>
              <a:blipFill>
                <a:blip r:embed="rId4"/>
                <a:stretch>
                  <a:fillRect l="-2564" b="-625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524001" y="778066"/>
                <a:ext cx="957943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778066"/>
                <a:ext cx="957943" cy="409023"/>
              </a:xfrm>
              <a:prstGeom prst="rect">
                <a:avLst/>
              </a:prstGeom>
              <a:blipFill>
                <a:blip r:embed="rId5"/>
                <a:stretch>
                  <a:fillRect b="-58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657704" y="1380309"/>
                <a:ext cx="2439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+3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7704" y="1380309"/>
                <a:ext cx="2439835" cy="276999"/>
              </a:xfrm>
              <a:prstGeom prst="rect">
                <a:avLst/>
              </a:prstGeom>
              <a:blipFill>
                <a:blip r:embed="rId6"/>
                <a:stretch>
                  <a:fillRect l="-1554" t="-4545" r="-1554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9575076" y="1267097"/>
                <a:ext cx="6163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5076" y="1267097"/>
                <a:ext cx="616387" cy="276999"/>
              </a:xfrm>
              <a:prstGeom prst="rect">
                <a:avLst/>
              </a:prstGeom>
              <a:blipFill>
                <a:blip r:embed="rId7"/>
                <a:stretch>
                  <a:fillRect l="-4082" r="-8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9579428" y="1628502"/>
                <a:ext cx="6126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9428" y="1628502"/>
                <a:ext cx="612604" cy="276999"/>
              </a:xfrm>
              <a:prstGeom prst="rect">
                <a:avLst/>
              </a:prstGeom>
              <a:blipFill>
                <a:blip r:embed="rId8"/>
                <a:stretch>
                  <a:fillRect l="-8000" r="-6000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588136" y="1976845"/>
                <a:ext cx="7857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8136" y="1976845"/>
                <a:ext cx="785728" cy="276999"/>
              </a:xfrm>
              <a:prstGeom prst="rect">
                <a:avLst/>
              </a:prstGeom>
              <a:blipFill>
                <a:blip r:embed="rId9"/>
                <a:stretch>
                  <a:fillRect l="-1587" r="-3175" b="-9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383383" y="1854926"/>
                <a:ext cx="29963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Summarise</a:t>
                </a: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first!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3383" y="1854926"/>
                <a:ext cx="2996333" cy="338554"/>
              </a:xfrm>
              <a:prstGeom prst="rect">
                <a:avLst/>
              </a:prstGeom>
              <a:blipFill>
                <a:blip r:embed="rId10"/>
                <a:stretch>
                  <a:fillRect l="-844" t="-3571" b="-17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5708467" y="2764970"/>
            <a:ext cx="4780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might have to manipulate the expression!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9575074" y="2346959"/>
                <a:ext cx="6228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5074" y="2346959"/>
                <a:ext cx="622863" cy="276999"/>
              </a:xfrm>
              <a:prstGeom prst="rect">
                <a:avLst/>
              </a:prstGeom>
              <a:blipFill>
                <a:blip r:embed="rId11"/>
                <a:stretch>
                  <a:fillRect l="-8000" r="-6000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126276" y="3592288"/>
                <a:ext cx="267701" cy="3456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6276" y="3592288"/>
                <a:ext cx="267701" cy="345672"/>
              </a:xfrm>
              <a:prstGeom prst="rect">
                <a:avLst/>
              </a:prstGeom>
              <a:blipFill>
                <a:blip r:embed="rId12"/>
                <a:stretch>
                  <a:fillRect r="-9091"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296092" y="4066905"/>
                <a:ext cx="2821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6092" y="4066905"/>
                <a:ext cx="282129" cy="215444"/>
              </a:xfrm>
              <a:prstGeom prst="rect">
                <a:avLst/>
              </a:prstGeom>
              <a:blipFill>
                <a:blip r:embed="rId13"/>
                <a:stretch>
                  <a:fillRect r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860663" y="4415248"/>
                <a:ext cx="2821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0663" y="4415248"/>
                <a:ext cx="282129" cy="215444"/>
              </a:xfrm>
              <a:prstGeom prst="rect">
                <a:avLst/>
              </a:prstGeom>
              <a:blipFill>
                <a:blip r:embed="rId14"/>
                <a:stretch>
                  <a:fillRect r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244220" y="3141342"/>
                <a:ext cx="1023870" cy="5670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4220" y="3141342"/>
                <a:ext cx="1023870" cy="567078"/>
              </a:xfrm>
              <a:prstGeom prst="rect">
                <a:avLst/>
              </a:prstGeom>
              <a:blipFill>
                <a:blip r:embed="rId15"/>
                <a:stretch>
                  <a:fillRect l="-3659" t="-2174" r="-4878"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567024" y="3808481"/>
                <a:ext cx="2108975" cy="5909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𝛽𝛾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𝛽𝛾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𝛽𝛾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𝛼𝛽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𝛽𝛾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7024" y="3808481"/>
                <a:ext cx="2108975" cy="590931"/>
              </a:xfrm>
              <a:prstGeom prst="rect">
                <a:avLst/>
              </a:prstGeom>
              <a:blipFill>
                <a:blip r:embed="rId16"/>
                <a:stretch>
                  <a:fillRect l="-599" t="-4348" r="-2994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786217" y="4633890"/>
                <a:ext cx="1711366" cy="5726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𝛽𝛾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𝛾𝛼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𝛽𝛾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6217" y="4633890"/>
                <a:ext cx="1711366" cy="572657"/>
              </a:xfrm>
              <a:prstGeom prst="rect">
                <a:avLst/>
              </a:prstGeom>
              <a:blipFill>
                <a:blip r:embed="rId17"/>
                <a:stretch>
                  <a:fillRect l="-735" t="-4348" r="-2206"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362461" y="5414405"/>
                <a:ext cx="64280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2461" y="5414405"/>
                <a:ext cx="642805" cy="518604"/>
              </a:xfrm>
              <a:prstGeom prst="rect">
                <a:avLst/>
              </a:prstGeom>
              <a:blipFill>
                <a:blip r:embed="rId18"/>
                <a:stretch>
                  <a:fillRect l="-3922" t="-2381" r="-7843" b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503278" y="6198137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278" y="6198137"/>
                <a:ext cx="418384" cy="276999"/>
              </a:xfrm>
              <a:prstGeom prst="rect">
                <a:avLst/>
              </a:prstGeom>
              <a:blipFill>
                <a:blip r:embed="rId19"/>
                <a:stretch>
                  <a:fillRect l="-5882" r="-8824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9009529" y="3364847"/>
            <a:ext cx="14320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with common denominators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Arc 33"/>
          <p:cNvSpPr/>
          <p:nvPr/>
        </p:nvSpPr>
        <p:spPr>
          <a:xfrm>
            <a:off x="8695680" y="3471212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8617092" y="4147903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8553215" y="4937635"/>
            <a:ext cx="233735" cy="714228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8054584" y="5703948"/>
            <a:ext cx="267176" cy="64206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8816589" y="4294298"/>
            <a:ext cx="9939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Group up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726080" y="5039641"/>
            <a:ext cx="14629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using b) and c)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289594" y="5885853"/>
            <a:ext cx="9199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109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33" grpId="0"/>
      <p:bldP spid="34" grpId="0" animBg="1"/>
      <p:bldP spid="35" grpId="0" animBg="1"/>
      <p:bldP spid="36" grpId="0" animBg="1"/>
      <p:bldP spid="43" grpId="0" animBg="1"/>
      <p:bldP spid="44" grpId="0"/>
      <p:bldP spid="46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cubic equations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roots of a cubic equation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𝑏𝑥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𝑐𝑥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         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=1−2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=1+2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integer values for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It can help to rewrite the original equation slightly!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  <a:blipFill>
                <a:blip r:embed="rId2"/>
                <a:stretch>
                  <a:fillRect l="-348" t="-531" r="-5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524001" y="-764"/>
                <a:ext cx="1383141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-764"/>
                <a:ext cx="1383141" cy="409023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524001" y="409980"/>
                <a:ext cx="1444113" cy="3688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409980"/>
                <a:ext cx="1444113" cy="368884"/>
              </a:xfrm>
              <a:prstGeom prst="rect">
                <a:avLst/>
              </a:prstGeom>
              <a:blipFill>
                <a:blip r:embed="rId4"/>
                <a:stretch>
                  <a:fillRect l="-2564" b="-625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524001" y="778066"/>
                <a:ext cx="957943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778066"/>
                <a:ext cx="957943" cy="409023"/>
              </a:xfrm>
              <a:prstGeom prst="rect">
                <a:avLst/>
              </a:prstGeom>
              <a:blipFill>
                <a:blip r:embed="rId5"/>
                <a:stretch>
                  <a:fillRect b="-58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286000" y="5011784"/>
                <a:ext cx="24263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5011784"/>
                <a:ext cx="2426305" cy="276999"/>
              </a:xfrm>
              <a:prstGeom prst="rect">
                <a:avLst/>
              </a:prstGeom>
              <a:blipFill>
                <a:blip r:embed="rId6"/>
                <a:stretch>
                  <a:fillRect l="-1047" t="-4545" r="-1571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246809" y="5991497"/>
                <a:ext cx="2483180" cy="5442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6809" y="5991497"/>
                <a:ext cx="2483180" cy="544252"/>
              </a:xfrm>
              <a:prstGeom prst="rect">
                <a:avLst/>
              </a:prstGeom>
              <a:blipFill>
                <a:blip r:embed="rId7"/>
                <a:stretch>
                  <a:fillRect t="-2273"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/>
          <p:cNvCxnSpPr/>
          <p:nvPr/>
        </p:nvCxnSpPr>
        <p:spPr>
          <a:xfrm>
            <a:off x="3431177" y="5390606"/>
            <a:ext cx="1" cy="5834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246810" y="5503818"/>
                <a:ext cx="11123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6810" y="5503818"/>
                <a:ext cx="1112356" cy="307777"/>
              </a:xfrm>
              <a:prstGeom prst="rect">
                <a:avLst/>
              </a:prstGeom>
              <a:blipFill>
                <a:blip r:embed="rId8"/>
                <a:stretch>
                  <a:fillRect l="-1124"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5558943" y="2209019"/>
            <a:ext cx="4700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In this question you have to use the relationships ‘backwards’…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836230" y="2965481"/>
                <a:ext cx="1724297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6230" y="2965481"/>
                <a:ext cx="1724297" cy="525913"/>
              </a:xfrm>
              <a:prstGeom prst="rect">
                <a:avLst/>
              </a:prstGeom>
              <a:blipFill>
                <a:blip r:embed="rId9"/>
                <a:stretch>
                  <a:fillRect t="-2381" r="-730" b="-952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573486" y="3737668"/>
                <a:ext cx="2980953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486" y="3737668"/>
                <a:ext cx="2980953" cy="525913"/>
              </a:xfrm>
              <a:prstGeom prst="rect">
                <a:avLst/>
              </a:prstGeom>
              <a:blipFill>
                <a:blip r:embed="rId10"/>
                <a:stretch>
                  <a:fillRect r="-847" b="-930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245660" y="4476163"/>
                <a:ext cx="1793288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5660" y="4476163"/>
                <a:ext cx="1793288" cy="525978"/>
              </a:xfrm>
              <a:prstGeom prst="rect">
                <a:avLst/>
              </a:prstGeom>
              <a:blipFill>
                <a:blip r:embed="rId11"/>
                <a:stretch>
                  <a:fillRect b="-930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072968" y="5214658"/>
                <a:ext cx="1793288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2968" y="5214658"/>
                <a:ext cx="1793288" cy="525978"/>
              </a:xfrm>
              <a:prstGeom prst="rect">
                <a:avLst/>
              </a:prstGeom>
              <a:blipFill>
                <a:blip r:embed="rId12"/>
                <a:stretch>
                  <a:fillRect t="-2381" b="-952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8818786" y="3496323"/>
            <a:ext cx="1562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roots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Arc 54"/>
          <p:cNvSpPr/>
          <p:nvPr/>
        </p:nvSpPr>
        <p:spPr>
          <a:xfrm>
            <a:off x="8573422" y="3375080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8574901" y="4104529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8818110" y="4248727"/>
            <a:ext cx="918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740368" y="5015884"/>
            <a:ext cx="1562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-1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Arc 59"/>
          <p:cNvSpPr/>
          <p:nvPr/>
        </p:nvSpPr>
        <p:spPr>
          <a:xfrm>
            <a:off x="8594136" y="4842856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479004" y="1433743"/>
                <a:ext cx="812306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9004" y="1433743"/>
                <a:ext cx="812306" cy="525978"/>
              </a:xfrm>
              <a:prstGeom prst="rect">
                <a:avLst/>
              </a:prstGeom>
              <a:blipFill>
                <a:blip r:embed="rId13"/>
                <a:stretch>
                  <a:fillRect l="-3077" t="-2381" r="-4615" b="-952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41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2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 animBg="1"/>
      <p:bldP spid="57" grpId="0" animBg="1"/>
      <p:bldP spid="58" grpId="0"/>
      <p:bldP spid="59" grpId="0"/>
      <p:bldP spid="60" grpId="0" animBg="1"/>
      <p:bldP spid="6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cubic equations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roots of a cubic equation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𝑏𝑥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𝑐𝑥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         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=1−2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=1+2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integer values for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It can help to rewrite the original equation slightly!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  <a:blipFill>
                <a:blip r:embed="rId2"/>
                <a:stretch>
                  <a:fillRect l="-348" t="-531" r="-5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524001" y="-764"/>
                <a:ext cx="1383141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-764"/>
                <a:ext cx="1383141" cy="409023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524001" y="409980"/>
                <a:ext cx="1444113" cy="3688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409980"/>
                <a:ext cx="1444113" cy="368884"/>
              </a:xfrm>
              <a:prstGeom prst="rect">
                <a:avLst/>
              </a:prstGeom>
              <a:blipFill>
                <a:blip r:embed="rId4"/>
                <a:stretch>
                  <a:fillRect l="-2564" b="-625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524001" y="778066"/>
                <a:ext cx="957943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778066"/>
                <a:ext cx="957943" cy="409023"/>
              </a:xfrm>
              <a:prstGeom prst="rect">
                <a:avLst/>
              </a:prstGeom>
              <a:blipFill>
                <a:blip r:embed="rId5"/>
                <a:stretch>
                  <a:fillRect b="-58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286000" y="5011784"/>
                <a:ext cx="24263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5011784"/>
                <a:ext cx="2426305" cy="276999"/>
              </a:xfrm>
              <a:prstGeom prst="rect">
                <a:avLst/>
              </a:prstGeom>
              <a:blipFill>
                <a:blip r:embed="rId6"/>
                <a:stretch>
                  <a:fillRect l="-1047" t="-4545" r="-1571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246809" y="5991497"/>
                <a:ext cx="2483180" cy="5442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6809" y="5991497"/>
                <a:ext cx="2483180" cy="544252"/>
              </a:xfrm>
              <a:prstGeom prst="rect">
                <a:avLst/>
              </a:prstGeom>
              <a:blipFill>
                <a:blip r:embed="rId7"/>
                <a:stretch>
                  <a:fillRect t="-2273"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/>
          <p:cNvCxnSpPr/>
          <p:nvPr/>
        </p:nvCxnSpPr>
        <p:spPr>
          <a:xfrm>
            <a:off x="3431177" y="5390606"/>
            <a:ext cx="1" cy="5834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246810" y="5503818"/>
                <a:ext cx="11123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6810" y="5503818"/>
                <a:ext cx="1112356" cy="307777"/>
              </a:xfrm>
              <a:prstGeom prst="rect">
                <a:avLst/>
              </a:prstGeom>
              <a:blipFill>
                <a:blip r:embed="rId8"/>
                <a:stretch>
                  <a:fillRect l="-1124"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5558943" y="2209019"/>
            <a:ext cx="4700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In this question you have to use the relationships ‘backwards’…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7350035" y="3026439"/>
                <a:ext cx="1889760" cy="3688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0035" y="3026439"/>
                <a:ext cx="1889760" cy="368884"/>
              </a:xfrm>
              <a:prstGeom prst="rect">
                <a:avLst/>
              </a:prstGeom>
              <a:blipFill>
                <a:blip r:embed="rId9"/>
                <a:stretch>
                  <a:fillRect b="-1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512526" y="3685416"/>
                <a:ext cx="3518264" cy="3688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+2(1−2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2526" y="3685416"/>
                <a:ext cx="3518264" cy="368884"/>
              </a:xfrm>
              <a:prstGeom prst="rect">
                <a:avLst/>
              </a:prstGeom>
              <a:blipFill>
                <a:blip r:embed="rId10"/>
                <a:stretch>
                  <a:fillRect b="-1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9245506" y="3278607"/>
            <a:ext cx="13005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roots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Arc 54"/>
          <p:cNvSpPr/>
          <p:nvPr/>
        </p:nvSpPr>
        <p:spPr>
          <a:xfrm>
            <a:off x="9122062" y="3244451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9140959" y="3921649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9323208" y="3987469"/>
            <a:ext cx="1100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brackets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9280301" y="4737211"/>
            <a:ext cx="1065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Arc 59"/>
          <p:cNvSpPr/>
          <p:nvPr/>
        </p:nvSpPr>
        <p:spPr>
          <a:xfrm>
            <a:off x="9142776" y="4607725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479004" y="1433743"/>
                <a:ext cx="812306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9004" y="1433743"/>
                <a:ext cx="812306" cy="525978"/>
              </a:xfrm>
              <a:prstGeom prst="rect">
                <a:avLst/>
              </a:prstGeom>
              <a:blipFill>
                <a:blip r:embed="rId11"/>
                <a:stretch>
                  <a:fillRect l="-3077" t="-2381" r="-4615" b="-952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062653" y="4338560"/>
                <a:ext cx="2037805" cy="36747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5+2+4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+2−4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2653" y="4338560"/>
                <a:ext cx="2037805" cy="367473"/>
              </a:xfrm>
              <a:prstGeom prst="rect">
                <a:avLst/>
              </a:prstGeom>
              <a:blipFill>
                <a:blip r:embed="rId12"/>
                <a:stretch>
                  <a:fillRect t="-3333" b="-666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482150" y="5000411"/>
                <a:ext cx="574765" cy="36747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2150" y="5000411"/>
                <a:ext cx="574765" cy="367473"/>
              </a:xfrm>
              <a:prstGeom prst="rect">
                <a:avLst/>
              </a:prstGeom>
              <a:blipFill>
                <a:blip r:embed="rId13"/>
                <a:stretch>
                  <a:fillRect b="-666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567575" y="1494705"/>
                <a:ext cx="812306" cy="47429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7575" y="1494705"/>
                <a:ext cx="812306" cy="474297"/>
              </a:xfrm>
              <a:prstGeom prst="rect">
                <a:avLst/>
              </a:prstGeom>
              <a:blipFill>
                <a:blip r:embed="rId14"/>
                <a:stretch>
                  <a:fillRect b="-1052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946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54" grpId="0"/>
      <p:bldP spid="55" grpId="0" animBg="1"/>
      <p:bldP spid="57" grpId="0" animBg="1"/>
      <p:bldP spid="58" grpId="0"/>
      <p:bldP spid="59" grpId="0"/>
      <p:bldP spid="60" grpId="0" animBg="1"/>
      <p:bldP spid="24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914</Words>
  <Application>Microsoft Office PowerPoint</Application>
  <PresentationFormat>Widescreen</PresentationFormat>
  <Paragraphs>264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Roots of Polynomials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2019-08-26T03:22:35Z</dcterms:modified>
</cp:coreProperties>
</file>