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86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73" y="5857892"/>
            <a:ext cx="25146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8191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2648" y="138547"/>
            <a:ext cx="8523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AND VARIANCE OF THE BINOMIAL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98436" y="859247"/>
                <a:ext cx="24486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b="1" dirty="0">
                    <a:solidFill>
                      <a:srgbClr val="FF0000"/>
                    </a:solidFill>
                  </a:rPr>
                  <a:t>If   </a:t>
                </a:r>
                <a14:m>
                  <m:oMath xmlns:m="http://schemas.openxmlformats.org/officeDocument/2006/math"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𝑿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 ~ 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𝑩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𝒏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𝒑</m:t>
                    </m:r>
                    <m:r>
                      <a:rPr lang="en-GB" sz="2800" b="1" i="1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436" y="859247"/>
                <a:ext cx="2448619" cy="523220"/>
              </a:xfrm>
              <a:prstGeom prst="rect">
                <a:avLst/>
              </a:prstGeom>
              <a:blipFill>
                <a:blip r:embed="rId2"/>
                <a:stretch>
                  <a:fillRect l="-4639" t="-11905" r="-2062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157271" y="856625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E(X) = </a:t>
            </a:r>
            <a:r>
              <a:rPr lang="en-GB" sz="2800" b="1" dirty="0" err="1">
                <a:solidFill>
                  <a:srgbClr val="FF0000"/>
                </a:solidFill>
              </a:rPr>
              <a:t>np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7853" y="856625"/>
            <a:ext cx="2774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FF0000"/>
                </a:solidFill>
              </a:rPr>
              <a:t>Var</a:t>
            </a:r>
            <a:r>
              <a:rPr lang="en-GB" sz="2800" b="1" dirty="0">
                <a:solidFill>
                  <a:srgbClr val="FF0000"/>
                </a:solidFill>
              </a:rPr>
              <a:t>(X) = </a:t>
            </a:r>
            <a:r>
              <a:rPr lang="en-GB" sz="2800" b="1" dirty="0" err="1">
                <a:solidFill>
                  <a:srgbClr val="FF0000"/>
                </a:solidFill>
              </a:rPr>
              <a:t>np</a:t>
            </a:r>
            <a:r>
              <a:rPr lang="en-GB" sz="2800" b="1" dirty="0">
                <a:solidFill>
                  <a:srgbClr val="FF0000"/>
                </a:solidFill>
              </a:rPr>
              <a:t>(1 – p)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5489" y="1551712"/>
            <a:ext cx="7255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If X ~ B(10, 0.2) find the mean and variance of 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34634" y="2297498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E(X) = </a:t>
            </a:r>
            <a:r>
              <a:rPr lang="en-GB" sz="2800" dirty="0" err="1"/>
              <a:t>np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104520" y="2282915"/>
            <a:ext cx="2774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Var</a:t>
            </a:r>
            <a:r>
              <a:rPr lang="en-GB" sz="2800" dirty="0"/>
              <a:t>(X) = </a:t>
            </a:r>
            <a:r>
              <a:rPr lang="en-GB" sz="2800" dirty="0" err="1"/>
              <a:t>np</a:t>
            </a:r>
            <a:r>
              <a:rPr lang="en-GB" sz="2800" dirty="0"/>
              <a:t>(1 – p)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34168" y="2282915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10 x 0.2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24979" y="2271418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04521" y="2820718"/>
            <a:ext cx="2363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10 x 0.2 x 0.8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67668" y="282071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1.6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0433" y="3493087"/>
            <a:ext cx="8582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If X ~ B(80, 0.4) find the mean and standard deviation of 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40331" y="4169491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E(X) = </a:t>
            </a:r>
            <a:r>
              <a:rPr lang="en-GB" sz="2800" dirty="0" err="1"/>
              <a:t>np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310217" y="4154908"/>
            <a:ext cx="2774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Var</a:t>
            </a:r>
            <a:r>
              <a:rPr lang="en-GB" sz="2800" dirty="0"/>
              <a:t>(X) = </a:t>
            </a:r>
            <a:r>
              <a:rPr lang="en-GB" sz="2800" dirty="0" err="1"/>
              <a:t>np</a:t>
            </a:r>
            <a:r>
              <a:rPr lang="en-GB" sz="2800" dirty="0"/>
              <a:t>(1 – p)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39865" y="4154908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80 x 0.4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677" y="4143411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32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10218" y="4692711"/>
            <a:ext cx="2363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80 x 0.4 x 0.6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73364" y="4692711"/>
            <a:ext cx="1085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19.2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041980" y="5243029"/>
                <a:ext cx="4719241" cy="614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Standard Deviation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i="1">
                            <a:latin typeface="Cambria Math"/>
                          </a:rPr>
                          <m:t>𝑉𝑎𝑟</m:t>
                        </m:r>
                        <m:r>
                          <a:rPr lang="en-GB" sz="2800" i="1">
                            <a:latin typeface="Cambria Math"/>
                          </a:rPr>
                          <m:t>(</m:t>
                        </m:r>
                        <m:r>
                          <a:rPr lang="en-GB" sz="2800" i="1">
                            <a:latin typeface="Cambria Math"/>
                          </a:rPr>
                          <m:t>𝑋</m:t>
                        </m:r>
                        <m:r>
                          <a:rPr lang="en-GB" sz="2800" i="1">
                            <a:latin typeface="Cambria Math"/>
                          </a:rPr>
                          <m:t>)</m:t>
                        </m:r>
                      </m:e>
                    </m:ra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980" y="5243029"/>
                <a:ext cx="4719241" cy="614142"/>
              </a:xfrm>
              <a:prstGeom prst="rect">
                <a:avLst/>
              </a:prstGeom>
              <a:blipFill>
                <a:blip r:embed="rId3"/>
                <a:stretch>
                  <a:fillRect l="-2688" r="-538" b="-22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862741" y="5294662"/>
                <a:ext cx="1351845" cy="5637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i="1">
                            <a:latin typeface="Cambria Math"/>
                          </a:rPr>
                          <m:t>19.2</m:t>
                        </m:r>
                      </m:e>
                    </m:ra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741" y="5294662"/>
                <a:ext cx="1351845" cy="563744"/>
              </a:xfrm>
              <a:prstGeom prst="rect">
                <a:avLst/>
              </a:prstGeom>
              <a:blipFill>
                <a:blip r:embed="rId4"/>
                <a:stretch>
                  <a:fillRect l="-9346" t="-2222" r="-935" b="-2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8243149" y="5268671"/>
            <a:ext cx="1085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= 4.38</a:t>
            </a:r>
          </a:p>
        </p:txBody>
      </p:sp>
    </p:spTree>
    <p:extLst>
      <p:ext uri="{BB962C8B-B14F-4D97-AF65-F5344CB8AC3E}">
        <p14:creationId xmlns:p14="http://schemas.microsoft.com/office/powerpoint/2010/main" val="333305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509" y="180109"/>
            <a:ext cx="8699882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 vet thinks that the number of male puppies in litters of a</a:t>
            </a:r>
          </a:p>
          <a:p>
            <a:r>
              <a:rPr lang="en-GB" sz="2800" dirty="0"/>
              <a:t>Given size will follow a binomial distribution with p = 0.5.</a:t>
            </a:r>
          </a:p>
          <a:p>
            <a:pPr marL="514350" indent="-514350">
              <a:buAutoNum type="alphaLcParenBoth"/>
            </a:pPr>
            <a:r>
              <a:rPr lang="en-GB" sz="2800" dirty="0"/>
              <a:t>In litters of six puppies, what would be the mean and</a:t>
            </a:r>
          </a:p>
          <a:p>
            <a:r>
              <a:rPr lang="en-GB" sz="2800" dirty="0"/>
              <a:t>      variance of the number of males if the distribution is</a:t>
            </a:r>
          </a:p>
          <a:p>
            <a:r>
              <a:rPr lang="en-GB" sz="2800" dirty="0"/>
              <a:t>      binomial?</a:t>
            </a:r>
          </a:p>
          <a:p>
            <a:r>
              <a:rPr lang="en-GB" sz="2800" dirty="0"/>
              <a:t>The vet records the number of males in 82 litters of six</a:t>
            </a:r>
          </a:p>
          <a:p>
            <a:r>
              <a:rPr lang="en-GB" sz="2800" dirty="0"/>
              <a:t>Puppies and the results are summarised in the table: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pPr marL="514350" indent="-514350">
              <a:buAutoNum type="alphaLcParenBoth" startAt="2"/>
            </a:pPr>
            <a:r>
              <a:rPr lang="en-GB" sz="2800" dirty="0"/>
              <a:t>Calculate the mean and variance of the number of</a:t>
            </a:r>
          </a:p>
          <a:p>
            <a:r>
              <a:rPr lang="en-GB" sz="2800" dirty="0"/>
              <a:t>      males in litters of six puppies.</a:t>
            </a:r>
          </a:p>
          <a:p>
            <a:pPr marL="514350" indent="-514350">
              <a:buAutoNum type="alphaLcParenBoth" startAt="3"/>
            </a:pPr>
            <a:r>
              <a:rPr lang="en-GB" sz="2800" dirty="0"/>
              <a:t>Do you think the binomial distribution is a good model</a:t>
            </a:r>
          </a:p>
          <a:p>
            <a:r>
              <a:rPr lang="en-GB" sz="2800" dirty="0"/>
              <a:t>      for the number of males in a litter of</a:t>
            </a:r>
          </a:p>
          <a:p>
            <a:r>
              <a:rPr lang="en-GB" sz="2800" dirty="0"/>
              <a:t>      puppies?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410690" y="3348698"/>
          <a:ext cx="720436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5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Males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463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509" y="180109"/>
            <a:ext cx="869988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 vet thinks that the number of male puppies in litters of a</a:t>
            </a:r>
          </a:p>
          <a:p>
            <a:r>
              <a:rPr lang="en-GB" sz="2800" dirty="0"/>
              <a:t>Given size will follow a binomial distribution with p = 0.5.</a:t>
            </a:r>
          </a:p>
          <a:p>
            <a:pPr marL="514350" indent="-514350">
              <a:buAutoNum type="alphaLcParenBoth"/>
            </a:pPr>
            <a:r>
              <a:rPr lang="en-GB" sz="2800" dirty="0"/>
              <a:t>In litters of six puppies, what would be the mean and</a:t>
            </a:r>
          </a:p>
          <a:p>
            <a:r>
              <a:rPr lang="en-GB" sz="2800" dirty="0"/>
              <a:t>      variance of the number of males if the distribution is</a:t>
            </a:r>
          </a:p>
          <a:p>
            <a:r>
              <a:rPr lang="en-GB" sz="2800" dirty="0"/>
              <a:t>      binomial?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39723" y="2424360"/>
                <a:ext cx="24762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𝑿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𝑩</m:t>
                      </m:r>
                      <m:d>
                        <m:dPr>
                          <m:ctrlP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𝟔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723" y="2424360"/>
                <a:ext cx="2476255" cy="523220"/>
              </a:xfrm>
              <a:prstGeom prst="rect">
                <a:avLst/>
              </a:prstGeom>
              <a:blipFill>
                <a:blip r:embed="rId2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034634" y="3096911"/>
            <a:ext cx="1508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E(X) = </a:t>
            </a:r>
            <a:r>
              <a:rPr lang="en-GB" sz="2800" dirty="0" err="1"/>
              <a:t>np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04520" y="3082328"/>
            <a:ext cx="2774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Var</a:t>
            </a:r>
            <a:r>
              <a:rPr lang="en-GB" sz="2800" dirty="0"/>
              <a:t>(X) = </a:t>
            </a:r>
            <a:r>
              <a:rPr lang="en-GB" sz="2800" dirty="0" err="1"/>
              <a:t>np</a:t>
            </a:r>
            <a:r>
              <a:rPr lang="en-GB" sz="2800" dirty="0"/>
              <a:t>(1 – p)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34168" y="3082328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6 x 0.5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4979" y="3070831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04521" y="3620131"/>
            <a:ext cx="2180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6 x 0.5 x 0.5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7668" y="3620131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= 1.5</a:t>
            </a:r>
          </a:p>
        </p:txBody>
      </p:sp>
    </p:spTree>
    <p:extLst>
      <p:ext uri="{BB962C8B-B14F-4D97-AF65-F5344CB8AC3E}">
        <p14:creationId xmlns:p14="http://schemas.microsoft.com/office/powerpoint/2010/main" val="383346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0328" y="76677"/>
            <a:ext cx="87468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The vet records the number of males in 82 litters of six</a:t>
            </a:r>
          </a:p>
          <a:p>
            <a:r>
              <a:rPr lang="en-GB" sz="2800" dirty="0"/>
              <a:t>Puppies and the results are summarised in the table: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pPr marL="514350" indent="-514350">
              <a:buAutoNum type="alphaLcParenBoth" startAt="2"/>
            </a:pPr>
            <a:r>
              <a:rPr lang="en-GB" sz="2800" dirty="0"/>
              <a:t>Calculate the mean and variance of the number of</a:t>
            </a:r>
          </a:p>
          <a:p>
            <a:r>
              <a:rPr lang="en-GB" sz="2800" dirty="0"/>
              <a:t>      males in litters of six puppies.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64508" y="1173747"/>
          <a:ext cx="720436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5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Males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i="1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93637" y="3094182"/>
                <a:ext cx="2422715" cy="997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𝑀𝑒𝑎𝑛</m:t>
                      </m:r>
                      <m:r>
                        <a:rPr lang="en-GB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637" y="3094182"/>
                <a:ext cx="2422715" cy="997966"/>
              </a:xfrm>
              <a:prstGeom prst="rect">
                <a:avLst/>
              </a:prstGeom>
              <a:blipFill>
                <a:blip r:embed="rId2"/>
                <a:stretch>
                  <a:fillRect t="-69620" b="-103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9380" y="3103425"/>
                <a:ext cx="1308755" cy="9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245</m:t>
                          </m:r>
                        </m:num>
                        <m:den>
                          <m:r>
                            <a:rPr lang="en-GB" sz="2800" i="1">
                              <a:latin typeface="Cambria Math"/>
                            </a:rPr>
                            <m:t>82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380" y="3103425"/>
                <a:ext cx="1308755" cy="907749"/>
              </a:xfrm>
              <a:prstGeom prst="rect">
                <a:avLst/>
              </a:prstGeom>
              <a:blipFill>
                <a:blip r:embed="rId3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06212" y="3357420"/>
                <a:ext cx="13039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=2.99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212" y="3357420"/>
                <a:ext cx="130394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66610" y="4170217"/>
                <a:ext cx="4899483" cy="1145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𝑉𝑎𝑟𝑖𝑎𝑛𝑐𝑒</m:t>
                      </m:r>
                      <m:r>
                        <a:rPr lang="en-GB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𝑓</m:t>
                              </m:r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  <m:r>
                        <a:rPr lang="en-GB" sz="28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GB" sz="2800" i="1">
                                          <a:latin typeface="Cambria Math"/>
                                        </a:rPr>
                                        <m:t>𝑓𝑥</m:t>
                                      </m:r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lang="en-GB" sz="2800" i="1"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nary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610" y="4170217"/>
                <a:ext cx="4899483" cy="1145570"/>
              </a:xfrm>
              <a:prstGeom prst="rect">
                <a:avLst/>
              </a:prstGeom>
              <a:blipFill>
                <a:blip r:embed="rId5"/>
                <a:stretch>
                  <a:fillRect t="-50000" b="-83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066092" y="4238240"/>
                <a:ext cx="2854308" cy="1004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985</m:t>
                          </m:r>
                        </m:num>
                        <m:den>
                          <m:r>
                            <a:rPr lang="en-GB" sz="2800" i="1">
                              <a:latin typeface="Cambria Math"/>
                            </a:rPr>
                            <m:t>82</m:t>
                          </m:r>
                        </m:den>
                      </m:f>
                      <m:r>
                        <a:rPr lang="en-GB" sz="28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245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82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092" y="4238240"/>
                <a:ext cx="2854308" cy="1004762"/>
              </a:xfrm>
              <a:prstGeom prst="rect">
                <a:avLst/>
              </a:prstGeom>
              <a:blipFill>
                <a:blip r:embed="rId6"/>
                <a:stretch>
                  <a:fillRect b="-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100848" y="5346863"/>
                <a:ext cx="13039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=3.09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848" y="5346863"/>
                <a:ext cx="1303947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29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2618" y="122628"/>
            <a:ext cx="86821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(c) Do you think the binomial distribution is a good model</a:t>
            </a:r>
          </a:p>
          <a:p>
            <a:r>
              <a:rPr lang="en-GB" sz="2800" dirty="0"/>
              <a:t>      for the number of males in a litter of puppies?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41634" y="1346526"/>
            <a:ext cx="1152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4234" y="1346526"/>
            <a:ext cx="113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Actual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6748" y="2162954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Mean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7538" y="2921652"/>
            <a:ext cx="1472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Variance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40892" y="216295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01431" y="2921652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1.5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43145" y="2170539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2.99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32260" y="2929237"/>
            <a:ext cx="829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3.09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20526" y="3915555"/>
            <a:ext cx="65285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NO – Mean is a good match but variance is</a:t>
            </a:r>
          </a:p>
          <a:p>
            <a:r>
              <a:rPr lang="en-GB" sz="2800" b="1" dirty="0">
                <a:solidFill>
                  <a:srgbClr val="FF0000"/>
                </a:solidFill>
              </a:rPr>
              <a:t>significantly bigger than model predicts.</a:t>
            </a:r>
          </a:p>
        </p:txBody>
      </p:sp>
    </p:spTree>
    <p:extLst>
      <p:ext uri="{BB962C8B-B14F-4D97-AF65-F5344CB8AC3E}">
        <p14:creationId xmlns:p14="http://schemas.microsoft.com/office/powerpoint/2010/main" val="418276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9126" y="1923277"/>
            <a:ext cx="3025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(a)  40p(1 – p) = 9.6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88147" y="1923277"/>
            <a:ext cx="2558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40p – 40p</a:t>
            </a:r>
            <a:r>
              <a:rPr lang="en-GB" sz="2800" baseline="30000" dirty="0"/>
              <a:t>2</a:t>
            </a:r>
            <a:r>
              <a:rPr lang="en-GB" sz="2800" dirty="0"/>
              <a:t> = 9.6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88147" y="2659842"/>
            <a:ext cx="3084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40p</a:t>
            </a:r>
            <a:r>
              <a:rPr lang="en-GB" sz="2800" baseline="30000" dirty="0"/>
              <a:t>2</a:t>
            </a:r>
            <a:r>
              <a:rPr lang="en-GB" sz="2800" dirty="0"/>
              <a:t> – 40p + 9.6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63149" y="3603574"/>
                <a:ext cx="5170583" cy="1023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𝑝</m:t>
                      </m:r>
                      <m:r>
                        <a:rPr lang="en-GB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40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(−40)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800" i="1">
                                  <a:latin typeface="Cambria Math"/>
                                  <a:ea typeface="Cambria Math"/>
                                </a:rPr>
                                <m:t>−4(40)(9.6)</m:t>
                              </m:r>
                            </m:e>
                          </m:rad>
                        </m:num>
                        <m:den>
                          <m:r>
                            <a:rPr lang="en-GB" sz="2800" i="1">
                              <a:latin typeface="Cambria Math"/>
                            </a:rPr>
                            <m:t>80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149" y="3603574"/>
                <a:ext cx="5170583" cy="1023614"/>
              </a:xfrm>
              <a:prstGeom prst="rect">
                <a:avLst/>
              </a:prstGeom>
              <a:blipFill>
                <a:blip r:embed="rId2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51441" y="3853771"/>
                <a:ext cx="25653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𝑝</m:t>
                      </m:r>
                      <m:r>
                        <a:rPr lang="en-GB" sz="2800" i="1">
                          <a:latin typeface="Cambria Math"/>
                        </a:rPr>
                        <m:t>=0.4  </m:t>
                      </m:r>
                      <m:r>
                        <a:rPr lang="en-GB" sz="2800" i="1">
                          <a:latin typeface="Cambria Math"/>
                        </a:rPr>
                        <m:t>𝑜𝑟</m:t>
                      </m:r>
                      <m:r>
                        <a:rPr lang="en-GB" sz="2800" i="1">
                          <a:latin typeface="Cambria Math"/>
                        </a:rPr>
                        <m:t>  0.6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1441" y="3853771"/>
                <a:ext cx="2565318" cy="523220"/>
              </a:xfrm>
              <a:prstGeom prst="rect">
                <a:avLst/>
              </a:prstGeom>
              <a:blipFill>
                <a:blip r:embed="rId3"/>
                <a:stretch>
                  <a:fillRect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925488" y="256313"/>
            <a:ext cx="694715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If X ~ B(40, p) and </a:t>
            </a:r>
            <a:r>
              <a:rPr lang="en-GB" sz="2800" dirty="0" err="1"/>
              <a:t>Var</a:t>
            </a:r>
            <a:r>
              <a:rPr lang="en-GB" sz="2800" dirty="0"/>
              <a:t>(X) = 9.6</a:t>
            </a:r>
          </a:p>
          <a:p>
            <a:pPr marL="514350" indent="-514350">
              <a:buAutoNum type="alphaLcParenBoth"/>
            </a:pPr>
            <a:r>
              <a:rPr lang="en-GB" sz="2800" dirty="0"/>
              <a:t>Find the two possible values of p</a:t>
            </a:r>
          </a:p>
          <a:p>
            <a:pPr marL="514350" indent="-514350">
              <a:buAutoNum type="alphaLcParenBoth"/>
            </a:pPr>
            <a:r>
              <a:rPr lang="en-GB" sz="2800" dirty="0"/>
              <a:t>For each of the values of p find P(X &lt; </a:t>
            </a:r>
            <a:r>
              <a:rPr lang="el-GR" sz="2800" dirty="0"/>
              <a:t>μ</a:t>
            </a:r>
            <a:r>
              <a:rPr lang="en-GB" sz="2800" dirty="0"/>
              <a:t> – </a:t>
            </a:r>
            <a:r>
              <a:rPr lang="el-GR" sz="2800" dirty="0"/>
              <a:t>σ</a:t>
            </a:r>
            <a:r>
              <a:rPr lang="en-GB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259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5488" y="256313"/>
            <a:ext cx="694715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If X ~ B(40, p) and </a:t>
            </a:r>
            <a:r>
              <a:rPr lang="en-GB" sz="2800" dirty="0" err="1"/>
              <a:t>Var</a:t>
            </a:r>
            <a:r>
              <a:rPr lang="en-GB" sz="2800" dirty="0"/>
              <a:t>(X) = 9.6</a:t>
            </a:r>
          </a:p>
          <a:p>
            <a:pPr marL="514350" indent="-514350">
              <a:buAutoNum type="alphaLcParenBoth"/>
            </a:pPr>
            <a:r>
              <a:rPr lang="en-GB" sz="2800" dirty="0"/>
              <a:t>Find the two possible values of p</a:t>
            </a:r>
          </a:p>
          <a:p>
            <a:pPr marL="514350" indent="-514350">
              <a:buAutoNum type="alphaLcParenBoth"/>
            </a:pPr>
            <a:r>
              <a:rPr lang="en-GB" sz="2800" dirty="0"/>
              <a:t>For each of the values of p find P(X &lt; </a:t>
            </a:r>
            <a:r>
              <a:rPr lang="el-GR" sz="2800" dirty="0"/>
              <a:t>μ</a:t>
            </a:r>
            <a:r>
              <a:rPr lang="en-GB" sz="2800" dirty="0"/>
              <a:t> – </a:t>
            </a:r>
            <a:r>
              <a:rPr lang="el-GR" sz="2800" dirty="0"/>
              <a:t>σ</a:t>
            </a:r>
            <a:r>
              <a:rPr lang="en-GB" sz="2800" dirty="0"/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4371" y="1688234"/>
            <a:ext cx="2791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(b)	</a:t>
            </a:r>
            <a:r>
              <a:rPr lang="en-GB" sz="2800" dirty="0" err="1"/>
              <a:t>Var</a:t>
            </a:r>
            <a:r>
              <a:rPr lang="en-GB" sz="2800" dirty="0"/>
              <a:t>(X) = 9.6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29309" y="1688234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σ</a:t>
            </a:r>
            <a:r>
              <a:rPr lang="en-GB" sz="2800" dirty="0"/>
              <a:t> = 3.098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71718" y="2174572"/>
                <a:ext cx="140968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𝑝</m:t>
                      </m:r>
                      <m:r>
                        <a:rPr lang="en-GB" sz="2800" i="1">
                          <a:latin typeface="Cambria Math"/>
                        </a:rPr>
                        <m:t>=0.4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718" y="2174572"/>
                <a:ext cx="1409680" cy="523220"/>
              </a:xfrm>
              <a:prstGeom prst="rect">
                <a:avLst/>
              </a:prstGeom>
              <a:blipFill>
                <a:blip r:embed="rId2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69631" y="2119152"/>
                <a:ext cx="29305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2800" i="1">
                          <a:latin typeface="Cambria Math"/>
                        </a:rPr>
                        <m:t>=40</m:t>
                      </m:r>
                      <m:r>
                        <a:rPr lang="en-GB" sz="2800" i="1">
                          <a:latin typeface="Cambria Math"/>
                          <a:ea typeface="Cambria Math"/>
                        </a:rPr>
                        <m:t>×0.4=16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631" y="2119152"/>
                <a:ext cx="2930546" cy="523220"/>
              </a:xfrm>
              <a:prstGeom prst="rect">
                <a:avLst/>
              </a:prstGeom>
              <a:blipFill>
                <a:blip r:embed="rId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44903" y="2160717"/>
                <a:ext cx="23083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latin typeface="Cambria Math"/>
                        </a:rPr>
                        <m:t>~</m:t>
                      </m:r>
                      <m:r>
                        <a:rPr lang="en-GB" sz="2800" i="1">
                          <a:latin typeface="Cambria Math"/>
                        </a:rPr>
                        <m:t>𝐵</m:t>
                      </m:r>
                      <m:r>
                        <a:rPr lang="en-GB" sz="2800" i="1">
                          <a:latin typeface="Cambria Math"/>
                        </a:rPr>
                        <m:t>(40, 0.4)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903" y="2160717"/>
                <a:ext cx="2308324" cy="523220"/>
              </a:xfrm>
              <a:prstGeom prst="rect">
                <a:avLst/>
              </a:prstGeom>
              <a:blipFill>
                <a:blip r:embed="rId4"/>
                <a:stretch>
                  <a:fillRect r="-546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02472" y="2790600"/>
                <a:ext cx="3194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&lt;16−3.098</m:t>
                          </m:r>
                        </m:e>
                      </m:d>
                    </m:oMath>
                  </m:oMathPara>
                </a14:m>
                <a:endParaRPr lang="en-GB" sz="2800" i="1" dirty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472" y="2790600"/>
                <a:ext cx="319491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31730" y="2782284"/>
                <a:ext cx="29395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&lt;12.902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730" y="2782284"/>
                <a:ext cx="293958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789950" y="2766145"/>
                <a:ext cx="22695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≤12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950" y="2766145"/>
                <a:ext cx="226953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871317" y="3281545"/>
                <a:ext cx="17014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=0.1285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1317" y="3281545"/>
                <a:ext cx="1701491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71719" y="3904030"/>
                <a:ext cx="14096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𝑝</m:t>
                      </m:r>
                      <m:r>
                        <a:rPr lang="en-GB" sz="2800" i="1">
                          <a:latin typeface="Cambria Math"/>
                        </a:rPr>
                        <m:t>=0.6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719" y="3904030"/>
                <a:ext cx="1409681" cy="523220"/>
              </a:xfrm>
              <a:prstGeom prst="rect">
                <a:avLst/>
              </a:prstGeom>
              <a:blipFill>
                <a:blip r:embed="rId9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69631" y="3862465"/>
                <a:ext cx="29305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2800" i="1">
                          <a:latin typeface="Cambria Math"/>
                        </a:rPr>
                        <m:t>=40</m:t>
                      </m:r>
                      <m:r>
                        <a:rPr lang="en-GB" sz="2800" i="1">
                          <a:latin typeface="Cambria Math"/>
                          <a:ea typeface="Cambria Math"/>
                        </a:rPr>
                        <m:t>×0.6=24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631" y="3862465"/>
                <a:ext cx="2930546" cy="523220"/>
              </a:xfrm>
              <a:prstGeom prst="rect">
                <a:avLst/>
              </a:prstGeom>
              <a:blipFill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44903" y="3890175"/>
                <a:ext cx="23083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latin typeface="Cambria Math"/>
                        </a:rPr>
                        <m:t>~</m:t>
                      </m:r>
                      <m:r>
                        <a:rPr lang="en-GB" sz="2800" i="1">
                          <a:latin typeface="Cambria Math"/>
                        </a:rPr>
                        <m:t>𝐵</m:t>
                      </m:r>
                      <m:r>
                        <a:rPr lang="en-GB" sz="2800" i="1">
                          <a:latin typeface="Cambria Math"/>
                        </a:rPr>
                        <m:t>(40, 0.6)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903" y="3890175"/>
                <a:ext cx="2308324" cy="523220"/>
              </a:xfrm>
              <a:prstGeom prst="rect">
                <a:avLst/>
              </a:prstGeom>
              <a:blipFill>
                <a:blip r:embed="rId11"/>
                <a:stretch>
                  <a:fillRect r="-546"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44633" y="4442259"/>
                <a:ext cx="3194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&lt;24−3.098</m:t>
                          </m:r>
                        </m:e>
                      </m:d>
                    </m:oMath>
                  </m:oMathPara>
                </a14:m>
                <a:endParaRPr lang="en-GB" sz="2800" i="1" dirty="0"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33" y="4442259"/>
                <a:ext cx="319491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97387" y="4442259"/>
                <a:ext cx="29395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&lt;20.902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387" y="4442259"/>
                <a:ext cx="2939587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789950" y="4428404"/>
                <a:ext cx="226953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≤20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950" y="4428404"/>
                <a:ext cx="2269532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22396" y="5067812"/>
                <a:ext cx="23083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latin typeface="Cambria Math"/>
                        </a:rPr>
                        <m:t>~</m:t>
                      </m:r>
                      <m:r>
                        <a:rPr lang="en-GB" sz="2800" i="1">
                          <a:latin typeface="Cambria Math"/>
                        </a:rPr>
                        <m:t>𝐵</m:t>
                      </m:r>
                      <m:r>
                        <a:rPr lang="en-GB" sz="2800" i="1">
                          <a:latin typeface="Cambria Math"/>
                        </a:rPr>
                        <m:t>(40, 0.6)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396" y="5067812"/>
                <a:ext cx="2308324" cy="523220"/>
              </a:xfrm>
              <a:prstGeom prst="rect">
                <a:avLst/>
              </a:prstGeom>
              <a:blipFill>
                <a:blip r:embed="rId15"/>
                <a:stretch>
                  <a:fillRect r="-1093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61791" y="5067812"/>
                <a:ext cx="2293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𝑌</m:t>
                      </m:r>
                      <m:r>
                        <a:rPr lang="en-GB" sz="2800" i="1">
                          <a:latin typeface="Cambria Math"/>
                        </a:rPr>
                        <m:t>~</m:t>
                      </m:r>
                      <m:r>
                        <a:rPr lang="en-GB" sz="2800" i="1">
                          <a:latin typeface="Cambria Math"/>
                        </a:rPr>
                        <m:t>𝐵</m:t>
                      </m:r>
                      <m:r>
                        <a:rPr lang="en-GB" sz="2800" i="1">
                          <a:latin typeface="Cambria Math"/>
                        </a:rPr>
                        <m:t>(40, 0.4)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791" y="5067812"/>
                <a:ext cx="2293898" cy="523220"/>
              </a:xfrm>
              <a:prstGeom prst="rect">
                <a:avLst/>
              </a:prstGeom>
              <a:blipFill>
                <a:blip r:embed="rId16"/>
                <a:stretch>
                  <a:fillRect r="-1099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125529" y="5569071"/>
                <a:ext cx="19020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≤20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529" y="5569071"/>
                <a:ext cx="1902059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546354" y="5569071"/>
                <a:ext cx="188763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𝑌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≥20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354" y="5569071"/>
                <a:ext cx="1887633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401522" y="5565362"/>
                <a:ext cx="303820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=1 − </m:t>
                      </m:r>
                      <m:r>
                        <a:rPr lang="en-GB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𝑌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≤19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522" y="5565362"/>
                <a:ext cx="3038204" cy="523220"/>
              </a:xfrm>
              <a:prstGeom prst="rect">
                <a:avLst/>
              </a:prstGeom>
              <a:blipFill>
                <a:blip r:embed="rId19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542091" y="6098728"/>
                <a:ext cx="24060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=1 −0.8702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091" y="6098728"/>
                <a:ext cx="2406043" cy="523220"/>
              </a:xfrm>
              <a:prstGeom prst="rect">
                <a:avLst/>
              </a:prstGeom>
              <a:blipFill>
                <a:blip r:embed="rId20"/>
                <a:stretch>
                  <a:fillRect b="-2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887347" y="6089230"/>
                <a:ext cx="17014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  <a:ea typeface="Cambria Math"/>
                        </a:rPr>
                        <m:t>=0.1298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347" y="6089230"/>
                <a:ext cx="1701491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18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33-34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C9DD5D8-3004-8F4E-820F-2933FE686431}"/>
              </a:ext>
            </a:extLst>
          </p:cNvPr>
          <p:cNvSpPr txBox="1"/>
          <p:nvPr/>
        </p:nvSpPr>
        <p:spPr>
          <a:xfrm>
            <a:off x="611560" y="2682537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Q1-5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Q6-7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Q9-10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785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8032" y="361961"/>
            <a:ext cx="85270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X is a binomial distribution with mean 8 and variance 6.4.</a:t>
            </a:r>
          </a:p>
          <a:p>
            <a:r>
              <a:rPr lang="en-GB" sz="2800" dirty="0"/>
              <a:t>Find P(X ≤ 3).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06586" y="1481709"/>
            <a:ext cx="1170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np</a:t>
            </a:r>
            <a:r>
              <a:rPr lang="en-GB" sz="2800" dirty="0"/>
              <a:t> = 8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1539" y="1481709"/>
            <a:ext cx="237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np</a:t>
            </a:r>
            <a:r>
              <a:rPr lang="en-GB" sz="2800" dirty="0"/>
              <a:t>(1 – p) = 6.4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9322" y="2117680"/>
            <a:ext cx="2182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8(1 – p) = 6.4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9323" y="2774127"/>
            <a:ext cx="1781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– p = 0.8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18959" y="2774127"/>
            <a:ext cx="1173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p = 0.2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64643" y="3297347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n = 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064326" y="4048402"/>
                <a:ext cx="24652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𝑋</m:t>
                    </m:r>
                    <m:r>
                      <a:rPr lang="en-GB" sz="2800" i="1">
                        <a:latin typeface="Cambria Math"/>
                      </a:rPr>
                      <m:t> ~ </m:t>
                    </m:r>
                    <m:r>
                      <a:rPr lang="en-GB" sz="2800" i="1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/>
                          </a:rPr>
                          <m:t>40, 0.2</m:t>
                        </m:r>
                      </m:e>
                    </m:d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326" y="4048402"/>
                <a:ext cx="2465290" cy="523220"/>
              </a:xfrm>
              <a:prstGeom prst="rect">
                <a:avLst/>
              </a:prstGeom>
              <a:blipFill>
                <a:blip r:embed="rId2"/>
                <a:stretch>
                  <a:fillRect l="-1538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878966" y="4036918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P(X ≤ 3)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31722" y="4036918"/>
            <a:ext cx="1451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= 0.0285</a:t>
            </a:r>
          </a:p>
        </p:txBody>
      </p:sp>
    </p:spTree>
    <p:extLst>
      <p:ext uri="{BB962C8B-B14F-4D97-AF65-F5344CB8AC3E}">
        <p14:creationId xmlns:p14="http://schemas.microsoft.com/office/powerpoint/2010/main" val="159180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0982" y="180109"/>
            <a:ext cx="8920904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For the following random variables state whether they can</a:t>
            </a:r>
          </a:p>
          <a:p>
            <a:r>
              <a:rPr lang="en-GB" sz="2800" dirty="0"/>
              <a:t>be modelled by a binomial distribution.  If they can, give the</a:t>
            </a:r>
          </a:p>
          <a:p>
            <a:r>
              <a:rPr lang="en-GB" sz="2800" dirty="0"/>
              <a:t>model, if they cannot then explain why.</a:t>
            </a:r>
          </a:p>
          <a:p>
            <a:pPr marL="514350" indent="-514350">
              <a:buAutoNum type="alphaLcParenBoth"/>
            </a:pPr>
            <a:r>
              <a:rPr lang="en-GB" sz="2800" dirty="0"/>
              <a:t>A dice is thrown repeatedly until a 1 is seen.</a:t>
            </a:r>
          </a:p>
          <a:p>
            <a:r>
              <a:rPr lang="en-GB" sz="2800" dirty="0"/>
              <a:t>      X = number of throws.</a:t>
            </a:r>
          </a:p>
          <a:p>
            <a:pPr marL="514350" indent="-514350">
              <a:buAutoNum type="alphaLcParenBoth" startAt="2"/>
            </a:pPr>
            <a:r>
              <a:rPr lang="en-GB" sz="2800" dirty="0"/>
              <a:t>A dice is thrown 10 times.  X = number of 1’s seen</a:t>
            </a:r>
          </a:p>
          <a:p>
            <a:pPr marL="514350" indent="-514350">
              <a:buAutoNum type="alphaLcParenBoth" startAt="2"/>
            </a:pPr>
            <a:r>
              <a:rPr lang="en-GB" sz="2800" dirty="0"/>
              <a:t>A bag has 25 red and 25 blue balls in it.  Five balls are</a:t>
            </a:r>
          </a:p>
          <a:p>
            <a:r>
              <a:rPr lang="en-GB" sz="2800" dirty="0"/>
              <a:t>      taken out without replacement. </a:t>
            </a:r>
          </a:p>
          <a:p>
            <a:r>
              <a:rPr lang="en-GB" sz="2800" dirty="0"/>
              <a:t>      X = number of red balls taken</a:t>
            </a:r>
          </a:p>
          <a:p>
            <a:pPr marL="514350" indent="-514350">
              <a:buAutoNum type="alphaLcParenBoth" startAt="4"/>
            </a:pPr>
            <a:r>
              <a:rPr lang="en-GB" sz="2800" dirty="0"/>
              <a:t>X = number of boys in a family of five children</a:t>
            </a:r>
          </a:p>
          <a:p>
            <a:pPr marL="514350" indent="-514350">
              <a:buAutoNum type="alphaLcParenBoth" startAt="4"/>
            </a:pPr>
            <a:r>
              <a:rPr lang="en-GB" sz="2800" dirty="0"/>
              <a:t>A pair of dice is thrown 25 times.</a:t>
            </a:r>
          </a:p>
          <a:p>
            <a:r>
              <a:rPr lang="en-GB" sz="2800" dirty="0"/>
              <a:t>      X = number of times a double is thrown</a:t>
            </a:r>
          </a:p>
          <a:p>
            <a:pPr marL="514350" indent="-514350">
              <a:buAutoNum type="alphaLcParenBoth" startAt="6"/>
            </a:pPr>
            <a:r>
              <a:rPr lang="en-GB" sz="2800" dirty="0"/>
              <a:t>A pair of dice is thrown 25 times.</a:t>
            </a:r>
          </a:p>
          <a:p>
            <a:r>
              <a:rPr lang="en-GB" sz="2800" dirty="0"/>
              <a:t>      X = average score of the sum of the</a:t>
            </a:r>
          </a:p>
          <a:p>
            <a:r>
              <a:rPr lang="en-GB" sz="2800" dirty="0"/>
              <a:t>      numbers showing.</a:t>
            </a:r>
          </a:p>
        </p:txBody>
      </p:sp>
    </p:spTree>
    <p:extLst>
      <p:ext uri="{BB962C8B-B14F-4D97-AF65-F5344CB8AC3E}">
        <p14:creationId xmlns:p14="http://schemas.microsoft.com/office/powerpoint/2010/main" val="57656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2764" y="193962"/>
            <a:ext cx="71080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arenBoth"/>
            </a:pPr>
            <a:r>
              <a:rPr lang="en-GB" sz="2800" dirty="0"/>
              <a:t>A dice is thrown repeatedly until a 1 is seen.</a:t>
            </a:r>
          </a:p>
          <a:p>
            <a:r>
              <a:rPr lang="en-GB" sz="2800" dirty="0"/>
              <a:t>      X = number of throws.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920840"/>
            <a:ext cx="92230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There is a fixed number of trials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Each trial has the same two possible outcomes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outcomes of the trials are independent of one another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probability of ‘success’ remains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41634" y="1346526"/>
            <a:ext cx="222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NOT binomial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81587" y="2022146"/>
            <a:ext cx="390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No fixed number of trials</a:t>
            </a:r>
          </a:p>
        </p:txBody>
      </p:sp>
    </p:spTree>
    <p:extLst>
      <p:ext uri="{BB962C8B-B14F-4D97-AF65-F5344CB8AC3E}">
        <p14:creationId xmlns:p14="http://schemas.microsoft.com/office/powerpoint/2010/main" val="324200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3492" y="180108"/>
            <a:ext cx="7942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arenBoth" startAt="2"/>
            </a:pPr>
            <a:r>
              <a:rPr lang="en-GB" sz="2800" dirty="0"/>
              <a:t>A dice is thrown 10 times.  X = number of 1’s seen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920840"/>
            <a:ext cx="92230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There is a fixed number of trials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Each trial has the same two possible outcomes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outcomes of the trials are independent of one another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probability of ‘success’ remains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72194" y="89521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Binomial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05976" y="1530719"/>
                <a:ext cx="2380780" cy="910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𝑿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𝑩</m:t>
                      </m:r>
                      <m:d>
                        <m:dPr>
                          <m:ctrlP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976" y="1530719"/>
                <a:ext cx="2380780" cy="910890"/>
              </a:xfrm>
              <a:prstGeom prst="rect">
                <a:avLst/>
              </a:prstGeom>
              <a:blipFill>
                <a:blip r:embed="rId2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67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3383" y="180109"/>
            <a:ext cx="84559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(c)  A bag has 25 red and 25 blue balls in it.  Five balls are</a:t>
            </a:r>
          </a:p>
          <a:p>
            <a:r>
              <a:rPr lang="en-GB" sz="2800" dirty="0"/>
              <a:t>      taken out without replacement. </a:t>
            </a:r>
          </a:p>
          <a:p>
            <a:r>
              <a:rPr lang="en-GB" sz="2800" dirty="0"/>
              <a:t>      X = number of red balls taken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920840"/>
            <a:ext cx="92230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There is a fixed number of trials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Each trial has the same two possible outcomes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outcomes of the trials are independent of one another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probability of ‘success’ remains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41634" y="1869746"/>
            <a:ext cx="222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NOT binomial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83159" y="2545366"/>
            <a:ext cx="56364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P(success) NOT constant</a:t>
            </a:r>
          </a:p>
          <a:p>
            <a:r>
              <a:rPr lang="en-GB" sz="2800" b="1" dirty="0">
                <a:solidFill>
                  <a:srgbClr val="FF0000"/>
                </a:solidFill>
              </a:rPr>
              <a:t>Outcomes of trials NOT independent</a:t>
            </a:r>
          </a:p>
        </p:txBody>
      </p:sp>
    </p:spTree>
    <p:extLst>
      <p:ext uri="{BB962C8B-B14F-4D97-AF65-F5344CB8AC3E}">
        <p14:creationId xmlns:p14="http://schemas.microsoft.com/office/powerpoint/2010/main" val="206901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2872" y="180108"/>
            <a:ext cx="7353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arenBoth" startAt="4"/>
            </a:pPr>
            <a:r>
              <a:rPr lang="en-GB" sz="2800" dirty="0"/>
              <a:t>X = number of boys in a family of five children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920840"/>
            <a:ext cx="92230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There is a fixed number of trials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Each trial has the same two possible outcomes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outcomes of the trials are independent of one another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probability of ‘success’ remains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72194" y="89521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Binomial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05976" y="1530719"/>
                <a:ext cx="2165978" cy="910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𝑿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𝑩</m:t>
                      </m:r>
                      <m:d>
                        <m:dPr>
                          <m:ctrlP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976" y="1530719"/>
                <a:ext cx="2165978" cy="910890"/>
              </a:xfrm>
              <a:prstGeom prst="rect">
                <a:avLst/>
              </a:prstGeom>
              <a:blipFill>
                <a:blip r:embed="rId2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3092" y="180109"/>
            <a:ext cx="64307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(e)  A pair of dice is thrown 25 times.</a:t>
            </a:r>
          </a:p>
          <a:p>
            <a:r>
              <a:rPr lang="en-GB" sz="2800" dirty="0"/>
              <a:t>      X = number of times a double is thrown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920840"/>
            <a:ext cx="92230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There is a fixed number of trials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Each trial has the same two possible outcomes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outcomes of the trials are independent of one another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probability of ‘success’ remains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72194" y="1425153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Binomial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05976" y="2060658"/>
                <a:ext cx="2380780" cy="910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𝑿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</a:rPr>
                        <m:t>𝑩</m:t>
                      </m:r>
                      <m:d>
                        <m:dPr>
                          <m:ctrlP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𝟐𝟓</m:t>
                          </m:r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8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976" y="2060658"/>
                <a:ext cx="2380780" cy="910890"/>
              </a:xfrm>
              <a:prstGeom prst="rect">
                <a:avLst/>
              </a:prstGeom>
              <a:blipFill>
                <a:blip r:embed="rId2"/>
                <a:stretch>
                  <a:fillRect b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566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509" y="180109"/>
            <a:ext cx="8473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arenBoth" startAt="6"/>
            </a:pPr>
            <a:r>
              <a:rPr lang="en-GB" sz="2800" dirty="0"/>
              <a:t>A pair of dice is thrown 25 times.</a:t>
            </a:r>
          </a:p>
          <a:p>
            <a:r>
              <a:rPr lang="en-GB" sz="2800" dirty="0"/>
              <a:t>      X = average score of the sum of the numbers showing.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920840"/>
            <a:ext cx="92230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There is a fixed number of trials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Each trial has the same two possible outcomes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outcomes of the trials are independent of one another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>
                <a:solidFill>
                  <a:srgbClr val="FF0000"/>
                </a:solidFill>
              </a:rPr>
              <a:t>The probability of ‘success’ remains constant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41634" y="1346526"/>
            <a:ext cx="222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NOT binomial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4604" y="2022146"/>
            <a:ext cx="69377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Different outcomes – not counting how many</a:t>
            </a:r>
          </a:p>
          <a:p>
            <a:r>
              <a:rPr lang="en-GB" sz="2800" b="1" dirty="0">
                <a:solidFill>
                  <a:srgbClr val="FF0000"/>
                </a:solidFill>
              </a:rPr>
              <a:t>times something happens.</a:t>
            </a:r>
          </a:p>
        </p:txBody>
      </p:sp>
    </p:spTree>
    <p:extLst>
      <p:ext uri="{BB962C8B-B14F-4D97-AF65-F5344CB8AC3E}">
        <p14:creationId xmlns:p14="http://schemas.microsoft.com/office/powerpoint/2010/main" val="180058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1169</Words>
  <Application>Microsoft Office PowerPoint</Application>
  <PresentationFormat>Widescreen</PresentationFormat>
  <Paragraphs>222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2019-09-15T10:23:14Z</dcterms:modified>
</cp:coreProperties>
</file>