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530" r:id="rId2"/>
    <p:sldId id="518" r:id="rId3"/>
    <p:sldId id="519" r:id="rId4"/>
    <p:sldId id="520" r:id="rId5"/>
    <p:sldId id="531" r:id="rId6"/>
    <p:sldId id="52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1217" autoAdjust="0"/>
    <p:restoredTop sz="88534" autoAdjust="0"/>
  </p:normalViewPr>
  <p:slideViewPr>
    <p:cSldViewPr>
      <p:cViewPr varScale="1">
        <p:scale>
          <a:sx n="70" d="100"/>
          <a:sy n="70" d="100"/>
        </p:scale>
        <p:origin x="392" y="18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7.png"/><Relationship Id="rId13" Type="http://schemas.openxmlformats.org/officeDocument/2006/relationships/image" Target="../media/image92.png"/><Relationship Id="rId18" Type="http://schemas.openxmlformats.org/officeDocument/2006/relationships/image" Target="../media/image97.png"/><Relationship Id="rId3" Type="http://schemas.openxmlformats.org/officeDocument/2006/relationships/image" Target="../media/image82.png"/><Relationship Id="rId7" Type="http://schemas.openxmlformats.org/officeDocument/2006/relationships/image" Target="../media/image86.png"/><Relationship Id="rId12" Type="http://schemas.openxmlformats.org/officeDocument/2006/relationships/image" Target="../media/image91.png"/><Relationship Id="rId17" Type="http://schemas.openxmlformats.org/officeDocument/2006/relationships/image" Target="../media/image96.png"/><Relationship Id="rId2" Type="http://schemas.openxmlformats.org/officeDocument/2006/relationships/image" Target="../media/image81.png"/><Relationship Id="rId16" Type="http://schemas.openxmlformats.org/officeDocument/2006/relationships/image" Target="../media/image9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5.png"/><Relationship Id="rId11" Type="http://schemas.openxmlformats.org/officeDocument/2006/relationships/image" Target="../media/image90.png"/><Relationship Id="rId5" Type="http://schemas.openxmlformats.org/officeDocument/2006/relationships/image" Target="../media/image84.png"/><Relationship Id="rId15" Type="http://schemas.openxmlformats.org/officeDocument/2006/relationships/image" Target="../media/image94.png"/><Relationship Id="rId10" Type="http://schemas.openxmlformats.org/officeDocument/2006/relationships/image" Target="../media/image89.png"/><Relationship Id="rId4" Type="http://schemas.openxmlformats.org/officeDocument/2006/relationships/image" Target="../media/image83.png"/><Relationship Id="rId9" Type="http://schemas.openxmlformats.org/officeDocument/2006/relationships/image" Target="../media/image88.png"/><Relationship Id="rId14" Type="http://schemas.openxmlformats.org/officeDocument/2006/relationships/image" Target="../media/image9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2 Pure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634" y="872128"/>
            <a:ext cx="914285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b="1" dirty="0"/>
              <a:t>Vectors </a:t>
            </a:r>
          </a:p>
          <a:p>
            <a:pPr algn="ctr"/>
            <a:r>
              <a:rPr lang="en-GB" sz="9600" dirty="0"/>
              <a:t>- </a:t>
            </a:r>
            <a:r>
              <a:rPr lang="en-GB" sz="7200" dirty="0"/>
              <a:t>Geometric Problems</a:t>
            </a:r>
            <a:endParaRPr lang="en-GB" sz="2000" dirty="0"/>
          </a:p>
          <a:p>
            <a:pPr algn="ctr"/>
            <a:r>
              <a:rPr lang="en-GB" sz="8000" dirty="0"/>
              <a:t>Chapter 12</a:t>
            </a:r>
          </a:p>
          <a:p>
            <a:pPr algn="ctr"/>
            <a:r>
              <a:rPr lang="en-GB" sz="8000" dirty="0"/>
              <a:t>(Part 5 </a:t>
            </a:r>
            <a:r>
              <a:rPr lang="en-GB" sz="8000"/>
              <a:t>of 6)</a:t>
            </a:r>
            <a:endParaRPr lang="en-GB" sz="8000" dirty="0"/>
          </a:p>
        </p:txBody>
      </p:sp>
    </p:spTree>
    <p:extLst>
      <p:ext uri="{BB962C8B-B14F-4D97-AF65-F5344CB8AC3E}">
        <p14:creationId xmlns:p14="http://schemas.microsoft.com/office/powerpoint/2010/main" val="983489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0646930E-33CA-497F-8A95-D41A116FFC5D}"/>
              </a:ext>
            </a:extLst>
          </p:cNvPr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8474B1A0-EB8F-46E4-9205-E0C039533D45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Vectors – Geometric Problems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D3ED61DB-48EF-45AC-B474-E84535ADFC9F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C059EDB-D57D-40BA-94EE-C6307D4C3D3D}"/>
                  </a:ext>
                </a:extLst>
              </p:cNvPr>
              <p:cNvSpPr txBox="1"/>
              <p:nvPr/>
            </p:nvSpPr>
            <p:spPr>
              <a:xfrm>
                <a:off x="300848" y="908720"/>
                <a:ext cx="8542086" cy="1440074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The points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2800" dirty="0"/>
                  <a:t> and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2800" dirty="0"/>
                  <a:t> have position vectors </a:t>
                </a:r>
                <a:endParaRPr lang="en-GB" sz="2800" b="0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28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lang="en-GB" sz="2800" b="1" i="1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+7</m:t>
                    </m:r>
                    <m:r>
                      <a:rPr lang="en-GB" sz="2800" b="1" i="1" smtClean="0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sz="2800" dirty="0"/>
                  <a:t> and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28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+4</m:t>
                    </m:r>
                    <m:r>
                      <a:rPr lang="en-GB" sz="2800" b="1" i="1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800" b="1" i="1" smtClean="0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sz="2800" dirty="0"/>
                  <a:t> relative to a fixed origin,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2800" dirty="0"/>
                  <a:t>. </a:t>
                </a:r>
              </a:p>
              <a:p>
                <a:pPr algn="ctr"/>
                <a:r>
                  <a:rPr lang="en-GB" sz="2800" dirty="0"/>
                  <a:t>Find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en-GB" sz="2800" dirty="0"/>
                  <a:t> and show that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2800" b="0" i="0" smtClean="0">
                        <a:latin typeface="Cambria Math" panose="02040503050406030204" pitchFamily="18" charset="0"/>
                      </a:rPr>
                      <m:t>Δ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𝑂𝐴𝐵</m:t>
                    </m:r>
                  </m:oMath>
                </a14:m>
                <a:r>
                  <a:rPr lang="en-GB" sz="2800" dirty="0"/>
                  <a:t> is isosceles.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C059EDB-D57D-40BA-94EE-C6307D4C3D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848" y="908720"/>
                <a:ext cx="8542086" cy="1440074"/>
              </a:xfrm>
              <a:prstGeom prst="rect">
                <a:avLst/>
              </a:prstGeom>
              <a:blipFill>
                <a:blip r:embed="rId2"/>
                <a:stretch>
                  <a:fillRect r="-482" b="-5344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611560" y="2780927"/>
                <a:ext cx="2430858" cy="13948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3200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3200" b="1" i="1">
                              <a:latin typeface="Cambria Math" panose="02040503050406030204" pitchFamily="18" charset="0"/>
                            </a:rPr>
                            <m:t>𝑨𝑩</m:t>
                          </m:r>
                        </m:e>
                      </m:acc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32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3200" b="1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3200" b="1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sz="3200" b="1" i="1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3200" b="1" i="1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3200" b="1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sz="3200" b="1" i="1">
                                    <a:latin typeface="Cambria Math" panose="02040503050406030204" pitchFamily="18" charset="0"/>
                                  </a:rPr>
                                  <m:t>𝟖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2780927"/>
                <a:ext cx="2430858" cy="139480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3419872" y="2782625"/>
                <a:ext cx="2405210" cy="13914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3200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32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GB" sz="3200" b="1" i="1">
                              <a:latin typeface="Cambria Math" panose="02040503050406030204" pitchFamily="18" charset="0"/>
                            </a:rPr>
                            <m:t>𝑩</m:t>
                          </m:r>
                        </m:e>
                      </m:acc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32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GB" sz="3200" b="1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GB" sz="32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  <m:e>
                              <m:r>
                                <a:rPr lang="en-GB" sz="3200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e>
                            <m:e>
                              <m:r>
                                <a:rPr lang="en-GB" sz="32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32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9872" y="2782625"/>
                <a:ext cx="2405210" cy="139140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6393715" y="2780927"/>
                <a:ext cx="2073388" cy="139018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3200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32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GB" sz="3200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</m:acc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32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GB" sz="3200" b="1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GB" sz="3200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e>
                            <m:e>
                              <m:r>
                                <a:rPr lang="en-GB" sz="32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  <m:e>
                              <m:r>
                                <a:rPr lang="en-GB" sz="3200" b="1" i="1" smtClean="0">
                                  <a:latin typeface="Cambria Math" panose="02040503050406030204" pitchFamily="18" charset="0"/>
                                </a:rPr>
                                <m:t>𝟕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3715" y="2780927"/>
                <a:ext cx="2073388" cy="139018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440231" y="4681090"/>
                <a:ext cx="2602187" cy="7116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36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6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d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36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69</m:t>
                          </m:r>
                        </m:e>
                      </m:rad>
                    </m:oMath>
                  </m:oMathPara>
                </a14:m>
                <a:endParaRPr lang="en-GB" sz="44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231" y="4681090"/>
                <a:ext cx="2602187" cy="71167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3310964" y="4681090"/>
                <a:ext cx="2623026" cy="7116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36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6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𝑂𝐵</m:t>
                          </m:r>
                        </m:e>
                      </m:d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36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26</m:t>
                          </m:r>
                        </m:e>
                      </m:rad>
                    </m:oMath>
                  </m:oMathPara>
                </a14:m>
                <a:endParaRPr lang="en-GB" sz="44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0964" y="4681090"/>
                <a:ext cx="2623026" cy="71167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6219908" y="4653136"/>
                <a:ext cx="2623026" cy="7116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36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6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𝑂𝐴</m:t>
                          </m:r>
                        </m:e>
                      </m:d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36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69</m:t>
                          </m:r>
                        </m:e>
                      </m:rad>
                    </m:oMath>
                  </m:oMathPara>
                </a14:m>
                <a:endParaRPr lang="en-GB" sz="4400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9908" y="4653136"/>
                <a:ext cx="2623026" cy="71167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614172" y="5661248"/>
            <a:ext cx="78340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Side AB and OA are the same length </a:t>
            </a:r>
          </a:p>
          <a:p>
            <a:pPr algn="ctr"/>
            <a:r>
              <a:rPr lang="en-GB" sz="2800" dirty="0"/>
              <a:t>so therefore it is an isosceles triangle. </a:t>
            </a:r>
          </a:p>
        </p:txBody>
      </p:sp>
    </p:spTree>
    <p:extLst>
      <p:ext uri="{BB962C8B-B14F-4D97-AF65-F5344CB8AC3E}">
        <p14:creationId xmlns:p14="http://schemas.microsoft.com/office/powerpoint/2010/main" val="3124780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68F9C5E3-0352-4B96-9805-CC5EDFBAFE5B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>
              <a:extLst>
                <a:ext uri="{FF2B5EF4-FFF2-40B4-BE49-F238E27FC236}">
                  <a16:creationId xmlns:a16="http://schemas.microsoft.com/office/drawing/2014/main" id="{473434FE-DAC2-4866-B116-F63F1D8E1075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Vectors - Geometric Problems</a:t>
              </a:r>
              <a:endParaRPr lang="en-GB" sz="3200" dirty="0"/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8E730945-E4CB-4CC4-B8F3-7FC43B4B0DB1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D04FA62-06F1-4D46-8AA8-697B88AF03AC}"/>
                  </a:ext>
                </a:extLst>
              </p:cNvPr>
              <p:cNvSpPr txBox="1"/>
              <p:nvPr/>
            </p:nvSpPr>
            <p:spPr>
              <a:xfrm>
                <a:off x="322956" y="908720"/>
                <a:ext cx="8496943" cy="1825243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GB" dirty="0"/>
                  <a:t> are the points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2,−5,−8</m:t>
                        </m:r>
                      </m:e>
                    </m:d>
                  </m:oMath>
                </a14:m>
                <a:r>
                  <a:rPr lang="en-GB" dirty="0"/>
                  <a:t>,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1,−7,−3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, (0,15,−10)</m:t>
                    </m:r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2,19,−20</m:t>
                        </m:r>
                      </m:e>
                    </m:d>
                  </m:oMath>
                </a14:m>
                <a:r>
                  <a:rPr lang="en-GB" dirty="0"/>
                  <a:t> respectively.</a:t>
                </a:r>
              </a:p>
              <a:p>
                <a:pPr marL="342900" indent="-342900">
                  <a:buAutoNum type="alphaLcPeriod"/>
                </a:pPr>
                <a:r>
                  <a:rPr lang="en-GB" dirty="0"/>
                  <a:t>Find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𝐷𝐶</m:t>
                        </m:r>
                      </m:e>
                    </m:acc>
                  </m:oMath>
                </a14:m>
                <a:r>
                  <a:rPr lang="en-GB" dirty="0"/>
                  <a:t>, giving your answers in the form </a:t>
                </a:r>
                <a:br>
                  <a:rPr lang="en-GB" dirty="0"/>
                </a:b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dirty="0"/>
                  <a:t>.</a:t>
                </a:r>
              </a:p>
              <a:p>
                <a:pPr marL="342900" indent="-342900">
                  <a:buAutoNum type="alphaLcPeriod"/>
                </a:pPr>
                <a:r>
                  <a:rPr lang="en-GB" dirty="0"/>
                  <a:t>Show that the lines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𝐷𝐶</m:t>
                    </m:r>
                  </m:oMath>
                </a14:m>
                <a:r>
                  <a:rPr lang="en-GB" dirty="0"/>
                  <a:t> are parallel and that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𝐷𝐶</m:t>
                        </m:r>
                      </m:e>
                    </m:acc>
                    <m:r>
                      <a:rPr lang="en-GB" b="0" i="1" smtClean="0">
                        <a:latin typeface="Cambria Math" panose="02040503050406030204" pitchFamily="18" charset="0"/>
                      </a:rPr>
                      <m:t>=2</m:t>
                    </m:r>
                    <m:acc>
                      <m:accPr>
                        <m:chr m:val="⃗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en-GB" dirty="0"/>
                  <a:t>.</a:t>
                </a:r>
              </a:p>
              <a:p>
                <a:pPr marL="342900" indent="-342900">
                  <a:buAutoNum type="alphaLcPeriod"/>
                </a:pPr>
                <a:r>
                  <a:rPr lang="en-GB" dirty="0"/>
                  <a:t>Hence describe the quadrilateral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𝐴𝐵𝐶𝐷</m:t>
                    </m:r>
                  </m:oMath>
                </a14:m>
                <a:r>
                  <a:rPr lang="en-GB" dirty="0"/>
                  <a:t>.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D04FA62-06F1-4D46-8AA8-697B88AF03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956" y="908720"/>
                <a:ext cx="8496943" cy="18252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ED399C7-40EE-497A-8A4D-860527901E71}"/>
                  </a:ext>
                </a:extLst>
              </p:cNvPr>
              <p:cNvSpPr txBox="1"/>
              <p:nvPr/>
            </p:nvSpPr>
            <p:spPr>
              <a:xfrm>
                <a:off x="1403648" y="5768710"/>
                <a:ext cx="525658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sz="2000" dirty="0"/>
                  <a:t> and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𝐷𝐶</m:t>
                    </m:r>
                  </m:oMath>
                </a14:m>
                <a:r>
                  <a:rPr lang="en-GB" sz="2000" dirty="0"/>
                  <a:t> are parallel but different in length. Therefore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𝐴𝐵𝐶𝐷</m:t>
                    </m:r>
                  </m:oMath>
                </a14:m>
                <a:r>
                  <a:rPr lang="en-GB" sz="2000" dirty="0"/>
                  <a:t> is a trapezium.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ED399C7-40EE-497A-8A4D-860527901E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5768710"/>
                <a:ext cx="5256584" cy="707886"/>
              </a:xfrm>
              <a:prstGeom prst="rect">
                <a:avLst/>
              </a:prstGeom>
              <a:blipFill>
                <a:blip r:embed="rId3"/>
                <a:stretch>
                  <a:fillRect l="-1159" t="-4310" b="-146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>
            <a:extLst>
              <a:ext uri="{FF2B5EF4-FFF2-40B4-BE49-F238E27FC236}">
                <a16:creationId xmlns:a16="http://schemas.microsoft.com/office/drawing/2014/main" id="{A38D9C18-B14C-499D-A6BC-AC5523C97C30}"/>
              </a:ext>
            </a:extLst>
          </p:cNvPr>
          <p:cNvSpPr/>
          <p:nvPr/>
        </p:nvSpPr>
        <p:spPr>
          <a:xfrm>
            <a:off x="899020" y="3151018"/>
            <a:ext cx="192628" cy="19626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68A1EFF-50D6-4263-9546-E3DAA2792BFA}"/>
              </a:ext>
            </a:extLst>
          </p:cNvPr>
          <p:cNvSpPr/>
          <p:nvPr/>
        </p:nvSpPr>
        <p:spPr>
          <a:xfrm>
            <a:off x="918215" y="4540582"/>
            <a:ext cx="192628" cy="19626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264B34B-8493-49FE-833A-2800BF4D4877}"/>
              </a:ext>
            </a:extLst>
          </p:cNvPr>
          <p:cNvSpPr/>
          <p:nvPr/>
        </p:nvSpPr>
        <p:spPr>
          <a:xfrm>
            <a:off x="918215" y="5801447"/>
            <a:ext cx="192628" cy="19626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331640" y="3212976"/>
                <a:ext cx="3096344" cy="9253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24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  <m:r>
                        <a:rPr lang="en-GB" sz="24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GB" sz="24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GB" sz="24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GB" sz="24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𝑗</m:t>
                      </m:r>
                      <m:r>
                        <a:rPr lang="en-GB" sz="24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en-GB" sz="24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</m:oMath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24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𝐷𝐶</m:t>
                          </m:r>
                        </m:e>
                      </m:acc>
                      <m:r>
                        <a:rPr lang="en-GB" sz="24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=−2</m:t>
                      </m:r>
                      <m:r>
                        <a:rPr lang="en-GB" sz="24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GB" sz="24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GB" sz="24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𝑗</m:t>
                      </m:r>
                      <m:r>
                        <a:rPr lang="en-GB" sz="24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+10</m:t>
                      </m:r>
                      <m:r>
                        <a:rPr lang="en-GB" sz="24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en-GB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3212976"/>
                <a:ext cx="3096344" cy="92538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1403648" y="4540582"/>
                <a:ext cx="4248472" cy="87818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24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𝐷𝐶</m:t>
                          </m:r>
                        </m:e>
                      </m:acc>
                      <m:r>
                        <a:rPr lang="en-GB" sz="24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d>
                        <m:d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24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GB" sz="24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en-GB" sz="24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GB" sz="24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+5</m:t>
                          </m:r>
                          <m:r>
                            <a:rPr lang="en-GB" sz="24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  <m:r>
                        <a:rPr lang="en-GB" sz="24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acc>
                        <m:accPr>
                          <m:chr m:val="⃗"/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24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</m:oMath>
                  </m:oMathPara>
                </a14:m>
                <a:endParaRPr lang="en-GB" sz="2400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en-GB" sz="2400" dirty="0">
                    <a:solidFill>
                      <a:prstClr val="black"/>
                    </a:solidFill>
                  </a:rPr>
                  <a:t>They are multiples </a:t>
                </a:r>
                <a14:m>
                  <m:oMath xmlns:m="http://schemas.openxmlformats.org/officeDocument/2006/math">
                    <m:r>
                      <a:rPr lang="en-GB" sz="2400" b="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∴</m:t>
                    </m:r>
                  </m:oMath>
                </a14:m>
                <a:r>
                  <a:rPr lang="en-GB" sz="2400" dirty="0">
                    <a:solidFill>
                      <a:prstClr val="black"/>
                    </a:solidFill>
                  </a:rPr>
                  <a:t> parallel.</a:t>
                </a: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4540582"/>
                <a:ext cx="4248472" cy="878189"/>
              </a:xfrm>
              <a:prstGeom prst="rect">
                <a:avLst/>
              </a:prstGeom>
              <a:blipFill>
                <a:blip r:embed="rId5"/>
                <a:stretch>
                  <a:fillRect l="-2152" b="-152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12647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2E797862-EABA-445F-B14D-E4A2A59FB2DF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5" name="TextBox 32">
              <a:extLst>
                <a:ext uri="{FF2B5EF4-FFF2-40B4-BE49-F238E27FC236}">
                  <a16:creationId xmlns:a16="http://schemas.microsoft.com/office/drawing/2014/main" id="{5E65F306-EFD5-4B2F-8973-84C86365675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Vectors - Comparing Coefficients</a:t>
              </a:r>
              <a:endParaRPr lang="en-GB" sz="3200" dirty="0"/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5A29131C-B85C-449F-AA34-C28FD495E3A6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11A85D1-44E3-4987-870B-FD1EE943C2E5}"/>
                  </a:ext>
                </a:extLst>
              </p:cNvPr>
              <p:cNvSpPr txBox="1"/>
              <p:nvPr/>
            </p:nvSpPr>
            <p:spPr>
              <a:xfrm>
                <a:off x="349444" y="888311"/>
                <a:ext cx="8543036" cy="1569660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dirty="0"/>
                  <a:t>Given that </a:t>
                </a:r>
                <a:br>
                  <a:rPr lang="en-GB" sz="3200" dirty="0"/>
                </a:b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GB" sz="3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+2</m:t>
                        </m:r>
                      </m:e>
                    </m:d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+120</m:t>
                    </m:r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𝒌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+4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𝑝𝑞𝑟</m:t>
                    </m:r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sz="3200" dirty="0"/>
                  <a:t>, </a:t>
                </a:r>
              </a:p>
              <a:p>
                <a:pPr algn="ctr"/>
                <a:r>
                  <a:rPr lang="en-GB" sz="3200" dirty="0"/>
                  <a:t>find the values of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GB" sz="3200" dirty="0"/>
                  <a:t> and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3200" dirty="0"/>
                  <a:t>.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11A85D1-44E3-4987-870B-FD1EE943C2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444" y="888311"/>
                <a:ext cx="8543036" cy="1569660"/>
              </a:xfrm>
              <a:prstGeom prst="rect">
                <a:avLst/>
              </a:prstGeom>
              <a:blipFill>
                <a:blip r:embed="rId2"/>
                <a:stretch>
                  <a:fillRect b="-6714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D93554D-5439-450F-A263-79C31B8DB448}"/>
                  </a:ext>
                </a:extLst>
              </p:cNvPr>
              <p:cNvSpPr txBox="1"/>
              <p:nvPr/>
            </p:nvSpPr>
            <p:spPr>
              <a:xfrm>
                <a:off x="595517" y="3068960"/>
                <a:ext cx="8050890" cy="2862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600" dirty="0"/>
                  <a:t>Comparing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GB" sz="3600" dirty="0"/>
                  <a:t>:   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3=</m:t>
                    </m:r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endParaRPr lang="en-GB" sz="3600" dirty="0"/>
              </a:p>
              <a:p>
                <a:endParaRPr lang="en-GB" sz="3600" dirty="0"/>
              </a:p>
              <a:p>
                <a:r>
                  <a:rPr lang="en-GB" sz="3600" dirty="0"/>
                  <a:t>Comparing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en-GB" sz="3600" dirty="0"/>
                  <a:t>:   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+2=−</m:t>
                    </m:r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    ∴</m:t>
                    </m:r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=−5</m:t>
                    </m:r>
                  </m:oMath>
                </a14:m>
                <a:endParaRPr lang="en-GB" sz="3600" dirty="0"/>
              </a:p>
              <a:p>
                <a:endParaRPr lang="en-GB" sz="3600" dirty="0"/>
              </a:p>
              <a:p>
                <a:r>
                  <a:rPr lang="en-GB" sz="3600" dirty="0"/>
                  <a:t>Comparing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3600" dirty="0"/>
                  <a:t>:  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120=4</m:t>
                    </m:r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𝑝𝑞𝑟</m:t>
                    </m:r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   ∴  </m:t>
                    </m:r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=−2</m:t>
                    </m:r>
                  </m:oMath>
                </a14:m>
                <a:endParaRPr lang="en-GB" sz="36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D93554D-5439-450F-A263-79C31B8DB4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517" y="3068960"/>
                <a:ext cx="8050890" cy="2862322"/>
              </a:xfrm>
              <a:prstGeom prst="rect">
                <a:avLst/>
              </a:prstGeom>
              <a:blipFill>
                <a:blip r:embed="rId3"/>
                <a:stretch>
                  <a:fillRect l="-2348" t="-3191" b="-70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96817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2E797862-EABA-445F-B14D-E4A2A59FB2DF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5" name="TextBox 32">
              <a:extLst>
                <a:ext uri="{FF2B5EF4-FFF2-40B4-BE49-F238E27FC236}">
                  <a16:creationId xmlns:a16="http://schemas.microsoft.com/office/drawing/2014/main" id="{5E65F306-EFD5-4B2F-8973-84C86365675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Comparing Coefficients</a:t>
              </a:r>
              <a:endParaRPr lang="en-GB" sz="3200" dirty="0"/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5A29131C-B85C-449F-AA34-C28FD495E3A6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15D19D2-5922-4425-987C-F89131231CBC}"/>
                  </a:ext>
                </a:extLst>
              </p:cNvPr>
              <p:cNvSpPr txBox="1"/>
              <p:nvPr/>
            </p:nvSpPr>
            <p:spPr>
              <a:xfrm>
                <a:off x="251520" y="770497"/>
                <a:ext cx="8136904" cy="15004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There are many contexts in maths where we can ‘compare coefficients’, e.g.</a:t>
                </a:r>
              </a:p>
              <a:p>
                <a:endParaRPr lang="en-GB" sz="1100" dirty="0"/>
              </a:p>
              <a:p>
                <a:r>
                  <a:rPr lang="en-GB" sz="1600" b="0" dirty="0"/>
                  <a:t>       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3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+5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≡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𝐵𝑥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endParaRPr lang="en-GB" sz="1600" dirty="0"/>
              </a:p>
              <a:p>
                <a:r>
                  <a:rPr lang="en-GB" sz="1600" dirty="0"/>
                  <a:t>        Comparing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600" dirty="0"/>
                  <a:t> terms: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3=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endParaRPr lang="en-GB" sz="1600" dirty="0"/>
              </a:p>
              <a:p>
                <a:endParaRPr lang="en-GB" sz="1050" dirty="0"/>
              </a:p>
              <a:p>
                <a:r>
                  <a:rPr lang="en-GB" dirty="0"/>
                  <a:t>We can do the same with vectors: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15D19D2-5922-4425-987C-F89131231C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770497"/>
                <a:ext cx="8136904" cy="1500411"/>
              </a:xfrm>
              <a:prstGeom prst="rect">
                <a:avLst/>
              </a:prstGeom>
              <a:blipFill>
                <a:blip r:embed="rId2"/>
                <a:stretch>
                  <a:fillRect l="-599" t="-2024" b="-32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11A85D1-44E3-4987-870B-FD1EE943C2E5}"/>
                  </a:ext>
                </a:extLst>
              </p:cNvPr>
              <p:cNvSpPr txBox="1"/>
              <p:nvPr/>
            </p:nvSpPr>
            <p:spPr>
              <a:xfrm>
                <a:off x="314149" y="2522373"/>
                <a:ext cx="4034567" cy="830997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[Textbook] Given that </a:t>
                </a:r>
                <a:br>
                  <a:rPr lang="en-GB" sz="1600" dirty="0"/>
                </a:b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+2</m:t>
                        </m:r>
                      </m:e>
                    </m:d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+120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𝒌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+4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𝑝𝑞𝑟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sz="1600" dirty="0"/>
                  <a:t>, find the values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GB" sz="1600" dirty="0"/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600" dirty="0"/>
                  <a:t>.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11A85D1-44E3-4987-870B-FD1EE943C2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149" y="2522373"/>
                <a:ext cx="4034567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D93554D-5439-450F-A263-79C31B8DB448}"/>
                  </a:ext>
                </a:extLst>
              </p:cNvPr>
              <p:cNvSpPr txBox="1"/>
              <p:nvPr/>
            </p:nvSpPr>
            <p:spPr>
              <a:xfrm>
                <a:off x="265526" y="3644072"/>
                <a:ext cx="4136353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Comparing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GB" dirty="0"/>
                  <a:t>:   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3=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endParaRPr lang="en-GB" dirty="0"/>
              </a:p>
              <a:p>
                <a:r>
                  <a:rPr lang="en-GB" dirty="0"/>
                  <a:t>Comparing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en-GB" dirty="0"/>
                  <a:t>:   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+2=−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    ∴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=−5</m:t>
                    </m:r>
                  </m:oMath>
                </a14:m>
                <a:endParaRPr lang="en-GB" dirty="0"/>
              </a:p>
              <a:p>
                <a:r>
                  <a:rPr lang="en-GB" dirty="0"/>
                  <a:t>Comparing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dirty="0"/>
                  <a:t>:  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120=4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𝑝𝑞𝑟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   ∴ 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=−2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D93554D-5439-450F-A263-79C31B8DB4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526" y="3644072"/>
                <a:ext cx="4136353" cy="923330"/>
              </a:xfrm>
              <a:prstGeom prst="rect">
                <a:avLst/>
              </a:prstGeom>
              <a:blipFill>
                <a:blip r:embed="rId4"/>
                <a:stretch>
                  <a:fillRect l="-1327" t="-3974" b="-99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2AB4FC0D-42AC-4A4F-8BB7-5084EBE696C5}"/>
                  </a:ext>
                </a:extLst>
              </p:cNvPr>
              <p:cNvSpPr txBox="1"/>
              <p:nvPr/>
            </p:nvSpPr>
            <p:spPr>
              <a:xfrm>
                <a:off x="4822342" y="1411729"/>
                <a:ext cx="4070138" cy="2462213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[Textbook] The diagram shows a cuboid whose vertices are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GB" sz="1400" dirty="0"/>
                  <a:t> 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GB" sz="1400" dirty="0"/>
                  <a:t>. Vectors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1400" dirty="0"/>
                  <a:t> 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1400" dirty="0"/>
                  <a:t> are the position vectors of the vertices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/>
                  <a:t> 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400" dirty="0"/>
                  <a:t> respectively. Prove that the diagonals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𝑂𝐸</m:t>
                    </m:r>
                  </m:oMath>
                </a14:m>
                <a:r>
                  <a:rPr lang="en-GB" sz="1400" dirty="0"/>
                  <a:t> 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𝐵𝐺</m:t>
                    </m:r>
                  </m:oMath>
                </a14:m>
                <a:r>
                  <a:rPr lang="en-GB" sz="1400" dirty="0"/>
                  <a:t> bisect each other.</a:t>
                </a:r>
              </a:p>
              <a:p>
                <a:endParaRPr lang="en-GB" sz="1400" dirty="0"/>
              </a:p>
              <a:p>
                <a:endParaRPr lang="en-GB" sz="1400" dirty="0"/>
              </a:p>
              <a:p>
                <a:endParaRPr lang="en-GB" sz="1400" dirty="0"/>
              </a:p>
              <a:p>
                <a:endParaRPr lang="en-GB" sz="1400" dirty="0"/>
              </a:p>
              <a:p>
                <a:endParaRPr lang="en-GB" sz="1400" dirty="0"/>
              </a:p>
              <a:p>
                <a:endParaRPr lang="en-GB" sz="14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2AB4FC0D-42AC-4A4F-8BB7-5084EBE696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2342" y="1411729"/>
                <a:ext cx="4070138" cy="246221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2073D00-58E8-4159-B06F-616EF7A3F93F}"/>
              </a:ext>
            </a:extLst>
          </p:cNvPr>
          <p:cNvCxnSpPr/>
          <p:nvPr/>
        </p:nvCxnSpPr>
        <p:spPr>
          <a:xfrm>
            <a:off x="6510883" y="3596258"/>
            <a:ext cx="79208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1898B91-2019-4F31-B034-03F8F61E9823}"/>
              </a:ext>
            </a:extLst>
          </p:cNvPr>
          <p:cNvCxnSpPr>
            <a:cxnSpLocks/>
          </p:cNvCxnSpPr>
          <p:nvPr/>
        </p:nvCxnSpPr>
        <p:spPr>
          <a:xfrm flipV="1">
            <a:off x="6510883" y="2915937"/>
            <a:ext cx="0" cy="6803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17E946D-A720-4ED8-B7B8-8E9012BC178F}"/>
              </a:ext>
            </a:extLst>
          </p:cNvPr>
          <p:cNvCxnSpPr>
            <a:cxnSpLocks/>
          </p:cNvCxnSpPr>
          <p:nvPr/>
        </p:nvCxnSpPr>
        <p:spPr>
          <a:xfrm flipV="1">
            <a:off x="7308279" y="2915937"/>
            <a:ext cx="0" cy="6803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BDEA620-1146-4DCA-BC09-6AD33E82A21C}"/>
              </a:ext>
            </a:extLst>
          </p:cNvPr>
          <p:cNvCxnSpPr/>
          <p:nvPr/>
        </p:nvCxnSpPr>
        <p:spPr>
          <a:xfrm>
            <a:off x="6510883" y="2915937"/>
            <a:ext cx="79208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3AA6A9E-B567-490F-98AA-A20093582AB0}"/>
              </a:ext>
            </a:extLst>
          </p:cNvPr>
          <p:cNvCxnSpPr>
            <a:cxnSpLocks/>
          </p:cNvCxnSpPr>
          <p:nvPr/>
        </p:nvCxnSpPr>
        <p:spPr>
          <a:xfrm>
            <a:off x="6222851" y="2732162"/>
            <a:ext cx="288032" cy="1837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187A65A-DA90-45BC-8159-578A5521D25C}"/>
              </a:ext>
            </a:extLst>
          </p:cNvPr>
          <p:cNvCxnSpPr>
            <a:cxnSpLocks/>
          </p:cNvCxnSpPr>
          <p:nvPr/>
        </p:nvCxnSpPr>
        <p:spPr>
          <a:xfrm>
            <a:off x="7021935" y="2731790"/>
            <a:ext cx="288032" cy="1837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45D44528-6D2F-46FD-AB99-C222A94828AE}"/>
              </a:ext>
            </a:extLst>
          </p:cNvPr>
          <p:cNvCxnSpPr>
            <a:cxnSpLocks/>
          </p:cNvCxnSpPr>
          <p:nvPr/>
        </p:nvCxnSpPr>
        <p:spPr>
          <a:xfrm>
            <a:off x="6222851" y="3409976"/>
            <a:ext cx="288032" cy="1837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093CA952-6DCE-4665-B995-078B31857812}"/>
              </a:ext>
            </a:extLst>
          </p:cNvPr>
          <p:cNvCxnSpPr>
            <a:cxnSpLocks/>
          </p:cNvCxnSpPr>
          <p:nvPr/>
        </p:nvCxnSpPr>
        <p:spPr>
          <a:xfrm flipV="1">
            <a:off x="6222851" y="2731790"/>
            <a:ext cx="0" cy="6803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D2652C0B-496A-4A74-9D54-F029BD44B14A}"/>
              </a:ext>
            </a:extLst>
          </p:cNvPr>
          <p:cNvCxnSpPr/>
          <p:nvPr/>
        </p:nvCxnSpPr>
        <p:spPr>
          <a:xfrm>
            <a:off x="6229847" y="2731790"/>
            <a:ext cx="79208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8DA46389-2EAC-4E72-8FE5-A3740A2CA525}"/>
              </a:ext>
            </a:extLst>
          </p:cNvPr>
          <p:cNvCxnSpPr>
            <a:cxnSpLocks/>
          </p:cNvCxnSpPr>
          <p:nvPr/>
        </p:nvCxnSpPr>
        <p:spPr>
          <a:xfrm>
            <a:off x="7021935" y="3412297"/>
            <a:ext cx="288032" cy="183775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04E9816D-A3E0-4743-8E39-654B58AE0E2B}"/>
              </a:ext>
            </a:extLst>
          </p:cNvPr>
          <p:cNvCxnSpPr/>
          <p:nvPr/>
        </p:nvCxnSpPr>
        <p:spPr>
          <a:xfrm>
            <a:off x="6229847" y="3400451"/>
            <a:ext cx="792088" cy="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3F760E51-400C-4743-8940-16449A94DD25}"/>
              </a:ext>
            </a:extLst>
          </p:cNvPr>
          <p:cNvCxnSpPr>
            <a:cxnSpLocks/>
          </p:cNvCxnSpPr>
          <p:nvPr/>
        </p:nvCxnSpPr>
        <p:spPr>
          <a:xfrm flipH="1">
            <a:off x="7021935" y="2726256"/>
            <a:ext cx="5308" cy="674195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01DAB0CF-4E2B-4869-B000-DD0DBD5E03E6}"/>
              </a:ext>
            </a:extLst>
          </p:cNvPr>
          <p:cNvCxnSpPr>
            <a:cxnSpLocks/>
          </p:cNvCxnSpPr>
          <p:nvPr/>
        </p:nvCxnSpPr>
        <p:spPr>
          <a:xfrm flipH="1" flipV="1">
            <a:off x="6510883" y="3164211"/>
            <a:ext cx="47080" cy="5523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BE0441F2-B9C4-4DD8-BD35-FD21C344EF7C}"/>
              </a:ext>
            </a:extLst>
          </p:cNvPr>
          <p:cNvCxnSpPr>
            <a:cxnSpLocks/>
          </p:cNvCxnSpPr>
          <p:nvPr/>
        </p:nvCxnSpPr>
        <p:spPr>
          <a:xfrm flipV="1">
            <a:off x="6462713" y="3164682"/>
            <a:ext cx="47625" cy="4048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998F2A3C-7209-45A0-A3A0-4212AE82D8A1}"/>
              </a:ext>
            </a:extLst>
          </p:cNvPr>
          <p:cNvCxnSpPr>
            <a:cxnSpLocks/>
          </p:cNvCxnSpPr>
          <p:nvPr/>
        </p:nvCxnSpPr>
        <p:spPr>
          <a:xfrm flipH="1" flipV="1">
            <a:off x="6329363" y="3479007"/>
            <a:ext cx="4762" cy="4524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C564A31D-1B6C-4F2F-9813-5E2A36D22801}"/>
              </a:ext>
            </a:extLst>
          </p:cNvPr>
          <p:cNvCxnSpPr>
            <a:cxnSpLocks/>
          </p:cNvCxnSpPr>
          <p:nvPr/>
        </p:nvCxnSpPr>
        <p:spPr>
          <a:xfrm flipV="1">
            <a:off x="6331744" y="3471863"/>
            <a:ext cx="38100" cy="71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BBB06C42-3620-4B10-BD76-549C19F980A6}"/>
              </a:ext>
            </a:extLst>
          </p:cNvPr>
          <p:cNvCxnSpPr>
            <a:cxnSpLocks/>
          </p:cNvCxnSpPr>
          <p:nvPr/>
        </p:nvCxnSpPr>
        <p:spPr>
          <a:xfrm flipH="1" flipV="1">
            <a:off x="6855619" y="3555206"/>
            <a:ext cx="50006" cy="4048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5D8C7B81-4E86-4E6F-BE54-D61F08C4AF2B}"/>
              </a:ext>
            </a:extLst>
          </p:cNvPr>
          <p:cNvCxnSpPr>
            <a:cxnSpLocks/>
          </p:cNvCxnSpPr>
          <p:nvPr/>
        </p:nvCxnSpPr>
        <p:spPr>
          <a:xfrm flipH="1">
            <a:off x="6862763" y="3593306"/>
            <a:ext cx="35719" cy="3333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C5E26DE1-A92B-4BD3-BDB4-BA837238B35A}"/>
                  </a:ext>
                </a:extLst>
              </p:cNvPr>
              <p:cNvSpPr txBox="1"/>
              <p:nvPr/>
            </p:nvSpPr>
            <p:spPr>
              <a:xfrm>
                <a:off x="6905036" y="2501900"/>
                <a:ext cx="229189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𝐸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C5E26DE1-A92B-4BD3-BDB4-BA837238B3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5036" y="2501900"/>
                <a:ext cx="229189" cy="26161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E7231EC3-D719-4F7D-85B0-F9B472B0D137}"/>
                  </a:ext>
                </a:extLst>
              </p:cNvPr>
              <p:cNvSpPr txBox="1"/>
              <p:nvPr/>
            </p:nvSpPr>
            <p:spPr>
              <a:xfrm>
                <a:off x="7241868" y="2784760"/>
                <a:ext cx="229189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𝐺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E7231EC3-D719-4F7D-85B0-F9B472B0D1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1868" y="2784760"/>
                <a:ext cx="229189" cy="26161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4E028081-C07F-4E7A-B9ED-8B33068BE9F2}"/>
                  </a:ext>
                </a:extLst>
              </p:cNvPr>
              <p:cNvSpPr txBox="1"/>
              <p:nvPr/>
            </p:nvSpPr>
            <p:spPr>
              <a:xfrm>
                <a:off x="6322882" y="2842228"/>
                <a:ext cx="229189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4E028081-C07F-4E7A-B9ED-8B33068BE9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2882" y="2842228"/>
                <a:ext cx="229189" cy="26161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A2728041-9080-4A78-9F0E-82DD40B9E162}"/>
                  </a:ext>
                </a:extLst>
              </p:cNvPr>
              <p:cNvSpPr txBox="1"/>
              <p:nvPr/>
            </p:nvSpPr>
            <p:spPr>
              <a:xfrm>
                <a:off x="6031891" y="2623529"/>
                <a:ext cx="229189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𝐹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A2728041-9080-4A78-9F0E-82DD40B9E1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1891" y="2623529"/>
                <a:ext cx="229189" cy="26161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B9E41349-9A5B-461E-B17C-2FFDBCDB24EE}"/>
                  </a:ext>
                </a:extLst>
              </p:cNvPr>
              <p:cNvSpPr txBox="1"/>
              <p:nvPr/>
            </p:nvSpPr>
            <p:spPr>
              <a:xfrm>
                <a:off x="7231490" y="3487360"/>
                <a:ext cx="229189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B9E41349-9A5B-461E-B17C-2FFDBCDB24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1490" y="3487360"/>
                <a:ext cx="229189" cy="26161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46A35A75-BB69-4B05-9BA6-0F9A303EA74B}"/>
                  </a:ext>
                </a:extLst>
              </p:cNvPr>
              <p:cNvSpPr txBox="1"/>
              <p:nvPr/>
            </p:nvSpPr>
            <p:spPr>
              <a:xfrm>
                <a:off x="6951188" y="3223056"/>
                <a:ext cx="229189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𝐷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46A35A75-BB69-4B05-9BA6-0F9A303EA7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1188" y="3223056"/>
                <a:ext cx="229189" cy="261610"/>
              </a:xfrm>
              <a:prstGeom prst="rect">
                <a:avLst/>
              </a:prstGeom>
              <a:blipFill>
                <a:blip r:embed="rId11"/>
                <a:stretch>
                  <a:fillRect r="-26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941F5FB9-212E-476F-8269-0E5F29DC9DF9}"/>
                  </a:ext>
                </a:extLst>
              </p:cNvPr>
              <p:cNvSpPr txBox="1"/>
              <p:nvPr/>
            </p:nvSpPr>
            <p:spPr>
              <a:xfrm>
                <a:off x="6363082" y="3557055"/>
                <a:ext cx="229189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941F5FB9-212E-476F-8269-0E5F29DC9D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3082" y="3557055"/>
                <a:ext cx="229189" cy="261610"/>
              </a:xfrm>
              <a:prstGeom prst="rect">
                <a:avLst/>
              </a:prstGeom>
              <a:blipFill>
                <a:blip r:embed="rId12"/>
                <a:stretch>
                  <a:fillRect r="-54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5C7F59F1-E91C-4081-887C-249A62F0BBC4}"/>
                  </a:ext>
                </a:extLst>
              </p:cNvPr>
              <p:cNvSpPr txBox="1"/>
              <p:nvPr/>
            </p:nvSpPr>
            <p:spPr>
              <a:xfrm>
                <a:off x="6652683" y="3391984"/>
                <a:ext cx="229189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1" i="1" smtClean="0"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en-GB" sz="1100" b="1" dirty="0"/>
              </a:p>
            </p:txBody>
          </p:sp>
        </mc:Choice>
        <mc:Fallback xmlns="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5C7F59F1-E91C-4081-887C-249A62F0BB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2683" y="3391984"/>
                <a:ext cx="229189" cy="26161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4692912C-F2C5-4041-8105-85293B4DCE66}"/>
                  </a:ext>
                </a:extLst>
              </p:cNvPr>
              <p:cNvSpPr txBox="1"/>
              <p:nvPr/>
            </p:nvSpPr>
            <p:spPr>
              <a:xfrm>
                <a:off x="6454219" y="2973015"/>
                <a:ext cx="229189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1" i="1" smtClean="0">
                          <a:latin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en-GB" sz="1100" b="1" dirty="0"/>
              </a:p>
            </p:txBody>
          </p:sp>
        </mc:Choice>
        <mc:Fallback xmlns="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4692912C-F2C5-4041-8105-85293B4DCE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4219" y="2973015"/>
                <a:ext cx="229189" cy="26161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1F747091-7A72-464C-979D-BE653A63C7DC}"/>
                  </a:ext>
                </a:extLst>
              </p:cNvPr>
              <p:cNvSpPr txBox="1"/>
              <p:nvPr/>
            </p:nvSpPr>
            <p:spPr>
              <a:xfrm>
                <a:off x="6181320" y="3440790"/>
                <a:ext cx="229189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1" i="1" smtClean="0"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en-GB" sz="1100" b="1" dirty="0"/>
              </a:p>
            </p:txBody>
          </p:sp>
        </mc:Choice>
        <mc:Fallback xmlns="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1F747091-7A72-464C-979D-BE653A63C7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1320" y="3440790"/>
                <a:ext cx="229189" cy="26161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25D5A317-E79B-4EF6-BB07-87D21CB1DFA4}"/>
              </a:ext>
            </a:extLst>
          </p:cNvPr>
          <p:cNvCxnSpPr>
            <a:cxnSpLocks/>
          </p:cNvCxnSpPr>
          <p:nvPr/>
        </p:nvCxnSpPr>
        <p:spPr>
          <a:xfrm flipV="1">
            <a:off x="6510338" y="2724150"/>
            <a:ext cx="500062" cy="8715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928A93FA-5D9D-4E80-A40A-A11E27A4A1F9}"/>
              </a:ext>
            </a:extLst>
          </p:cNvPr>
          <p:cNvCxnSpPr>
            <a:cxnSpLocks/>
          </p:cNvCxnSpPr>
          <p:nvPr/>
        </p:nvCxnSpPr>
        <p:spPr>
          <a:xfrm flipV="1">
            <a:off x="6219826" y="2919413"/>
            <a:ext cx="1090612" cy="490537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E3359E3F-FFA8-4CC7-AAC0-76CB89402408}"/>
                  </a:ext>
                </a:extLst>
              </p:cNvPr>
              <p:cNvSpPr txBox="1"/>
              <p:nvPr/>
            </p:nvSpPr>
            <p:spPr>
              <a:xfrm>
                <a:off x="6023146" y="3304095"/>
                <a:ext cx="229189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E3359E3F-FFA8-4CC7-AAC0-76CB894024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3146" y="3304095"/>
                <a:ext cx="229189" cy="26161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37134750-F5A3-49F6-8274-CADBADE4E8FC}"/>
                  </a:ext>
                </a:extLst>
              </p:cNvPr>
              <p:cNvSpPr txBox="1"/>
              <p:nvPr/>
            </p:nvSpPr>
            <p:spPr>
              <a:xfrm>
                <a:off x="4829962" y="3968577"/>
                <a:ext cx="4312894" cy="26336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Suppose there is a point of intersection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𝐻</m:t>
                    </m:r>
                  </m:oMath>
                </a14:m>
                <a:r>
                  <a:rPr lang="en-GB" sz="1400" dirty="0"/>
                  <a:t>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𝑂𝐸</m:t>
                    </m:r>
                  </m:oMath>
                </a14:m>
                <a:r>
                  <a:rPr lang="en-GB" sz="1400" dirty="0"/>
                  <a:t> 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𝐵𝐺</m:t>
                    </m:r>
                  </m:oMath>
                </a14:m>
                <a:r>
                  <a:rPr lang="en-GB" sz="1400" dirty="0"/>
                  <a:t>.</a:t>
                </a:r>
              </a:p>
              <a:p>
                <a:endParaRPr lang="en-GB" sz="1400" dirty="0"/>
              </a:p>
              <a:p>
                <a:r>
                  <a:rPr lang="en-GB" sz="1400" dirty="0"/>
                  <a:t>We can get to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𝐻</m:t>
                    </m:r>
                  </m:oMath>
                </a14:m>
                <a:r>
                  <a:rPr lang="en-GB" sz="1400" dirty="0"/>
                  <a:t> in two ways: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𝑂𝐻</m:t>
                        </m:r>
                      </m:e>
                    </m:acc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 </m:t>
                    </m:r>
                    <m:acc>
                      <m:accPr>
                        <m:chr m:val="⃗"/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𝑂𝐸</m:t>
                        </m:r>
                      </m:e>
                    </m:acc>
                  </m:oMath>
                </a14:m>
                <a:r>
                  <a:rPr lang="en-GB" sz="1400" dirty="0"/>
                  <a:t> for some scalar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400" dirty="0"/>
                  <a:t>.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𝑂𝐻</m:t>
                        </m:r>
                      </m:e>
                    </m:acc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𝑂𝐵</m:t>
                        </m:r>
                      </m:e>
                    </m:acc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𝐵𝐻</m:t>
                        </m:r>
                      </m:e>
                    </m:acc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𝑂𝐵</m:t>
                        </m:r>
                      </m:e>
                    </m:acc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 </m:t>
                    </m:r>
                    <m:acc>
                      <m:accPr>
                        <m:chr m:val="⃗"/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𝐵𝐺</m:t>
                        </m:r>
                      </m:e>
                    </m:acc>
                  </m:oMath>
                </a14:m>
                <a:r>
                  <a:rPr lang="en-GB" sz="1400" dirty="0"/>
                  <a:t> for some scalar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400" dirty="0"/>
                  <a:t>.</a:t>
                </a:r>
              </a:p>
              <a:p>
                <a:endParaRPr lang="en-GB" sz="1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𝑂𝐻</m:t>
                          </m:r>
                        </m:e>
                      </m:acc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𝑟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𝒄</m:t>
                          </m:r>
                        </m:e>
                      </m:d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𝑠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𝒄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</m:d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en-GB" sz="1400" b="1" dirty="0"/>
              </a:p>
              <a:p>
                <a:r>
                  <a:rPr lang="en-GB" sz="1400" dirty="0"/>
                  <a:t>Comparing coefficients,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400" dirty="0"/>
                  <a:t> 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=1−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GB" sz="1400" dirty="0"/>
              </a:p>
              <a:p>
                <a:r>
                  <a:rPr lang="en-GB" sz="1400" dirty="0"/>
                  <a:t>Adding: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=1 ∴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1400" dirty="0"/>
              </a:p>
              <a:p>
                <a:r>
                  <a:rPr lang="en-GB" sz="1400" dirty="0"/>
                  <a:t>Therefore lines bisect each other.</a:t>
                </a:r>
              </a:p>
            </p:txBody>
          </p:sp>
        </mc:Choice>
        <mc:Fallback xmlns=""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37134750-F5A3-49F6-8274-CADBADE4E8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9962" y="3968577"/>
                <a:ext cx="4312894" cy="2633670"/>
              </a:xfrm>
              <a:prstGeom prst="rect">
                <a:avLst/>
              </a:prstGeom>
              <a:blipFill>
                <a:blip r:embed="rId17"/>
                <a:stretch>
                  <a:fillRect l="-424" t="-463" b="-16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E961B719-8EE4-4BB9-8596-1E9573A17C9F}"/>
                  </a:ext>
                </a:extLst>
              </p:cNvPr>
              <p:cNvSpPr txBox="1"/>
              <p:nvPr/>
            </p:nvSpPr>
            <p:spPr>
              <a:xfrm>
                <a:off x="6653823" y="3102032"/>
                <a:ext cx="229189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𝐻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E961B719-8EE4-4BB9-8596-1E9573A17C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3823" y="3102032"/>
                <a:ext cx="229189" cy="261610"/>
              </a:xfrm>
              <a:prstGeom prst="rect">
                <a:avLst/>
              </a:prstGeom>
              <a:blipFill>
                <a:blip r:embed="rId18"/>
                <a:stretch>
                  <a:fillRect r="-81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" name="TextBox 70">
            <a:extLst>
              <a:ext uri="{FF2B5EF4-FFF2-40B4-BE49-F238E27FC236}">
                <a16:creationId xmlns:a16="http://schemas.microsoft.com/office/drawing/2014/main" id="{B27DF12E-C009-4614-BE06-345F3D2F115F}"/>
              </a:ext>
            </a:extLst>
          </p:cNvPr>
          <p:cNvSpPr txBox="1"/>
          <p:nvPr/>
        </p:nvSpPr>
        <p:spPr>
          <a:xfrm>
            <a:off x="7658563" y="2778432"/>
            <a:ext cx="1428875" cy="101566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000" dirty="0"/>
              <a:t>The strategy behind this type of question is to find the point of intersection in 2 ways, and compare coefficients.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5251193E-5B70-40FB-985A-2A8826062B5F}"/>
              </a:ext>
            </a:extLst>
          </p:cNvPr>
          <p:cNvSpPr/>
          <p:nvPr/>
        </p:nvSpPr>
        <p:spPr>
          <a:xfrm>
            <a:off x="314149" y="3366507"/>
            <a:ext cx="4034568" cy="135863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258C7A74-952F-4100-A2B3-19061ED454B6}"/>
              </a:ext>
            </a:extLst>
          </p:cNvPr>
          <p:cNvSpPr/>
          <p:nvPr/>
        </p:nvSpPr>
        <p:spPr>
          <a:xfrm>
            <a:off x="4822341" y="3888692"/>
            <a:ext cx="4257863" cy="271412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349722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</p:childTnLst>
        </p:cTn>
      </p:par>
    </p:tnLst>
    <p:bldLst>
      <p:bldP spid="72" grpId="0" animBg="1"/>
      <p:bldP spid="7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12C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2/AS</a:t>
            </a:r>
          </a:p>
          <a:p>
            <a:r>
              <a:rPr lang="en-GB" sz="2400" dirty="0"/>
              <a:t>Pages 346-347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19067028-8703-AD42-84F5-1428811DA7B5}"/>
              </a:ext>
            </a:extLst>
          </p:cNvPr>
          <p:cNvSpPr txBox="1"/>
          <p:nvPr/>
        </p:nvSpPr>
        <p:spPr>
          <a:xfrm>
            <a:off x="188144" y="2268131"/>
            <a:ext cx="560799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 Q1-3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chemeClr val="accent3"/>
                </a:solidFill>
              </a:rPr>
              <a:t>Green		</a:t>
            </a:r>
            <a:r>
              <a:rPr lang="en-US" sz="2400" dirty="0"/>
              <a:t>Q4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Q5-6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Q7-8 &amp; Challenge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376706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61801</TotalTime>
  <Words>464</Words>
  <Application>Microsoft Macintosh PowerPoint</Application>
  <PresentationFormat>On-screen Show (4:3)</PresentationFormat>
  <Paragraphs>87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1298</cp:revision>
  <dcterms:created xsi:type="dcterms:W3CDTF">2013-02-28T07:36:55Z</dcterms:created>
  <dcterms:modified xsi:type="dcterms:W3CDTF">2019-07-06T18:20:49Z</dcterms:modified>
</cp:coreProperties>
</file>