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158"/>
    <p:restoredTop sz="94421"/>
  </p:normalViewPr>
  <p:slideViewPr>
    <p:cSldViewPr snapToGrid="0" snapToObjects="1">
      <p:cViewPr varScale="1">
        <p:scale>
          <a:sx n="50" d="100"/>
          <a:sy n="50" d="100"/>
        </p:scale>
        <p:origin x="288"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C50D9-2127-D945-A816-5D992604F3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FDD77E-29A6-0D41-A46F-5535ADC707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023A5D8-9C9D-8C42-8E84-33C0CEC33238}"/>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5" name="Footer Placeholder 4">
            <a:extLst>
              <a:ext uri="{FF2B5EF4-FFF2-40B4-BE49-F238E27FC236}">
                <a16:creationId xmlns:a16="http://schemas.microsoft.com/office/drawing/2014/main" id="{9A39F975-3C87-AF4E-BE00-D884C0804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B15F6E-C731-6144-BFC7-E4B3FCB905C9}"/>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1587322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6749C-F96F-6741-A1CD-1F988BB851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876D8D1-7549-1845-981F-74D1BC9A1D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B4F4DD-96B2-FA40-AE96-CABEFAA0485D}"/>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5" name="Footer Placeholder 4">
            <a:extLst>
              <a:ext uri="{FF2B5EF4-FFF2-40B4-BE49-F238E27FC236}">
                <a16:creationId xmlns:a16="http://schemas.microsoft.com/office/drawing/2014/main" id="{E5D2AB1D-6F92-4A4D-885D-84ECB0C99A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05A082-036A-9246-8F30-4FE07408CA63}"/>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074131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C619AD-2296-E246-9F06-D36376E5D0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F767244-F53B-EB4E-8F05-0AC74A914E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D26AA1-9DB7-7C48-ACD2-EAAC5C35637B}"/>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5" name="Footer Placeholder 4">
            <a:extLst>
              <a:ext uri="{FF2B5EF4-FFF2-40B4-BE49-F238E27FC236}">
                <a16:creationId xmlns:a16="http://schemas.microsoft.com/office/drawing/2014/main" id="{8A53A9A3-7114-B842-B051-0D463EFB73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D9266B-F273-D94A-8A3A-217BBFB4DC75}"/>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139146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1898D-A3E4-ED44-B183-009AB1FAA8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4793BE-AC4F-0D4B-8878-12AD730CF2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D6CF4D-E620-6140-B825-083F8BD1032B}"/>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5" name="Footer Placeholder 4">
            <a:extLst>
              <a:ext uri="{FF2B5EF4-FFF2-40B4-BE49-F238E27FC236}">
                <a16:creationId xmlns:a16="http://schemas.microsoft.com/office/drawing/2014/main" id="{9D7C343D-E444-9C4B-8F92-A52A6DF2D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06C1C9-34CB-204D-921F-6473B8BAE528}"/>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500195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228C7-4D81-924E-AD98-81738BB3C6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63EE089-B9AA-EB42-8539-EA38C0D891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D0191F-25A2-294F-B563-10FC77B4B3B8}"/>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5" name="Footer Placeholder 4">
            <a:extLst>
              <a:ext uri="{FF2B5EF4-FFF2-40B4-BE49-F238E27FC236}">
                <a16:creationId xmlns:a16="http://schemas.microsoft.com/office/drawing/2014/main" id="{C273B25E-BF64-2640-95ED-FA15CF4A65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F31823-842A-BE48-BD06-D866813E631F}"/>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235848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853CF-71B3-D54B-81B5-FA60E26DBC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082982-663F-0941-A88C-8D5AAA6F29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DD7A18-4318-9347-8039-4B4F69C516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964A7C-9395-E042-AA4D-AFBD7A2E2B1C}"/>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6" name="Footer Placeholder 5">
            <a:extLst>
              <a:ext uri="{FF2B5EF4-FFF2-40B4-BE49-F238E27FC236}">
                <a16:creationId xmlns:a16="http://schemas.microsoft.com/office/drawing/2014/main" id="{3FED9C3D-EE94-944C-8096-864F4CDFFF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66B5EB-9003-2A41-9A42-71CF69865268}"/>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066680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890BC-4E5E-4342-9D54-1CDD7CED42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FF6646D-5735-E64A-9686-09D26DDB89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725ECB-D8D2-DD4B-88BE-AF67D9E2B48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9EF7DF-DFDF-644C-AD4E-F9C3BDFA90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7C5F3E-A1D2-474B-8928-FE538339FA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7E5411-2D1D-5B4C-A12C-0EC6B0EA6AEB}"/>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8" name="Footer Placeholder 7">
            <a:extLst>
              <a:ext uri="{FF2B5EF4-FFF2-40B4-BE49-F238E27FC236}">
                <a16:creationId xmlns:a16="http://schemas.microsoft.com/office/drawing/2014/main" id="{E30BF440-4AE2-0F4D-AB79-F9EFF992C64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AE31655-22EE-1E4E-BC11-8BB3C2E6957C}"/>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196748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DD553-3534-EF40-9829-C74F5D9F89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94C443B-16B2-3648-A96E-78521D349120}"/>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4" name="Footer Placeholder 3">
            <a:extLst>
              <a:ext uri="{FF2B5EF4-FFF2-40B4-BE49-F238E27FC236}">
                <a16:creationId xmlns:a16="http://schemas.microsoft.com/office/drawing/2014/main" id="{04640B4F-35AB-AF42-AE23-1C7B32AC79A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563D7EE-2E46-BC4C-9EC7-E95B9B73AF2A}"/>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1021926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4A2664-1C92-5448-BC77-DFF6704E140D}"/>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3" name="Footer Placeholder 2">
            <a:extLst>
              <a:ext uri="{FF2B5EF4-FFF2-40B4-BE49-F238E27FC236}">
                <a16:creationId xmlns:a16="http://schemas.microsoft.com/office/drawing/2014/main" id="{78C0264C-82C8-FB4F-95F6-01685AAE1ED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0133F39-AB4C-034E-AAA5-7D10CC30DDEE}"/>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540255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6B186-3644-294B-8877-33DA3741D7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9CCB6A-1EA5-AC45-BBF5-74183AA5B4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0F3278-02DA-C443-93E6-090E068846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3793E1-2139-4E49-B823-5C997A275C94}"/>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6" name="Footer Placeholder 5">
            <a:extLst>
              <a:ext uri="{FF2B5EF4-FFF2-40B4-BE49-F238E27FC236}">
                <a16:creationId xmlns:a16="http://schemas.microsoft.com/office/drawing/2014/main" id="{5648E894-4164-0446-90F4-AA8194EECB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295428-F0F4-7D43-B19F-CD9F24C0029C}"/>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2664062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2C417-078A-4D4A-B0C4-39ED67255E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89BA3E-FA4F-C849-9986-461783CF84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A2B122-0ECC-BA44-9F47-928F1C490F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918F78-C35E-6146-8304-EB91DE8EC1C5}"/>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6" name="Footer Placeholder 5">
            <a:extLst>
              <a:ext uri="{FF2B5EF4-FFF2-40B4-BE49-F238E27FC236}">
                <a16:creationId xmlns:a16="http://schemas.microsoft.com/office/drawing/2014/main" id="{4EC59862-05C4-4245-8302-E8FA26B0EB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D817BF-7805-6E48-918D-48B6A6DFA5DE}"/>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746282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A1164A-6B99-E349-B802-0F25D18AF5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5CC86E1-5678-E14C-AC4F-71A7AFD6E6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BA305D-6DC4-4143-B252-44A38F0332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565DD6-433C-0241-8F52-FCA97B514E0D}" type="datetimeFigureOut">
              <a:rPr lang="en-US" smtClean="0"/>
              <a:t>08-08-2020</a:t>
            </a:fld>
            <a:endParaRPr lang="en-US"/>
          </a:p>
        </p:txBody>
      </p:sp>
      <p:sp>
        <p:nvSpPr>
          <p:cNvPr id="5" name="Footer Placeholder 4">
            <a:extLst>
              <a:ext uri="{FF2B5EF4-FFF2-40B4-BE49-F238E27FC236}">
                <a16:creationId xmlns:a16="http://schemas.microsoft.com/office/drawing/2014/main" id="{A3E1B1CD-B6E0-4741-9029-1E24C58A57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4E5AB6E-5094-EA46-B284-098D4517B6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82208C-4299-A84A-A086-92CAFA3A65ED}" type="slidenum">
              <a:rPr lang="en-US" smtClean="0"/>
              <a:t>‹#›</a:t>
            </a:fld>
            <a:endParaRPr lang="en-US"/>
          </a:p>
        </p:txBody>
      </p:sp>
    </p:spTree>
    <p:extLst>
      <p:ext uri="{BB962C8B-B14F-4D97-AF65-F5344CB8AC3E}">
        <p14:creationId xmlns:p14="http://schemas.microsoft.com/office/powerpoint/2010/main" val="1896604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5E911C36-4C8D-4B61-A5D8-482606CCDB7D}"/>
              </a:ext>
            </a:extLst>
          </p:cNvPr>
          <p:cNvGrpSpPr/>
          <p:nvPr/>
        </p:nvGrpSpPr>
        <p:grpSpPr>
          <a:xfrm>
            <a:off x="1524000" y="1"/>
            <a:ext cx="9143074" cy="599127"/>
            <a:chOff x="0" y="13335"/>
            <a:chExt cx="9144218" cy="599127"/>
          </a:xfrm>
        </p:grpSpPr>
        <p:sp>
          <p:nvSpPr>
            <p:cNvPr id="3" name="TextBox 32">
              <a:extLst>
                <a:ext uri="{FF2B5EF4-FFF2-40B4-BE49-F238E27FC236}">
                  <a16:creationId xmlns:a16="http://schemas.microsoft.com/office/drawing/2014/main" id="{E8580FBA-E513-41DA-AF9B-4D099FC14A91}"/>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Power Function</a:t>
              </a:r>
              <a:endParaRPr lang="en-GB" sz="3200" dirty="0"/>
            </a:p>
          </p:txBody>
        </p:sp>
        <p:cxnSp>
          <p:nvCxnSpPr>
            <p:cNvPr id="4" name="Straight Connector 3">
              <a:extLst>
                <a:ext uri="{FF2B5EF4-FFF2-40B4-BE49-F238E27FC236}">
                  <a16:creationId xmlns:a16="http://schemas.microsoft.com/office/drawing/2014/main" id="{E605D169-303B-47AC-B918-EACF79334D63}"/>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F01B4169-DECE-41EC-9623-6DEBF199D35E}"/>
                  </a:ext>
                </a:extLst>
              </p:cNvPr>
              <p:cNvSpPr txBox="1"/>
              <p:nvPr/>
            </p:nvSpPr>
            <p:spPr>
              <a:xfrm>
                <a:off x="1790378" y="780704"/>
                <a:ext cx="8568952" cy="2031325"/>
              </a:xfrm>
              <a:prstGeom prst="rect">
                <a:avLst/>
              </a:prstGeom>
              <a:noFill/>
            </p:spPr>
            <p:txBody>
              <a:bodyPr wrap="square" rtlCol="0">
                <a:spAutoFit/>
              </a:bodyPr>
              <a:lstStyle/>
              <a:p>
                <a:r>
                  <a:rPr lang="en-GB" dirty="0"/>
                  <a:t>Knowing the probability of accepting </a:t>
                </a:r>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𝐻</m:t>
                        </m:r>
                      </m:e>
                      <m:sub>
                        <m:r>
                          <a:rPr lang="en-GB" i="1">
                            <a:latin typeface="Cambria Math" panose="02040503050406030204" pitchFamily="18" charset="0"/>
                          </a:rPr>
                          <m:t>1</m:t>
                        </m:r>
                      </m:sub>
                    </m:sSub>
                  </m:oMath>
                </a14:m>
                <a:r>
                  <a:rPr lang="en-GB" dirty="0"/>
                  <a:t> when </a:t>
                </a:r>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𝐻</m:t>
                        </m:r>
                      </m:e>
                      <m:sub>
                        <m:r>
                          <a:rPr lang="en-GB" i="1">
                            <a:latin typeface="Cambria Math" panose="02040503050406030204" pitchFamily="18" charset="0"/>
                          </a:rPr>
                          <m:t>1</m:t>
                        </m:r>
                      </m:sub>
                    </m:sSub>
                  </m:oMath>
                </a14:m>
                <a:r>
                  <a:rPr lang="en-GB" dirty="0"/>
                  <a:t> is true is useful knowledge </a:t>
                </a:r>
                <a:br>
                  <a:rPr lang="en-GB" dirty="0"/>
                </a:br>
                <a:r>
                  <a:rPr lang="en-GB" dirty="0"/>
                  <a:t>(e.g. what’s the probability our new drug reduces deaths given that it actually works).</a:t>
                </a:r>
              </a:p>
              <a:p>
                <a:r>
                  <a:rPr lang="en-GB" dirty="0"/>
                  <a:t>However, this requires us to know the population parameter (e.g. </a:t>
                </a:r>
                <a14:m>
                  <m:oMath xmlns:m="http://schemas.openxmlformats.org/officeDocument/2006/math">
                    <m:r>
                      <a:rPr lang="en-GB" i="1">
                        <a:latin typeface="Cambria Math" panose="02040503050406030204" pitchFamily="18" charset="0"/>
                      </a:rPr>
                      <m:t>𝑝</m:t>
                    </m:r>
                  </m:oMath>
                </a14:m>
                <a:r>
                  <a:rPr lang="en-GB" dirty="0"/>
                  <a:t> or </a:t>
                </a:r>
                <a14:m>
                  <m:oMath xmlns:m="http://schemas.openxmlformats.org/officeDocument/2006/math">
                    <m:r>
                      <a:rPr lang="en-GB" i="1">
                        <a:latin typeface="Cambria Math" panose="02040503050406030204" pitchFamily="18" charset="0"/>
                      </a:rPr>
                      <m:t>𝜆</m:t>
                    </m:r>
                  </m:oMath>
                </a14:m>
                <a:r>
                  <a:rPr lang="en-GB" dirty="0"/>
                  <a:t>) under </a:t>
                </a:r>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𝐻</m:t>
                        </m:r>
                      </m:e>
                      <m:sub>
                        <m:r>
                          <a:rPr lang="en-GB" i="1">
                            <a:latin typeface="Cambria Math" panose="02040503050406030204" pitchFamily="18" charset="0"/>
                          </a:rPr>
                          <m:t>1</m:t>
                        </m:r>
                      </m:sub>
                    </m:sSub>
                  </m:oMath>
                </a14:m>
                <a:r>
                  <a:rPr lang="en-GB" dirty="0"/>
                  <a:t>, when usually it would not be available.</a:t>
                </a:r>
              </a:p>
              <a:p>
                <a:endParaRPr lang="en-GB" dirty="0"/>
              </a:p>
              <a:p>
                <a:r>
                  <a:rPr lang="en-GB" dirty="0"/>
                  <a:t>We therefore often </a:t>
                </a:r>
                <a:r>
                  <a:rPr lang="en-GB" b="1" dirty="0"/>
                  <a:t>form a function </a:t>
                </a:r>
                <a:r>
                  <a:rPr lang="en-GB" dirty="0"/>
                  <a:t>which </a:t>
                </a:r>
                <a:r>
                  <a:rPr lang="en-GB" b="1" dirty="0"/>
                  <a:t>considers the power of the test for different values of the parameter (assuming </a:t>
                </a:r>
                <a14:m>
                  <m:oMath xmlns:m="http://schemas.openxmlformats.org/officeDocument/2006/math">
                    <m:sSub>
                      <m:sSubPr>
                        <m:ctrlPr>
                          <a:rPr lang="en-GB" b="1" i="1">
                            <a:latin typeface="Cambria Math" panose="02040503050406030204" pitchFamily="18" charset="0"/>
                          </a:rPr>
                        </m:ctrlPr>
                      </m:sSubPr>
                      <m:e>
                        <m:r>
                          <a:rPr lang="en-GB" b="1" i="1">
                            <a:latin typeface="Cambria Math" panose="02040503050406030204" pitchFamily="18" charset="0"/>
                          </a:rPr>
                          <m:t>𝑯</m:t>
                        </m:r>
                      </m:e>
                      <m:sub>
                        <m:r>
                          <a:rPr lang="en-GB" b="1" i="1">
                            <a:latin typeface="Cambria Math" panose="02040503050406030204" pitchFamily="18" charset="0"/>
                          </a:rPr>
                          <m:t>𝟏</m:t>
                        </m:r>
                      </m:sub>
                    </m:sSub>
                  </m:oMath>
                </a14:m>
                <a:r>
                  <a:rPr lang="en-GB" b="1" dirty="0"/>
                  <a:t> is true</a:t>
                </a:r>
                <a:r>
                  <a:rPr lang="en-GB" dirty="0"/>
                  <a:t>).</a:t>
                </a:r>
              </a:p>
            </p:txBody>
          </p:sp>
        </mc:Choice>
        <mc:Fallback>
          <p:sp>
            <p:nvSpPr>
              <p:cNvPr id="5" name="TextBox 4">
                <a:extLst>
                  <a:ext uri="{FF2B5EF4-FFF2-40B4-BE49-F238E27FC236}">
                    <a16:creationId xmlns:a16="http://schemas.microsoft.com/office/drawing/2014/main" id="{F01B4169-DECE-41EC-9623-6DEBF199D35E}"/>
                  </a:ext>
                </a:extLst>
              </p:cNvPr>
              <p:cNvSpPr txBox="1">
                <a:spLocks noRot="1" noChangeAspect="1" noMove="1" noResize="1" noEditPoints="1" noAdjustHandles="1" noChangeArrowheads="1" noChangeShapeType="1" noTextEdit="1"/>
              </p:cNvSpPr>
              <p:nvPr/>
            </p:nvSpPr>
            <p:spPr>
              <a:xfrm>
                <a:off x="1790378" y="780704"/>
                <a:ext cx="8568952" cy="2031325"/>
              </a:xfrm>
              <a:prstGeom prst="rect">
                <a:avLst/>
              </a:prstGeom>
              <a:blipFill>
                <a:blip r:embed="rId2"/>
                <a:stretch>
                  <a:fillRect l="-641" t="-1502" r="-71" b="-3904"/>
                </a:stretch>
              </a:blipFill>
            </p:spPr>
            <p:txBody>
              <a:bodyPr/>
              <a:lstStyle/>
              <a:p>
                <a:r>
                  <a:rPr lang="en-GB">
                    <a:noFill/>
                  </a:rPr>
                  <a:t> </a:t>
                </a:r>
              </a:p>
            </p:txBody>
          </p:sp>
        </mc:Fallback>
      </mc:AlternateContent>
      <p:cxnSp>
        <p:nvCxnSpPr>
          <p:cNvPr id="7" name="Straight Arrow Connector 6">
            <a:extLst>
              <a:ext uri="{FF2B5EF4-FFF2-40B4-BE49-F238E27FC236}">
                <a16:creationId xmlns:a16="http://schemas.microsoft.com/office/drawing/2014/main" id="{25DE5CE1-E890-4216-96A2-117EDE2BB25E}"/>
              </a:ext>
            </a:extLst>
          </p:cNvPr>
          <p:cNvCxnSpPr/>
          <p:nvPr/>
        </p:nvCxnSpPr>
        <p:spPr>
          <a:xfrm flipV="1">
            <a:off x="2856012" y="3538865"/>
            <a:ext cx="0" cy="273630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a:extLst>
              <a:ext uri="{FF2B5EF4-FFF2-40B4-BE49-F238E27FC236}">
                <a16:creationId xmlns:a16="http://schemas.microsoft.com/office/drawing/2014/main" id="{E300A3FF-663D-48DC-8303-9D6962BD0191}"/>
              </a:ext>
            </a:extLst>
          </p:cNvPr>
          <p:cNvCxnSpPr>
            <a:cxnSpLocks/>
          </p:cNvCxnSpPr>
          <p:nvPr/>
        </p:nvCxnSpPr>
        <p:spPr>
          <a:xfrm flipV="1">
            <a:off x="2856012" y="6275170"/>
            <a:ext cx="3062436"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68EE3701-1431-47BA-9C30-763F793F9555}"/>
              </a:ext>
            </a:extLst>
          </p:cNvPr>
          <p:cNvSpPr txBox="1"/>
          <p:nvPr/>
        </p:nvSpPr>
        <p:spPr>
          <a:xfrm>
            <a:off x="3110137" y="6275169"/>
            <a:ext cx="2808307" cy="369332"/>
          </a:xfrm>
          <a:prstGeom prst="rect">
            <a:avLst/>
          </a:prstGeom>
          <a:noFill/>
        </p:spPr>
        <p:txBody>
          <a:bodyPr wrap="square" rtlCol="0">
            <a:spAutoFit/>
          </a:bodyPr>
          <a:lstStyle/>
          <a:p>
            <a:r>
              <a:rPr lang="en-GB" dirty="0"/>
              <a:t>3     4     5     6     7     8     9</a:t>
            </a:r>
          </a:p>
        </p:txBody>
      </p:sp>
      <mc:AlternateContent xmlns:mc="http://schemas.openxmlformats.org/markup-compatibility/2006">
        <mc:Choice xmlns:a14="http://schemas.microsoft.com/office/drawing/2010/main" Requires="a14">
          <p:sp>
            <p:nvSpPr>
              <p:cNvPr id="12" name="TextBox 11">
                <a:extLst>
                  <a:ext uri="{FF2B5EF4-FFF2-40B4-BE49-F238E27FC236}">
                    <a16:creationId xmlns:a16="http://schemas.microsoft.com/office/drawing/2014/main" id="{61B46A55-FCF7-4030-9FC1-C5F1921DC646}"/>
                  </a:ext>
                </a:extLst>
              </p:cNvPr>
              <p:cNvSpPr txBox="1"/>
              <p:nvPr/>
            </p:nvSpPr>
            <p:spPr>
              <a:xfrm>
                <a:off x="5692900" y="6094539"/>
                <a:ext cx="79208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i="1">
                          <a:latin typeface="Cambria Math" panose="02040503050406030204" pitchFamily="18" charset="0"/>
                        </a:rPr>
                        <m:t>𝜆</m:t>
                      </m:r>
                    </m:oMath>
                  </m:oMathPara>
                </a14:m>
                <a:endParaRPr lang="en-GB" dirty="0"/>
              </a:p>
            </p:txBody>
          </p:sp>
        </mc:Choice>
        <mc:Fallback>
          <p:sp>
            <p:nvSpPr>
              <p:cNvPr id="12" name="TextBox 11">
                <a:extLst>
                  <a:ext uri="{FF2B5EF4-FFF2-40B4-BE49-F238E27FC236}">
                    <a16:creationId xmlns:a16="http://schemas.microsoft.com/office/drawing/2014/main" id="{61B46A55-FCF7-4030-9FC1-C5F1921DC646}"/>
                  </a:ext>
                </a:extLst>
              </p:cNvPr>
              <p:cNvSpPr txBox="1">
                <a:spLocks noRot="1" noChangeAspect="1" noMove="1" noResize="1" noEditPoints="1" noAdjustHandles="1" noChangeArrowheads="1" noChangeShapeType="1" noTextEdit="1"/>
              </p:cNvSpPr>
              <p:nvPr/>
            </p:nvSpPr>
            <p:spPr>
              <a:xfrm>
                <a:off x="5692900" y="6094539"/>
                <a:ext cx="792088" cy="369332"/>
              </a:xfrm>
              <a:prstGeom prst="rect">
                <a:avLst/>
              </a:prstGeom>
              <a:blipFill>
                <a:blip r:embed="rId3"/>
                <a:stretch>
                  <a:fillRect/>
                </a:stretch>
              </a:blipFill>
            </p:spPr>
            <p:txBody>
              <a:bodyPr/>
              <a:lstStyle/>
              <a:p>
                <a:r>
                  <a:rPr lang="en-GB">
                    <a:noFill/>
                  </a:rPr>
                  <a:t> </a:t>
                </a:r>
              </a:p>
            </p:txBody>
          </p:sp>
        </mc:Fallback>
      </mc:AlternateContent>
      <p:sp>
        <p:nvSpPr>
          <p:cNvPr id="13" name="TextBox 12">
            <a:extLst>
              <a:ext uri="{FF2B5EF4-FFF2-40B4-BE49-F238E27FC236}">
                <a16:creationId xmlns:a16="http://schemas.microsoft.com/office/drawing/2014/main" id="{A40E8FAA-828D-4B97-AA9A-C35DF4BB8529}"/>
              </a:ext>
            </a:extLst>
          </p:cNvPr>
          <p:cNvSpPr txBox="1"/>
          <p:nvPr/>
        </p:nvSpPr>
        <p:spPr>
          <a:xfrm>
            <a:off x="2350816" y="3418546"/>
            <a:ext cx="504056" cy="2585323"/>
          </a:xfrm>
          <a:prstGeom prst="rect">
            <a:avLst/>
          </a:prstGeom>
          <a:noFill/>
        </p:spPr>
        <p:txBody>
          <a:bodyPr wrap="square" rtlCol="0">
            <a:spAutoFit/>
          </a:bodyPr>
          <a:lstStyle/>
          <a:p>
            <a:r>
              <a:rPr lang="en-GB" dirty="0"/>
              <a:t>1.0</a:t>
            </a:r>
          </a:p>
          <a:p>
            <a:endParaRPr lang="en-GB" dirty="0"/>
          </a:p>
          <a:p>
            <a:r>
              <a:rPr lang="en-GB" dirty="0"/>
              <a:t>0.8</a:t>
            </a:r>
          </a:p>
          <a:p>
            <a:endParaRPr lang="en-GB" dirty="0"/>
          </a:p>
          <a:p>
            <a:r>
              <a:rPr lang="en-GB" dirty="0"/>
              <a:t>0.6</a:t>
            </a:r>
          </a:p>
          <a:p>
            <a:endParaRPr lang="en-GB" dirty="0"/>
          </a:p>
          <a:p>
            <a:r>
              <a:rPr lang="en-GB" dirty="0"/>
              <a:t>0.4</a:t>
            </a:r>
          </a:p>
          <a:p>
            <a:endParaRPr lang="en-GB" dirty="0"/>
          </a:p>
          <a:p>
            <a:r>
              <a:rPr lang="en-GB" dirty="0"/>
              <a:t>0.2</a:t>
            </a:r>
          </a:p>
        </p:txBody>
      </p:sp>
      <p:sp>
        <p:nvSpPr>
          <p:cNvPr id="14" name="TextBox 13">
            <a:extLst>
              <a:ext uri="{FF2B5EF4-FFF2-40B4-BE49-F238E27FC236}">
                <a16:creationId xmlns:a16="http://schemas.microsoft.com/office/drawing/2014/main" id="{EB490F49-C867-4F66-94B7-B52C634FECCD}"/>
              </a:ext>
            </a:extLst>
          </p:cNvPr>
          <p:cNvSpPr txBox="1"/>
          <p:nvPr/>
        </p:nvSpPr>
        <p:spPr>
          <a:xfrm>
            <a:off x="2499557" y="3151837"/>
            <a:ext cx="856661" cy="307777"/>
          </a:xfrm>
          <a:prstGeom prst="rect">
            <a:avLst/>
          </a:prstGeom>
          <a:noFill/>
        </p:spPr>
        <p:txBody>
          <a:bodyPr wrap="square" rtlCol="0">
            <a:spAutoFit/>
          </a:bodyPr>
          <a:lstStyle/>
          <a:p>
            <a:r>
              <a:rPr lang="en-GB" sz="1400" dirty="0"/>
              <a:t>Power</a:t>
            </a:r>
            <a:endParaRPr lang="en-GB" sz="2000" dirty="0"/>
          </a:p>
        </p:txBody>
      </p:sp>
      <p:sp>
        <p:nvSpPr>
          <p:cNvPr id="15" name="Oval 14">
            <a:extLst>
              <a:ext uri="{FF2B5EF4-FFF2-40B4-BE49-F238E27FC236}">
                <a16:creationId xmlns:a16="http://schemas.microsoft.com/office/drawing/2014/main" id="{C109E7FB-98A0-4692-AFA3-ADF7DF429593}"/>
              </a:ext>
            </a:extLst>
          </p:cNvPr>
          <p:cNvSpPr/>
          <p:nvPr/>
        </p:nvSpPr>
        <p:spPr>
          <a:xfrm>
            <a:off x="3210720" y="5467554"/>
            <a:ext cx="71999" cy="7199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E7B51A9A-8233-444B-BABC-F88534A3A92A}"/>
              </a:ext>
            </a:extLst>
          </p:cNvPr>
          <p:cNvSpPr/>
          <p:nvPr/>
        </p:nvSpPr>
        <p:spPr>
          <a:xfrm>
            <a:off x="3614193" y="5249149"/>
            <a:ext cx="71999" cy="7199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DC619222-9913-4485-A950-B9035F8653FC}"/>
              </a:ext>
            </a:extLst>
          </p:cNvPr>
          <p:cNvSpPr/>
          <p:nvPr/>
        </p:nvSpPr>
        <p:spPr>
          <a:xfrm>
            <a:off x="3974233" y="4871018"/>
            <a:ext cx="71999" cy="7199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8" name="Oval 17">
            <a:extLst>
              <a:ext uri="{FF2B5EF4-FFF2-40B4-BE49-F238E27FC236}">
                <a16:creationId xmlns:a16="http://schemas.microsoft.com/office/drawing/2014/main" id="{29F3F794-799D-4785-8A9C-5E5CC191007C}"/>
              </a:ext>
            </a:extLst>
          </p:cNvPr>
          <p:cNvSpPr/>
          <p:nvPr/>
        </p:nvSpPr>
        <p:spPr>
          <a:xfrm>
            <a:off x="4351231" y="4553587"/>
            <a:ext cx="71999" cy="7199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B8577C02-BFCA-451C-AA6D-12B4867260F8}"/>
              </a:ext>
            </a:extLst>
          </p:cNvPr>
          <p:cNvSpPr/>
          <p:nvPr/>
        </p:nvSpPr>
        <p:spPr>
          <a:xfrm>
            <a:off x="4694313" y="4122788"/>
            <a:ext cx="71999" cy="7199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cxnSp>
        <p:nvCxnSpPr>
          <p:cNvPr id="23" name="Straight Connector 22">
            <a:extLst>
              <a:ext uri="{FF2B5EF4-FFF2-40B4-BE49-F238E27FC236}">
                <a16:creationId xmlns:a16="http://schemas.microsoft.com/office/drawing/2014/main" id="{98058C04-85D1-4696-95F6-85EF2F216B2E}"/>
              </a:ext>
            </a:extLst>
          </p:cNvPr>
          <p:cNvCxnSpPr>
            <a:cxnSpLocks/>
          </p:cNvCxnSpPr>
          <p:nvPr/>
        </p:nvCxnSpPr>
        <p:spPr>
          <a:xfrm flipV="1">
            <a:off x="3256236" y="5286603"/>
            <a:ext cx="400050" cy="211932"/>
          </a:xfrm>
          <a:prstGeom prst="line">
            <a:avLst/>
          </a:prstGeom>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2B89C768-5BA4-4172-B400-35AE63495512}"/>
              </a:ext>
            </a:extLst>
          </p:cNvPr>
          <p:cNvCxnSpPr>
            <a:cxnSpLocks/>
          </p:cNvCxnSpPr>
          <p:nvPr/>
        </p:nvCxnSpPr>
        <p:spPr>
          <a:xfrm flipV="1">
            <a:off x="3644097" y="4910367"/>
            <a:ext cx="369376" cy="374781"/>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832106B3-CB73-434F-B892-5BF7812CF095}"/>
              </a:ext>
            </a:extLst>
          </p:cNvPr>
          <p:cNvCxnSpPr>
            <a:cxnSpLocks/>
          </p:cNvCxnSpPr>
          <p:nvPr/>
        </p:nvCxnSpPr>
        <p:spPr>
          <a:xfrm flipV="1">
            <a:off x="4006990" y="4591279"/>
            <a:ext cx="370814" cy="315739"/>
          </a:xfrm>
          <a:prstGeom prst="line">
            <a:avLst/>
          </a:prstGeom>
        </p:spPr>
        <p:style>
          <a:lnRef idx="1">
            <a:schemeClr val="dk1"/>
          </a:lnRef>
          <a:fillRef idx="0">
            <a:schemeClr val="dk1"/>
          </a:fillRef>
          <a:effectRef idx="0">
            <a:schemeClr val="dk1"/>
          </a:effectRef>
          <a:fontRef idx="minor">
            <a:schemeClr val="tx1"/>
          </a:fontRef>
        </p:style>
      </p:cxnSp>
      <p:cxnSp>
        <p:nvCxnSpPr>
          <p:cNvPr id="30" name="Straight Connector 29">
            <a:extLst>
              <a:ext uri="{FF2B5EF4-FFF2-40B4-BE49-F238E27FC236}">
                <a16:creationId xmlns:a16="http://schemas.microsoft.com/office/drawing/2014/main" id="{39F60605-3BCD-4488-8F21-767AF82B587D}"/>
              </a:ext>
            </a:extLst>
          </p:cNvPr>
          <p:cNvCxnSpPr>
            <a:cxnSpLocks/>
          </p:cNvCxnSpPr>
          <p:nvPr/>
        </p:nvCxnSpPr>
        <p:spPr>
          <a:xfrm flipV="1">
            <a:off x="4387230" y="4153128"/>
            <a:ext cx="340619" cy="436458"/>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a:extLst>
              <a:ext uri="{FF2B5EF4-FFF2-40B4-BE49-F238E27FC236}">
                <a16:creationId xmlns:a16="http://schemas.microsoft.com/office/drawing/2014/main" id="{E5EA405F-6AF5-48FC-99B7-B8D8C46A1052}"/>
              </a:ext>
            </a:extLst>
          </p:cNvPr>
          <p:cNvCxnSpPr>
            <a:cxnSpLocks/>
          </p:cNvCxnSpPr>
          <p:nvPr/>
        </p:nvCxnSpPr>
        <p:spPr>
          <a:xfrm flipV="1">
            <a:off x="4727848" y="3926910"/>
            <a:ext cx="426244" cy="238126"/>
          </a:xfrm>
          <a:prstGeom prst="line">
            <a:avLst/>
          </a:prstGeom>
        </p:spPr>
        <p:style>
          <a:lnRef idx="1">
            <a:schemeClr val="dk1"/>
          </a:lnRef>
          <a:fillRef idx="0">
            <a:schemeClr val="dk1"/>
          </a:fillRef>
          <a:effectRef idx="0">
            <a:schemeClr val="dk1"/>
          </a:effectRef>
          <a:fontRef idx="minor">
            <a:schemeClr val="tx1"/>
          </a:fontRef>
        </p:style>
      </p:cxnSp>
      <p:sp>
        <p:nvSpPr>
          <p:cNvPr id="35" name="Oval 34">
            <a:extLst>
              <a:ext uri="{FF2B5EF4-FFF2-40B4-BE49-F238E27FC236}">
                <a16:creationId xmlns:a16="http://schemas.microsoft.com/office/drawing/2014/main" id="{D1A41B8A-F6C8-4B99-8A67-517ED1250FA7}"/>
              </a:ext>
            </a:extLst>
          </p:cNvPr>
          <p:cNvSpPr/>
          <p:nvPr/>
        </p:nvSpPr>
        <p:spPr>
          <a:xfrm>
            <a:off x="5113149" y="3887510"/>
            <a:ext cx="71999" cy="7199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36" name="Oval 35">
            <a:extLst>
              <a:ext uri="{FF2B5EF4-FFF2-40B4-BE49-F238E27FC236}">
                <a16:creationId xmlns:a16="http://schemas.microsoft.com/office/drawing/2014/main" id="{19B8C341-A06E-4EA2-82E3-3191F49B250A}"/>
              </a:ext>
            </a:extLst>
          </p:cNvPr>
          <p:cNvSpPr/>
          <p:nvPr/>
        </p:nvSpPr>
        <p:spPr>
          <a:xfrm>
            <a:off x="5620902" y="3664973"/>
            <a:ext cx="71999" cy="7199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cxnSp>
        <p:nvCxnSpPr>
          <p:cNvPr id="37" name="Straight Connector 36">
            <a:extLst>
              <a:ext uri="{FF2B5EF4-FFF2-40B4-BE49-F238E27FC236}">
                <a16:creationId xmlns:a16="http://schemas.microsoft.com/office/drawing/2014/main" id="{1007F7AC-6ABC-423E-9096-BFB5E70BCC22}"/>
              </a:ext>
            </a:extLst>
          </p:cNvPr>
          <p:cNvCxnSpPr>
            <a:cxnSpLocks/>
          </p:cNvCxnSpPr>
          <p:nvPr/>
        </p:nvCxnSpPr>
        <p:spPr>
          <a:xfrm flipV="1">
            <a:off x="5167364" y="3693547"/>
            <a:ext cx="470123" cy="217948"/>
          </a:xfrm>
          <a:prstGeom prst="line">
            <a:avLst/>
          </a:prstGeom>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39" name="TextBox 38">
                <a:extLst>
                  <a:ext uri="{FF2B5EF4-FFF2-40B4-BE49-F238E27FC236}">
                    <a16:creationId xmlns:a16="http://schemas.microsoft.com/office/drawing/2014/main" id="{3DCBE408-3596-489E-A871-B0A5F35F7915}"/>
                  </a:ext>
                </a:extLst>
              </p:cNvPr>
              <p:cNvSpPr txBox="1"/>
              <p:nvPr/>
            </p:nvSpPr>
            <p:spPr>
              <a:xfrm>
                <a:off x="6744072" y="3609923"/>
                <a:ext cx="3240358" cy="203132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t>The further away the value of parameter (assuming </a:t>
                </a:r>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𝐻</m:t>
                        </m:r>
                      </m:e>
                      <m:sub>
                        <m:r>
                          <a:rPr lang="en-GB" i="1">
                            <a:latin typeface="Cambria Math" panose="02040503050406030204" pitchFamily="18" charset="0"/>
                          </a:rPr>
                          <m:t>1</m:t>
                        </m:r>
                      </m:sub>
                    </m:sSub>
                  </m:oMath>
                </a14:m>
                <a:r>
                  <a:rPr lang="en-GB" dirty="0"/>
                  <a:t> was true) is from the value of the parameter </a:t>
                </a:r>
                <a:r>
                  <a:rPr lang="en-GB" dirty="0">
                    <a:latin typeface="+mj-lt"/>
                  </a:rPr>
                  <a:t>if </a:t>
                </a:r>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𝐻</m:t>
                        </m:r>
                      </m:e>
                      <m:sub>
                        <m:r>
                          <a:rPr lang="en-GB" i="1">
                            <a:latin typeface="Cambria Math" panose="02040503050406030204" pitchFamily="18" charset="0"/>
                          </a:rPr>
                          <m:t>0</m:t>
                        </m:r>
                      </m:sub>
                    </m:sSub>
                  </m:oMath>
                </a14:m>
                <a:r>
                  <a:rPr lang="en-GB" dirty="0"/>
                  <a:t> was true, the more likely we are to reject to reject the null hypothesis, and therefore the higher the power.</a:t>
                </a:r>
              </a:p>
            </p:txBody>
          </p:sp>
        </mc:Choice>
        <mc:Fallback>
          <p:sp>
            <p:nvSpPr>
              <p:cNvPr id="39" name="TextBox 38">
                <a:extLst>
                  <a:ext uri="{FF2B5EF4-FFF2-40B4-BE49-F238E27FC236}">
                    <a16:creationId xmlns:a16="http://schemas.microsoft.com/office/drawing/2014/main" id="{3DCBE408-3596-489E-A871-B0A5F35F7915}"/>
                  </a:ext>
                </a:extLst>
              </p:cNvPr>
              <p:cNvSpPr txBox="1">
                <a:spLocks noRot="1" noChangeAspect="1" noMove="1" noResize="1" noEditPoints="1" noAdjustHandles="1" noChangeArrowheads="1" noChangeShapeType="1" noTextEdit="1"/>
              </p:cNvSpPr>
              <p:nvPr/>
            </p:nvSpPr>
            <p:spPr>
              <a:xfrm>
                <a:off x="6744072" y="3609923"/>
                <a:ext cx="3240358" cy="2031325"/>
              </a:xfrm>
              <a:prstGeom prst="rect">
                <a:avLst/>
              </a:prstGeom>
              <a:blipFill>
                <a:blip r:embed="rId4"/>
                <a:stretch>
                  <a:fillRect l="-1311" t="-1194" b="-3582"/>
                </a:stretch>
              </a:blipFill>
            </p:spPr>
            <p:txBody>
              <a:bodyPr/>
              <a:lstStyle/>
              <a:p>
                <a:r>
                  <a:rPr lang="en-GB">
                    <a:noFill/>
                  </a:rPr>
                  <a:t> </a:t>
                </a:r>
              </a:p>
            </p:txBody>
          </p:sp>
        </mc:Fallback>
      </mc:AlternateContent>
    </p:spTree>
    <p:extLst>
      <p:ext uri="{BB962C8B-B14F-4D97-AF65-F5344CB8AC3E}">
        <p14:creationId xmlns:p14="http://schemas.microsoft.com/office/powerpoint/2010/main" val="3603849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9952F63-B633-42CE-883A-5F707CDCDD8F}"/>
              </a:ext>
            </a:extLst>
          </p:cNvPr>
          <p:cNvGrpSpPr/>
          <p:nvPr/>
        </p:nvGrpSpPr>
        <p:grpSpPr>
          <a:xfrm>
            <a:off x="1524000" y="1"/>
            <a:ext cx="9143074" cy="599127"/>
            <a:chOff x="0" y="13335"/>
            <a:chExt cx="9144218" cy="599127"/>
          </a:xfrm>
        </p:grpSpPr>
        <p:sp>
          <p:nvSpPr>
            <p:cNvPr id="3" name="TextBox 32">
              <a:extLst>
                <a:ext uri="{FF2B5EF4-FFF2-40B4-BE49-F238E27FC236}">
                  <a16:creationId xmlns:a16="http://schemas.microsoft.com/office/drawing/2014/main" id="{91257B89-AAAE-477E-955C-DE88FC9CC416}"/>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Example</a:t>
              </a:r>
              <a:endParaRPr lang="en-GB" sz="3200" dirty="0"/>
            </a:p>
          </p:txBody>
        </p:sp>
        <p:cxnSp>
          <p:nvCxnSpPr>
            <p:cNvPr id="4" name="Straight Connector 3">
              <a:extLst>
                <a:ext uri="{FF2B5EF4-FFF2-40B4-BE49-F238E27FC236}">
                  <a16:creationId xmlns:a16="http://schemas.microsoft.com/office/drawing/2014/main" id="{A40B3178-D587-4CA1-A0BC-6EB3AD07824D}"/>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mc:Choice xmlns:a14="http://schemas.microsoft.com/office/drawing/2010/main" Requires="a14">
          <p:sp>
            <p:nvSpPr>
              <p:cNvPr id="6" name="TextBox 5">
                <a:extLst>
                  <a:ext uri="{FF2B5EF4-FFF2-40B4-BE49-F238E27FC236}">
                    <a16:creationId xmlns:a16="http://schemas.microsoft.com/office/drawing/2014/main" id="{0506DB58-5C6C-4D89-9944-D7B265A1266D}"/>
                  </a:ext>
                </a:extLst>
              </p:cNvPr>
              <p:cNvSpPr txBox="1"/>
              <p:nvPr/>
            </p:nvSpPr>
            <p:spPr>
              <a:xfrm>
                <a:off x="1828668" y="764704"/>
                <a:ext cx="7435684" cy="1815882"/>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400" dirty="0"/>
                  <a:t>[Textbook] Past experience has shown that the number of accidents that take place at a road junction has a Poisson distribution with an average of 3.5 accidents per month. A trading estate is built along one of the roads leading away from the junction and the local council is anxious that this may have increased the accident rate. To see if the number of accidents had increased, a test was set up with the null hypothesis </a:t>
                </a:r>
                <a14:m>
                  <m:oMath xmlns:m="http://schemas.openxmlformats.org/officeDocument/2006/math">
                    <m:sSub>
                      <m:sSubPr>
                        <m:ctrlPr>
                          <a:rPr lang="en-GB" sz="1400" i="1">
                            <a:latin typeface="Cambria Math" panose="02040503050406030204" pitchFamily="18" charset="0"/>
                          </a:rPr>
                        </m:ctrlPr>
                      </m:sSubPr>
                      <m:e>
                        <m:r>
                          <a:rPr lang="en-GB" sz="1400" i="1">
                            <a:latin typeface="Cambria Math" panose="02040503050406030204" pitchFamily="18" charset="0"/>
                          </a:rPr>
                          <m:t>𝐻</m:t>
                        </m:r>
                      </m:e>
                      <m:sub>
                        <m:r>
                          <a:rPr lang="en-GB" sz="1400" i="1">
                            <a:latin typeface="Cambria Math" panose="02040503050406030204" pitchFamily="18" charset="0"/>
                          </a:rPr>
                          <m:t>0</m:t>
                        </m:r>
                      </m:sub>
                    </m:sSub>
                    <m:r>
                      <a:rPr lang="en-GB" sz="1400" i="1">
                        <a:latin typeface="Cambria Math" panose="02040503050406030204" pitchFamily="18" charset="0"/>
                      </a:rPr>
                      <m:t>:</m:t>
                    </m:r>
                    <m:r>
                      <a:rPr lang="en-GB" sz="1400" i="1">
                        <a:latin typeface="Cambria Math" panose="02040503050406030204" pitchFamily="18" charset="0"/>
                      </a:rPr>
                      <m:t>𝜆</m:t>
                    </m:r>
                    <m:r>
                      <a:rPr lang="en-GB" sz="1400" i="1">
                        <a:latin typeface="Cambria Math" panose="02040503050406030204" pitchFamily="18" charset="0"/>
                      </a:rPr>
                      <m:t>=3.5</m:t>
                    </m:r>
                  </m:oMath>
                </a14:m>
                <a:r>
                  <a:rPr lang="en-GB" sz="1400" dirty="0"/>
                  <a:t> and with the alternative hypothesis being accepted if the number of accidents </a:t>
                </a:r>
                <a14:m>
                  <m:oMath xmlns:m="http://schemas.openxmlformats.org/officeDocument/2006/math">
                    <m:r>
                      <a:rPr lang="en-GB" sz="1400" i="1">
                        <a:latin typeface="Cambria Math" panose="02040503050406030204" pitchFamily="18" charset="0"/>
                      </a:rPr>
                      <m:t>𝑋</m:t>
                    </m:r>
                  </m:oMath>
                </a14:m>
                <a:r>
                  <a:rPr lang="en-GB" sz="1400" dirty="0"/>
                  <a:t> within the first month after the alteration was </a:t>
                </a:r>
                <a14:m>
                  <m:oMath xmlns:m="http://schemas.openxmlformats.org/officeDocument/2006/math">
                    <m:r>
                      <a:rPr lang="en-GB" sz="1400" i="1">
                        <a:latin typeface="Cambria Math" panose="02040503050406030204" pitchFamily="18" charset="0"/>
                      </a:rPr>
                      <m:t>≥7</m:t>
                    </m:r>
                  </m:oMath>
                </a14:m>
                <a:r>
                  <a:rPr lang="en-GB" sz="1400" dirty="0"/>
                  <a:t>.</a:t>
                </a:r>
              </a:p>
              <a:p>
                <a:pPr marL="342900" indent="-342900">
                  <a:buAutoNum type="alphaLcParenBoth"/>
                </a:pPr>
                <a:r>
                  <a:rPr lang="en-GB" sz="1400" dirty="0"/>
                  <a:t>Find the size of the test.</a:t>
                </a:r>
              </a:p>
              <a:p>
                <a:pPr marL="342900" indent="-342900">
                  <a:buAutoNum type="alphaLcParenBoth"/>
                </a:pPr>
                <a:r>
                  <a:rPr lang="en-GB" sz="1400" dirty="0"/>
                  <a:t>Find the power function for the test and sketch the graph of the power function.</a:t>
                </a:r>
              </a:p>
            </p:txBody>
          </p:sp>
        </mc:Choice>
        <mc:Fallback>
          <p:sp>
            <p:nvSpPr>
              <p:cNvPr id="6" name="TextBox 5">
                <a:extLst>
                  <a:ext uri="{FF2B5EF4-FFF2-40B4-BE49-F238E27FC236}">
                    <a16:creationId xmlns:a16="http://schemas.microsoft.com/office/drawing/2014/main" id="{0506DB58-5C6C-4D89-9944-D7B265A1266D}"/>
                  </a:ext>
                </a:extLst>
              </p:cNvPr>
              <p:cNvSpPr txBox="1">
                <a:spLocks noRot="1" noChangeAspect="1" noMove="1" noResize="1" noEditPoints="1" noAdjustHandles="1" noChangeArrowheads="1" noChangeShapeType="1" noTextEdit="1"/>
              </p:cNvSpPr>
              <p:nvPr/>
            </p:nvSpPr>
            <p:spPr>
              <a:xfrm>
                <a:off x="1828668" y="764704"/>
                <a:ext cx="7435684" cy="1815882"/>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468A7E07-1EF5-44B5-9E85-987388D0F8D9}"/>
                  </a:ext>
                </a:extLst>
              </p:cNvPr>
              <p:cNvSpPr txBox="1"/>
              <p:nvPr/>
            </p:nvSpPr>
            <p:spPr>
              <a:xfrm>
                <a:off x="1919536" y="2852937"/>
                <a:ext cx="5052764" cy="3217227"/>
              </a:xfrm>
              <a:prstGeom prst="rect">
                <a:avLst/>
              </a:prstGeom>
              <a:noFill/>
            </p:spPr>
            <p:txBody>
              <a:bodyPr wrap="square" rtlCol="0">
                <a:spAutoFit/>
              </a:bodyPr>
              <a:lstStyle/>
              <a:p>
                <a14:m>
                  <m:oMath xmlns:m="http://schemas.openxmlformats.org/officeDocument/2006/math">
                    <m:r>
                      <a:rPr lang="en-GB" i="1">
                        <a:latin typeface="Cambria Math" panose="02040503050406030204" pitchFamily="18" charset="0"/>
                      </a:rPr>
                      <m:t>𝑃</m:t>
                    </m:r>
                    <m:d>
                      <m:dPr>
                        <m:endChr m:val="|"/>
                        <m:ctrlPr>
                          <a:rPr lang="en-GB" i="1">
                            <a:latin typeface="Cambria Math" panose="02040503050406030204" pitchFamily="18" charset="0"/>
                          </a:rPr>
                        </m:ctrlPr>
                      </m:dPr>
                      <m:e>
                        <m:r>
                          <a:rPr lang="en-GB" i="1">
                            <a:latin typeface="Cambria Math" panose="02040503050406030204" pitchFamily="18" charset="0"/>
                          </a:rPr>
                          <m:t>𝑋</m:t>
                        </m:r>
                        <m:r>
                          <a:rPr lang="en-GB" i="1">
                            <a:latin typeface="Cambria Math" panose="02040503050406030204" pitchFamily="18" charset="0"/>
                          </a:rPr>
                          <m:t>≥7 </m:t>
                        </m:r>
                      </m:e>
                    </m:d>
                    <m:r>
                      <a:rPr lang="en-GB" i="1">
                        <a:latin typeface="Cambria Math" panose="02040503050406030204" pitchFamily="18" charset="0"/>
                      </a:rPr>
                      <m:t> </m:t>
                    </m:r>
                    <m:r>
                      <a:rPr lang="en-GB" i="1">
                        <a:latin typeface="Cambria Math" panose="02040503050406030204" pitchFamily="18" charset="0"/>
                      </a:rPr>
                      <m:t>𝜆</m:t>
                    </m:r>
                    <m:r>
                      <a:rPr lang="en-GB" i="1">
                        <a:latin typeface="Cambria Math" panose="02040503050406030204" pitchFamily="18" charset="0"/>
                      </a:rPr>
                      <m:t>=3.5)=1−0.9347=0.0653</m:t>
                    </m:r>
                  </m:oMath>
                </a14:m>
                <a:r>
                  <a:rPr lang="en-GB" dirty="0"/>
                  <a:t> </a:t>
                </a:r>
              </a:p>
              <a:p>
                <a:endParaRPr lang="en-GB" dirty="0"/>
              </a:p>
              <a:p>
                <a:r>
                  <a:rPr lang="en-GB" dirty="0"/>
                  <a:t>Power function</a:t>
                </a:r>
              </a:p>
              <a:p>
                <a:pPr/>
                <a14:m>
                  <m:oMathPara xmlns:m="http://schemas.openxmlformats.org/officeDocument/2006/math">
                    <m:oMathParaPr>
                      <m:jc m:val="centerGroup"/>
                    </m:oMathParaPr>
                    <m:oMath xmlns:m="http://schemas.openxmlformats.org/officeDocument/2006/math">
                      <m:r>
                        <a:rPr lang="en-GB" i="1">
                          <a:latin typeface="Cambria Math" panose="02040503050406030204" pitchFamily="18" charset="0"/>
                        </a:rPr>
                        <m:t>=</m:t>
                      </m:r>
                      <m:r>
                        <a:rPr lang="en-GB" i="1">
                          <a:latin typeface="Cambria Math" panose="02040503050406030204" pitchFamily="18" charset="0"/>
                        </a:rPr>
                        <m:t>𝑃</m:t>
                      </m:r>
                      <m:d>
                        <m:dPr>
                          <m:ctrlPr>
                            <a:rPr lang="en-GB" i="1">
                              <a:latin typeface="Cambria Math" panose="02040503050406030204" pitchFamily="18" charset="0"/>
                            </a:rPr>
                          </m:ctrlPr>
                        </m:dPr>
                        <m:e>
                          <m:r>
                            <a:rPr lang="en-GB" i="1">
                              <a:latin typeface="Cambria Math" panose="02040503050406030204" pitchFamily="18" charset="0"/>
                            </a:rPr>
                            <m:t>𝑋</m:t>
                          </m:r>
                          <m:r>
                            <a:rPr lang="en-GB" i="1">
                              <a:latin typeface="Cambria Math" panose="02040503050406030204" pitchFamily="18" charset="0"/>
                            </a:rPr>
                            <m:t>≥7</m:t>
                          </m:r>
                        </m:e>
                      </m:d>
                      <m:r>
                        <a:rPr lang="en-GB" i="1">
                          <a:latin typeface="Cambria Math" panose="02040503050406030204" pitchFamily="18" charset="0"/>
                        </a:rPr>
                        <m:t>=1−</m:t>
                      </m:r>
                      <m:r>
                        <a:rPr lang="en-GB" i="1">
                          <a:latin typeface="Cambria Math" panose="02040503050406030204" pitchFamily="18" charset="0"/>
                        </a:rPr>
                        <m:t>𝑃</m:t>
                      </m:r>
                      <m:d>
                        <m:dPr>
                          <m:ctrlPr>
                            <a:rPr lang="en-GB" i="1">
                              <a:latin typeface="Cambria Math" panose="02040503050406030204" pitchFamily="18" charset="0"/>
                            </a:rPr>
                          </m:ctrlPr>
                        </m:dPr>
                        <m:e>
                          <m:r>
                            <a:rPr lang="en-GB" i="1">
                              <a:latin typeface="Cambria Math" panose="02040503050406030204" pitchFamily="18" charset="0"/>
                            </a:rPr>
                            <m:t>𝑋</m:t>
                          </m:r>
                          <m:r>
                            <a:rPr lang="en-GB" i="1">
                              <a:latin typeface="Cambria Math" panose="02040503050406030204" pitchFamily="18" charset="0"/>
                            </a:rPr>
                            <m:t>≤6</m:t>
                          </m:r>
                        </m:e>
                      </m:d>
                    </m:oMath>
                    <m:oMath xmlns:m="http://schemas.openxmlformats.org/officeDocument/2006/math">
                      <m:r>
                        <a:rPr lang="en-GB" i="1">
                          <a:latin typeface="Cambria Math" panose="02040503050406030204" pitchFamily="18" charset="0"/>
                        </a:rPr>
                        <m:t>=1−</m:t>
                      </m:r>
                      <m:sSup>
                        <m:sSupPr>
                          <m:ctrlPr>
                            <a:rPr lang="en-GB" i="1">
                              <a:latin typeface="Cambria Math" panose="02040503050406030204" pitchFamily="18" charset="0"/>
                            </a:rPr>
                          </m:ctrlPr>
                        </m:sSupPr>
                        <m:e>
                          <m:r>
                            <a:rPr lang="en-GB" i="1">
                              <a:latin typeface="Cambria Math" panose="02040503050406030204" pitchFamily="18" charset="0"/>
                            </a:rPr>
                            <m:t>𝑒</m:t>
                          </m:r>
                        </m:e>
                        <m:sup>
                          <m:r>
                            <a:rPr lang="en-GB" i="1">
                              <a:latin typeface="Cambria Math" panose="02040503050406030204" pitchFamily="18" charset="0"/>
                            </a:rPr>
                            <m:t>−</m:t>
                          </m:r>
                          <m:r>
                            <a:rPr lang="en-GB" i="1">
                              <a:latin typeface="Cambria Math" panose="02040503050406030204" pitchFamily="18" charset="0"/>
                            </a:rPr>
                            <m:t>𝜆</m:t>
                          </m:r>
                        </m:sup>
                      </m:sSup>
                      <m:d>
                        <m:dPr>
                          <m:ctrlPr>
                            <a:rPr lang="en-GB" i="1">
                              <a:latin typeface="Cambria Math" panose="02040503050406030204" pitchFamily="18" charset="0"/>
                            </a:rPr>
                          </m:ctrlPr>
                        </m:dPr>
                        <m:e>
                          <m:r>
                            <a:rPr lang="en-GB" i="1">
                              <a:latin typeface="Cambria Math" panose="02040503050406030204" pitchFamily="18" charset="0"/>
                            </a:rPr>
                            <m:t>1+</m:t>
                          </m:r>
                          <m:r>
                            <a:rPr lang="en-GB" i="1">
                              <a:latin typeface="Cambria Math" panose="02040503050406030204" pitchFamily="18" charset="0"/>
                            </a:rPr>
                            <m:t>𝜆</m:t>
                          </m:r>
                          <m:r>
                            <a:rPr lang="en-GB" i="1">
                              <a:latin typeface="Cambria Math" panose="02040503050406030204" pitchFamily="18" charset="0"/>
                            </a:rPr>
                            <m:t>+</m:t>
                          </m:r>
                          <m:f>
                            <m:fPr>
                              <m:ctrlPr>
                                <a:rPr lang="en-GB" i="1">
                                  <a:latin typeface="Cambria Math" panose="02040503050406030204" pitchFamily="18" charset="0"/>
                                </a:rPr>
                              </m:ctrlPr>
                            </m:fPr>
                            <m:num>
                              <m:sSup>
                                <m:sSupPr>
                                  <m:ctrlPr>
                                    <a:rPr lang="en-GB" i="1">
                                      <a:latin typeface="Cambria Math" panose="02040503050406030204" pitchFamily="18" charset="0"/>
                                    </a:rPr>
                                  </m:ctrlPr>
                                </m:sSupPr>
                                <m:e>
                                  <m:r>
                                    <a:rPr lang="en-GB" i="1">
                                      <a:latin typeface="Cambria Math" panose="02040503050406030204" pitchFamily="18" charset="0"/>
                                    </a:rPr>
                                    <m:t>𝜆</m:t>
                                  </m:r>
                                </m:e>
                                <m:sup>
                                  <m:r>
                                    <a:rPr lang="en-GB" i="1">
                                      <a:latin typeface="Cambria Math" panose="02040503050406030204" pitchFamily="18" charset="0"/>
                                    </a:rPr>
                                    <m:t>2</m:t>
                                  </m:r>
                                </m:sup>
                              </m:sSup>
                            </m:num>
                            <m:den>
                              <m:r>
                                <a:rPr lang="en-GB" i="1">
                                  <a:latin typeface="Cambria Math" panose="02040503050406030204" pitchFamily="18" charset="0"/>
                                </a:rPr>
                                <m:t>2</m:t>
                              </m:r>
                            </m:den>
                          </m:f>
                          <m:r>
                            <a:rPr lang="en-GB" i="1">
                              <a:latin typeface="Cambria Math" panose="02040503050406030204" pitchFamily="18" charset="0"/>
                            </a:rPr>
                            <m:t>+</m:t>
                          </m:r>
                          <m:f>
                            <m:fPr>
                              <m:ctrlPr>
                                <a:rPr lang="en-GB" i="1">
                                  <a:latin typeface="Cambria Math" panose="02040503050406030204" pitchFamily="18" charset="0"/>
                                </a:rPr>
                              </m:ctrlPr>
                            </m:fPr>
                            <m:num>
                              <m:sSup>
                                <m:sSupPr>
                                  <m:ctrlPr>
                                    <a:rPr lang="en-GB" i="1">
                                      <a:latin typeface="Cambria Math" panose="02040503050406030204" pitchFamily="18" charset="0"/>
                                    </a:rPr>
                                  </m:ctrlPr>
                                </m:sSupPr>
                                <m:e>
                                  <m:r>
                                    <a:rPr lang="en-GB" i="1">
                                      <a:latin typeface="Cambria Math" panose="02040503050406030204" pitchFamily="18" charset="0"/>
                                    </a:rPr>
                                    <m:t>𝜆</m:t>
                                  </m:r>
                                </m:e>
                                <m:sup>
                                  <m:r>
                                    <a:rPr lang="en-GB" i="1">
                                      <a:latin typeface="Cambria Math" panose="02040503050406030204" pitchFamily="18" charset="0"/>
                                    </a:rPr>
                                    <m:t>3</m:t>
                                  </m:r>
                                </m:sup>
                              </m:sSup>
                            </m:num>
                            <m:den>
                              <m:r>
                                <a:rPr lang="en-GB" i="1">
                                  <a:latin typeface="Cambria Math" panose="02040503050406030204" pitchFamily="18" charset="0"/>
                                </a:rPr>
                                <m:t>6</m:t>
                              </m:r>
                            </m:den>
                          </m:f>
                          <m:r>
                            <a:rPr lang="en-GB" i="1">
                              <a:latin typeface="Cambria Math" panose="02040503050406030204" pitchFamily="18" charset="0"/>
                            </a:rPr>
                            <m:t>+</m:t>
                          </m:r>
                          <m:f>
                            <m:fPr>
                              <m:ctrlPr>
                                <a:rPr lang="en-GB" i="1">
                                  <a:latin typeface="Cambria Math" panose="02040503050406030204" pitchFamily="18" charset="0"/>
                                </a:rPr>
                              </m:ctrlPr>
                            </m:fPr>
                            <m:num>
                              <m:sSup>
                                <m:sSupPr>
                                  <m:ctrlPr>
                                    <a:rPr lang="en-GB" i="1">
                                      <a:latin typeface="Cambria Math" panose="02040503050406030204" pitchFamily="18" charset="0"/>
                                    </a:rPr>
                                  </m:ctrlPr>
                                </m:sSupPr>
                                <m:e>
                                  <m:r>
                                    <a:rPr lang="en-GB" i="1">
                                      <a:latin typeface="Cambria Math" panose="02040503050406030204" pitchFamily="18" charset="0"/>
                                    </a:rPr>
                                    <m:t>𝜆</m:t>
                                  </m:r>
                                </m:e>
                                <m:sup>
                                  <m:r>
                                    <a:rPr lang="en-GB" i="1">
                                      <a:latin typeface="Cambria Math" panose="02040503050406030204" pitchFamily="18" charset="0"/>
                                    </a:rPr>
                                    <m:t>4</m:t>
                                  </m:r>
                                </m:sup>
                              </m:sSup>
                            </m:num>
                            <m:den>
                              <m:r>
                                <a:rPr lang="en-GB" i="1">
                                  <a:latin typeface="Cambria Math" panose="02040503050406030204" pitchFamily="18" charset="0"/>
                                </a:rPr>
                                <m:t>24</m:t>
                              </m:r>
                            </m:den>
                          </m:f>
                          <m:r>
                            <a:rPr lang="en-GB" i="1">
                              <a:latin typeface="Cambria Math" panose="02040503050406030204" pitchFamily="18" charset="0"/>
                            </a:rPr>
                            <m:t>+</m:t>
                          </m:r>
                          <m:f>
                            <m:fPr>
                              <m:ctrlPr>
                                <a:rPr lang="en-GB" i="1">
                                  <a:latin typeface="Cambria Math" panose="02040503050406030204" pitchFamily="18" charset="0"/>
                                </a:rPr>
                              </m:ctrlPr>
                            </m:fPr>
                            <m:num>
                              <m:sSup>
                                <m:sSupPr>
                                  <m:ctrlPr>
                                    <a:rPr lang="en-GB" i="1">
                                      <a:latin typeface="Cambria Math" panose="02040503050406030204" pitchFamily="18" charset="0"/>
                                    </a:rPr>
                                  </m:ctrlPr>
                                </m:sSupPr>
                                <m:e>
                                  <m:r>
                                    <a:rPr lang="en-GB" i="1">
                                      <a:latin typeface="Cambria Math" panose="02040503050406030204" pitchFamily="18" charset="0"/>
                                    </a:rPr>
                                    <m:t>𝜆</m:t>
                                  </m:r>
                                </m:e>
                                <m:sup>
                                  <m:r>
                                    <a:rPr lang="en-GB" i="1">
                                      <a:latin typeface="Cambria Math" panose="02040503050406030204" pitchFamily="18" charset="0"/>
                                    </a:rPr>
                                    <m:t>5</m:t>
                                  </m:r>
                                </m:sup>
                              </m:sSup>
                            </m:num>
                            <m:den>
                              <m:r>
                                <a:rPr lang="en-GB" i="1">
                                  <a:latin typeface="Cambria Math" panose="02040503050406030204" pitchFamily="18" charset="0"/>
                                </a:rPr>
                                <m:t>120</m:t>
                              </m:r>
                            </m:den>
                          </m:f>
                          <m:r>
                            <a:rPr lang="en-GB" i="1">
                              <a:latin typeface="Cambria Math" panose="02040503050406030204" pitchFamily="18" charset="0"/>
                            </a:rPr>
                            <m:t>+</m:t>
                          </m:r>
                          <m:f>
                            <m:fPr>
                              <m:ctrlPr>
                                <a:rPr lang="en-GB" i="1">
                                  <a:latin typeface="Cambria Math" panose="02040503050406030204" pitchFamily="18" charset="0"/>
                                </a:rPr>
                              </m:ctrlPr>
                            </m:fPr>
                            <m:num>
                              <m:sSup>
                                <m:sSupPr>
                                  <m:ctrlPr>
                                    <a:rPr lang="en-GB" i="1">
                                      <a:latin typeface="Cambria Math" panose="02040503050406030204" pitchFamily="18" charset="0"/>
                                    </a:rPr>
                                  </m:ctrlPr>
                                </m:sSupPr>
                                <m:e>
                                  <m:r>
                                    <a:rPr lang="en-GB" i="1">
                                      <a:latin typeface="Cambria Math" panose="02040503050406030204" pitchFamily="18" charset="0"/>
                                    </a:rPr>
                                    <m:t>𝜆</m:t>
                                  </m:r>
                                </m:e>
                                <m:sup>
                                  <m:r>
                                    <a:rPr lang="en-GB" i="1">
                                      <a:latin typeface="Cambria Math" panose="02040503050406030204" pitchFamily="18" charset="0"/>
                                    </a:rPr>
                                    <m:t>6</m:t>
                                  </m:r>
                                </m:sup>
                              </m:sSup>
                            </m:num>
                            <m:den>
                              <m:r>
                                <a:rPr lang="en-GB" i="1">
                                  <a:latin typeface="Cambria Math" panose="02040503050406030204" pitchFamily="18" charset="0"/>
                                </a:rPr>
                                <m:t>720</m:t>
                              </m:r>
                            </m:den>
                          </m:f>
                        </m:e>
                      </m:d>
                    </m:oMath>
                  </m:oMathPara>
                </a14:m>
                <a:r>
                  <a:rPr lang="en-GB" dirty="0"/>
                  <a:t/>
                </a:r>
                <a:br>
                  <a:rPr lang="en-GB" dirty="0"/>
                </a:br>
                <a:endParaRPr lang="en-GB" dirty="0"/>
              </a:p>
              <a:p>
                <a:r>
                  <a:rPr lang="en-GB" dirty="0"/>
                  <a:t>Then using your calculator for different values of </a:t>
                </a:r>
                <a14:m>
                  <m:oMath xmlns:m="http://schemas.openxmlformats.org/officeDocument/2006/math">
                    <m:r>
                      <a:rPr lang="en-GB" i="1">
                        <a:latin typeface="Cambria Math" panose="02040503050406030204" pitchFamily="18" charset="0"/>
                      </a:rPr>
                      <m:t>𝜆</m:t>
                    </m:r>
                  </m:oMath>
                </a14:m>
                <a:r>
                  <a:rPr lang="en-GB" dirty="0"/>
                  <a:t>:</a:t>
                </a:r>
              </a:p>
              <a:p>
                <a:pPr/>
                <a14:m>
                  <m:oMathPara xmlns:m="http://schemas.openxmlformats.org/officeDocument/2006/math">
                    <m:oMathParaPr>
                      <m:jc m:val="centerGroup"/>
                    </m:oMathParaPr>
                    <m:oMath xmlns:m="http://schemas.openxmlformats.org/officeDocument/2006/math">
                      <m:r>
                        <a:rPr lang="en-GB" i="1">
                          <a:latin typeface="Cambria Math" panose="02040503050406030204" pitchFamily="18" charset="0"/>
                        </a:rPr>
                        <m:t>𝜆</m:t>
                      </m:r>
                      <m:r>
                        <a:rPr lang="en-GB" i="1">
                          <a:latin typeface="Cambria Math" panose="02040503050406030204" pitchFamily="18" charset="0"/>
                        </a:rPr>
                        <m:t>=4  →  </m:t>
                      </m:r>
                      <m:r>
                        <a:rPr lang="en-GB" i="1">
                          <a:latin typeface="Cambria Math" panose="02040503050406030204" pitchFamily="18" charset="0"/>
                        </a:rPr>
                        <m:t>𝑃𝑜𝑤𝑒𝑟</m:t>
                      </m:r>
                      <m:r>
                        <a:rPr lang="en-GB" i="1">
                          <a:latin typeface="Cambria Math" panose="02040503050406030204" pitchFamily="18" charset="0"/>
                        </a:rPr>
                        <m:t>=0.1107</m:t>
                      </m:r>
                    </m:oMath>
                    <m:oMath xmlns:m="http://schemas.openxmlformats.org/officeDocument/2006/math">
                      <m:r>
                        <a:rPr lang="en-GB" i="1">
                          <a:latin typeface="Cambria Math" panose="02040503050406030204" pitchFamily="18" charset="0"/>
                        </a:rPr>
                        <m:t>𝜆</m:t>
                      </m:r>
                      <m:r>
                        <a:rPr lang="en-GB" i="1">
                          <a:latin typeface="Cambria Math" panose="02040503050406030204" pitchFamily="18" charset="0"/>
                        </a:rPr>
                        <m:t>=5  →0.2378</m:t>
                      </m:r>
                    </m:oMath>
                    <m:oMath xmlns:m="http://schemas.openxmlformats.org/officeDocument/2006/math">
                      <m:r>
                        <a:rPr lang="en-GB" i="1">
                          <a:latin typeface="Cambria Math" panose="02040503050406030204" pitchFamily="18" charset="0"/>
                        </a:rPr>
                        <m:t>𝜆</m:t>
                      </m:r>
                      <m:r>
                        <a:rPr lang="en-GB" i="1">
                          <a:latin typeface="Cambria Math" panose="02040503050406030204" pitchFamily="18" charset="0"/>
                        </a:rPr>
                        <m:t>=6  →0.3937</m:t>
                      </m:r>
                    </m:oMath>
                    <m:oMath xmlns:m="http://schemas.openxmlformats.org/officeDocument/2006/math">
                      <m:r>
                        <a:rPr lang="en-GB" i="1">
                          <a:latin typeface="Cambria Math" panose="02040503050406030204" pitchFamily="18" charset="0"/>
                        </a:rPr>
                        <m:t>…</m:t>
                      </m:r>
                    </m:oMath>
                  </m:oMathPara>
                </a14:m>
                <a:endParaRPr lang="en-GB" dirty="0"/>
              </a:p>
            </p:txBody>
          </p:sp>
        </mc:Choice>
        <mc:Fallback>
          <p:sp>
            <p:nvSpPr>
              <p:cNvPr id="7" name="TextBox 6">
                <a:extLst>
                  <a:ext uri="{FF2B5EF4-FFF2-40B4-BE49-F238E27FC236}">
                    <a16:creationId xmlns:a16="http://schemas.microsoft.com/office/drawing/2014/main" id="{468A7E07-1EF5-44B5-9E85-987388D0F8D9}"/>
                  </a:ext>
                </a:extLst>
              </p:cNvPr>
              <p:cNvSpPr txBox="1">
                <a:spLocks noRot="1" noChangeAspect="1" noMove="1" noResize="1" noEditPoints="1" noAdjustHandles="1" noChangeArrowheads="1" noChangeShapeType="1" noTextEdit="1"/>
              </p:cNvSpPr>
              <p:nvPr/>
            </p:nvSpPr>
            <p:spPr>
              <a:xfrm>
                <a:off x="1919536" y="2852937"/>
                <a:ext cx="5052764" cy="3217227"/>
              </a:xfrm>
              <a:prstGeom prst="rect">
                <a:avLst/>
              </a:prstGeom>
              <a:blipFill>
                <a:blip r:embed="rId3"/>
                <a:stretch>
                  <a:fillRect l="-1086"/>
                </a:stretch>
              </a:blipFill>
            </p:spPr>
            <p:txBody>
              <a:bodyPr/>
              <a:lstStyle/>
              <a:p>
                <a:r>
                  <a:rPr lang="en-GB">
                    <a:noFill/>
                  </a:rPr>
                  <a:t> </a:t>
                </a:r>
              </a:p>
            </p:txBody>
          </p:sp>
        </mc:Fallback>
      </mc:AlternateContent>
      <p:pic>
        <p:nvPicPr>
          <p:cNvPr id="8" name="Picture 7">
            <a:extLst>
              <a:ext uri="{FF2B5EF4-FFF2-40B4-BE49-F238E27FC236}">
                <a16:creationId xmlns:a16="http://schemas.microsoft.com/office/drawing/2014/main" id="{233D5F00-00CB-4D9B-86BF-5412CB46DA1D}"/>
              </a:ext>
            </a:extLst>
          </p:cNvPr>
          <p:cNvPicPr>
            <a:picLocks noChangeAspect="1"/>
          </p:cNvPicPr>
          <p:nvPr/>
        </p:nvPicPr>
        <p:blipFill>
          <a:blip r:embed="rId4"/>
          <a:stretch>
            <a:fillRect/>
          </a:stretch>
        </p:blipFill>
        <p:spPr>
          <a:xfrm>
            <a:off x="7005415" y="4260622"/>
            <a:ext cx="3000375" cy="2133600"/>
          </a:xfrm>
          <a:prstGeom prst="rect">
            <a:avLst/>
          </a:prstGeom>
        </p:spPr>
      </p:pic>
      <p:sp>
        <p:nvSpPr>
          <p:cNvPr id="9" name="Arrow: Right 8">
            <a:extLst>
              <a:ext uri="{FF2B5EF4-FFF2-40B4-BE49-F238E27FC236}">
                <a16:creationId xmlns:a16="http://schemas.microsoft.com/office/drawing/2014/main" id="{9F285672-D374-4DA7-9F72-30746BA664EF}"/>
              </a:ext>
            </a:extLst>
          </p:cNvPr>
          <p:cNvSpPr/>
          <p:nvPr/>
        </p:nvSpPr>
        <p:spPr>
          <a:xfrm>
            <a:off x="6095428" y="5183406"/>
            <a:ext cx="621498" cy="14401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D5050D0D-AF06-4E75-8429-B3C454E094E8}"/>
              </a:ext>
            </a:extLst>
          </p:cNvPr>
          <p:cNvSpPr txBox="1"/>
          <p:nvPr/>
        </p:nvSpPr>
        <p:spPr>
          <a:xfrm>
            <a:off x="2423593" y="5808591"/>
            <a:ext cx="3000375" cy="92333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t>In an exam question they might give you a partially completed table.</a:t>
            </a:r>
          </a:p>
        </p:txBody>
      </p:sp>
      <p:sp>
        <p:nvSpPr>
          <p:cNvPr id="11" name="Rectangle 10">
            <a:extLst>
              <a:ext uri="{FF2B5EF4-FFF2-40B4-BE49-F238E27FC236}">
                <a16:creationId xmlns:a16="http://schemas.microsoft.com/office/drawing/2014/main" id="{C6A30C5F-1E33-41EB-98F4-34F03B429D74}"/>
              </a:ext>
            </a:extLst>
          </p:cNvPr>
          <p:cNvSpPr/>
          <p:nvPr/>
        </p:nvSpPr>
        <p:spPr>
          <a:xfrm>
            <a:off x="1709367" y="2847798"/>
            <a:ext cx="21602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a</a:t>
            </a:r>
          </a:p>
        </p:txBody>
      </p:sp>
      <p:sp>
        <p:nvSpPr>
          <p:cNvPr id="12" name="Rectangle 11">
            <a:extLst>
              <a:ext uri="{FF2B5EF4-FFF2-40B4-BE49-F238E27FC236}">
                <a16:creationId xmlns:a16="http://schemas.microsoft.com/office/drawing/2014/main" id="{2E3C315F-04C3-4D59-B483-A8C0D41C8D85}"/>
              </a:ext>
            </a:extLst>
          </p:cNvPr>
          <p:cNvSpPr/>
          <p:nvPr/>
        </p:nvSpPr>
        <p:spPr>
          <a:xfrm>
            <a:off x="1703512" y="3429000"/>
            <a:ext cx="21602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b</a:t>
            </a:r>
          </a:p>
        </p:txBody>
      </p:sp>
      <p:sp>
        <p:nvSpPr>
          <p:cNvPr id="13" name="Rectangle 12">
            <a:extLst>
              <a:ext uri="{FF2B5EF4-FFF2-40B4-BE49-F238E27FC236}">
                <a16:creationId xmlns:a16="http://schemas.microsoft.com/office/drawing/2014/main" id="{4C5962E7-BCC4-4AFA-9A25-3256F88F1E9F}"/>
              </a:ext>
            </a:extLst>
          </p:cNvPr>
          <p:cNvSpPr/>
          <p:nvPr/>
        </p:nvSpPr>
        <p:spPr>
          <a:xfrm>
            <a:off x="1930624" y="2847799"/>
            <a:ext cx="8075165" cy="48323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GB" sz="2800" dirty="0"/>
              <a:t>? </a:t>
            </a:r>
          </a:p>
        </p:txBody>
      </p:sp>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35349CBD-64C8-4BBE-BB62-C87DACA0B107}"/>
                  </a:ext>
                </a:extLst>
              </p:cNvPr>
              <p:cNvSpPr txBox="1"/>
              <p:nvPr/>
            </p:nvSpPr>
            <p:spPr>
              <a:xfrm>
                <a:off x="7379568" y="3632493"/>
                <a:ext cx="3026270"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t>A function of the parameter </a:t>
                </a:r>
                <a14:m>
                  <m:oMath xmlns:m="http://schemas.openxmlformats.org/officeDocument/2006/math">
                    <m:r>
                      <a:rPr lang="en-GB" i="1">
                        <a:latin typeface="Cambria Math" panose="02040503050406030204" pitchFamily="18" charset="0"/>
                      </a:rPr>
                      <m:t>𝜆</m:t>
                    </m:r>
                  </m:oMath>
                </a14:m>
                <a:r>
                  <a:rPr lang="en-GB" dirty="0"/>
                  <a:t>.</a:t>
                </a:r>
              </a:p>
            </p:txBody>
          </p:sp>
        </mc:Choice>
        <mc:Fallback>
          <p:sp>
            <p:nvSpPr>
              <p:cNvPr id="16" name="TextBox 15">
                <a:extLst>
                  <a:ext uri="{FF2B5EF4-FFF2-40B4-BE49-F238E27FC236}">
                    <a16:creationId xmlns:a16="http://schemas.microsoft.com/office/drawing/2014/main" id="{35349CBD-64C8-4BBE-BB62-C87DACA0B107}"/>
                  </a:ext>
                </a:extLst>
              </p:cNvPr>
              <p:cNvSpPr txBox="1">
                <a:spLocks noRot="1" noChangeAspect="1" noMove="1" noResize="1" noEditPoints="1" noAdjustHandles="1" noChangeArrowheads="1" noChangeShapeType="1" noTextEdit="1"/>
              </p:cNvSpPr>
              <p:nvPr/>
            </p:nvSpPr>
            <p:spPr>
              <a:xfrm>
                <a:off x="7379568" y="3632493"/>
                <a:ext cx="3026270" cy="369332"/>
              </a:xfrm>
              <a:prstGeom prst="rect">
                <a:avLst/>
              </a:prstGeom>
              <a:blipFill>
                <a:blip r:embed="rId5"/>
                <a:stretch>
                  <a:fillRect l="-1606" t="-8065" r="-1205" b="-24194"/>
                </a:stretch>
              </a:blipFill>
            </p:spPr>
            <p:txBody>
              <a:bodyPr/>
              <a:lstStyle/>
              <a:p>
                <a:r>
                  <a:rPr lang="en-GB">
                    <a:noFill/>
                  </a:rPr>
                  <a:t> </a:t>
                </a:r>
              </a:p>
            </p:txBody>
          </p:sp>
        </mc:Fallback>
      </mc:AlternateContent>
      <p:cxnSp>
        <p:nvCxnSpPr>
          <p:cNvPr id="18" name="Straight Arrow Connector 17">
            <a:extLst>
              <a:ext uri="{FF2B5EF4-FFF2-40B4-BE49-F238E27FC236}">
                <a16:creationId xmlns:a16="http://schemas.microsoft.com/office/drawing/2014/main" id="{E6E4600A-A7BF-4308-BC2E-7C0EBAFEC0C6}"/>
              </a:ext>
            </a:extLst>
          </p:cNvPr>
          <p:cNvCxnSpPr>
            <a:stCxn id="16" idx="1"/>
          </p:cNvCxnSpPr>
          <p:nvPr/>
        </p:nvCxnSpPr>
        <p:spPr>
          <a:xfrm flipH="1">
            <a:off x="6867526" y="3817160"/>
            <a:ext cx="512043" cy="2214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Rectangle 13">
            <a:extLst>
              <a:ext uri="{FF2B5EF4-FFF2-40B4-BE49-F238E27FC236}">
                <a16:creationId xmlns:a16="http://schemas.microsoft.com/office/drawing/2014/main" id="{8072B194-0D5F-4D89-A732-890ED219B9DA}"/>
              </a:ext>
            </a:extLst>
          </p:cNvPr>
          <p:cNvSpPr/>
          <p:nvPr/>
        </p:nvSpPr>
        <p:spPr>
          <a:xfrm>
            <a:off x="1925190" y="3420219"/>
            <a:ext cx="8480648" cy="331170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GB" sz="2800" dirty="0"/>
              <a:t>? </a:t>
            </a:r>
          </a:p>
        </p:txBody>
      </p:sp>
    </p:spTree>
    <p:extLst>
      <p:ext uri="{BB962C8B-B14F-4D97-AF65-F5344CB8AC3E}">
        <p14:creationId xmlns:p14="http://schemas.microsoft.com/office/powerpoint/2010/main" val="265429228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8" restart="whenNotActive" fill="hold" evtFilter="cancelBubble" nodeType="interactiveSeq">
                <p:stCondLst>
                  <p:cond evt="onClick" delay="0">
                    <p:tgtEl>
                      <p:spTgt spid="14"/>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4"/>
                                        </p:tgtEl>
                                      </p:cBhvr>
                                    </p:animEffect>
                                    <p:set>
                                      <p:cBhvr>
                                        <p:cTn id="13"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7B887FF-5695-40B6-9AF2-A744A702F76C}"/>
              </a:ext>
            </a:extLst>
          </p:cNvPr>
          <p:cNvGrpSpPr/>
          <p:nvPr/>
        </p:nvGrpSpPr>
        <p:grpSpPr>
          <a:xfrm>
            <a:off x="1524000" y="1"/>
            <a:ext cx="9143074" cy="599127"/>
            <a:chOff x="0" y="13335"/>
            <a:chExt cx="9144218" cy="599127"/>
          </a:xfrm>
        </p:grpSpPr>
        <p:sp>
          <p:nvSpPr>
            <p:cNvPr id="4" name="TextBox 32">
              <a:extLst>
                <a:ext uri="{FF2B5EF4-FFF2-40B4-BE49-F238E27FC236}">
                  <a16:creationId xmlns:a16="http://schemas.microsoft.com/office/drawing/2014/main" id="{3A3645A6-DDE3-4445-8993-9DDA5E732C7E}"/>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Comparing Tests</a:t>
              </a:r>
              <a:endParaRPr lang="en-GB" sz="3200" dirty="0"/>
            </a:p>
          </p:txBody>
        </p:sp>
        <p:cxnSp>
          <p:nvCxnSpPr>
            <p:cNvPr id="5" name="Straight Connector 4">
              <a:extLst>
                <a:ext uri="{FF2B5EF4-FFF2-40B4-BE49-F238E27FC236}">
                  <a16:creationId xmlns:a16="http://schemas.microsoft.com/office/drawing/2014/main" id="{09C218D5-2256-46D5-BE63-56E5616992D8}"/>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6" name="TextBox 5">
            <a:extLst>
              <a:ext uri="{FF2B5EF4-FFF2-40B4-BE49-F238E27FC236}">
                <a16:creationId xmlns:a16="http://schemas.microsoft.com/office/drawing/2014/main" id="{FE8E2D37-5D2E-45E6-A6D2-990EA97C60F7}"/>
              </a:ext>
            </a:extLst>
          </p:cNvPr>
          <p:cNvSpPr txBox="1"/>
          <p:nvPr/>
        </p:nvSpPr>
        <p:spPr>
          <a:xfrm>
            <a:off x="1709986" y="670595"/>
            <a:ext cx="8510339" cy="1077218"/>
          </a:xfrm>
          <a:prstGeom prst="rect">
            <a:avLst/>
          </a:prstGeom>
          <a:noFill/>
        </p:spPr>
        <p:txBody>
          <a:bodyPr wrap="square" rtlCol="0">
            <a:spAutoFit/>
          </a:bodyPr>
          <a:lstStyle/>
          <a:p>
            <a:r>
              <a:rPr lang="en-GB" sz="1600" dirty="0"/>
              <a:t>We can construct different tests for example by </a:t>
            </a:r>
            <a:r>
              <a:rPr lang="en-GB" sz="1600" b="1" dirty="0"/>
              <a:t>varying the critical region</a:t>
            </a:r>
            <a:r>
              <a:rPr lang="en-GB" sz="1600" dirty="0"/>
              <a:t> and/or the </a:t>
            </a:r>
            <a:r>
              <a:rPr lang="en-GB" sz="1600" b="1" dirty="0"/>
              <a:t>sample size</a:t>
            </a:r>
            <a:r>
              <a:rPr lang="en-GB" sz="1600" dirty="0"/>
              <a:t>.</a:t>
            </a:r>
          </a:p>
          <a:p>
            <a:r>
              <a:rPr lang="en-GB" sz="1600" b="1" dirty="0"/>
              <a:t>When comparing two tests (of comparable size), you should recommend the test with the higher power within the likely range of the parameter</a:t>
            </a:r>
            <a:r>
              <a:rPr lang="en-GB" sz="1600" dirty="0"/>
              <a:t>, as being more confident in the claim we’re making (e.g. new drugs reduces death rate) is clearly desirable. </a:t>
            </a:r>
          </a:p>
        </p:txBody>
      </p: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FCFA01DD-93F2-4C8D-857D-CBB7184903C9}"/>
                  </a:ext>
                </a:extLst>
              </p:cNvPr>
              <p:cNvSpPr txBox="1"/>
              <p:nvPr/>
            </p:nvSpPr>
            <p:spPr>
              <a:xfrm>
                <a:off x="1662359" y="1924057"/>
                <a:ext cx="4900366" cy="4893647"/>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200" dirty="0"/>
                  <a:t>[Textbook] A manufacturer of sweets supplies a mixed assortment of chocolates in a jar. He claims that 40% of the chocolates have a ‘hard centre’, the remainder being ‘soft centred’.</a:t>
                </a:r>
              </a:p>
              <a:p>
                <a:r>
                  <a:rPr lang="en-GB" sz="1200" dirty="0"/>
                  <a:t>A shopkeeper does not believe the manufacturer’s claim and proposes to test it using the following hypotheses.</a:t>
                </a:r>
              </a:p>
              <a:p>
                <a:pPr/>
                <a14:m>
                  <m:oMathPara xmlns:m="http://schemas.openxmlformats.org/officeDocument/2006/math">
                    <m:oMathParaPr>
                      <m:jc m:val="centerGroup"/>
                    </m:oMathParaPr>
                    <m:oMath xmlns:m="http://schemas.openxmlformats.org/officeDocument/2006/math">
                      <m:sSub>
                        <m:sSubPr>
                          <m:ctrlPr>
                            <a:rPr lang="en-GB" sz="1200" i="1">
                              <a:latin typeface="Cambria Math" panose="02040503050406030204" pitchFamily="18" charset="0"/>
                            </a:rPr>
                          </m:ctrlPr>
                        </m:sSubPr>
                        <m:e>
                          <m:r>
                            <a:rPr lang="en-GB" sz="1200" i="1">
                              <a:latin typeface="Cambria Math" panose="02040503050406030204" pitchFamily="18" charset="0"/>
                            </a:rPr>
                            <m:t>𝐻</m:t>
                          </m:r>
                        </m:e>
                        <m:sub>
                          <m:r>
                            <a:rPr lang="en-GB" sz="1200" i="1">
                              <a:latin typeface="Cambria Math" panose="02040503050406030204" pitchFamily="18" charset="0"/>
                            </a:rPr>
                            <m:t>0</m:t>
                          </m:r>
                        </m:sub>
                      </m:sSub>
                      <m:r>
                        <a:rPr lang="en-GB" sz="1200" i="1">
                          <a:latin typeface="Cambria Math" panose="02040503050406030204" pitchFamily="18" charset="0"/>
                        </a:rPr>
                        <m:t>:</m:t>
                      </m:r>
                      <m:r>
                        <a:rPr lang="en-GB" sz="1200" i="1">
                          <a:latin typeface="Cambria Math" panose="02040503050406030204" pitchFamily="18" charset="0"/>
                        </a:rPr>
                        <m:t>𝑝</m:t>
                      </m:r>
                      <m:r>
                        <a:rPr lang="en-GB" sz="1200" i="1">
                          <a:latin typeface="Cambria Math" panose="02040503050406030204" pitchFamily="18" charset="0"/>
                        </a:rPr>
                        <m:t>=0.4,    </m:t>
                      </m:r>
                      <m:sSub>
                        <m:sSubPr>
                          <m:ctrlPr>
                            <a:rPr lang="en-GB" sz="1200" i="1">
                              <a:latin typeface="Cambria Math" panose="02040503050406030204" pitchFamily="18" charset="0"/>
                            </a:rPr>
                          </m:ctrlPr>
                        </m:sSubPr>
                        <m:e>
                          <m:r>
                            <a:rPr lang="en-GB" sz="1200" i="1">
                              <a:latin typeface="Cambria Math" panose="02040503050406030204" pitchFamily="18" charset="0"/>
                            </a:rPr>
                            <m:t>𝐻</m:t>
                          </m:r>
                        </m:e>
                        <m:sub>
                          <m:r>
                            <a:rPr lang="en-GB" sz="1200" i="1">
                              <a:latin typeface="Cambria Math" panose="02040503050406030204" pitchFamily="18" charset="0"/>
                            </a:rPr>
                            <m:t>1</m:t>
                          </m:r>
                        </m:sub>
                      </m:sSub>
                      <m:r>
                        <a:rPr lang="en-GB" sz="1200" i="1">
                          <a:latin typeface="Cambria Math" panose="02040503050406030204" pitchFamily="18" charset="0"/>
                        </a:rPr>
                        <m:t>:</m:t>
                      </m:r>
                      <m:r>
                        <a:rPr lang="en-GB" sz="1200" i="1">
                          <a:latin typeface="Cambria Math" panose="02040503050406030204" pitchFamily="18" charset="0"/>
                        </a:rPr>
                        <m:t>𝑝</m:t>
                      </m:r>
                      <m:r>
                        <a:rPr lang="en-GB" sz="1200" i="1">
                          <a:latin typeface="Cambria Math" panose="02040503050406030204" pitchFamily="18" charset="0"/>
                        </a:rPr>
                        <m:t>&lt;0.4</m:t>
                      </m:r>
                    </m:oMath>
                  </m:oMathPara>
                </a14:m>
                <a:endParaRPr lang="en-GB" sz="1200" dirty="0"/>
              </a:p>
              <a:p>
                <a:r>
                  <a:rPr lang="en-GB" sz="1200" dirty="0"/>
                  <a:t>where </a:t>
                </a:r>
                <a14:m>
                  <m:oMath xmlns:m="http://schemas.openxmlformats.org/officeDocument/2006/math">
                    <m:r>
                      <a:rPr lang="en-GB" sz="1200" i="1">
                        <a:latin typeface="Cambria Math" panose="02040503050406030204" pitchFamily="18" charset="0"/>
                      </a:rPr>
                      <m:t>𝑝</m:t>
                    </m:r>
                  </m:oMath>
                </a14:m>
                <a:r>
                  <a:rPr lang="en-GB" sz="1200" dirty="0"/>
                  <a:t> is the proportion of ‘hard centres’ in the jar. Two tests are proposed.</a:t>
                </a:r>
              </a:p>
              <a:p>
                <a:r>
                  <a:rPr lang="en-GB" sz="1200" dirty="0"/>
                  <a:t>In test </a:t>
                </a:r>
                <a14:m>
                  <m:oMath xmlns:m="http://schemas.openxmlformats.org/officeDocument/2006/math">
                    <m:r>
                      <a:rPr lang="en-GB" sz="1200" i="1">
                        <a:latin typeface="Cambria Math" panose="02040503050406030204" pitchFamily="18" charset="0"/>
                      </a:rPr>
                      <m:t>𝐴</m:t>
                    </m:r>
                  </m:oMath>
                </a14:m>
                <a:r>
                  <a:rPr lang="en-GB" sz="1200" dirty="0"/>
                  <a:t> he takes a random sample of 10 chocolates from the jar and rejects </a:t>
                </a:r>
                <a14:m>
                  <m:oMath xmlns:m="http://schemas.openxmlformats.org/officeDocument/2006/math">
                    <m:sSub>
                      <m:sSubPr>
                        <m:ctrlPr>
                          <a:rPr lang="en-GB" sz="1200" i="1">
                            <a:latin typeface="Cambria Math" panose="02040503050406030204" pitchFamily="18" charset="0"/>
                          </a:rPr>
                        </m:ctrlPr>
                      </m:sSubPr>
                      <m:e>
                        <m:r>
                          <a:rPr lang="en-GB" sz="1200" i="1">
                            <a:latin typeface="Cambria Math" panose="02040503050406030204" pitchFamily="18" charset="0"/>
                          </a:rPr>
                          <m:t>𝐻</m:t>
                        </m:r>
                      </m:e>
                      <m:sub>
                        <m:r>
                          <a:rPr lang="en-GB" sz="1200" i="1">
                            <a:latin typeface="Cambria Math" panose="02040503050406030204" pitchFamily="18" charset="0"/>
                          </a:rPr>
                          <m:t>0</m:t>
                        </m:r>
                      </m:sub>
                    </m:sSub>
                  </m:oMath>
                </a14:m>
                <a:r>
                  <a:rPr lang="en-GB" sz="1200" dirty="0"/>
                  <a:t> if the number of ‘hard centres’ is less than 2.</a:t>
                </a:r>
              </a:p>
              <a:p>
                <a:r>
                  <a:rPr lang="en-GB" sz="1200" dirty="0"/>
                  <a:t>(a) Find the size of test </a:t>
                </a:r>
                <a14:m>
                  <m:oMath xmlns:m="http://schemas.openxmlformats.org/officeDocument/2006/math">
                    <m:r>
                      <a:rPr lang="en-GB" sz="1200" i="1">
                        <a:latin typeface="Cambria Math" panose="02040503050406030204" pitchFamily="18" charset="0"/>
                      </a:rPr>
                      <m:t>𝐴</m:t>
                    </m:r>
                  </m:oMath>
                </a14:m>
                <a:r>
                  <a:rPr lang="en-GB" sz="1200" dirty="0"/>
                  <a:t>.</a:t>
                </a:r>
              </a:p>
              <a:p>
                <a:pPr/>
                <a:r>
                  <a:rPr lang="en-GB" sz="1200" dirty="0"/>
                  <a:t>(b) Show that the power function of test </a:t>
                </a:r>
                <a14:m>
                  <m:oMath xmlns:m="http://schemas.openxmlformats.org/officeDocument/2006/math">
                    <m:r>
                      <a:rPr lang="en-GB" sz="1200" i="1">
                        <a:latin typeface="Cambria Math" panose="02040503050406030204" pitchFamily="18" charset="0"/>
                      </a:rPr>
                      <m:t>𝐴</m:t>
                    </m:r>
                  </m:oMath>
                </a14:m>
                <a:r>
                  <a:rPr lang="en-GB" sz="1200" dirty="0"/>
                  <a:t> is given by </a:t>
                </a:r>
                <a:r>
                  <a:rPr lang="en-GB" sz="1200" i="1" dirty="0">
                    <a:latin typeface="Cambria Math" panose="02040503050406030204" pitchFamily="18" charset="0"/>
                  </a:rPr>
                  <a:t/>
                </a:r>
                <a:br>
                  <a:rPr lang="en-GB" sz="1200" i="1" dirty="0">
                    <a:latin typeface="Cambria Math" panose="02040503050406030204" pitchFamily="18" charset="0"/>
                  </a:rPr>
                </a:br>
                <a14:m>
                  <m:oMathPara xmlns:m="http://schemas.openxmlformats.org/officeDocument/2006/math">
                    <m:oMathParaPr>
                      <m:jc m:val="centerGroup"/>
                    </m:oMathParaPr>
                    <m:oMath xmlns:m="http://schemas.openxmlformats.org/officeDocument/2006/math">
                      <m:sSup>
                        <m:sSupPr>
                          <m:ctrlPr>
                            <a:rPr lang="en-GB" sz="1200" i="1">
                              <a:latin typeface="Cambria Math" panose="02040503050406030204" pitchFamily="18" charset="0"/>
                            </a:rPr>
                          </m:ctrlPr>
                        </m:sSupPr>
                        <m:e>
                          <m:d>
                            <m:dPr>
                              <m:ctrlPr>
                                <a:rPr lang="en-GB" sz="1200" i="1">
                                  <a:latin typeface="Cambria Math" panose="02040503050406030204" pitchFamily="18" charset="0"/>
                                </a:rPr>
                              </m:ctrlPr>
                            </m:dPr>
                            <m:e>
                              <m:r>
                                <a:rPr lang="en-GB" sz="1200" i="1">
                                  <a:latin typeface="Cambria Math" panose="02040503050406030204" pitchFamily="18" charset="0"/>
                                </a:rPr>
                                <m:t>1−</m:t>
                              </m:r>
                              <m:r>
                                <a:rPr lang="en-GB" sz="1200" i="1">
                                  <a:latin typeface="Cambria Math" panose="02040503050406030204" pitchFamily="18" charset="0"/>
                                </a:rPr>
                                <m:t>𝑝</m:t>
                              </m:r>
                            </m:e>
                          </m:d>
                        </m:e>
                        <m:sup>
                          <m:r>
                            <a:rPr lang="en-GB" sz="1200" i="1">
                              <a:latin typeface="Cambria Math" panose="02040503050406030204" pitchFamily="18" charset="0"/>
                            </a:rPr>
                            <m:t>10</m:t>
                          </m:r>
                        </m:sup>
                      </m:sSup>
                      <m:r>
                        <a:rPr lang="en-GB" sz="1200" i="1">
                          <a:latin typeface="Cambria Math" panose="02040503050406030204" pitchFamily="18" charset="0"/>
                        </a:rPr>
                        <m:t>+10</m:t>
                      </m:r>
                      <m:r>
                        <a:rPr lang="en-GB" sz="1200" i="1">
                          <a:latin typeface="Cambria Math" panose="02040503050406030204" pitchFamily="18" charset="0"/>
                        </a:rPr>
                        <m:t>𝑝</m:t>
                      </m:r>
                      <m:sSup>
                        <m:sSupPr>
                          <m:ctrlPr>
                            <a:rPr lang="en-GB" sz="1200" i="1">
                              <a:latin typeface="Cambria Math" panose="02040503050406030204" pitchFamily="18" charset="0"/>
                            </a:rPr>
                          </m:ctrlPr>
                        </m:sSupPr>
                        <m:e>
                          <m:d>
                            <m:dPr>
                              <m:ctrlPr>
                                <a:rPr lang="en-GB" sz="1200" i="1">
                                  <a:latin typeface="Cambria Math" panose="02040503050406030204" pitchFamily="18" charset="0"/>
                                </a:rPr>
                              </m:ctrlPr>
                            </m:dPr>
                            <m:e>
                              <m:r>
                                <a:rPr lang="en-GB" sz="1200" i="1">
                                  <a:latin typeface="Cambria Math" panose="02040503050406030204" pitchFamily="18" charset="0"/>
                                </a:rPr>
                                <m:t>1−</m:t>
                              </m:r>
                              <m:r>
                                <a:rPr lang="en-GB" sz="1200" i="1">
                                  <a:latin typeface="Cambria Math" panose="02040503050406030204" pitchFamily="18" charset="0"/>
                                </a:rPr>
                                <m:t>𝑝</m:t>
                              </m:r>
                            </m:e>
                          </m:d>
                        </m:e>
                        <m:sup>
                          <m:r>
                            <a:rPr lang="en-GB" sz="1200" i="1">
                              <a:latin typeface="Cambria Math" panose="02040503050406030204" pitchFamily="18" charset="0"/>
                            </a:rPr>
                            <m:t>9</m:t>
                          </m:r>
                        </m:sup>
                      </m:sSup>
                    </m:oMath>
                  </m:oMathPara>
                </a14:m>
                <a:endParaRPr lang="en-GB" sz="1200" dirty="0"/>
              </a:p>
              <a:p>
                <a:r>
                  <a:rPr lang="en-GB" sz="1200" dirty="0"/>
                  <a:t>In test B he takes a random sample of 5 chocolates from the jar and if there are no ‘hard centres’ he rejects </a:t>
                </a:r>
                <a14:m>
                  <m:oMath xmlns:m="http://schemas.openxmlformats.org/officeDocument/2006/math">
                    <m:sSub>
                      <m:sSubPr>
                        <m:ctrlPr>
                          <a:rPr lang="en-GB" sz="1200" i="1">
                            <a:latin typeface="Cambria Math" panose="02040503050406030204" pitchFamily="18" charset="0"/>
                          </a:rPr>
                        </m:ctrlPr>
                      </m:sSubPr>
                      <m:e>
                        <m:r>
                          <a:rPr lang="en-GB" sz="1200" i="1">
                            <a:latin typeface="Cambria Math" panose="02040503050406030204" pitchFamily="18" charset="0"/>
                          </a:rPr>
                          <m:t>𝐻</m:t>
                        </m:r>
                      </m:e>
                      <m:sub>
                        <m:r>
                          <a:rPr lang="en-GB" sz="1200" i="1">
                            <a:latin typeface="Cambria Math" panose="02040503050406030204" pitchFamily="18" charset="0"/>
                          </a:rPr>
                          <m:t>0</m:t>
                        </m:r>
                      </m:sub>
                    </m:sSub>
                  </m:oMath>
                </a14:m>
                <a:r>
                  <a:rPr lang="en-GB" sz="1200" dirty="0"/>
                  <a:t>, otherwise he takes a second sample of 5 chocolates and </a:t>
                </a:r>
                <a14:m>
                  <m:oMath xmlns:m="http://schemas.openxmlformats.org/officeDocument/2006/math">
                    <m:sSub>
                      <m:sSubPr>
                        <m:ctrlPr>
                          <a:rPr lang="en-GB" sz="1200" i="1">
                            <a:latin typeface="Cambria Math" panose="02040503050406030204" pitchFamily="18" charset="0"/>
                          </a:rPr>
                        </m:ctrlPr>
                      </m:sSubPr>
                      <m:e>
                        <m:r>
                          <a:rPr lang="en-GB" sz="1200" i="1">
                            <a:latin typeface="Cambria Math" panose="02040503050406030204" pitchFamily="18" charset="0"/>
                          </a:rPr>
                          <m:t>𝐻</m:t>
                        </m:r>
                      </m:e>
                      <m:sub>
                        <m:r>
                          <a:rPr lang="en-GB" sz="1200" i="1">
                            <a:latin typeface="Cambria Math" panose="02040503050406030204" pitchFamily="18" charset="0"/>
                          </a:rPr>
                          <m:t>0</m:t>
                        </m:r>
                      </m:sub>
                    </m:sSub>
                  </m:oMath>
                </a14:m>
                <a:r>
                  <a:rPr lang="en-GB" sz="1200" dirty="0"/>
                  <a:t> is rejected if there are no further ‘hard centres’ on this second occasion.</a:t>
                </a:r>
              </a:p>
              <a:p>
                <a:r>
                  <a:rPr lang="en-GB" sz="1200" dirty="0"/>
                  <a:t>(c) Find the size of test </a:t>
                </a:r>
                <a14:m>
                  <m:oMath xmlns:m="http://schemas.openxmlformats.org/officeDocument/2006/math">
                    <m:r>
                      <a:rPr lang="en-GB" sz="1200" i="1">
                        <a:latin typeface="Cambria Math" panose="02040503050406030204" pitchFamily="18" charset="0"/>
                      </a:rPr>
                      <m:t>𝐵</m:t>
                    </m:r>
                  </m:oMath>
                </a14:m>
                <a:r>
                  <a:rPr lang="en-GB" sz="1200" dirty="0"/>
                  <a:t>.</a:t>
                </a:r>
              </a:p>
              <a:p>
                <a:r>
                  <a:rPr lang="en-GB" sz="1200" dirty="0"/>
                  <a:t>(d) Find an expression for the power function of test </a:t>
                </a:r>
                <a14:m>
                  <m:oMath xmlns:m="http://schemas.openxmlformats.org/officeDocument/2006/math">
                    <m:r>
                      <a:rPr lang="en-GB" sz="1200" i="1">
                        <a:latin typeface="Cambria Math" panose="02040503050406030204" pitchFamily="18" charset="0"/>
                      </a:rPr>
                      <m:t>𝐵</m:t>
                    </m:r>
                  </m:oMath>
                </a14:m>
                <a:r>
                  <a:rPr lang="en-GB" sz="1200" dirty="0"/>
                  <a:t>.</a:t>
                </a:r>
              </a:p>
              <a:p>
                <a:r>
                  <a:rPr lang="en-GB" sz="1200" dirty="0"/>
                  <a:t>The powers for test </a:t>
                </a:r>
                <a14:m>
                  <m:oMath xmlns:m="http://schemas.openxmlformats.org/officeDocument/2006/math">
                    <m:r>
                      <a:rPr lang="en-GB" sz="1200" i="1">
                        <a:latin typeface="Cambria Math" panose="02040503050406030204" pitchFamily="18" charset="0"/>
                      </a:rPr>
                      <m:t>𝐴</m:t>
                    </m:r>
                  </m:oMath>
                </a14:m>
                <a:r>
                  <a:rPr lang="en-GB" sz="1200" dirty="0"/>
                  <a:t> and test </a:t>
                </a:r>
                <a14:m>
                  <m:oMath xmlns:m="http://schemas.openxmlformats.org/officeDocument/2006/math">
                    <m:r>
                      <a:rPr lang="en-GB" sz="1200" i="1">
                        <a:latin typeface="Cambria Math" panose="02040503050406030204" pitchFamily="18" charset="0"/>
                      </a:rPr>
                      <m:t>𝐵</m:t>
                    </m:r>
                  </m:oMath>
                </a14:m>
                <a:r>
                  <a:rPr lang="en-GB" sz="1200" dirty="0"/>
                  <a:t> for various values of </a:t>
                </a:r>
                <a14:m>
                  <m:oMath xmlns:m="http://schemas.openxmlformats.org/officeDocument/2006/math">
                    <m:r>
                      <a:rPr lang="en-GB" sz="1200" i="1">
                        <a:latin typeface="Cambria Math" panose="02040503050406030204" pitchFamily="18" charset="0"/>
                      </a:rPr>
                      <m:t>𝑝</m:t>
                    </m:r>
                  </m:oMath>
                </a14:m>
                <a:r>
                  <a:rPr lang="en-GB" sz="1200" dirty="0"/>
                  <a:t> are given in the table.</a:t>
                </a:r>
              </a:p>
              <a:p>
                <a:endParaRPr lang="en-GB" sz="1200" dirty="0"/>
              </a:p>
              <a:p>
                <a:endParaRPr lang="en-GB" sz="1200" dirty="0"/>
              </a:p>
              <a:p>
                <a:endParaRPr lang="en-GB" sz="1200" dirty="0"/>
              </a:p>
              <a:p>
                <a:r>
                  <a:rPr lang="en-GB" sz="1200" dirty="0"/>
                  <a:t>(e) Calculate values for </a:t>
                </a:r>
                <a14:m>
                  <m:oMath xmlns:m="http://schemas.openxmlformats.org/officeDocument/2006/math">
                    <m:r>
                      <a:rPr lang="en-GB" sz="1200" i="1">
                        <a:latin typeface="Cambria Math" panose="02040503050406030204" pitchFamily="18" charset="0"/>
                      </a:rPr>
                      <m:t>𝑟</m:t>
                    </m:r>
                  </m:oMath>
                </a14:m>
                <a:r>
                  <a:rPr lang="en-GB" sz="1200" dirty="0"/>
                  <a:t> and </a:t>
                </a:r>
                <a14:m>
                  <m:oMath xmlns:m="http://schemas.openxmlformats.org/officeDocument/2006/math">
                    <m:r>
                      <a:rPr lang="en-GB" sz="1200" i="1">
                        <a:latin typeface="Cambria Math" panose="02040503050406030204" pitchFamily="18" charset="0"/>
                      </a:rPr>
                      <m:t>𝑠</m:t>
                    </m:r>
                  </m:oMath>
                </a14:m>
                <a:r>
                  <a:rPr lang="en-GB" sz="1200" dirty="0"/>
                  <a:t>.</a:t>
                </a:r>
              </a:p>
              <a:p>
                <a:r>
                  <a:rPr lang="en-GB" sz="1200" dirty="0"/>
                  <a:t>(f) State, giving a reason, which of the two tests the shopkeeper should use.</a:t>
                </a:r>
              </a:p>
            </p:txBody>
          </p:sp>
        </mc:Choice>
        <mc:Fallback>
          <p:sp>
            <p:nvSpPr>
              <p:cNvPr id="7" name="TextBox 6">
                <a:extLst>
                  <a:ext uri="{FF2B5EF4-FFF2-40B4-BE49-F238E27FC236}">
                    <a16:creationId xmlns:a16="http://schemas.microsoft.com/office/drawing/2014/main" id="{FCFA01DD-93F2-4C8D-857D-CBB7184903C9}"/>
                  </a:ext>
                </a:extLst>
              </p:cNvPr>
              <p:cNvSpPr txBox="1">
                <a:spLocks noRot="1" noChangeAspect="1" noMove="1" noResize="1" noEditPoints="1" noAdjustHandles="1" noChangeArrowheads="1" noChangeShapeType="1" noTextEdit="1"/>
              </p:cNvSpPr>
              <p:nvPr/>
            </p:nvSpPr>
            <p:spPr>
              <a:xfrm>
                <a:off x="1662359" y="1924057"/>
                <a:ext cx="4900366" cy="4893647"/>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mc:Choice xmlns:a14="http://schemas.microsoft.com/office/drawing/2010/main" Requires="a14">
          <p:graphicFrame>
            <p:nvGraphicFramePr>
              <p:cNvPr id="8" name="Table 7">
                <a:extLst>
                  <a:ext uri="{FF2B5EF4-FFF2-40B4-BE49-F238E27FC236}">
                    <a16:creationId xmlns:a16="http://schemas.microsoft.com/office/drawing/2014/main" id="{C84B9C21-B409-4C6E-977D-58502A874AA1}"/>
                  </a:ext>
                </a:extLst>
              </p:cNvPr>
              <p:cNvGraphicFramePr>
                <a:graphicFrameLocks noGrp="1"/>
              </p:cNvGraphicFramePr>
              <p:nvPr>
                <p:extLst/>
              </p:nvPr>
            </p:nvGraphicFramePr>
            <p:xfrm>
              <a:off x="2417950" y="5690798"/>
              <a:ext cx="3677478" cy="582856"/>
            </p:xfrm>
            <a:graphic>
              <a:graphicData uri="http://schemas.openxmlformats.org/drawingml/2006/table">
                <a:tbl>
                  <a:tblPr firstRow="1" bandRow="1">
                    <a:tableStyleId>{5940675A-B579-460E-94D1-54222C63F5DA}</a:tableStyleId>
                  </a:tblPr>
                  <a:tblGrid>
                    <a:gridCol w="1231138">
                      <a:extLst>
                        <a:ext uri="{9D8B030D-6E8A-4147-A177-3AD203B41FA5}">
                          <a16:colId xmlns:a16="http://schemas.microsoft.com/office/drawing/2014/main" val="4224727233"/>
                        </a:ext>
                      </a:extLst>
                    </a:gridCol>
                    <a:gridCol w="489268">
                      <a:extLst>
                        <a:ext uri="{9D8B030D-6E8A-4147-A177-3AD203B41FA5}">
                          <a16:colId xmlns:a16="http://schemas.microsoft.com/office/drawing/2014/main" val="3531220919"/>
                        </a:ext>
                      </a:extLst>
                    </a:gridCol>
                    <a:gridCol w="489268">
                      <a:extLst>
                        <a:ext uri="{9D8B030D-6E8A-4147-A177-3AD203B41FA5}">
                          <a16:colId xmlns:a16="http://schemas.microsoft.com/office/drawing/2014/main" val="3413180"/>
                        </a:ext>
                      </a:extLst>
                    </a:gridCol>
                    <a:gridCol w="489268">
                      <a:extLst>
                        <a:ext uri="{9D8B030D-6E8A-4147-A177-3AD203B41FA5}">
                          <a16:colId xmlns:a16="http://schemas.microsoft.com/office/drawing/2014/main" val="176145661"/>
                        </a:ext>
                      </a:extLst>
                    </a:gridCol>
                    <a:gridCol w="489268">
                      <a:extLst>
                        <a:ext uri="{9D8B030D-6E8A-4147-A177-3AD203B41FA5}">
                          <a16:colId xmlns:a16="http://schemas.microsoft.com/office/drawing/2014/main" val="1267541868"/>
                        </a:ext>
                      </a:extLst>
                    </a:gridCol>
                    <a:gridCol w="489268">
                      <a:extLst>
                        <a:ext uri="{9D8B030D-6E8A-4147-A177-3AD203B41FA5}">
                          <a16:colId xmlns:a16="http://schemas.microsoft.com/office/drawing/2014/main" val="2435558511"/>
                        </a:ext>
                      </a:extLst>
                    </a:gridCol>
                  </a:tblGrid>
                  <a:tr h="0">
                    <a:tc>
                      <a:txBody>
                        <a:bodyPr/>
                        <a:lstStyle/>
                        <a:p>
                          <a:pPr algn="ctr"/>
                          <a14:m>
                            <m:oMathPara xmlns:m="http://schemas.openxmlformats.org/officeDocument/2006/math">
                              <m:oMathParaPr>
                                <m:jc m:val="centerGroup"/>
                              </m:oMathParaPr>
                              <m:oMath xmlns:m="http://schemas.openxmlformats.org/officeDocument/2006/math">
                                <m:r>
                                  <a:rPr lang="en-GB" sz="1050" b="0" i="1" smtClean="0">
                                    <a:latin typeface="Cambria Math" panose="02040503050406030204" pitchFamily="18" charset="0"/>
                                  </a:rPr>
                                  <m:t>𝑝</m:t>
                                </m:r>
                              </m:oMath>
                            </m:oMathPara>
                          </a14:m>
                          <a:endParaRPr lang="en-GB" sz="1050" dirty="0"/>
                        </a:p>
                      </a:txBody>
                      <a:tcPr marL="36000" marT="0" marB="0"/>
                    </a:tc>
                    <a:tc>
                      <a:txBody>
                        <a:bodyPr/>
                        <a:lstStyle/>
                        <a:p>
                          <a:pPr algn="ctr"/>
                          <a:r>
                            <a:rPr lang="en-GB" sz="1050" dirty="0"/>
                            <a:t>0.1</a:t>
                          </a:r>
                        </a:p>
                      </a:txBody>
                      <a:tcPr marL="36000" marT="0" marB="0"/>
                    </a:tc>
                    <a:tc>
                      <a:txBody>
                        <a:bodyPr/>
                        <a:lstStyle/>
                        <a:p>
                          <a:pPr algn="ctr"/>
                          <a:r>
                            <a:rPr lang="en-GB" sz="1050" dirty="0"/>
                            <a:t>0.2</a:t>
                          </a:r>
                        </a:p>
                      </a:txBody>
                      <a:tcPr marL="36000" marT="0" marB="0"/>
                    </a:tc>
                    <a:tc>
                      <a:txBody>
                        <a:bodyPr/>
                        <a:lstStyle/>
                        <a:p>
                          <a:pPr algn="ctr"/>
                          <a:r>
                            <a:rPr lang="en-GB" sz="1050" dirty="0"/>
                            <a:t>0.25</a:t>
                          </a:r>
                        </a:p>
                      </a:txBody>
                      <a:tcPr marL="36000" marT="0" marB="0"/>
                    </a:tc>
                    <a:tc>
                      <a:txBody>
                        <a:bodyPr/>
                        <a:lstStyle/>
                        <a:p>
                          <a:pPr algn="ctr"/>
                          <a:r>
                            <a:rPr lang="en-GB" sz="1050" dirty="0"/>
                            <a:t>0.3</a:t>
                          </a:r>
                        </a:p>
                      </a:txBody>
                      <a:tcPr marL="36000" marT="0" marB="0"/>
                    </a:tc>
                    <a:tc>
                      <a:txBody>
                        <a:bodyPr/>
                        <a:lstStyle/>
                        <a:p>
                          <a:pPr algn="ctr"/>
                          <a:r>
                            <a:rPr lang="en-GB" sz="1050" dirty="0"/>
                            <a:t>0.35</a:t>
                          </a:r>
                        </a:p>
                      </a:txBody>
                      <a:tcPr marL="36000" marT="0" marB="0"/>
                    </a:tc>
                    <a:extLst>
                      <a:ext uri="{0D108BD9-81ED-4DB2-BD59-A6C34878D82A}">
                        <a16:rowId xmlns:a16="http://schemas.microsoft.com/office/drawing/2014/main" val="3453245174"/>
                      </a:ext>
                    </a:extLst>
                  </a:tr>
                  <a:tr h="0">
                    <a:tc>
                      <a:txBody>
                        <a:bodyPr/>
                        <a:lstStyle/>
                        <a:p>
                          <a:pPr algn="ctr"/>
                          <a:r>
                            <a:rPr lang="en-GB" sz="1050" dirty="0"/>
                            <a:t>Power for test </a:t>
                          </a:r>
                          <a14:m>
                            <m:oMath xmlns:m="http://schemas.openxmlformats.org/officeDocument/2006/math">
                              <m:r>
                                <a:rPr lang="en-GB" sz="1050" b="0" i="1" smtClean="0">
                                  <a:latin typeface="Cambria Math" panose="02040503050406030204" pitchFamily="18" charset="0"/>
                                </a:rPr>
                                <m:t>𝐴</m:t>
                              </m:r>
                            </m:oMath>
                          </a14:m>
                          <a:endParaRPr lang="en-GB" sz="1050" dirty="0"/>
                        </a:p>
                      </a:txBody>
                      <a:tcPr marL="36000" marT="0" marB="0"/>
                    </a:tc>
                    <a:tc>
                      <a:txBody>
                        <a:bodyPr/>
                        <a:lstStyle/>
                        <a:p>
                          <a:pPr algn="ctr"/>
                          <a:r>
                            <a:rPr lang="en-GB" sz="1050" dirty="0"/>
                            <a:t>0.74</a:t>
                          </a:r>
                        </a:p>
                      </a:txBody>
                      <a:tcPr marL="36000" marT="0" marB="0"/>
                    </a:tc>
                    <a:tc>
                      <a:txBody>
                        <a:bodyPr/>
                        <a:lstStyle/>
                        <a:p>
                          <a:pPr algn="ctr"/>
                          <a14:m>
                            <m:oMathPara xmlns:m="http://schemas.openxmlformats.org/officeDocument/2006/math">
                              <m:oMathParaPr>
                                <m:jc m:val="centerGroup"/>
                              </m:oMathParaPr>
                              <m:oMath xmlns:m="http://schemas.openxmlformats.org/officeDocument/2006/math">
                                <m:r>
                                  <a:rPr lang="en-GB" sz="1050" b="0" i="1" smtClean="0">
                                    <a:latin typeface="Cambria Math" panose="02040503050406030204" pitchFamily="18" charset="0"/>
                                  </a:rPr>
                                  <m:t>𝑟</m:t>
                                </m:r>
                              </m:oMath>
                            </m:oMathPara>
                          </a14:m>
                          <a:endParaRPr lang="en-GB" sz="1050" dirty="0"/>
                        </a:p>
                      </a:txBody>
                      <a:tcPr marL="36000" marT="0" marB="0"/>
                    </a:tc>
                    <a:tc>
                      <a:txBody>
                        <a:bodyPr/>
                        <a:lstStyle/>
                        <a:p>
                          <a:pPr algn="ctr"/>
                          <a:r>
                            <a:rPr lang="en-GB" sz="1050" dirty="0"/>
                            <a:t>0.24</a:t>
                          </a:r>
                        </a:p>
                      </a:txBody>
                      <a:tcPr marL="36000" marT="0" marB="0"/>
                    </a:tc>
                    <a:tc>
                      <a:txBody>
                        <a:bodyPr/>
                        <a:lstStyle/>
                        <a:p>
                          <a:pPr algn="ctr"/>
                          <a14:m>
                            <m:oMathPara xmlns:m="http://schemas.openxmlformats.org/officeDocument/2006/math">
                              <m:oMathParaPr>
                                <m:jc m:val="centerGroup"/>
                              </m:oMathParaPr>
                              <m:oMath xmlns:m="http://schemas.openxmlformats.org/officeDocument/2006/math">
                                <m:r>
                                  <a:rPr lang="en-GB" sz="1050" b="0" i="1" smtClean="0">
                                    <a:latin typeface="Cambria Math" panose="02040503050406030204" pitchFamily="18" charset="0"/>
                                  </a:rPr>
                                  <m:t>𝑠</m:t>
                                </m:r>
                              </m:oMath>
                            </m:oMathPara>
                          </a14:m>
                          <a:endParaRPr lang="en-GB" sz="1050" dirty="0"/>
                        </a:p>
                      </a:txBody>
                      <a:tcPr marL="36000" marT="0" marB="0"/>
                    </a:tc>
                    <a:tc>
                      <a:txBody>
                        <a:bodyPr/>
                        <a:lstStyle/>
                        <a:p>
                          <a:pPr algn="ctr"/>
                          <a:r>
                            <a:rPr lang="en-GB" sz="1050" dirty="0"/>
                            <a:t>0.09</a:t>
                          </a:r>
                        </a:p>
                      </a:txBody>
                      <a:tcPr marL="36000" marT="0" marB="0"/>
                    </a:tc>
                    <a:extLst>
                      <a:ext uri="{0D108BD9-81ED-4DB2-BD59-A6C34878D82A}">
                        <a16:rowId xmlns:a16="http://schemas.microsoft.com/office/drawing/2014/main" val="1717480097"/>
                      </a:ext>
                    </a:extLst>
                  </a:tr>
                  <a:tr h="262816">
                    <a:tc>
                      <a:txBody>
                        <a:bodyPr/>
                        <a:lstStyle/>
                        <a:p>
                          <a:pPr algn="ctr"/>
                          <a:r>
                            <a:rPr lang="en-GB" sz="1050" dirty="0"/>
                            <a:t>Power for test </a:t>
                          </a:r>
                          <a14:m>
                            <m:oMath xmlns:m="http://schemas.openxmlformats.org/officeDocument/2006/math">
                              <m:r>
                                <a:rPr lang="en-GB" sz="1050" b="0" i="1" smtClean="0">
                                  <a:latin typeface="Cambria Math" panose="02040503050406030204" pitchFamily="18" charset="0"/>
                                </a:rPr>
                                <m:t>𝐵</m:t>
                              </m:r>
                            </m:oMath>
                          </a14:m>
                          <a:endParaRPr lang="en-GB" sz="1050" dirty="0"/>
                        </a:p>
                      </a:txBody>
                      <a:tcPr marL="36000" marT="0" marB="0"/>
                    </a:tc>
                    <a:tc>
                      <a:txBody>
                        <a:bodyPr/>
                        <a:lstStyle/>
                        <a:p>
                          <a:pPr algn="ctr"/>
                          <a:r>
                            <a:rPr lang="en-GB" sz="1050" dirty="0"/>
                            <a:t>0.83</a:t>
                          </a:r>
                        </a:p>
                      </a:txBody>
                      <a:tcPr marL="36000" marT="0" marB="0"/>
                    </a:tc>
                    <a:tc>
                      <a:txBody>
                        <a:bodyPr/>
                        <a:lstStyle/>
                        <a:p>
                          <a:pPr algn="ctr"/>
                          <a:r>
                            <a:rPr lang="en-GB" sz="1050" dirty="0"/>
                            <a:t>0.54</a:t>
                          </a:r>
                        </a:p>
                      </a:txBody>
                      <a:tcPr marL="36000" marT="0" marB="0"/>
                    </a:tc>
                    <a:tc>
                      <a:txBody>
                        <a:bodyPr/>
                        <a:lstStyle/>
                        <a:p>
                          <a:pPr algn="ctr"/>
                          <a:r>
                            <a:rPr lang="en-GB" sz="1050" dirty="0"/>
                            <a:t>0.42</a:t>
                          </a:r>
                        </a:p>
                      </a:txBody>
                      <a:tcPr marL="36000" marT="0" marB="0"/>
                    </a:tc>
                    <a:tc>
                      <a:txBody>
                        <a:bodyPr/>
                        <a:lstStyle/>
                        <a:p>
                          <a:pPr algn="ctr"/>
                          <a:r>
                            <a:rPr lang="en-GB" sz="1050" dirty="0"/>
                            <a:t>0.31</a:t>
                          </a:r>
                        </a:p>
                      </a:txBody>
                      <a:tcPr marL="36000" marT="0" marB="0"/>
                    </a:tc>
                    <a:tc>
                      <a:txBody>
                        <a:bodyPr/>
                        <a:lstStyle/>
                        <a:p>
                          <a:pPr algn="ctr"/>
                          <a:r>
                            <a:rPr lang="en-GB" sz="1050" dirty="0"/>
                            <a:t>0.22</a:t>
                          </a:r>
                        </a:p>
                      </a:txBody>
                      <a:tcPr marL="36000" marT="0" marB="0"/>
                    </a:tc>
                    <a:extLst>
                      <a:ext uri="{0D108BD9-81ED-4DB2-BD59-A6C34878D82A}">
                        <a16:rowId xmlns:a16="http://schemas.microsoft.com/office/drawing/2014/main" val="2277735534"/>
                      </a:ext>
                    </a:extLst>
                  </a:tr>
                </a:tbl>
              </a:graphicData>
            </a:graphic>
          </p:graphicFrame>
        </mc:Choice>
        <mc:Fallback>
          <p:graphicFrame>
            <p:nvGraphicFramePr>
              <p:cNvPr id="8" name="Table 7">
                <a:extLst>
                  <a:ext uri="{FF2B5EF4-FFF2-40B4-BE49-F238E27FC236}">
                    <a16:creationId xmlns:a16="http://schemas.microsoft.com/office/drawing/2014/main" id="{C84B9C21-B409-4C6E-977D-58502A874AA1}"/>
                  </a:ext>
                </a:extLst>
              </p:cNvPr>
              <p:cNvGraphicFramePr>
                <a:graphicFrameLocks noGrp="1"/>
              </p:cNvGraphicFramePr>
              <p:nvPr>
                <p:extLst/>
              </p:nvPr>
            </p:nvGraphicFramePr>
            <p:xfrm>
              <a:off x="2417950" y="5690798"/>
              <a:ext cx="3677478" cy="582856"/>
            </p:xfrm>
            <a:graphic>
              <a:graphicData uri="http://schemas.openxmlformats.org/drawingml/2006/table">
                <a:tbl>
                  <a:tblPr firstRow="1" bandRow="1">
                    <a:tableStyleId>{5940675A-B579-460E-94D1-54222C63F5DA}</a:tableStyleId>
                  </a:tblPr>
                  <a:tblGrid>
                    <a:gridCol w="1231138">
                      <a:extLst>
                        <a:ext uri="{9D8B030D-6E8A-4147-A177-3AD203B41FA5}">
                          <a16:colId xmlns:a16="http://schemas.microsoft.com/office/drawing/2014/main" val="4224727233"/>
                        </a:ext>
                      </a:extLst>
                    </a:gridCol>
                    <a:gridCol w="489268">
                      <a:extLst>
                        <a:ext uri="{9D8B030D-6E8A-4147-A177-3AD203B41FA5}">
                          <a16:colId xmlns:a16="http://schemas.microsoft.com/office/drawing/2014/main" val="3531220919"/>
                        </a:ext>
                      </a:extLst>
                    </a:gridCol>
                    <a:gridCol w="489268">
                      <a:extLst>
                        <a:ext uri="{9D8B030D-6E8A-4147-A177-3AD203B41FA5}">
                          <a16:colId xmlns:a16="http://schemas.microsoft.com/office/drawing/2014/main" val="3413180"/>
                        </a:ext>
                      </a:extLst>
                    </a:gridCol>
                    <a:gridCol w="489268">
                      <a:extLst>
                        <a:ext uri="{9D8B030D-6E8A-4147-A177-3AD203B41FA5}">
                          <a16:colId xmlns:a16="http://schemas.microsoft.com/office/drawing/2014/main" val="176145661"/>
                        </a:ext>
                      </a:extLst>
                    </a:gridCol>
                    <a:gridCol w="489268">
                      <a:extLst>
                        <a:ext uri="{9D8B030D-6E8A-4147-A177-3AD203B41FA5}">
                          <a16:colId xmlns:a16="http://schemas.microsoft.com/office/drawing/2014/main" val="1267541868"/>
                        </a:ext>
                      </a:extLst>
                    </a:gridCol>
                    <a:gridCol w="489268">
                      <a:extLst>
                        <a:ext uri="{9D8B030D-6E8A-4147-A177-3AD203B41FA5}">
                          <a16:colId xmlns:a16="http://schemas.microsoft.com/office/drawing/2014/main" val="2435558511"/>
                        </a:ext>
                      </a:extLst>
                    </a:gridCol>
                  </a:tblGrid>
                  <a:tr h="160020">
                    <a:tc>
                      <a:txBody>
                        <a:bodyPr/>
                        <a:lstStyle/>
                        <a:p>
                          <a:endParaRPr lang="en-US"/>
                        </a:p>
                      </a:txBody>
                      <a:tcPr marL="36000" marT="0" marB="0">
                        <a:blipFill>
                          <a:blip r:embed="rId3"/>
                          <a:stretch>
                            <a:fillRect l="-495" t="-22222" r="-200000" b="-266667"/>
                          </a:stretch>
                        </a:blipFill>
                      </a:tcPr>
                    </a:tc>
                    <a:tc>
                      <a:txBody>
                        <a:bodyPr/>
                        <a:lstStyle/>
                        <a:p>
                          <a:pPr algn="ctr"/>
                          <a:r>
                            <a:rPr lang="en-GB" sz="1050" dirty="0"/>
                            <a:t>0.1</a:t>
                          </a:r>
                        </a:p>
                      </a:txBody>
                      <a:tcPr marL="36000" marT="0" marB="0"/>
                    </a:tc>
                    <a:tc>
                      <a:txBody>
                        <a:bodyPr/>
                        <a:lstStyle/>
                        <a:p>
                          <a:pPr algn="ctr"/>
                          <a:r>
                            <a:rPr lang="en-GB" sz="1050" dirty="0"/>
                            <a:t>0.2</a:t>
                          </a:r>
                        </a:p>
                      </a:txBody>
                      <a:tcPr marL="36000" marT="0" marB="0"/>
                    </a:tc>
                    <a:tc>
                      <a:txBody>
                        <a:bodyPr/>
                        <a:lstStyle/>
                        <a:p>
                          <a:pPr algn="ctr"/>
                          <a:r>
                            <a:rPr lang="en-GB" sz="1050" dirty="0"/>
                            <a:t>0.25</a:t>
                          </a:r>
                        </a:p>
                      </a:txBody>
                      <a:tcPr marL="36000" marT="0" marB="0"/>
                    </a:tc>
                    <a:tc>
                      <a:txBody>
                        <a:bodyPr/>
                        <a:lstStyle/>
                        <a:p>
                          <a:pPr algn="ctr"/>
                          <a:r>
                            <a:rPr lang="en-GB" sz="1050" dirty="0"/>
                            <a:t>0.3</a:t>
                          </a:r>
                        </a:p>
                      </a:txBody>
                      <a:tcPr marL="36000" marT="0" marB="0"/>
                    </a:tc>
                    <a:tc>
                      <a:txBody>
                        <a:bodyPr/>
                        <a:lstStyle/>
                        <a:p>
                          <a:pPr algn="ctr"/>
                          <a:r>
                            <a:rPr lang="en-GB" sz="1050" dirty="0"/>
                            <a:t>0.35</a:t>
                          </a:r>
                        </a:p>
                      </a:txBody>
                      <a:tcPr marL="36000" marT="0" marB="0"/>
                    </a:tc>
                    <a:extLst>
                      <a:ext uri="{0D108BD9-81ED-4DB2-BD59-A6C34878D82A}">
                        <a16:rowId xmlns:a16="http://schemas.microsoft.com/office/drawing/2014/main" val="3453245174"/>
                      </a:ext>
                    </a:extLst>
                  </a:tr>
                  <a:tr h="160020">
                    <a:tc>
                      <a:txBody>
                        <a:bodyPr/>
                        <a:lstStyle/>
                        <a:p>
                          <a:endParaRPr lang="en-US"/>
                        </a:p>
                      </a:txBody>
                      <a:tcPr marL="36000" marT="0" marB="0">
                        <a:blipFill>
                          <a:blip r:embed="rId3"/>
                          <a:stretch>
                            <a:fillRect l="-495" t="-126923" r="-200000" b="-176923"/>
                          </a:stretch>
                        </a:blipFill>
                      </a:tcPr>
                    </a:tc>
                    <a:tc>
                      <a:txBody>
                        <a:bodyPr/>
                        <a:lstStyle/>
                        <a:p>
                          <a:pPr algn="ctr"/>
                          <a:r>
                            <a:rPr lang="en-GB" sz="1050" dirty="0"/>
                            <a:t>0.74</a:t>
                          </a:r>
                        </a:p>
                      </a:txBody>
                      <a:tcPr marL="36000" marT="0" marB="0"/>
                    </a:tc>
                    <a:tc>
                      <a:txBody>
                        <a:bodyPr/>
                        <a:lstStyle/>
                        <a:p>
                          <a:endParaRPr lang="en-US"/>
                        </a:p>
                      </a:txBody>
                      <a:tcPr marL="36000" marT="0" marB="0">
                        <a:blipFill>
                          <a:blip r:embed="rId3"/>
                          <a:stretch>
                            <a:fillRect l="-355000" t="-126923" r="-303750" b="-176923"/>
                          </a:stretch>
                        </a:blipFill>
                      </a:tcPr>
                    </a:tc>
                    <a:tc>
                      <a:txBody>
                        <a:bodyPr/>
                        <a:lstStyle/>
                        <a:p>
                          <a:pPr algn="ctr"/>
                          <a:r>
                            <a:rPr lang="en-GB" sz="1050" dirty="0"/>
                            <a:t>0.24</a:t>
                          </a:r>
                        </a:p>
                      </a:txBody>
                      <a:tcPr marL="36000" marT="0" marB="0"/>
                    </a:tc>
                    <a:tc>
                      <a:txBody>
                        <a:bodyPr/>
                        <a:lstStyle/>
                        <a:p>
                          <a:endParaRPr lang="en-US"/>
                        </a:p>
                      </a:txBody>
                      <a:tcPr marL="36000" marT="0" marB="0">
                        <a:blipFill>
                          <a:blip r:embed="rId3"/>
                          <a:stretch>
                            <a:fillRect l="-548148" t="-126923" r="-101235" b="-176923"/>
                          </a:stretch>
                        </a:blipFill>
                      </a:tcPr>
                    </a:tc>
                    <a:tc>
                      <a:txBody>
                        <a:bodyPr/>
                        <a:lstStyle/>
                        <a:p>
                          <a:pPr algn="ctr"/>
                          <a:r>
                            <a:rPr lang="en-GB" sz="1050" dirty="0"/>
                            <a:t>0.09</a:t>
                          </a:r>
                        </a:p>
                      </a:txBody>
                      <a:tcPr marL="36000" marT="0" marB="0"/>
                    </a:tc>
                    <a:extLst>
                      <a:ext uri="{0D108BD9-81ED-4DB2-BD59-A6C34878D82A}">
                        <a16:rowId xmlns:a16="http://schemas.microsoft.com/office/drawing/2014/main" val="1717480097"/>
                      </a:ext>
                    </a:extLst>
                  </a:tr>
                  <a:tr h="262816">
                    <a:tc>
                      <a:txBody>
                        <a:bodyPr/>
                        <a:lstStyle/>
                        <a:p>
                          <a:endParaRPr lang="en-US"/>
                        </a:p>
                      </a:txBody>
                      <a:tcPr marL="36000" marT="0" marB="0">
                        <a:blipFill>
                          <a:blip r:embed="rId3"/>
                          <a:stretch>
                            <a:fillRect l="-495" t="-134091" r="-200000" b="-4545"/>
                          </a:stretch>
                        </a:blipFill>
                      </a:tcPr>
                    </a:tc>
                    <a:tc>
                      <a:txBody>
                        <a:bodyPr/>
                        <a:lstStyle/>
                        <a:p>
                          <a:pPr algn="ctr"/>
                          <a:r>
                            <a:rPr lang="en-GB" sz="1050" dirty="0"/>
                            <a:t>0.83</a:t>
                          </a:r>
                        </a:p>
                      </a:txBody>
                      <a:tcPr marL="36000" marT="0" marB="0"/>
                    </a:tc>
                    <a:tc>
                      <a:txBody>
                        <a:bodyPr/>
                        <a:lstStyle/>
                        <a:p>
                          <a:pPr algn="ctr"/>
                          <a:r>
                            <a:rPr lang="en-GB" sz="1050" dirty="0"/>
                            <a:t>0.54</a:t>
                          </a:r>
                        </a:p>
                      </a:txBody>
                      <a:tcPr marL="36000" marT="0" marB="0"/>
                    </a:tc>
                    <a:tc>
                      <a:txBody>
                        <a:bodyPr/>
                        <a:lstStyle/>
                        <a:p>
                          <a:pPr algn="ctr"/>
                          <a:r>
                            <a:rPr lang="en-GB" sz="1050" dirty="0"/>
                            <a:t>0.42</a:t>
                          </a:r>
                        </a:p>
                      </a:txBody>
                      <a:tcPr marL="36000" marT="0" marB="0"/>
                    </a:tc>
                    <a:tc>
                      <a:txBody>
                        <a:bodyPr/>
                        <a:lstStyle/>
                        <a:p>
                          <a:pPr algn="ctr"/>
                          <a:r>
                            <a:rPr lang="en-GB" sz="1050" dirty="0"/>
                            <a:t>0.31</a:t>
                          </a:r>
                        </a:p>
                      </a:txBody>
                      <a:tcPr marL="36000" marT="0" marB="0"/>
                    </a:tc>
                    <a:tc>
                      <a:txBody>
                        <a:bodyPr/>
                        <a:lstStyle/>
                        <a:p>
                          <a:pPr algn="ctr"/>
                          <a:r>
                            <a:rPr lang="en-GB" sz="1050" dirty="0"/>
                            <a:t>0.22</a:t>
                          </a:r>
                        </a:p>
                      </a:txBody>
                      <a:tcPr marL="36000" marT="0" marB="0"/>
                    </a:tc>
                    <a:extLst>
                      <a:ext uri="{0D108BD9-81ED-4DB2-BD59-A6C34878D82A}">
                        <a16:rowId xmlns:a16="http://schemas.microsoft.com/office/drawing/2014/main" val="2277735534"/>
                      </a:ext>
                    </a:extLst>
                  </a:tr>
                </a:tbl>
              </a:graphicData>
            </a:graphic>
          </p:graphicFrame>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15D139FF-7911-4284-B3B0-6B1C55F20472}"/>
                  </a:ext>
                </a:extLst>
              </p:cNvPr>
              <p:cNvSpPr txBox="1"/>
              <p:nvPr/>
            </p:nvSpPr>
            <p:spPr>
              <a:xfrm>
                <a:off x="7008862" y="1825775"/>
                <a:ext cx="3630563" cy="4897687"/>
              </a:xfrm>
              <a:prstGeom prst="rect">
                <a:avLst/>
              </a:prstGeom>
              <a:noFill/>
            </p:spPr>
            <p:txBody>
              <a:bodyPr wrap="square" rtlCol="0">
                <a:spAutoFit/>
              </a:bodyPr>
              <a:lstStyle/>
              <a:p>
                <a14:m>
                  <m:oMath xmlns:m="http://schemas.openxmlformats.org/officeDocument/2006/math">
                    <m:r>
                      <a:rPr lang="en-GB" sz="1400" i="1">
                        <a:latin typeface="Cambria Math" panose="02040503050406030204" pitchFamily="18" charset="0"/>
                      </a:rPr>
                      <m:t>𝑃</m:t>
                    </m:r>
                    <m:d>
                      <m:dPr>
                        <m:ctrlPr>
                          <a:rPr lang="en-GB" sz="1400" i="1">
                            <a:latin typeface="Cambria Math" panose="02040503050406030204" pitchFamily="18" charset="0"/>
                          </a:rPr>
                        </m:ctrlPr>
                      </m:dPr>
                      <m:e>
                        <m:r>
                          <a:rPr lang="en-GB" sz="1400" i="1">
                            <a:latin typeface="Cambria Math" panose="02040503050406030204" pitchFamily="18" charset="0"/>
                          </a:rPr>
                          <m:t>𝑋</m:t>
                        </m:r>
                        <m:r>
                          <a:rPr lang="en-GB" sz="1400" i="1">
                            <a:latin typeface="Cambria Math" panose="02040503050406030204" pitchFamily="18" charset="0"/>
                          </a:rPr>
                          <m:t>&lt;2 </m:t>
                        </m:r>
                      </m:e>
                      <m:e>
                        <m:r>
                          <a:rPr lang="en-GB" sz="1400" i="1">
                            <a:latin typeface="Cambria Math" panose="02040503050406030204" pitchFamily="18" charset="0"/>
                          </a:rPr>
                          <m:t>𝑝</m:t>
                        </m:r>
                        <m:r>
                          <a:rPr lang="en-GB" sz="1400" i="1">
                            <a:latin typeface="Cambria Math" panose="02040503050406030204" pitchFamily="18" charset="0"/>
                          </a:rPr>
                          <m:t>=0.4</m:t>
                        </m:r>
                      </m:e>
                    </m:d>
                    <m:r>
                      <a:rPr lang="en-GB" sz="1400" i="1">
                        <a:latin typeface="Cambria Math" panose="02040503050406030204" pitchFamily="18" charset="0"/>
                      </a:rPr>
                      <m:t>=0.0464</m:t>
                    </m:r>
                  </m:oMath>
                </a14:m>
                <a:r>
                  <a:rPr lang="en-GB" sz="1400" dirty="0"/>
                  <a:t> </a:t>
                </a:r>
              </a:p>
              <a:p>
                <a:endParaRPr lang="en-GB" sz="1400" dirty="0"/>
              </a:p>
              <a:p>
                <a14:m>
                  <m:oMath xmlns:m="http://schemas.openxmlformats.org/officeDocument/2006/math">
                    <m:r>
                      <a:rPr lang="en-GB" sz="1400" i="1">
                        <a:latin typeface="Cambria Math" panose="02040503050406030204" pitchFamily="18" charset="0"/>
                      </a:rPr>
                      <m:t>𝑃</m:t>
                    </m:r>
                    <m:d>
                      <m:dPr>
                        <m:ctrlPr>
                          <a:rPr lang="en-GB" sz="1400" i="1">
                            <a:latin typeface="Cambria Math" panose="02040503050406030204" pitchFamily="18" charset="0"/>
                          </a:rPr>
                        </m:ctrlPr>
                      </m:dPr>
                      <m:e>
                        <m:r>
                          <a:rPr lang="en-GB" sz="1400" i="1">
                            <a:latin typeface="Cambria Math" panose="02040503050406030204" pitchFamily="18" charset="0"/>
                          </a:rPr>
                          <m:t>𝑋</m:t>
                        </m:r>
                        <m:r>
                          <a:rPr lang="en-GB" sz="1400" i="1">
                            <a:latin typeface="Cambria Math" panose="02040503050406030204" pitchFamily="18" charset="0"/>
                          </a:rPr>
                          <m:t>&lt;2</m:t>
                        </m:r>
                      </m:e>
                    </m:d>
                    <m:r>
                      <a:rPr lang="en-GB" sz="1400" i="1">
                        <a:latin typeface="Cambria Math" panose="02040503050406030204" pitchFamily="18" charset="0"/>
                      </a:rPr>
                      <m:t>=</m:t>
                    </m:r>
                    <m:r>
                      <a:rPr lang="en-GB" sz="1400" i="1">
                        <a:latin typeface="Cambria Math" panose="02040503050406030204" pitchFamily="18" charset="0"/>
                      </a:rPr>
                      <m:t>𝑃</m:t>
                    </m:r>
                    <m:d>
                      <m:dPr>
                        <m:ctrlPr>
                          <a:rPr lang="en-GB" sz="1400" i="1">
                            <a:latin typeface="Cambria Math" panose="02040503050406030204" pitchFamily="18" charset="0"/>
                          </a:rPr>
                        </m:ctrlPr>
                      </m:dPr>
                      <m:e>
                        <m:r>
                          <a:rPr lang="en-GB" sz="1400" i="1">
                            <a:latin typeface="Cambria Math" panose="02040503050406030204" pitchFamily="18" charset="0"/>
                          </a:rPr>
                          <m:t>𝑋</m:t>
                        </m:r>
                        <m:r>
                          <a:rPr lang="en-GB" sz="1400" i="1">
                            <a:latin typeface="Cambria Math" panose="02040503050406030204" pitchFamily="18" charset="0"/>
                          </a:rPr>
                          <m:t>=0</m:t>
                        </m:r>
                      </m:e>
                    </m:d>
                    <m:r>
                      <a:rPr lang="en-GB" sz="1400" i="1">
                        <a:latin typeface="Cambria Math" panose="02040503050406030204" pitchFamily="18" charset="0"/>
                      </a:rPr>
                      <m:t>+</m:t>
                    </m:r>
                    <m:r>
                      <a:rPr lang="en-GB" sz="1400" i="1">
                        <a:latin typeface="Cambria Math" panose="02040503050406030204" pitchFamily="18" charset="0"/>
                      </a:rPr>
                      <m:t>𝑃</m:t>
                    </m:r>
                    <m:d>
                      <m:dPr>
                        <m:ctrlPr>
                          <a:rPr lang="en-GB" sz="1400" i="1">
                            <a:latin typeface="Cambria Math" panose="02040503050406030204" pitchFamily="18" charset="0"/>
                          </a:rPr>
                        </m:ctrlPr>
                      </m:dPr>
                      <m:e>
                        <m:r>
                          <a:rPr lang="en-GB" sz="1400" i="1">
                            <a:latin typeface="Cambria Math" panose="02040503050406030204" pitchFamily="18" charset="0"/>
                          </a:rPr>
                          <m:t>𝑋</m:t>
                        </m:r>
                        <m:r>
                          <a:rPr lang="en-GB" sz="1400" i="1">
                            <a:latin typeface="Cambria Math" panose="02040503050406030204" pitchFamily="18" charset="0"/>
                          </a:rPr>
                          <m:t>=1</m:t>
                        </m:r>
                      </m:e>
                    </m:d>
                  </m:oMath>
                </a14:m>
                <a:r>
                  <a:rPr lang="en-GB" sz="1400" dirty="0"/>
                  <a:t> </a:t>
                </a:r>
                <a:br>
                  <a:rPr lang="en-GB" sz="1400" dirty="0"/>
                </a:br>
                <a14:m>
                  <m:oMath xmlns:m="http://schemas.openxmlformats.org/officeDocument/2006/math">
                    <m:r>
                      <a:rPr lang="en-GB" sz="1400" i="1">
                        <a:latin typeface="Cambria Math" panose="02040503050406030204" pitchFamily="18" charset="0"/>
                      </a:rPr>
                      <m:t>=</m:t>
                    </m:r>
                    <m:sSup>
                      <m:sSupPr>
                        <m:ctrlPr>
                          <a:rPr lang="en-GB" sz="1400" i="1">
                            <a:latin typeface="Cambria Math" panose="02040503050406030204" pitchFamily="18" charset="0"/>
                          </a:rPr>
                        </m:ctrlPr>
                      </m:sSupPr>
                      <m:e>
                        <m:d>
                          <m:dPr>
                            <m:ctrlPr>
                              <a:rPr lang="en-GB" sz="1400" i="1">
                                <a:latin typeface="Cambria Math" panose="02040503050406030204" pitchFamily="18" charset="0"/>
                              </a:rPr>
                            </m:ctrlPr>
                          </m:dPr>
                          <m:e>
                            <m:r>
                              <a:rPr lang="en-GB" sz="1400" i="1">
                                <a:latin typeface="Cambria Math" panose="02040503050406030204" pitchFamily="18" charset="0"/>
                              </a:rPr>
                              <m:t>1−</m:t>
                            </m:r>
                            <m:r>
                              <a:rPr lang="en-GB" sz="1400" i="1">
                                <a:latin typeface="Cambria Math" panose="02040503050406030204" pitchFamily="18" charset="0"/>
                              </a:rPr>
                              <m:t>𝑝</m:t>
                            </m:r>
                          </m:e>
                        </m:d>
                      </m:e>
                      <m:sup>
                        <m:r>
                          <a:rPr lang="en-GB" sz="1400" i="1">
                            <a:latin typeface="Cambria Math" panose="02040503050406030204" pitchFamily="18" charset="0"/>
                          </a:rPr>
                          <m:t>10</m:t>
                        </m:r>
                      </m:sup>
                    </m:sSup>
                    <m:r>
                      <a:rPr lang="en-GB" sz="1400" i="1">
                        <a:latin typeface="Cambria Math" panose="02040503050406030204" pitchFamily="18" charset="0"/>
                      </a:rPr>
                      <m:t>+10</m:t>
                    </m:r>
                    <m:r>
                      <a:rPr lang="en-GB" sz="1400" i="1">
                        <a:latin typeface="Cambria Math" panose="02040503050406030204" pitchFamily="18" charset="0"/>
                      </a:rPr>
                      <m:t>𝑝</m:t>
                    </m:r>
                    <m:sSup>
                      <m:sSupPr>
                        <m:ctrlPr>
                          <a:rPr lang="en-GB" sz="1400" i="1">
                            <a:latin typeface="Cambria Math" panose="02040503050406030204" pitchFamily="18" charset="0"/>
                          </a:rPr>
                        </m:ctrlPr>
                      </m:sSupPr>
                      <m:e>
                        <m:d>
                          <m:dPr>
                            <m:ctrlPr>
                              <a:rPr lang="en-GB" sz="1400" i="1">
                                <a:latin typeface="Cambria Math" panose="02040503050406030204" pitchFamily="18" charset="0"/>
                              </a:rPr>
                            </m:ctrlPr>
                          </m:dPr>
                          <m:e>
                            <m:r>
                              <a:rPr lang="en-GB" sz="1400" i="1">
                                <a:latin typeface="Cambria Math" panose="02040503050406030204" pitchFamily="18" charset="0"/>
                              </a:rPr>
                              <m:t>1−</m:t>
                            </m:r>
                            <m:r>
                              <a:rPr lang="en-GB" sz="1400" i="1">
                                <a:latin typeface="Cambria Math" panose="02040503050406030204" pitchFamily="18" charset="0"/>
                              </a:rPr>
                              <m:t>𝑝</m:t>
                            </m:r>
                          </m:e>
                        </m:d>
                      </m:e>
                      <m:sup>
                        <m:r>
                          <a:rPr lang="en-GB" sz="1400" i="1">
                            <a:latin typeface="Cambria Math" panose="02040503050406030204" pitchFamily="18" charset="0"/>
                          </a:rPr>
                          <m:t>9</m:t>
                        </m:r>
                      </m:sup>
                    </m:sSup>
                  </m:oMath>
                </a14:m>
                <a:r>
                  <a:rPr lang="en-GB" sz="1400" dirty="0"/>
                  <a:t> </a:t>
                </a:r>
              </a:p>
              <a:p>
                <a:r>
                  <a:rPr lang="en-GB" sz="1400" dirty="0"/>
                  <a:t> </a:t>
                </a:r>
              </a:p>
              <a:p>
                <a:r>
                  <a:rPr lang="en-GB" sz="1400" dirty="0"/>
                  <a:t>Size of test </a:t>
                </a:r>
                <a14:m>
                  <m:oMath xmlns:m="http://schemas.openxmlformats.org/officeDocument/2006/math">
                    <m:r>
                      <a:rPr lang="en-GB" sz="1400" i="1">
                        <a:latin typeface="Cambria Math" panose="02040503050406030204" pitchFamily="18" charset="0"/>
                      </a:rPr>
                      <m:t>𝐵</m:t>
                    </m:r>
                    <m:r>
                      <a:rPr lang="en-GB" sz="1400" i="1">
                        <a:latin typeface="Cambria Math" panose="02040503050406030204" pitchFamily="18" charset="0"/>
                      </a:rPr>
                      <m:t>=</m:t>
                    </m:r>
                    <m:r>
                      <a:rPr lang="en-GB" sz="1400" i="1">
                        <a:latin typeface="Cambria Math" panose="02040503050406030204" pitchFamily="18" charset="0"/>
                      </a:rPr>
                      <m:t>𝑃</m:t>
                    </m:r>
                    <m:r>
                      <a:rPr lang="en-GB" sz="1400" i="1">
                        <a:latin typeface="Cambria Math" panose="02040503050406030204" pitchFamily="18" charset="0"/>
                      </a:rPr>
                      <m:t>(</m:t>
                    </m:r>
                  </m:oMath>
                </a14:m>
                <a:r>
                  <a:rPr lang="en-GB" sz="1400" dirty="0"/>
                  <a:t>accept </a:t>
                </a:r>
                <a14:m>
                  <m:oMath xmlns:m="http://schemas.openxmlformats.org/officeDocument/2006/math">
                    <m:sSub>
                      <m:sSubPr>
                        <m:ctrlPr>
                          <a:rPr lang="en-GB" sz="1400" i="1">
                            <a:latin typeface="Cambria Math" panose="02040503050406030204" pitchFamily="18" charset="0"/>
                          </a:rPr>
                        </m:ctrlPr>
                      </m:sSubPr>
                      <m:e>
                        <m:r>
                          <a:rPr lang="en-GB" sz="1400" i="1">
                            <a:latin typeface="Cambria Math" panose="02040503050406030204" pitchFamily="18" charset="0"/>
                          </a:rPr>
                          <m:t>𝐻</m:t>
                        </m:r>
                      </m:e>
                      <m:sub>
                        <m:r>
                          <a:rPr lang="en-GB" sz="1400" i="1">
                            <a:latin typeface="Cambria Math" panose="02040503050406030204" pitchFamily="18" charset="0"/>
                          </a:rPr>
                          <m:t>1</m:t>
                        </m:r>
                      </m:sub>
                    </m:sSub>
                  </m:oMath>
                </a14:m>
                <a:r>
                  <a:rPr lang="en-GB" sz="1400" dirty="0"/>
                  <a:t> | </a:t>
                </a:r>
                <a14:m>
                  <m:oMath xmlns:m="http://schemas.openxmlformats.org/officeDocument/2006/math">
                    <m:r>
                      <a:rPr lang="en-GB" sz="1400" i="1">
                        <a:latin typeface="Cambria Math" panose="02040503050406030204" pitchFamily="18" charset="0"/>
                      </a:rPr>
                      <m:t>𝑝</m:t>
                    </m:r>
                    <m:r>
                      <a:rPr lang="en-GB" sz="1400" i="1">
                        <a:latin typeface="Cambria Math" panose="02040503050406030204" pitchFamily="18" charset="0"/>
                      </a:rPr>
                      <m:t>=0.4)</m:t>
                    </m:r>
                  </m:oMath>
                </a14:m>
                <a:endParaRPr lang="en-GB" sz="1400" dirty="0"/>
              </a:p>
              <a:p>
                <a:pPr/>
                <a14:m>
                  <m:oMathPara xmlns:m="http://schemas.openxmlformats.org/officeDocument/2006/math">
                    <m:oMathParaPr>
                      <m:jc m:val="centerGroup"/>
                    </m:oMathParaPr>
                    <m:oMath xmlns:m="http://schemas.openxmlformats.org/officeDocument/2006/math">
                      <m:r>
                        <a:rPr lang="en-GB" sz="1400" i="1">
                          <a:latin typeface="Cambria Math" panose="02040503050406030204" pitchFamily="18" charset="0"/>
                        </a:rPr>
                        <m:t>=</m:t>
                      </m:r>
                      <m:r>
                        <a:rPr lang="en-GB" sz="1400" i="1">
                          <a:latin typeface="Cambria Math" panose="02040503050406030204" pitchFamily="18" charset="0"/>
                        </a:rPr>
                        <m:t>𝑃</m:t>
                      </m:r>
                      <m:d>
                        <m:dPr>
                          <m:ctrlPr>
                            <a:rPr lang="en-GB" sz="1400" i="1">
                              <a:latin typeface="Cambria Math" panose="02040503050406030204" pitchFamily="18" charset="0"/>
                            </a:rPr>
                          </m:ctrlPr>
                        </m:dPr>
                        <m:e>
                          <m:r>
                            <a:rPr lang="en-GB" sz="1400" i="1">
                              <a:latin typeface="Cambria Math" panose="02040503050406030204" pitchFamily="18" charset="0"/>
                            </a:rPr>
                            <m:t>𝑋</m:t>
                          </m:r>
                          <m:r>
                            <a:rPr lang="en-GB" sz="1400" i="1">
                              <a:latin typeface="Cambria Math" panose="02040503050406030204" pitchFamily="18" charset="0"/>
                            </a:rPr>
                            <m:t>=0</m:t>
                          </m:r>
                        </m:e>
                      </m:d>
                      <m:r>
                        <a:rPr lang="en-GB" sz="1400" i="1">
                          <a:latin typeface="Cambria Math" panose="02040503050406030204" pitchFamily="18" charset="0"/>
                        </a:rPr>
                        <m:t>+(1−</m:t>
                      </m:r>
                      <m:r>
                        <a:rPr lang="en-GB" sz="1400" i="1">
                          <a:latin typeface="Cambria Math" panose="02040503050406030204" pitchFamily="18" charset="0"/>
                        </a:rPr>
                        <m:t>𝑃</m:t>
                      </m:r>
                      <m:d>
                        <m:dPr>
                          <m:ctrlPr>
                            <a:rPr lang="en-GB" sz="1400" i="1">
                              <a:latin typeface="Cambria Math" panose="02040503050406030204" pitchFamily="18" charset="0"/>
                            </a:rPr>
                          </m:ctrlPr>
                        </m:dPr>
                        <m:e>
                          <m:r>
                            <a:rPr lang="en-GB" sz="1400" i="1">
                              <a:latin typeface="Cambria Math" panose="02040503050406030204" pitchFamily="18" charset="0"/>
                            </a:rPr>
                            <m:t>𝑋</m:t>
                          </m:r>
                          <m:r>
                            <a:rPr lang="en-GB" sz="1400" i="1">
                              <a:latin typeface="Cambria Math" panose="02040503050406030204" pitchFamily="18" charset="0"/>
                            </a:rPr>
                            <m:t>=0</m:t>
                          </m:r>
                        </m:e>
                      </m:d>
                      <m:r>
                        <a:rPr lang="en-GB" sz="1400" i="1">
                          <a:latin typeface="Cambria Math" panose="02040503050406030204" pitchFamily="18" charset="0"/>
                        </a:rPr>
                        <m:t>)</m:t>
                      </m:r>
                      <m:r>
                        <a:rPr lang="en-GB" sz="1400" i="1">
                          <a:latin typeface="Cambria Math" panose="02040503050406030204" pitchFamily="18" charset="0"/>
                        </a:rPr>
                        <m:t>𝑃</m:t>
                      </m:r>
                      <m:r>
                        <a:rPr lang="en-GB" sz="1400" i="1">
                          <a:latin typeface="Cambria Math" panose="02040503050406030204" pitchFamily="18" charset="0"/>
                        </a:rPr>
                        <m:t>(</m:t>
                      </m:r>
                      <m:r>
                        <a:rPr lang="en-GB" sz="1400" i="1">
                          <a:latin typeface="Cambria Math" panose="02040503050406030204" pitchFamily="18" charset="0"/>
                        </a:rPr>
                        <m:t>𝑋</m:t>
                      </m:r>
                      <m:r>
                        <a:rPr lang="en-GB" sz="1400" i="1">
                          <a:latin typeface="Cambria Math" panose="02040503050406030204" pitchFamily="18" charset="0"/>
                        </a:rPr>
                        <m:t>=0)</m:t>
                      </m:r>
                    </m:oMath>
                    <m:oMath xmlns:m="http://schemas.openxmlformats.org/officeDocument/2006/math">
                      <m:r>
                        <a:rPr lang="en-GB" sz="1400" i="1">
                          <a:latin typeface="Cambria Math" panose="02040503050406030204" pitchFamily="18" charset="0"/>
                        </a:rPr>
                        <m:t>=</m:t>
                      </m:r>
                      <m:sSup>
                        <m:sSupPr>
                          <m:ctrlPr>
                            <a:rPr lang="en-GB" sz="1400" i="1">
                              <a:latin typeface="Cambria Math" panose="02040503050406030204" pitchFamily="18" charset="0"/>
                            </a:rPr>
                          </m:ctrlPr>
                        </m:sSupPr>
                        <m:e>
                          <m:r>
                            <a:rPr lang="en-GB" sz="1400" i="1">
                              <a:latin typeface="Cambria Math" panose="02040503050406030204" pitchFamily="18" charset="0"/>
                            </a:rPr>
                            <m:t>0.6</m:t>
                          </m:r>
                        </m:e>
                        <m:sup>
                          <m:r>
                            <a:rPr lang="en-GB" sz="1400" i="1">
                              <a:latin typeface="Cambria Math" panose="02040503050406030204" pitchFamily="18" charset="0"/>
                            </a:rPr>
                            <m:t>5</m:t>
                          </m:r>
                        </m:sup>
                      </m:sSup>
                      <m:r>
                        <a:rPr lang="en-GB" sz="1400" i="1">
                          <a:latin typeface="Cambria Math" panose="02040503050406030204" pitchFamily="18" charset="0"/>
                        </a:rPr>
                        <m:t>+</m:t>
                      </m:r>
                      <m:d>
                        <m:dPr>
                          <m:ctrlPr>
                            <a:rPr lang="en-GB" sz="1400" i="1">
                              <a:latin typeface="Cambria Math" panose="02040503050406030204" pitchFamily="18" charset="0"/>
                            </a:rPr>
                          </m:ctrlPr>
                        </m:dPr>
                        <m:e>
                          <m:r>
                            <a:rPr lang="en-GB" sz="1400" i="1">
                              <a:latin typeface="Cambria Math" panose="02040503050406030204" pitchFamily="18" charset="0"/>
                            </a:rPr>
                            <m:t>1−</m:t>
                          </m:r>
                          <m:sSup>
                            <m:sSupPr>
                              <m:ctrlPr>
                                <a:rPr lang="en-GB" sz="1400" i="1">
                                  <a:latin typeface="Cambria Math" panose="02040503050406030204" pitchFamily="18" charset="0"/>
                                </a:rPr>
                              </m:ctrlPr>
                            </m:sSupPr>
                            <m:e>
                              <m:r>
                                <a:rPr lang="en-GB" sz="1400" i="1">
                                  <a:latin typeface="Cambria Math" panose="02040503050406030204" pitchFamily="18" charset="0"/>
                                </a:rPr>
                                <m:t>0.6</m:t>
                              </m:r>
                            </m:e>
                            <m:sup>
                              <m:r>
                                <a:rPr lang="en-GB" sz="1400" i="1">
                                  <a:latin typeface="Cambria Math" panose="02040503050406030204" pitchFamily="18" charset="0"/>
                                </a:rPr>
                                <m:t>5</m:t>
                              </m:r>
                            </m:sup>
                          </m:sSup>
                        </m:e>
                      </m:d>
                      <m:r>
                        <a:rPr lang="en-GB" sz="1400" i="1">
                          <a:latin typeface="Cambria Math" panose="02040503050406030204" pitchFamily="18" charset="0"/>
                        </a:rPr>
                        <m:t>×</m:t>
                      </m:r>
                      <m:sSup>
                        <m:sSupPr>
                          <m:ctrlPr>
                            <a:rPr lang="en-GB" sz="1400" i="1">
                              <a:latin typeface="Cambria Math" panose="02040503050406030204" pitchFamily="18" charset="0"/>
                            </a:rPr>
                          </m:ctrlPr>
                        </m:sSupPr>
                        <m:e>
                          <m:r>
                            <a:rPr lang="en-GB" sz="1400" i="1">
                              <a:latin typeface="Cambria Math" panose="02040503050406030204" pitchFamily="18" charset="0"/>
                            </a:rPr>
                            <m:t>0.6</m:t>
                          </m:r>
                        </m:e>
                        <m:sup>
                          <m:r>
                            <a:rPr lang="en-GB" sz="1400" i="1">
                              <a:latin typeface="Cambria Math" panose="02040503050406030204" pitchFamily="18" charset="0"/>
                            </a:rPr>
                            <m:t>5</m:t>
                          </m:r>
                        </m:sup>
                      </m:sSup>
                    </m:oMath>
                    <m:oMath xmlns:m="http://schemas.openxmlformats.org/officeDocument/2006/math">
                      <m:r>
                        <a:rPr lang="en-GB" sz="1400" i="1">
                          <a:latin typeface="Cambria Math" panose="02040503050406030204" pitchFamily="18" charset="0"/>
                        </a:rPr>
                        <m:t>=0.1495</m:t>
                      </m:r>
                    </m:oMath>
                  </m:oMathPara>
                </a14:m>
                <a:endParaRPr lang="en-GB" sz="1400" dirty="0"/>
              </a:p>
              <a:p>
                <a:endParaRPr lang="en-GB" sz="1400" dirty="0"/>
              </a:p>
              <a:p>
                <a:endParaRPr lang="en-GB" sz="1600" dirty="0"/>
              </a:p>
              <a:p>
                <a:r>
                  <a:rPr lang="en-GB" sz="1400" dirty="0"/>
                  <a:t>Power of test B = </a:t>
                </a:r>
                <a14:m>
                  <m:oMath xmlns:m="http://schemas.openxmlformats.org/officeDocument/2006/math">
                    <m:r>
                      <a:rPr lang="en-GB" sz="1400" i="1">
                        <a:latin typeface="Cambria Math" panose="02040503050406030204" pitchFamily="18" charset="0"/>
                      </a:rPr>
                      <m:t>𝑃</m:t>
                    </m:r>
                    <m:r>
                      <a:rPr lang="en-GB" sz="1400" i="1">
                        <a:latin typeface="Cambria Math" panose="02040503050406030204" pitchFamily="18" charset="0"/>
                      </a:rPr>
                      <m:t>(</m:t>
                    </m:r>
                  </m:oMath>
                </a14:m>
                <a:r>
                  <a:rPr lang="en-GB" sz="1400" dirty="0"/>
                  <a:t>0 hard centres in first 5) + P(0 hard centres in second 5 and &gt;0 hard centres in first 5)</a:t>
                </a:r>
              </a:p>
              <a:p>
                <a:pPr/>
                <a14:m>
                  <m:oMathPara xmlns:m="http://schemas.openxmlformats.org/officeDocument/2006/math">
                    <m:oMathParaPr>
                      <m:jc m:val="centerGroup"/>
                    </m:oMathParaPr>
                    <m:oMath xmlns:m="http://schemas.openxmlformats.org/officeDocument/2006/math">
                      <m:r>
                        <a:rPr lang="en-GB" sz="1400" i="1">
                          <a:latin typeface="Cambria Math" panose="02040503050406030204" pitchFamily="18" charset="0"/>
                        </a:rPr>
                        <m:t>=</m:t>
                      </m:r>
                      <m:r>
                        <a:rPr lang="en-GB" sz="1400" i="1">
                          <a:latin typeface="Cambria Math" panose="02040503050406030204" pitchFamily="18" charset="0"/>
                        </a:rPr>
                        <m:t>𝑃</m:t>
                      </m:r>
                      <m:d>
                        <m:dPr>
                          <m:ctrlPr>
                            <a:rPr lang="en-GB" sz="1400" i="1">
                              <a:latin typeface="Cambria Math" panose="02040503050406030204" pitchFamily="18" charset="0"/>
                            </a:rPr>
                          </m:ctrlPr>
                        </m:dPr>
                        <m:e>
                          <m:r>
                            <a:rPr lang="en-GB" sz="1400" i="1">
                              <a:latin typeface="Cambria Math" panose="02040503050406030204" pitchFamily="18" charset="0"/>
                            </a:rPr>
                            <m:t>𝑋</m:t>
                          </m:r>
                          <m:r>
                            <a:rPr lang="en-GB" sz="1400" i="1">
                              <a:latin typeface="Cambria Math" panose="02040503050406030204" pitchFamily="18" charset="0"/>
                            </a:rPr>
                            <m:t>=0</m:t>
                          </m:r>
                        </m:e>
                      </m:d>
                      <m:r>
                        <a:rPr lang="en-GB" sz="1400" i="1">
                          <a:latin typeface="Cambria Math" panose="02040503050406030204" pitchFamily="18" charset="0"/>
                        </a:rPr>
                        <m:t>+</m:t>
                      </m:r>
                      <m:d>
                        <m:dPr>
                          <m:ctrlPr>
                            <a:rPr lang="en-GB" sz="1400" i="1">
                              <a:latin typeface="Cambria Math" panose="02040503050406030204" pitchFamily="18" charset="0"/>
                            </a:rPr>
                          </m:ctrlPr>
                        </m:dPr>
                        <m:e>
                          <m:r>
                            <a:rPr lang="en-GB" sz="1400" i="1">
                              <a:latin typeface="Cambria Math" panose="02040503050406030204" pitchFamily="18" charset="0"/>
                            </a:rPr>
                            <m:t>1−</m:t>
                          </m:r>
                          <m:r>
                            <a:rPr lang="en-GB" sz="1400" i="1">
                              <a:latin typeface="Cambria Math" panose="02040503050406030204" pitchFamily="18" charset="0"/>
                            </a:rPr>
                            <m:t>𝑃</m:t>
                          </m:r>
                          <m:d>
                            <m:dPr>
                              <m:ctrlPr>
                                <a:rPr lang="en-GB" sz="1400" i="1">
                                  <a:latin typeface="Cambria Math" panose="02040503050406030204" pitchFamily="18" charset="0"/>
                                </a:rPr>
                              </m:ctrlPr>
                            </m:dPr>
                            <m:e>
                              <m:r>
                                <a:rPr lang="en-GB" sz="1400" i="1">
                                  <a:latin typeface="Cambria Math" panose="02040503050406030204" pitchFamily="18" charset="0"/>
                                </a:rPr>
                                <m:t>𝑋</m:t>
                              </m:r>
                              <m:r>
                                <a:rPr lang="en-GB" sz="1400" i="1">
                                  <a:latin typeface="Cambria Math" panose="02040503050406030204" pitchFamily="18" charset="0"/>
                                </a:rPr>
                                <m:t>=0</m:t>
                              </m:r>
                            </m:e>
                          </m:d>
                        </m:e>
                      </m:d>
                      <m:r>
                        <a:rPr lang="en-GB" sz="1400" i="1">
                          <a:latin typeface="Cambria Math" panose="02040503050406030204" pitchFamily="18" charset="0"/>
                        </a:rPr>
                        <m:t>𝑃</m:t>
                      </m:r>
                      <m:d>
                        <m:dPr>
                          <m:ctrlPr>
                            <a:rPr lang="en-GB" sz="1400" i="1">
                              <a:latin typeface="Cambria Math" panose="02040503050406030204" pitchFamily="18" charset="0"/>
                            </a:rPr>
                          </m:ctrlPr>
                        </m:dPr>
                        <m:e>
                          <m:r>
                            <a:rPr lang="en-GB" sz="1400" i="1">
                              <a:latin typeface="Cambria Math" panose="02040503050406030204" pitchFamily="18" charset="0"/>
                            </a:rPr>
                            <m:t>𝑋</m:t>
                          </m:r>
                          <m:r>
                            <a:rPr lang="en-GB" sz="1400" i="1">
                              <a:latin typeface="Cambria Math" panose="02040503050406030204" pitchFamily="18" charset="0"/>
                            </a:rPr>
                            <m:t>=0</m:t>
                          </m:r>
                        </m:e>
                      </m:d>
                    </m:oMath>
                    <m:oMath xmlns:m="http://schemas.openxmlformats.org/officeDocument/2006/math">
                      <m:r>
                        <a:rPr lang="en-GB" sz="1400" i="1">
                          <a:latin typeface="Cambria Math" panose="02040503050406030204" pitchFamily="18" charset="0"/>
                        </a:rPr>
                        <m:t>=</m:t>
                      </m:r>
                      <m:sSup>
                        <m:sSupPr>
                          <m:ctrlPr>
                            <a:rPr lang="en-GB" sz="1400" i="1">
                              <a:latin typeface="Cambria Math" panose="02040503050406030204" pitchFamily="18" charset="0"/>
                            </a:rPr>
                          </m:ctrlPr>
                        </m:sSupPr>
                        <m:e>
                          <m:d>
                            <m:dPr>
                              <m:ctrlPr>
                                <a:rPr lang="en-GB" sz="1400" i="1">
                                  <a:latin typeface="Cambria Math" panose="02040503050406030204" pitchFamily="18" charset="0"/>
                                </a:rPr>
                              </m:ctrlPr>
                            </m:dPr>
                            <m:e>
                              <m:r>
                                <a:rPr lang="en-GB" sz="1400" i="1">
                                  <a:latin typeface="Cambria Math" panose="02040503050406030204" pitchFamily="18" charset="0"/>
                                </a:rPr>
                                <m:t>1−</m:t>
                              </m:r>
                              <m:r>
                                <a:rPr lang="en-GB" sz="1400" i="1">
                                  <a:latin typeface="Cambria Math" panose="02040503050406030204" pitchFamily="18" charset="0"/>
                                </a:rPr>
                                <m:t>𝑝</m:t>
                              </m:r>
                            </m:e>
                          </m:d>
                        </m:e>
                        <m:sup>
                          <m:r>
                            <a:rPr lang="en-GB" sz="1400" i="1">
                              <a:latin typeface="Cambria Math" panose="02040503050406030204" pitchFamily="18" charset="0"/>
                            </a:rPr>
                            <m:t>5</m:t>
                          </m:r>
                        </m:sup>
                      </m:sSup>
                      <m:r>
                        <a:rPr lang="en-GB" sz="1400" i="1">
                          <a:latin typeface="Cambria Math" panose="02040503050406030204" pitchFamily="18" charset="0"/>
                        </a:rPr>
                        <m:t>+</m:t>
                      </m:r>
                      <m:d>
                        <m:dPr>
                          <m:ctrlPr>
                            <a:rPr lang="en-GB" sz="1400" i="1">
                              <a:latin typeface="Cambria Math" panose="02040503050406030204" pitchFamily="18" charset="0"/>
                            </a:rPr>
                          </m:ctrlPr>
                        </m:dPr>
                        <m:e>
                          <m:r>
                            <a:rPr lang="en-GB" sz="1400" i="1">
                              <a:latin typeface="Cambria Math" panose="02040503050406030204" pitchFamily="18" charset="0"/>
                            </a:rPr>
                            <m:t>1−</m:t>
                          </m:r>
                          <m:sSup>
                            <m:sSupPr>
                              <m:ctrlPr>
                                <a:rPr lang="en-GB" sz="1400" i="1">
                                  <a:latin typeface="Cambria Math" panose="02040503050406030204" pitchFamily="18" charset="0"/>
                                </a:rPr>
                              </m:ctrlPr>
                            </m:sSupPr>
                            <m:e>
                              <m:d>
                                <m:dPr>
                                  <m:ctrlPr>
                                    <a:rPr lang="en-GB" sz="1400" i="1">
                                      <a:latin typeface="Cambria Math" panose="02040503050406030204" pitchFamily="18" charset="0"/>
                                    </a:rPr>
                                  </m:ctrlPr>
                                </m:dPr>
                                <m:e>
                                  <m:r>
                                    <a:rPr lang="en-GB" sz="1400" i="1">
                                      <a:latin typeface="Cambria Math" panose="02040503050406030204" pitchFamily="18" charset="0"/>
                                    </a:rPr>
                                    <m:t>1−</m:t>
                                  </m:r>
                                  <m:r>
                                    <a:rPr lang="en-GB" sz="1400" i="1">
                                      <a:latin typeface="Cambria Math" panose="02040503050406030204" pitchFamily="18" charset="0"/>
                                    </a:rPr>
                                    <m:t>𝑝</m:t>
                                  </m:r>
                                </m:e>
                              </m:d>
                            </m:e>
                            <m:sup>
                              <m:r>
                                <a:rPr lang="en-GB" sz="1400" i="1">
                                  <a:latin typeface="Cambria Math" panose="02040503050406030204" pitchFamily="18" charset="0"/>
                                </a:rPr>
                                <m:t>5</m:t>
                              </m:r>
                            </m:sup>
                          </m:sSup>
                        </m:e>
                      </m:d>
                      <m:sSup>
                        <m:sSupPr>
                          <m:ctrlPr>
                            <a:rPr lang="en-GB" sz="1400" i="1">
                              <a:latin typeface="Cambria Math" panose="02040503050406030204" pitchFamily="18" charset="0"/>
                            </a:rPr>
                          </m:ctrlPr>
                        </m:sSupPr>
                        <m:e>
                          <m:d>
                            <m:dPr>
                              <m:ctrlPr>
                                <a:rPr lang="en-GB" sz="1400" i="1">
                                  <a:latin typeface="Cambria Math" panose="02040503050406030204" pitchFamily="18" charset="0"/>
                                </a:rPr>
                              </m:ctrlPr>
                            </m:dPr>
                            <m:e>
                              <m:r>
                                <a:rPr lang="en-GB" sz="1400" i="1">
                                  <a:latin typeface="Cambria Math" panose="02040503050406030204" pitchFamily="18" charset="0"/>
                                </a:rPr>
                                <m:t>1−</m:t>
                              </m:r>
                              <m:r>
                                <a:rPr lang="en-GB" sz="1400" i="1">
                                  <a:latin typeface="Cambria Math" panose="02040503050406030204" pitchFamily="18" charset="0"/>
                                </a:rPr>
                                <m:t>𝑝</m:t>
                              </m:r>
                            </m:e>
                          </m:d>
                        </m:e>
                        <m:sup>
                          <m:r>
                            <a:rPr lang="en-GB" sz="1400" i="1">
                              <a:latin typeface="Cambria Math" panose="02040503050406030204" pitchFamily="18" charset="0"/>
                            </a:rPr>
                            <m:t>5</m:t>
                          </m:r>
                        </m:sup>
                      </m:sSup>
                    </m:oMath>
                    <m:oMath xmlns:m="http://schemas.openxmlformats.org/officeDocument/2006/math">
                      <m:r>
                        <a:rPr lang="en-GB" sz="1400" i="1">
                          <a:latin typeface="Cambria Math" panose="02040503050406030204" pitchFamily="18" charset="0"/>
                        </a:rPr>
                        <m:t>=2</m:t>
                      </m:r>
                      <m:sSup>
                        <m:sSupPr>
                          <m:ctrlPr>
                            <a:rPr lang="en-GB" sz="1400" i="1">
                              <a:latin typeface="Cambria Math" panose="02040503050406030204" pitchFamily="18" charset="0"/>
                            </a:rPr>
                          </m:ctrlPr>
                        </m:sSupPr>
                        <m:e>
                          <m:d>
                            <m:dPr>
                              <m:ctrlPr>
                                <a:rPr lang="en-GB" sz="1400" i="1">
                                  <a:latin typeface="Cambria Math" panose="02040503050406030204" pitchFamily="18" charset="0"/>
                                </a:rPr>
                              </m:ctrlPr>
                            </m:dPr>
                            <m:e>
                              <m:r>
                                <a:rPr lang="en-GB" sz="1400" i="1">
                                  <a:latin typeface="Cambria Math" panose="02040503050406030204" pitchFamily="18" charset="0"/>
                                </a:rPr>
                                <m:t>1−</m:t>
                              </m:r>
                              <m:r>
                                <a:rPr lang="en-GB" sz="1400" i="1">
                                  <a:latin typeface="Cambria Math" panose="02040503050406030204" pitchFamily="18" charset="0"/>
                                </a:rPr>
                                <m:t>𝑝</m:t>
                              </m:r>
                            </m:e>
                          </m:d>
                        </m:e>
                        <m:sup>
                          <m:r>
                            <a:rPr lang="en-GB" sz="1400" i="1">
                              <a:latin typeface="Cambria Math" panose="02040503050406030204" pitchFamily="18" charset="0"/>
                            </a:rPr>
                            <m:t>5</m:t>
                          </m:r>
                        </m:sup>
                      </m:sSup>
                      <m:r>
                        <a:rPr lang="en-GB" sz="1400" i="1">
                          <a:latin typeface="Cambria Math" panose="02040503050406030204" pitchFamily="18" charset="0"/>
                        </a:rPr>
                        <m:t>−</m:t>
                      </m:r>
                      <m:sSup>
                        <m:sSupPr>
                          <m:ctrlPr>
                            <a:rPr lang="en-GB" sz="1400" i="1">
                              <a:latin typeface="Cambria Math" panose="02040503050406030204" pitchFamily="18" charset="0"/>
                            </a:rPr>
                          </m:ctrlPr>
                        </m:sSupPr>
                        <m:e>
                          <m:d>
                            <m:dPr>
                              <m:ctrlPr>
                                <a:rPr lang="en-GB" sz="1400" i="1">
                                  <a:latin typeface="Cambria Math" panose="02040503050406030204" pitchFamily="18" charset="0"/>
                                </a:rPr>
                              </m:ctrlPr>
                            </m:dPr>
                            <m:e>
                              <m:r>
                                <a:rPr lang="en-GB" sz="1400" i="1">
                                  <a:latin typeface="Cambria Math" panose="02040503050406030204" pitchFamily="18" charset="0"/>
                                </a:rPr>
                                <m:t>1−</m:t>
                              </m:r>
                              <m:r>
                                <a:rPr lang="en-GB" sz="1400" i="1">
                                  <a:latin typeface="Cambria Math" panose="02040503050406030204" pitchFamily="18" charset="0"/>
                                </a:rPr>
                                <m:t>𝑝</m:t>
                              </m:r>
                            </m:e>
                          </m:d>
                        </m:e>
                        <m:sup>
                          <m:r>
                            <a:rPr lang="en-GB" sz="1400" i="1">
                              <a:latin typeface="Cambria Math" panose="02040503050406030204" pitchFamily="18" charset="0"/>
                            </a:rPr>
                            <m:t>10</m:t>
                          </m:r>
                        </m:sup>
                      </m:sSup>
                    </m:oMath>
                  </m:oMathPara>
                </a14:m>
                <a:endParaRPr lang="en-GB" sz="1400" dirty="0"/>
              </a:p>
              <a:p>
                <a:endParaRPr lang="en-GB" sz="1400" dirty="0"/>
              </a:p>
              <a:p>
                <a:pPr/>
                <a:r>
                  <a:rPr lang="en-GB" sz="1400" dirty="0"/>
                  <a:t>Using (d),  </a:t>
                </a:r>
                <a14:m>
                  <m:oMath xmlns:m="http://schemas.openxmlformats.org/officeDocument/2006/math">
                    <m:r>
                      <a:rPr lang="en-GB" sz="1400" i="1">
                        <a:latin typeface="Cambria Math" panose="02040503050406030204" pitchFamily="18" charset="0"/>
                      </a:rPr>
                      <m:t>𝑝</m:t>
                    </m:r>
                    <m:r>
                      <a:rPr lang="en-GB" sz="1400" i="1">
                        <a:latin typeface="Cambria Math" panose="02040503050406030204" pitchFamily="18" charset="0"/>
                      </a:rPr>
                      <m:t>=0.2  →</m:t>
                    </m:r>
                    <m:r>
                      <a:rPr lang="en-GB" sz="1400" i="1">
                        <a:latin typeface="Cambria Math" panose="02040503050406030204" pitchFamily="18" charset="0"/>
                      </a:rPr>
                      <m:t>𝑟</m:t>
                    </m:r>
                    <m:r>
                      <a:rPr lang="en-GB" sz="1400" i="1">
                        <a:latin typeface="Cambria Math" panose="02040503050406030204" pitchFamily="18" charset="0"/>
                      </a:rPr>
                      <m:t>=0.38</m:t>
                    </m:r>
                  </m:oMath>
                </a14:m>
                <a:r>
                  <a:rPr lang="en-GB" sz="1400" dirty="0"/>
                  <a:t/>
                </a:r>
                <a:br>
                  <a:rPr lang="en-GB" sz="1400" dirty="0"/>
                </a:br>
                <a14:m>
                  <m:oMathPara xmlns:m="http://schemas.openxmlformats.org/officeDocument/2006/math">
                    <m:oMathParaPr>
                      <m:jc m:val="centerGroup"/>
                    </m:oMathParaPr>
                    <m:oMath xmlns:m="http://schemas.openxmlformats.org/officeDocument/2006/math">
                      <m:r>
                        <a:rPr lang="en-GB" sz="1400" i="1">
                          <a:latin typeface="Cambria Math" panose="02040503050406030204" pitchFamily="18" charset="0"/>
                        </a:rPr>
                        <m:t>𝑝</m:t>
                      </m:r>
                      <m:r>
                        <a:rPr lang="en-GB" sz="1400" i="1">
                          <a:latin typeface="Cambria Math" panose="02040503050406030204" pitchFamily="18" charset="0"/>
                        </a:rPr>
                        <m:t>=0.3  →  </m:t>
                      </m:r>
                      <m:r>
                        <a:rPr lang="en-GB" sz="1400" i="1">
                          <a:latin typeface="Cambria Math" panose="02040503050406030204" pitchFamily="18" charset="0"/>
                        </a:rPr>
                        <m:t>𝑠</m:t>
                      </m:r>
                      <m:r>
                        <a:rPr lang="en-GB" sz="1400" i="1">
                          <a:latin typeface="Cambria Math" panose="02040503050406030204" pitchFamily="18" charset="0"/>
                        </a:rPr>
                        <m:t>=0.15</m:t>
                      </m:r>
                    </m:oMath>
                  </m:oMathPara>
                </a14:m>
                <a:endParaRPr lang="en-GB" sz="1400" dirty="0"/>
              </a:p>
              <a:p>
                <a:r>
                  <a:rPr lang="en-GB" sz="1400" dirty="0"/>
                  <a:t>Power for test </a:t>
                </a:r>
                <a14:m>
                  <m:oMath xmlns:m="http://schemas.openxmlformats.org/officeDocument/2006/math">
                    <m:r>
                      <a:rPr lang="en-GB" sz="1400" i="1">
                        <a:latin typeface="Cambria Math" panose="02040503050406030204" pitchFamily="18" charset="0"/>
                      </a:rPr>
                      <m:t>𝐵</m:t>
                    </m:r>
                    <m:r>
                      <a:rPr lang="en-GB" sz="1400">
                        <a:latin typeface="Cambria Math" panose="02040503050406030204" pitchFamily="18" charset="0"/>
                      </a:rPr>
                      <m:t>&gt;</m:t>
                    </m:r>
                  </m:oMath>
                </a14:m>
                <a:r>
                  <a:rPr lang="en-GB" sz="1400" dirty="0"/>
                  <a:t> Power for test </a:t>
                </a:r>
                <a14:m>
                  <m:oMath xmlns:m="http://schemas.openxmlformats.org/officeDocument/2006/math">
                    <m:r>
                      <a:rPr lang="en-GB" sz="1400" i="1">
                        <a:latin typeface="Cambria Math" panose="02040503050406030204" pitchFamily="18" charset="0"/>
                      </a:rPr>
                      <m:t>𝐴</m:t>
                    </m:r>
                  </m:oMath>
                </a14:m>
                <a:r>
                  <a:rPr lang="en-GB" sz="1400" dirty="0"/>
                  <a:t> for all given values of </a:t>
                </a:r>
                <a14:m>
                  <m:oMath xmlns:m="http://schemas.openxmlformats.org/officeDocument/2006/math">
                    <m:r>
                      <a:rPr lang="en-GB" sz="1400" i="1">
                        <a:latin typeface="Cambria Math" panose="02040503050406030204" pitchFamily="18" charset="0"/>
                      </a:rPr>
                      <m:t>𝑝</m:t>
                    </m:r>
                  </m:oMath>
                </a14:m>
                <a:r>
                  <a:rPr lang="en-GB" sz="1400" dirty="0"/>
                  <a:t>, so he should use test </a:t>
                </a:r>
                <a14:m>
                  <m:oMath xmlns:m="http://schemas.openxmlformats.org/officeDocument/2006/math">
                    <m:r>
                      <a:rPr lang="en-GB" sz="1400" i="1">
                        <a:latin typeface="Cambria Math" panose="02040503050406030204" pitchFamily="18" charset="0"/>
                      </a:rPr>
                      <m:t>𝐵</m:t>
                    </m:r>
                  </m:oMath>
                </a14:m>
                <a:r>
                  <a:rPr lang="en-GB" sz="1400" dirty="0"/>
                  <a:t>.</a:t>
                </a:r>
              </a:p>
            </p:txBody>
          </p:sp>
        </mc:Choice>
        <mc:Fallback>
          <p:sp>
            <p:nvSpPr>
              <p:cNvPr id="9" name="TextBox 8">
                <a:extLst>
                  <a:ext uri="{FF2B5EF4-FFF2-40B4-BE49-F238E27FC236}">
                    <a16:creationId xmlns:a16="http://schemas.microsoft.com/office/drawing/2014/main" id="{15D139FF-7911-4284-B3B0-6B1C55F20472}"/>
                  </a:ext>
                </a:extLst>
              </p:cNvPr>
              <p:cNvSpPr txBox="1">
                <a:spLocks noRot="1" noChangeAspect="1" noMove="1" noResize="1" noEditPoints="1" noAdjustHandles="1" noChangeArrowheads="1" noChangeShapeType="1" noTextEdit="1"/>
              </p:cNvSpPr>
              <p:nvPr/>
            </p:nvSpPr>
            <p:spPr>
              <a:xfrm>
                <a:off x="7008862" y="1825775"/>
                <a:ext cx="3630563" cy="4897687"/>
              </a:xfrm>
              <a:prstGeom prst="rect">
                <a:avLst/>
              </a:prstGeom>
              <a:blipFill>
                <a:blip r:embed="rId4"/>
                <a:stretch>
                  <a:fillRect l="-504" b="-374"/>
                </a:stretch>
              </a:blipFill>
            </p:spPr>
            <p:txBody>
              <a:bodyPr/>
              <a:lstStyle/>
              <a:p>
                <a:r>
                  <a:rPr lang="en-GB">
                    <a:noFill/>
                  </a:rPr>
                  <a:t> </a:t>
                </a:r>
              </a:p>
            </p:txBody>
          </p:sp>
        </mc:Fallback>
      </mc:AlternateContent>
      <p:sp>
        <p:nvSpPr>
          <p:cNvPr id="10" name="TextBox 9">
            <a:extLst>
              <a:ext uri="{FF2B5EF4-FFF2-40B4-BE49-F238E27FC236}">
                <a16:creationId xmlns:a16="http://schemas.microsoft.com/office/drawing/2014/main" id="{1383F708-AA4B-4ADB-BBCC-9A7565D938BC}"/>
              </a:ext>
            </a:extLst>
          </p:cNvPr>
          <p:cNvSpPr txBox="1"/>
          <p:nvPr/>
        </p:nvSpPr>
        <p:spPr>
          <a:xfrm>
            <a:off x="8370540" y="3651499"/>
            <a:ext cx="2088232" cy="46166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200" b="1" dirty="0"/>
              <a:t>Note</a:t>
            </a:r>
            <a:r>
              <a:rPr lang="en-GB" sz="1200" dirty="0"/>
              <a:t>: Textbook gets wrong value, 0.1495 here is correct.</a:t>
            </a:r>
          </a:p>
        </p:txBody>
      </p:sp>
      <p:sp>
        <p:nvSpPr>
          <p:cNvPr id="12" name="Rectangle 11">
            <a:extLst>
              <a:ext uri="{FF2B5EF4-FFF2-40B4-BE49-F238E27FC236}">
                <a16:creationId xmlns:a16="http://schemas.microsoft.com/office/drawing/2014/main" id="{4F5936AD-BA7C-4DF0-AEAD-B29D1021E8A9}"/>
              </a:ext>
            </a:extLst>
          </p:cNvPr>
          <p:cNvSpPr/>
          <p:nvPr/>
        </p:nvSpPr>
        <p:spPr>
          <a:xfrm>
            <a:off x="6763940" y="1841401"/>
            <a:ext cx="21602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a</a:t>
            </a:r>
          </a:p>
        </p:txBody>
      </p:sp>
      <p:sp>
        <p:nvSpPr>
          <p:cNvPr id="13" name="Rectangle 12">
            <a:extLst>
              <a:ext uri="{FF2B5EF4-FFF2-40B4-BE49-F238E27FC236}">
                <a16:creationId xmlns:a16="http://schemas.microsoft.com/office/drawing/2014/main" id="{8BB7F0AD-E6FB-4699-9FC1-799ACBA9E8DD}"/>
              </a:ext>
            </a:extLst>
          </p:cNvPr>
          <p:cNvSpPr/>
          <p:nvPr/>
        </p:nvSpPr>
        <p:spPr>
          <a:xfrm>
            <a:off x="6773465" y="2282205"/>
            <a:ext cx="21602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b</a:t>
            </a:r>
          </a:p>
        </p:txBody>
      </p:sp>
      <p:sp>
        <p:nvSpPr>
          <p:cNvPr id="14" name="Rectangle 13">
            <a:extLst>
              <a:ext uri="{FF2B5EF4-FFF2-40B4-BE49-F238E27FC236}">
                <a16:creationId xmlns:a16="http://schemas.microsoft.com/office/drawing/2014/main" id="{FCEC1FB3-1C03-4C37-8357-9AB07A448B56}"/>
              </a:ext>
            </a:extLst>
          </p:cNvPr>
          <p:cNvSpPr/>
          <p:nvPr/>
        </p:nvSpPr>
        <p:spPr>
          <a:xfrm>
            <a:off x="6763940" y="2945135"/>
            <a:ext cx="21602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c</a:t>
            </a:r>
          </a:p>
        </p:txBody>
      </p:sp>
      <p:sp>
        <p:nvSpPr>
          <p:cNvPr id="15" name="Rectangle 14">
            <a:extLst>
              <a:ext uri="{FF2B5EF4-FFF2-40B4-BE49-F238E27FC236}">
                <a16:creationId xmlns:a16="http://schemas.microsoft.com/office/drawing/2014/main" id="{937601FD-2677-44C6-B584-83F2D68318BA}"/>
              </a:ext>
            </a:extLst>
          </p:cNvPr>
          <p:cNvSpPr/>
          <p:nvPr/>
        </p:nvSpPr>
        <p:spPr>
          <a:xfrm>
            <a:off x="6755110" y="4232127"/>
            <a:ext cx="21602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d</a:t>
            </a:r>
          </a:p>
        </p:txBody>
      </p:sp>
      <p:sp>
        <p:nvSpPr>
          <p:cNvPr id="16" name="Rectangle 15">
            <a:extLst>
              <a:ext uri="{FF2B5EF4-FFF2-40B4-BE49-F238E27FC236}">
                <a16:creationId xmlns:a16="http://schemas.microsoft.com/office/drawing/2014/main" id="{F37D9E5E-A4A1-43EB-994E-2E72DA6D0658}"/>
              </a:ext>
            </a:extLst>
          </p:cNvPr>
          <p:cNvSpPr/>
          <p:nvPr/>
        </p:nvSpPr>
        <p:spPr>
          <a:xfrm>
            <a:off x="6763940" y="5766202"/>
            <a:ext cx="21602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e</a:t>
            </a:r>
          </a:p>
        </p:txBody>
      </p:sp>
      <p:sp>
        <p:nvSpPr>
          <p:cNvPr id="17" name="Rectangle 16">
            <a:extLst>
              <a:ext uri="{FF2B5EF4-FFF2-40B4-BE49-F238E27FC236}">
                <a16:creationId xmlns:a16="http://schemas.microsoft.com/office/drawing/2014/main" id="{21BEE703-0D9E-4100-B20D-E103E6E64BFB}"/>
              </a:ext>
            </a:extLst>
          </p:cNvPr>
          <p:cNvSpPr/>
          <p:nvPr/>
        </p:nvSpPr>
        <p:spPr>
          <a:xfrm>
            <a:off x="6755110" y="6194219"/>
            <a:ext cx="21602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f</a:t>
            </a:r>
          </a:p>
        </p:txBody>
      </p:sp>
      <p:sp>
        <p:nvSpPr>
          <p:cNvPr id="18" name="Rectangle 17">
            <a:extLst>
              <a:ext uri="{FF2B5EF4-FFF2-40B4-BE49-F238E27FC236}">
                <a16:creationId xmlns:a16="http://schemas.microsoft.com/office/drawing/2014/main" id="{E853DD04-8AF2-4C13-AF1C-2155B7BEE24E}"/>
              </a:ext>
            </a:extLst>
          </p:cNvPr>
          <p:cNvSpPr/>
          <p:nvPr/>
        </p:nvSpPr>
        <p:spPr>
          <a:xfrm>
            <a:off x="7003553" y="1841402"/>
            <a:ext cx="3526088" cy="29145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GB" sz="2800" dirty="0"/>
              <a:t>? </a:t>
            </a:r>
          </a:p>
        </p:txBody>
      </p:sp>
      <p:sp>
        <p:nvSpPr>
          <p:cNvPr id="19" name="Rectangle 18">
            <a:extLst>
              <a:ext uri="{FF2B5EF4-FFF2-40B4-BE49-F238E27FC236}">
                <a16:creationId xmlns:a16="http://schemas.microsoft.com/office/drawing/2014/main" id="{F730E90A-CBD1-4EC6-93C1-E9FD316FA23A}"/>
              </a:ext>
            </a:extLst>
          </p:cNvPr>
          <p:cNvSpPr/>
          <p:nvPr/>
        </p:nvSpPr>
        <p:spPr>
          <a:xfrm>
            <a:off x="7003553" y="2282206"/>
            <a:ext cx="3526088" cy="49909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GB" sz="2800" dirty="0"/>
              <a:t>? </a:t>
            </a:r>
          </a:p>
        </p:txBody>
      </p:sp>
      <p:sp>
        <p:nvSpPr>
          <p:cNvPr id="20" name="Rectangle 19">
            <a:extLst>
              <a:ext uri="{FF2B5EF4-FFF2-40B4-BE49-F238E27FC236}">
                <a16:creationId xmlns:a16="http://schemas.microsoft.com/office/drawing/2014/main" id="{76669205-EE8E-4AD1-8E58-B184F3D9CBEB}"/>
              </a:ext>
            </a:extLst>
          </p:cNvPr>
          <p:cNvSpPr/>
          <p:nvPr/>
        </p:nvSpPr>
        <p:spPr>
          <a:xfrm>
            <a:off x="6993258" y="2938910"/>
            <a:ext cx="3526088" cy="119494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GB" sz="2800" dirty="0"/>
              <a:t>? </a:t>
            </a:r>
          </a:p>
        </p:txBody>
      </p:sp>
      <p:sp>
        <p:nvSpPr>
          <p:cNvPr id="21" name="Rectangle 20">
            <a:extLst>
              <a:ext uri="{FF2B5EF4-FFF2-40B4-BE49-F238E27FC236}">
                <a16:creationId xmlns:a16="http://schemas.microsoft.com/office/drawing/2014/main" id="{9A126F0D-85C1-4411-9EF3-B5671D6E6051}"/>
              </a:ext>
            </a:extLst>
          </p:cNvPr>
          <p:cNvSpPr/>
          <p:nvPr/>
        </p:nvSpPr>
        <p:spPr>
          <a:xfrm>
            <a:off x="6993258" y="4233822"/>
            <a:ext cx="3526088" cy="134782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GB" sz="2800" dirty="0"/>
              <a:t>? </a:t>
            </a:r>
          </a:p>
        </p:txBody>
      </p:sp>
      <p:sp>
        <p:nvSpPr>
          <p:cNvPr id="22" name="Rectangle 21">
            <a:extLst>
              <a:ext uri="{FF2B5EF4-FFF2-40B4-BE49-F238E27FC236}">
                <a16:creationId xmlns:a16="http://schemas.microsoft.com/office/drawing/2014/main" id="{42CDC88F-7117-4D80-BF48-1AB7123A99FF}"/>
              </a:ext>
            </a:extLst>
          </p:cNvPr>
          <p:cNvSpPr/>
          <p:nvPr/>
        </p:nvSpPr>
        <p:spPr>
          <a:xfrm>
            <a:off x="6993258" y="5766202"/>
            <a:ext cx="3526088" cy="40599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GB" sz="2800" dirty="0"/>
              <a:t>? </a:t>
            </a:r>
          </a:p>
        </p:txBody>
      </p:sp>
      <p:sp>
        <p:nvSpPr>
          <p:cNvPr id="23" name="Rectangle 22">
            <a:extLst>
              <a:ext uri="{FF2B5EF4-FFF2-40B4-BE49-F238E27FC236}">
                <a16:creationId xmlns:a16="http://schemas.microsoft.com/office/drawing/2014/main" id="{3D5E68AD-B6FA-4E27-BE81-1C57E8B00617}"/>
              </a:ext>
            </a:extLst>
          </p:cNvPr>
          <p:cNvSpPr/>
          <p:nvPr/>
        </p:nvSpPr>
        <p:spPr>
          <a:xfrm>
            <a:off x="6993258" y="6185041"/>
            <a:ext cx="3526088" cy="49198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GB" sz="2800" dirty="0"/>
              <a:t>? </a:t>
            </a:r>
          </a:p>
        </p:txBody>
      </p:sp>
    </p:spTree>
    <p:extLst>
      <p:ext uri="{BB962C8B-B14F-4D97-AF65-F5344CB8AC3E}">
        <p14:creationId xmlns:p14="http://schemas.microsoft.com/office/powerpoint/2010/main" val="296394088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8"/>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8"/>
                                        </p:tgtEl>
                                      </p:cBhvr>
                                    </p:animEffect>
                                    <p:set>
                                      <p:cBhvr>
                                        <p:cTn id="7"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8" restart="whenNotActive" fill="hold" evtFilter="cancelBubble" nodeType="interactiveSeq">
                <p:stCondLst>
                  <p:cond evt="onClick" delay="0">
                    <p:tgtEl>
                      <p:spTgt spid="19"/>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9"/>
                                        </p:tgtEl>
                                      </p:cBhvr>
                                    </p:animEffect>
                                    <p:set>
                                      <p:cBhvr>
                                        <p:cTn id="13"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4" restart="whenNotActive" fill="hold" evtFilter="cancelBubble" nodeType="interactiveSeq">
                <p:stCondLst>
                  <p:cond evt="onClick" delay="0">
                    <p:tgtEl>
                      <p:spTgt spid="20"/>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20"/>
                                        </p:tgtEl>
                                      </p:cBhvr>
                                    </p:animEffect>
                                    <p:set>
                                      <p:cBhvr>
                                        <p:cTn id="19"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20" restart="whenNotActive" fill="hold" evtFilter="cancelBubble" nodeType="interactiveSeq">
                <p:stCondLst>
                  <p:cond evt="onClick" delay="0">
                    <p:tgtEl>
                      <p:spTgt spid="21"/>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21"/>
                                        </p:tgtEl>
                                      </p:cBhvr>
                                    </p:animEffect>
                                    <p:set>
                                      <p:cBhvr>
                                        <p:cTn id="25"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6" restart="whenNotActive" fill="hold" evtFilter="cancelBubble" nodeType="interactiveSeq">
                <p:stCondLst>
                  <p:cond evt="onClick" delay="0">
                    <p:tgtEl>
                      <p:spTgt spid="22"/>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22"/>
                                        </p:tgtEl>
                                      </p:cBhvr>
                                    </p:animEffect>
                                    <p:set>
                                      <p:cBhvr>
                                        <p:cTn id="31"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32" restart="whenNotActive" fill="hold" evtFilter="cancelBubble" nodeType="interactiveSeq">
                <p:stCondLst>
                  <p:cond evt="onClick" delay="0">
                    <p:tgtEl>
                      <p:spTgt spid="23"/>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23"/>
                                        </p:tgtEl>
                                      </p:cBhvr>
                                    </p:animEffect>
                                    <p:set>
                                      <p:cBhvr>
                                        <p:cTn id="37" dur="1" fill="hold">
                                          <p:stCondLst>
                                            <p:cond delay="499"/>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childTnLst>
        </p:cTn>
      </p:par>
    </p:tnLst>
    <p:bldLst>
      <p:bldP spid="18" grpId="0" animBg="1"/>
      <p:bldP spid="19" grpId="0" animBg="1"/>
      <p:bldP spid="20" grpId="0" animBg="1"/>
      <p:bldP spid="21" grpId="0" animBg="1"/>
      <p:bldP spid="22"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0" y="1"/>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Exercise 8D</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1919536" y="725841"/>
            <a:ext cx="7920880" cy="830997"/>
          </a:xfrm>
          <a:prstGeom prst="rect">
            <a:avLst/>
          </a:prstGeom>
          <a:noFill/>
        </p:spPr>
        <p:txBody>
          <a:bodyPr wrap="square" rtlCol="0">
            <a:spAutoFit/>
          </a:bodyPr>
          <a:lstStyle/>
          <a:p>
            <a:r>
              <a:rPr lang="en-GB" sz="2400" dirty="0"/>
              <a:t>Pearson Further Statistics 1</a:t>
            </a:r>
          </a:p>
          <a:p>
            <a:r>
              <a:rPr lang="en-GB" sz="2400" dirty="0"/>
              <a:t>Pages 165-167</a:t>
            </a:r>
          </a:p>
        </p:txBody>
      </p:sp>
      <p:cxnSp>
        <p:nvCxnSpPr>
          <p:cNvPr id="6" name="Straight Connector 5"/>
          <p:cNvCxnSpPr/>
          <p:nvPr/>
        </p:nvCxnSpPr>
        <p:spPr>
          <a:xfrm>
            <a:off x="1524000" y="1739717"/>
            <a:ext cx="9144000" cy="0"/>
          </a:xfrm>
          <a:prstGeom prst="line">
            <a:avLst/>
          </a:prstGeom>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A54B77FC-D807-D548-8F3C-F1343D49B55A}"/>
              </a:ext>
            </a:extLst>
          </p:cNvPr>
          <p:cNvSpPr txBox="1"/>
          <p:nvPr/>
        </p:nvSpPr>
        <p:spPr>
          <a:xfrm>
            <a:off x="2135560" y="2682537"/>
            <a:ext cx="6336704" cy="2677656"/>
          </a:xfrm>
          <a:prstGeom prst="rect">
            <a:avLst/>
          </a:prstGeom>
          <a:noFill/>
        </p:spPr>
        <p:txBody>
          <a:bodyPr wrap="square" rtlCol="0">
            <a:spAutoFit/>
          </a:bodyPr>
          <a:lstStyle/>
          <a:p>
            <a:r>
              <a:rPr lang="en-US" sz="2400" dirty="0"/>
              <a:t>Complete before the lesson		</a:t>
            </a:r>
            <a:r>
              <a:rPr lang="en-US" sz="2400" dirty="0"/>
              <a:t>Q1</a:t>
            </a:r>
            <a:endParaRPr lang="en-US" sz="2400" dirty="0"/>
          </a:p>
          <a:p>
            <a:endParaRPr lang="en-US" sz="2400" dirty="0"/>
          </a:p>
          <a:p>
            <a:r>
              <a:rPr lang="en-US" sz="2400" dirty="0"/>
              <a:t>In Class:			</a:t>
            </a:r>
          </a:p>
          <a:p>
            <a:r>
              <a:rPr lang="en-US" sz="2400" dirty="0">
                <a:solidFill>
                  <a:srgbClr val="00B050"/>
                </a:solidFill>
              </a:rPr>
              <a:t>Green</a:t>
            </a:r>
            <a:r>
              <a:rPr lang="en-US" sz="2400" dirty="0"/>
              <a:t>					</a:t>
            </a:r>
            <a:r>
              <a:rPr lang="en-US" sz="2400" dirty="0"/>
              <a:t>Q2-3</a:t>
            </a:r>
            <a:endParaRPr lang="en-US" sz="2400" dirty="0"/>
          </a:p>
          <a:p>
            <a:r>
              <a:rPr lang="en-US" sz="2400" dirty="0">
                <a:solidFill>
                  <a:schemeClr val="accent6"/>
                </a:solidFill>
              </a:rPr>
              <a:t>Amber</a:t>
            </a:r>
            <a:r>
              <a:rPr lang="en-US" sz="2400" dirty="0"/>
              <a:t> 					</a:t>
            </a:r>
            <a:r>
              <a:rPr lang="en-US" sz="2400" dirty="0"/>
              <a:t>Q4-5</a:t>
            </a:r>
            <a:endParaRPr lang="en-US" sz="2400" dirty="0"/>
          </a:p>
          <a:p>
            <a:r>
              <a:rPr lang="en-US" sz="2400" dirty="0">
                <a:solidFill>
                  <a:srgbClr val="FF0000"/>
                </a:solidFill>
              </a:rPr>
              <a:t>Red</a:t>
            </a:r>
            <a:r>
              <a:rPr lang="en-US" sz="2400" dirty="0"/>
              <a:t>				</a:t>
            </a:r>
            <a:r>
              <a:rPr lang="en-US" sz="2400"/>
              <a:t>	</a:t>
            </a:r>
            <a:r>
              <a:rPr lang="en-US" sz="2400"/>
              <a:t>Q6</a:t>
            </a:r>
            <a:endParaRPr lang="en-US" sz="2400" dirty="0"/>
          </a:p>
          <a:p>
            <a:endParaRPr lang="en-US" sz="2400" dirty="0"/>
          </a:p>
        </p:txBody>
      </p:sp>
    </p:spTree>
    <p:extLst>
      <p:ext uri="{BB962C8B-B14F-4D97-AF65-F5344CB8AC3E}">
        <p14:creationId xmlns:p14="http://schemas.microsoft.com/office/powerpoint/2010/main" val="2540563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321</Words>
  <Application>Microsoft Office PowerPoint</Application>
  <PresentationFormat>Widescreen</PresentationFormat>
  <Paragraphs>106</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Cambria Math</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Lawton</dc:creator>
  <cp:lastModifiedBy>Richard Lawton</cp:lastModifiedBy>
  <cp:revision>2</cp:revision>
  <dcterms:created xsi:type="dcterms:W3CDTF">2019-08-06T16:32:53Z</dcterms:created>
  <dcterms:modified xsi:type="dcterms:W3CDTF">2020-08-08T06:33:33Z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c1703a4-cc6f-4025-8438-815d9f7bd05c_Enabled">
    <vt:lpwstr>True</vt:lpwstr>
  </property>
  <property fmtid="{D5CDD505-2E9C-101B-9397-08002B2CF9AE}" pid="3" name="MSIP_Label_2c1703a4-cc6f-4025-8438-815d9f7bd05c_SiteId">
    <vt:lpwstr>d2b3a7dc-d57e-417f-90ad-149b872e9aa1</vt:lpwstr>
  </property>
  <property fmtid="{D5CDD505-2E9C-101B-9397-08002B2CF9AE}" pid="4" name="MSIP_Label_2c1703a4-cc6f-4025-8438-815d9f7bd05c_Owner">
    <vt:lpwstr>r.lawton_jcd@gemsedu.com</vt:lpwstr>
  </property>
  <property fmtid="{D5CDD505-2E9C-101B-9397-08002B2CF9AE}" pid="5" name="MSIP_Label_2c1703a4-cc6f-4025-8438-815d9f7bd05c_SetDate">
    <vt:lpwstr>2020-08-08T06:33:32.4176954Z</vt:lpwstr>
  </property>
  <property fmtid="{D5CDD505-2E9C-101B-9397-08002B2CF9AE}" pid="6" name="MSIP_Label_2c1703a4-cc6f-4025-8438-815d9f7bd05c_Name">
    <vt:lpwstr>Internal</vt:lpwstr>
  </property>
  <property fmtid="{D5CDD505-2E9C-101B-9397-08002B2CF9AE}" pid="7" name="MSIP_Label_2c1703a4-cc6f-4025-8438-815d9f7bd05c_Application">
    <vt:lpwstr>Microsoft Azure Information Protection</vt:lpwstr>
  </property>
  <property fmtid="{D5CDD505-2E9C-101B-9397-08002B2CF9AE}" pid="8" name="MSIP_Label_2c1703a4-cc6f-4025-8438-815d9f7bd05c_ActionId">
    <vt:lpwstr>04f50377-b634-447a-9833-fbc9ddaad087</vt:lpwstr>
  </property>
  <property fmtid="{D5CDD505-2E9C-101B-9397-08002B2CF9AE}" pid="9" name="MSIP_Label_2c1703a4-cc6f-4025-8438-815d9f7bd05c_Extended_MSFT_Method">
    <vt:lpwstr>Automatic</vt:lpwstr>
  </property>
  <property fmtid="{D5CDD505-2E9C-101B-9397-08002B2CF9AE}" pid="10" name="Sensitivity">
    <vt:lpwstr>Internal</vt:lpwstr>
  </property>
</Properties>
</file>