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20" r:id="rId2"/>
    <p:sldId id="508" r:id="rId3"/>
    <p:sldId id="518" r:id="rId4"/>
    <p:sldId id="510" r:id="rId5"/>
    <p:sldId id="511" r:id="rId6"/>
    <p:sldId id="512" r:id="rId7"/>
    <p:sldId id="509" r:id="rId8"/>
    <p:sldId id="519" r:id="rId9"/>
    <p:sldId id="515" r:id="rId10"/>
    <p:sldId id="521" r:id="rId11"/>
    <p:sldId id="52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0.png"/><Relationship Id="rId7" Type="http://schemas.openxmlformats.org/officeDocument/2006/relationships/image" Target="../media/image14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4.png"/><Relationship Id="rId11" Type="http://schemas.openxmlformats.org/officeDocument/2006/relationships/image" Target="../media/image13.png"/><Relationship Id="rId5" Type="http://schemas.openxmlformats.org/officeDocument/2006/relationships/image" Target="../media/image122.png"/><Relationship Id="rId10" Type="http://schemas.openxmlformats.org/officeDocument/2006/relationships/image" Target="../media/image12.png"/><Relationship Id="rId4" Type="http://schemas.openxmlformats.org/officeDocument/2006/relationships/image" Target="../media/image110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5.png"/><Relationship Id="rId7" Type="http://schemas.openxmlformats.org/officeDocument/2006/relationships/image" Target="../media/image14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4.png"/><Relationship Id="rId5" Type="http://schemas.openxmlformats.org/officeDocument/2006/relationships/image" Target="../media/image122.png"/><Relationship Id="rId4" Type="http://schemas.openxmlformats.org/officeDocument/2006/relationships/image" Target="../media/image11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380.png"/><Relationship Id="rId3" Type="http://schemas.openxmlformats.org/officeDocument/2006/relationships/image" Target="../media/image280.png"/><Relationship Id="rId7" Type="http://schemas.openxmlformats.org/officeDocument/2006/relationships/image" Target="../media/image320.png"/><Relationship Id="rId12" Type="http://schemas.openxmlformats.org/officeDocument/2006/relationships/image" Target="../media/image370.png"/><Relationship Id="rId2" Type="http://schemas.openxmlformats.org/officeDocument/2006/relationships/image" Target="../media/image270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0.png"/><Relationship Id="rId11" Type="http://schemas.openxmlformats.org/officeDocument/2006/relationships/image" Target="../media/image360.png"/><Relationship Id="rId5" Type="http://schemas.openxmlformats.org/officeDocument/2006/relationships/image" Target="../media/image300.png"/><Relationship Id="rId15" Type="http://schemas.openxmlformats.org/officeDocument/2006/relationships/image" Target="../media/image19.png"/><Relationship Id="rId10" Type="http://schemas.openxmlformats.org/officeDocument/2006/relationships/image" Target="../media/image350.png"/><Relationship Id="rId4" Type="http://schemas.openxmlformats.org/officeDocument/2006/relationships/image" Target="../media/image290.png"/><Relationship Id="rId9" Type="http://schemas.openxmlformats.org/officeDocument/2006/relationships/image" Target="../media/image18.png"/><Relationship Id="rId14" Type="http://schemas.openxmlformats.org/officeDocument/2006/relationships/image" Target="../media/image39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12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11" Type="http://schemas.openxmlformats.org/officeDocument/2006/relationships/image" Target="../media/image27.png"/><Relationship Id="rId5" Type="http://schemas.openxmlformats.org/officeDocument/2006/relationships/image" Target="../media/image66.png"/><Relationship Id="rId10" Type="http://schemas.openxmlformats.org/officeDocument/2006/relationships/image" Target="../media/image26.png"/><Relationship Id="rId4" Type="http://schemas.openxmlformats.org/officeDocument/2006/relationships/image" Target="../media/image110.png"/><Relationship Id="rId9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1153638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/>
              <a:t>Equations and Inequalities</a:t>
            </a:r>
          </a:p>
          <a:p>
            <a:pPr algn="ctr"/>
            <a:r>
              <a:rPr lang="en-GB" sz="8000" dirty="0" smtClean="0"/>
              <a:t>- Inequalities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8000" dirty="0" smtClean="0"/>
              <a:t>Chapter 3</a:t>
            </a:r>
            <a:endParaRPr lang="en-GB" sz="5400" dirty="0" smtClean="0"/>
          </a:p>
          <a:p>
            <a:pPr algn="ctr"/>
            <a:r>
              <a:rPr lang="en-GB" sz="8000" dirty="0" smtClean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42224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3D/3E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47-48, 50-51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Ex3D Q1-2 &amp; Ex3E Q1-3 a-d only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Ex3D Q3 &amp; Challenge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Ex3E Q4-6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Ex3E </a:t>
            </a:r>
            <a:r>
              <a:rPr lang="en-US" sz="2400" dirty="0" smtClean="0"/>
              <a:t>Q7-9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96169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3F/3G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53, 55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Ex3F Q1 &amp; Ex3G Q1-4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Ex3F Q2-3 &amp; Challenge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Ex3G Q5-6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Ex3G Q7-8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298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Linear </a:t>
              </a:r>
              <a:r>
                <a:rPr lang="en-GB" sz="3200" dirty="0">
                  <a:latin typeface="+mj-lt"/>
                </a:rPr>
                <a:t>inequalities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77098" y="955247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Inequality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6256" y="980254"/>
            <a:ext cx="3055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Solution Set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61751" y="1538035"/>
            <a:ext cx="8424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724128" y="1149751"/>
            <a:ext cx="0" cy="37194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560" y="1772816"/>
                <a:ext cx="3384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+1&gt;5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772816"/>
                <a:ext cx="3384376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80718" y="1797822"/>
                <a:ext cx="30557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&gt;2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718" y="1797822"/>
                <a:ext cx="305577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7098" y="2789867"/>
                <a:ext cx="61206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≥5−2(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−8)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98" y="2789867"/>
                <a:ext cx="612068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80718" y="2789866"/>
                <a:ext cx="305577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≥7.2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718" y="2789866"/>
                <a:ext cx="305577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77098" y="3785075"/>
                <a:ext cx="338437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98" y="3785075"/>
                <a:ext cx="338437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84168" y="3829512"/>
                <a:ext cx="22550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≤−2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829512"/>
                <a:ext cx="225503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11560" y="4869157"/>
            <a:ext cx="78409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Note</a:t>
            </a:r>
            <a:r>
              <a:rPr lang="en-GB" sz="2800" dirty="0"/>
              <a:t>: </a:t>
            </a:r>
            <a:endParaRPr lang="en-GB" sz="2800" dirty="0" smtClean="0"/>
          </a:p>
          <a:p>
            <a:pPr algn="ctr"/>
            <a:r>
              <a:rPr lang="en-GB" sz="2800" dirty="0" smtClean="0"/>
              <a:t>Multiply </a:t>
            </a:r>
            <a:r>
              <a:rPr lang="en-GB" sz="2800" dirty="0"/>
              <a:t>or </a:t>
            </a:r>
            <a:r>
              <a:rPr lang="en-GB" sz="2800" dirty="0" smtClean="0"/>
              <a:t>divide both </a:t>
            </a:r>
            <a:r>
              <a:rPr lang="en-GB" sz="2800" dirty="0"/>
              <a:t>sides of an inequality </a:t>
            </a:r>
            <a:endParaRPr lang="en-GB" sz="2800" dirty="0" smtClean="0"/>
          </a:p>
          <a:p>
            <a:pPr algn="ctr"/>
            <a:r>
              <a:rPr lang="en-GB" sz="2800" dirty="0" smtClean="0"/>
              <a:t>by </a:t>
            </a:r>
            <a:r>
              <a:rPr lang="en-GB" sz="2800" dirty="0"/>
              <a:t>a negative number </a:t>
            </a:r>
            <a:endParaRPr lang="en-GB" sz="2800" dirty="0" smtClean="0"/>
          </a:p>
          <a:p>
            <a:pPr algn="ctr"/>
            <a:r>
              <a:rPr lang="en-GB" sz="2800" dirty="0" smtClean="0"/>
              <a:t>reverses </a:t>
            </a:r>
            <a:r>
              <a:rPr lang="en-GB" sz="2800" dirty="0"/>
              <a:t>the </a:t>
            </a:r>
            <a:r>
              <a:rPr lang="en-GB" sz="2800" dirty="0" smtClean="0"/>
              <a:t>direction of the inequality.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8974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Linear </a:t>
              </a:r>
              <a:r>
                <a:rPr lang="en-GB" sz="3200" dirty="0">
                  <a:latin typeface="+mj-lt"/>
                </a:rPr>
                <a:t>inequalities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44294" y="886183"/>
            <a:ext cx="9099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Combining </a:t>
            </a:r>
            <a:r>
              <a:rPr lang="en-GB" sz="3600" dirty="0" smtClean="0"/>
              <a:t>Inequalities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49730" y="1727665"/>
                <a:ext cx="7488832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If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r>
                  <a:rPr lang="en-GB" sz="3600" dirty="0">
                    <a:solidFill>
                      <a:srgbClr val="FF0000"/>
                    </a:solidFill>
                  </a:rPr>
                  <a:t> </a:t>
                </a:r>
                <a:r>
                  <a:rPr lang="en-GB" sz="3600" dirty="0"/>
                  <a:t>and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2≤</m:t>
                    </m:r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r>
                  <a:rPr lang="en-GB" sz="3600" dirty="0">
                    <a:solidFill>
                      <a:srgbClr val="0000FF"/>
                    </a:solidFill>
                  </a:rPr>
                  <a:t> </a:t>
                </a:r>
                <a:endParaRPr lang="en-GB" sz="3600" dirty="0" smtClean="0"/>
              </a:p>
              <a:p>
                <a:pPr algn="ctr"/>
                <a:r>
                  <a:rPr lang="en-GB" sz="3600" dirty="0" smtClean="0"/>
                  <a:t>what </a:t>
                </a:r>
                <a:r>
                  <a:rPr lang="en-GB" sz="3600" dirty="0"/>
                  <a:t>is the combined solution set? 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730" y="1727665"/>
                <a:ext cx="7488832" cy="1200329"/>
              </a:xfrm>
              <a:prstGeom prst="rect">
                <a:avLst/>
              </a:prstGeom>
              <a:blipFill>
                <a:blip r:embed="rId2"/>
                <a:stretch>
                  <a:fillRect t="-897" b="-103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131840" y="5736344"/>
                <a:ext cx="251822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2≤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736344"/>
                <a:ext cx="25182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627144" y="3284984"/>
            <a:ext cx="5418568" cy="1833673"/>
            <a:chOff x="2969856" y="3369116"/>
            <a:chExt cx="2599182" cy="923028"/>
          </a:xfrm>
        </p:grpSpPr>
        <p:sp>
          <p:nvSpPr>
            <p:cNvPr id="37" name="TextBox 36"/>
            <p:cNvSpPr txBox="1"/>
            <p:nvPr/>
          </p:nvSpPr>
          <p:spPr>
            <a:xfrm>
              <a:off x="3729094" y="336911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28422" y="336911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36990" y="336911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4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4490236" y="3784665"/>
              <a:ext cx="216024" cy="20915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2" name="Straight Arrow Connector 41"/>
            <p:cNvCxnSpPr>
              <a:stCxn id="40" idx="2"/>
            </p:cNvCxnSpPr>
            <p:nvPr/>
          </p:nvCxnSpPr>
          <p:spPr>
            <a:xfrm flipH="1">
              <a:off x="2969856" y="3889241"/>
              <a:ext cx="152038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3760039" y="4082992"/>
              <a:ext cx="216024" cy="20915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5170869" y="4082992"/>
              <a:ext cx="216024" cy="20915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Arrow Connector 44"/>
            <p:cNvCxnSpPr>
              <a:stCxn id="44" idx="2"/>
              <a:endCxn id="43" idx="6"/>
            </p:cNvCxnSpPr>
            <p:nvPr/>
          </p:nvCxnSpPr>
          <p:spPr>
            <a:xfrm flipH="1">
              <a:off x="3976063" y="4187568"/>
              <a:ext cx="1194806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1763688" y="3789040"/>
            <a:ext cx="54726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347864" y="364502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788024" y="364502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300192" y="364502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64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Solving </a:t>
              </a:r>
              <a:r>
                <a:rPr lang="en-GB" sz="3200" dirty="0"/>
                <a:t>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95736" y="883101"/>
                <a:ext cx="4968552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−15&gt;0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883101"/>
                <a:ext cx="4968552" cy="584775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9772" y="1775935"/>
                <a:ext cx="43204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772" y="1775935"/>
                <a:ext cx="432048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228080" y="2639918"/>
            <a:ext cx="2952328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Sketch </a:t>
            </a:r>
            <a:r>
              <a:rPr lang="en-GB" sz="2400" dirty="0"/>
              <a:t>and </a:t>
            </a:r>
            <a:r>
              <a:rPr lang="en-GB" sz="2400" dirty="0" smtClean="0"/>
              <a:t>Reason</a:t>
            </a:r>
            <a:endParaRPr lang="en-GB" sz="2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61792" y="3178105"/>
            <a:ext cx="4323878" cy="2130560"/>
            <a:chOff x="755576" y="3333651"/>
            <a:chExt cx="4323878" cy="213056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267744" y="3666232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123728" y="3333651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3728" y="3333651"/>
                  <a:ext cx="288032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4167"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Freeform: Shape 16"/>
            <p:cNvSpPr/>
            <p:nvPr/>
          </p:nvSpPr>
          <p:spPr>
            <a:xfrm>
              <a:off x="876300" y="3962400"/>
              <a:ext cx="2171700" cy="1435103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1047057" y="489246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7057" y="4892464"/>
                  <a:ext cx="48646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350369" y="4901580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0369" y="4901580"/>
                  <a:ext cx="48646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127126" y="3578721"/>
                  <a:ext cx="29523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7126" y="3578721"/>
                  <a:ext cx="2952328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Freeform: Shape 22"/>
          <p:cNvSpPr/>
          <p:nvPr/>
        </p:nvSpPr>
        <p:spPr>
          <a:xfrm>
            <a:off x="3582516" y="3816379"/>
            <a:ext cx="561975" cy="971550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/>
          <p:cNvSpPr/>
          <p:nvPr/>
        </p:nvSpPr>
        <p:spPr>
          <a:xfrm flipH="1">
            <a:off x="5230610" y="3812417"/>
            <a:ext cx="561975" cy="971550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537740" y="5123250"/>
                <a:ext cx="15384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740" y="5123250"/>
                <a:ext cx="153841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3407969" y="4298471"/>
            <a:ext cx="336748" cy="943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48621" y="5053811"/>
                <a:ext cx="13914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621" y="5053811"/>
                <a:ext cx="139144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H="1" flipV="1">
            <a:off x="5653251" y="4291064"/>
            <a:ext cx="357614" cy="762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685748" y="6007082"/>
                <a:ext cx="42883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748" y="6007082"/>
                <a:ext cx="4288391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2433" y="3878850"/>
            <a:ext cx="294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</a:rPr>
              <a:t>This is where the graph  is y &gt; 0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4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23" grpId="0" animBg="1"/>
      <p:bldP spid="24" grpId="0" animBg="1"/>
      <p:bldP spid="25" grpId="0"/>
      <p:bldP spid="29" grpId="0"/>
      <p:bldP spid="3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95736" y="946796"/>
                <a:ext cx="4968552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−15≤0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946796"/>
                <a:ext cx="4968552" cy="584775"/>
              </a:xfrm>
              <a:prstGeom prst="rect">
                <a:avLst/>
              </a:prstGeom>
              <a:blipFill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699792" y="1700808"/>
                <a:ext cx="43204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700808"/>
                <a:ext cx="432048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419872" y="3356992"/>
            <a:ext cx="4323878" cy="2130560"/>
            <a:chOff x="755576" y="3333651"/>
            <a:chExt cx="4323878" cy="213056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267744" y="3666232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123728" y="3333651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3728" y="3333651"/>
                  <a:ext cx="288032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4167"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Freeform: Shape 15"/>
            <p:cNvSpPr/>
            <p:nvPr/>
          </p:nvSpPr>
          <p:spPr>
            <a:xfrm>
              <a:off x="876300" y="3962400"/>
              <a:ext cx="2171700" cy="1435103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47057" y="489246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7057" y="4892464"/>
                  <a:ext cx="48646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350369" y="4901580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50369" y="4901580"/>
                  <a:ext cx="48646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127126" y="3578721"/>
                  <a:ext cx="29523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+5)(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7126" y="3578721"/>
                  <a:ext cx="2952328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Freeform: Shape 23"/>
          <p:cNvSpPr/>
          <p:nvPr/>
        </p:nvSpPr>
        <p:spPr>
          <a:xfrm>
            <a:off x="4074790" y="4950941"/>
            <a:ext cx="1143000" cy="482614"/>
          </a:xfrm>
          <a:custGeom>
            <a:avLst/>
            <a:gdLst>
              <a:gd name="connsiteX0" fmla="*/ 0 w 1143000"/>
              <a:gd name="connsiteY0" fmla="*/ 0 h 482614"/>
              <a:gd name="connsiteX1" fmla="*/ 546100 w 1143000"/>
              <a:gd name="connsiteY1" fmla="*/ 482600 h 482614"/>
              <a:gd name="connsiteX2" fmla="*/ 1143000 w 1143000"/>
              <a:gd name="connsiteY2" fmla="*/ 12700 h 482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482614">
                <a:moveTo>
                  <a:pt x="0" y="0"/>
                </a:moveTo>
                <a:cubicBezTo>
                  <a:pt x="177800" y="240241"/>
                  <a:pt x="355600" y="480483"/>
                  <a:pt x="546100" y="482600"/>
                </a:cubicBezTo>
                <a:cubicBezTo>
                  <a:pt x="736600" y="484717"/>
                  <a:pt x="939800" y="248708"/>
                  <a:pt x="1143000" y="12700"/>
                </a:cubicBezTo>
              </a:path>
            </a:pathLst>
          </a:custGeom>
          <a:ln w="762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37063" y="5957625"/>
                <a:ext cx="263052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63" y="5957625"/>
                <a:ext cx="2630523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203848" y="2599118"/>
            <a:ext cx="2952328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Sketch </a:t>
            </a:r>
            <a:r>
              <a:rPr lang="en-GB" sz="2400" dirty="0"/>
              <a:t>and </a:t>
            </a:r>
            <a:r>
              <a:rPr lang="en-GB" sz="2400" dirty="0" smtClean="0"/>
              <a:t>Reason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4126" y="4030810"/>
            <a:ext cx="2948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00FF"/>
                </a:solidFill>
              </a:rPr>
              <a:t>This is where the graph  is y ≤ 0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2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 animBg="1"/>
      <p:bldP spid="26" grpId="0"/>
      <p:bldP spid="27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1560" y="836712"/>
                <a:ext cx="345638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≥−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GB" sz="28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+4≥0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836712"/>
                <a:ext cx="3456384" cy="1384995"/>
              </a:xfrm>
              <a:prstGeom prst="rect">
                <a:avLst/>
              </a:prstGeom>
              <a:blipFill>
                <a:blip r:embed="rId2"/>
                <a:stretch>
                  <a:fillRect l="-3527" t="-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555" y="2512372"/>
            <a:ext cx="3840173" cy="2122155"/>
            <a:chOff x="151571" y="3378807"/>
            <a:chExt cx="3840173" cy="2122155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2836837" y="3702983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2688172" y="3378807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8172" y="3378807"/>
                  <a:ext cx="288032" cy="369332"/>
                </a:xfrm>
                <a:prstGeom prst="rect">
                  <a:avLst/>
                </a:prstGeom>
                <a:blipFill>
                  <a:blip r:embed="rId4"/>
                  <a:stretch>
                    <a:fillRect r="-4167"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Freeform: Shape 10"/>
            <p:cNvSpPr/>
            <p:nvPr/>
          </p:nvSpPr>
          <p:spPr>
            <a:xfrm>
              <a:off x="1011766" y="3857990"/>
              <a:ext cx="2123805" cy="1483068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2388469" y="4895230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8469" y="4895230"/>
                  <a:ext cx="48646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51571" y="3499698"/>
                  <a:ext cx="29523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+4)(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571" y="3499698"/>
                  <a:ext cx="295232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Freeform: Shape 14"/>
          <p:cNvSpPr/>
          <p:nvPr/>
        </p:nvSpPr>
        <p:spPr>
          <a:xfrm>
            <a:off x="869245" y="2991556"/>
            <a:ext cx="591608" cy="1071385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16" name="Freeform: Shape 15"/>
          <p:cNvSpPr/>
          <p:nvPr/>
        </p:nvSpPr>
        <p:spPr>
          <a:xfrm flipH="1">
            <a:off x="2422793" y="3048000"/>
            <a:ext cx="568762" cy="1022268"/>
          </a:xfrm>
          <a:custGeom>
            <a:avLst/>
            <a:gdLst>
              <a:gd name="connsiteX0" fmla="*/ 561975 w 561975"/>
              <a:gd name="connsiteY0" fmla="*/ 971550 h 971550"/>
              <a:gd name="connsiteX1" fmla="*/ 247650 w 561975"/>
              <a:gd name="connsiteY1" fmla="*/ 466725 h 971550"/>
              <a:gd name="connsiteX2" fmla="*/ 0 w 561975"/>
              <a:gd name="connsiteY2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975" h="971550">
                <a:moveTo>
                  <a:pt x="561975" y="971550"/>
                </a:moveTo>
                <a:cubicBezTo>
                  <a:pt x="451643" y="800100"/>
                  <a:pt x="341312" y="628650"/>
                  <a:pt x="247650" y="466725"/>
                </a:cubicBezTo>
                <a:cubicBezTo>
                  <a:pt x="153988" y="304800"/>
                  <a:pt x="76994" y="152400"/>
                  <a:pt x="0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2349" y="4925086"/>
                <a:ext cx="3456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≤−4</m:t>
                    </m:r>
                  </m:oMath>
                </a14:m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:r>
                  <a:rPr lang="en-GB" sz="3200" dirty="0"/>
                  <a:t>or</a:t>
                </a:r>
                <a:r>
                  <a:rPr lang="en-GB" sz="3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≥−1</m:t>
                    </m:r>
                  </m:oMath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49" y="4925086"/>
                <a:ext cx="3456384" cy="584775"/>
              </a:xfrm>
              <a:prstGeom prst="rect">
                <a:avLst/>
              </a:prstGeom>
              <a:blipFill>
                <a:blip r:embed="rId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91139" y="845946"/>
                <a:ext cx="3456384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139" y="845946"/>
                <a:ext cx="3456384" cy="532966"/>
              </a:xfrm>
              <a:prstGeom prst="rect">
                <a:avLst/>
              </a:prstGeom>
              <a:blipFill>
                <a:blip r:embed="rId9"/>
                <a:stretch>
                  <a:fillRect l="-3527" t="-919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5111356" y="2531330"/>
            <a:ext cx="3808294" cy="2099578"/>
            <a:chOff x="755576" y="3412673"/>
            <a:chExt cx="3964216" cy="2099578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2103059" y="3714272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1931816" y="3412673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1816" y="3412673"/>
                  <a:ext cx="288032" cy="369332"/>
                </a:xfrm>
                <a:prstGeom prst="rect">
                  <a:avLst/>
                </a:prstGeom>
                <a:blipFill>
                  <a:blip r:embed="rId11"/>
                  <a:stretch>
                    <a:fillRect r="-11111"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Freeform: Shape 23"/>
            <p:cNvSpPr/>
            <p:nvPr/>
          </p:nvSpPr>
          <p:spPr>
            <a:xfrm>
              <a:off x="1011766" y="3857990"/>
              <a:ext cx="2123805" cy="1483068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8507" y="4911514"/>
                  <a:ext cx="486468" cy="30777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399758" y="4872653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9758" y="4872653"/>
                  <a:ext cx="486468" cy="30777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330327" y="3567430"/>
                  <a:ext cx="238946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+3)(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0327" y="3567430"/>
                  <a:ext cx="2389465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Freeform: Shape 28"/>
          <p:cNvSpPr/>
          <p:nvPr/>
        </p:nvSpPr>
        <p:spPr>
          <a:xfrm>
            <a:off x="5904900" y="4029541"/>
            <a:ext cx="982750" cy="440267"/>
          </a:xfrm>
          <a:custGeom>
            <a:avLst/>
            <a:gdLst>
              <a:gd name="connsiteX0" fmla="*/ 0 w 1143000"/>
              <a:gd name="connsiteY0" fmla="*/ 0 h 482614"/>
              <a:gd name="connsiteX1" fmla="*/ 546100 w 1143000"/>
              <a:gd name="connsiteY1" fmla="*/ 482600 h 482614"/>
              <a:gd name="connsiteX2" fmla="*/ 1143000 w 1143000"/>
              <a:gd name="connsiteY2" fmla="*/ 12700 h 482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482614">
                <a:moveTo>
                  <a:pt x="0" y="0"/>
                </a:moveTo>
                <a:cubicBezTo>
                  <a:pt x="177800" y="240241"/>
                  <a:pt x="355600" y="480483"/>
                  <a:pt x="546100" y="482600"/>
                </a:cubicBezTo>
                <a:cubicBezTo>
                  <a:pt x="736600" y="484717"/>
                  <a:pt x="939800" y="248708"/>
                  <a:pt x="1143000" y="12700"/>
                </a:cubicBezTo>
              </a:path>
            </a:pathLst>
          </a:custGeom>
          <a:ln w="762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21564" y="4889439"/>
                <a:ext cx="23042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−3&lt;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564" y="4889439"/>
                <a:ext cx="2304257" cy="5847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857779" y="1348282"/>
                <a:ext cx="332051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−9&lt;</m:t>
                      </m:r>
                      <m:r>
                        <a:rPr lang="en-GB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79" y="1348282"/>
                <a:ext cx="3320512" cy="95410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4327360" y="980728"/>
            <a:ext cx="25612" cy="5184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9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29" grpId="0" animBg="1"/>
      <p:bldP spid="30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764704"/>
            <a:ext cx="5385052" cy="234909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834" y="3244212"/>
            <a:ext cx="6840760" cy="346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284984"/>
            <a:ext cx="7980949" cy="2420888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Quadratic Inequalities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35" y="1041955"/>
            <a:ext cx="7636786" cy="18002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289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Inequality Regions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776" y="941315"/>
                <a:ext cx="8434703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</a:t>
                </a:r>
                <a:r>
                  <a:rPr lang="en-GB" sz="2800" dirty="0" smtClean="0"/>
                  <a:t>hade </a:t>
                </a:r>
                <a:r>
                  <a:rPr lang="en-GB" sz="2800" dirty="0"/>
                  <a:t>the region that satisfies the inequalities: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&lt;14</m:t>
                      </m:r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76" y="941315"/>
                <a:ext cx="8434703" cy="13849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Freeform: Shape 31"/>
          <p:cNvSpPr/>
          <p:nvPr/>
        </p:nvSpPr>
        <p:spPr>
          <a:xfrm>
            <a:off x="4126062" y="4321044"/>
            <a:ext cx="3058765" cy="1741015"/>
          </a:xfrm>
          <a:custGeom>
            <a:avLst/>
            <a:gdLst>
              <a:gd name="connsiteX0" fmla="*/ 0 w 1970314"/>
              <a:gd name="connsiteY0" fmla="*/ 0 h 1143000"/>
              <a:gd name="connsiteX1" fmla="*/ 348343 w 1970314"/>
              <a:gd name="connsiteY1" fmla="*/ 511628 h 1143000"/>
              <a:gd name="connsiteX2" fmla="*/ 631371 w 1970314"/>
              <a:gd name="connsiteY2" fmla="*/ 849085 h 1143000"/>
              <a:gd name="connsiteX3" fmla="*/ 881743 w 1970314"/>
              <a:gd name="connsiteY3" fmla="*/ 1055914 h 1143000"/>
              <a:gd name="connsiteX4" fmla="*/ 1034143 w 1970314"/>
              <a:gd name="connsiteY4" fmla="*/ 1121228 h 1143000"/>
              <a:gd name="connsiteX5" fmla="*/ 1143000 w 1970314"/>
              <a:gd name="connsiteY5" fmla="*/ 1143000 h 1143000"/>
              <a:gd name="connsiteX6" fmla="*/ 1371600 w 1970314"/>
              <a:gd name="connsiteY6" fmla="*/ 1099457 h 1143000"/>
              <a:gd name="connsiteX7" fmla="*/ 1621971 w 1970314"/>
              <a:gd name="connsiteY7" fmla="*/ 914400 h 1143000"/>
              <a:gd name="connsiteX8" fmla="*/ 1741714 w 1970314"/>
              <a:gd name="connsiteY8" fmla="*/ 762000 h 1143000"/>
              <a:gd name="connsiteX9" fmla="*/ 1970314 w 1970314"/>
              <a:gd name="connsiteY9" fmla="*/ 478971 h 1143000"/>
              <a:gd name="connsiteX10" fmla="*/ 0 w 1970314"/>
              <a:gd name="connsiteY10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0314" h="1143000">
                <a:moveTo>
                  <a:pt x="0" y="0"/>
                </a:moveTo>
                <a:lnTo>
                  <a:pt x="348343" y="511628"/>
                </a:lnTo>
                <a:lnTo>
                  <a:pt x="631371" y="849085"/>
                </a:lnTo>
                <a:lnTo>
                  <a:pt x="881743" y="1055914"/>
                </a:lnTo>
                <a:lnTo>
                  <a:pt x="1034143" y="1121228"/>
                </a:lnTo>
                <a:lnTo>
                  <a:pt x="1143000" y="1143000"/>
                </a:lnTo>
                <a:lnTo>
                  <a:pt x="1371600" y="1099457"/>
                </a:lnTo>
                <a:lnTo>
                  <a:pt x="1621971" y="914400"/>
                </a:lnTo>
                <a:lnTo>
                  <a:pt x="1741714" y="762000"/>
                </a:lnTo>
                <a:lnTo>
                  <a:pt x="1970314" y="4789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3754697" y="2635525"/>
            <a:ext cx="5023909" cy="3600400"/>
            <a:chOff x="755576" y="3068603"/>
            <a:chExt cx="3236168" cy="2363711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755576" y="4941168"/>
              <a:ext cx="302433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874339" y="3634335"/>
              <a:ext cx="0" cy="17979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712" y="4740064"/>
                  <a:ext cx="28803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719691" y="3248590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9691" y="3248590"/>
                  <a:ext cx="288032" cy="369332"/>
                </a:xfrm>
                <a:prstGeom prst="rect">
                  <a:avLst/>
                </a:prstGeom>
                <a:blipFill>
                  <a:blip r:embed="rId5"/>
                  <a:stretch>
                    <a:fillRect r="-6383"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Freeform: Shape 14"/>
            <p:cNvSpPr/>
            <p:nvPr/>
          </p:nvSpPr>
          <p:spPr>
            <a:xfrm>
              <a:off x="801872" y="3877339"/>
              <a:ext cx="2624232" cy="1435103"/>
            </a:xfrm>
            <a:custGeom>
              <a:avLst/>
              <a:gdLst>
                <a:gd name="connsiteX0" fmla="*/ 0 w 2070100"/>
                <a:gd name="connsiteY0" fmla="*/ 0 h 1727203"/>
                <a:gd name="connsiteX1" fmla="*/ 1066800 w 2070100"/>
                <a:gd name="connsiteY1" fmla="*/ 1727200 h 1727203"/>
                <a:gd name="connsiteX2" fmla="*/ 2070100 w 2070100"/>
                <a:gd name="connsiteY2" fmla="*/ 12700 h 1727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70100" h="1727203">
                  <a:moveTo>
                    <a:pt x="0" y="0"/>
                  </a:moveTo>
                  <a:cubicBezTo>
                    <a:pt x="360891" y="862541"/>
                    <a:pt x="721783" y="1725083"/>
                    <a:pt x="1066800" y="1727200"/>
                  </a:cubicBezTo>
                  <a:cubicBezTo>
                    <a:pt x="1411817" y="1729317"/>
                    <a:pt x="1740958" y="871008"/>
                    <a:pt x="2070100" y="1270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206545" y="4881832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6545" y="4881832"/>
                  <a:ext cx="486468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541755" y="4880315"/>
                  <a:ext cx="48646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1755" y="4880315"/>
                  <a:ext cx="486468" cy="30777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 rot="18101459">
                  <a:off x="2612475" y="3642479"/>
                  <a:ext cx="14555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101459">
                  <a:off x="2612475" y="3642479"/>
                  <a:ext cx="1455530" cy="30777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 rot="821413">
                  <a:off x="1563588" y="4202489"/>
                  <a:ext cx="145553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=14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821413">
                  <a:off x="1563588" y="4202489"/>
                  <a:ext cx="1455530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2" name="Straight Connector 21"/>
          <p:cNvCxnSpPr/>
          <p:nvPr/>
        </p:nvCxnSpPr>
        <p:spPr>
          <a:xfrm>
            <a:off x="3707904" y="4236982"/>
            <a:ext cx="4275118" cy="9879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33062" y="3412759"/>
                <a:ext cx="2592288" cy="9541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latin typeface="Cambria Math" panose="02040503050406030204" pitchFamily="18" charset="0"/>
                  </a:rPr>
                  <a:t>Plot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r>
                  <a:rPr lang="en-GB" sz="2800" i="1" dirty="0">
                    <a:latin typeface="Cambria Math" panose="02040503050406030204" pitchFamily="18" charset="0"/>
                  </a:rPr>
                  <a:t/>
                </a:r>
                <a:br>
                  <a:rPr lang="en-GB" sz="2800" i="1" dirty="0">
                    <a:latin typeface="Cambria Math" panose="02040503050406030204" pitchFamily="18" charset="0"/>
                  </a:rPr>
                </a:br>
                <a:endParaRPr lang="en-GB" sz="28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62" y="3412759"/>
                <a:ext cx="2592288" cy="954172"/>
              </a:xfrm>
              <a:prstGeom prst="rect">
                <a:avLst/>
              </a:prstGeom>
              <a:blipFill>
                <a:blip r:embed="rId10"/>
                <a:stretch>
                  <a:fillRect t="-7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10349" y="2392481"/>
                <a:ext cx="2771463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2800" dirty="0" smtClean="0">
                    <a:latin typeface="Cambria Math" panose="02040503050406030204" pitchFamily="18" charset="0"/>
                  </a:rPr>
                  <a:t>Plot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49" y="2392481"/>
                <a:ext cx="2771463" cy="954107"/>
              </a:xfrm>
              <a:prstGeom prst="rect">
                <a:avLst/>
              </a:prstGeom>
              <a:blipFill>
                <a:blip r:embed="rId11"/>
                <a:stretch>
                  <a:fillRect t="-6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0299" y="5610382"/>
                <a:ext cx="3090522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&lt;14</m:t>
                      </m:r>
                    </m:oMath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99" y="5610382"/>
                <a:ext cx="3090522" cy="95410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26703" y="5066043"/>
            <a:ext cx="2412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Shade below the line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22080" y="6431013"/>
            <a:ext cx="2632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Shade above the line 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691680" y="5398643"/>
            <a:ext cx="166349" cy="383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259632" y="6597352"/>
            <a:ext cx="1894541" cy="151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937090" y="4509961"/>
            <a:ext cx="1938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latin typeface="Cambria Math" panose="02040503050406030204" pitchFamily="18" charset="0"/>
              </a:rPr>
              <a:t>t</a:t>
            </a:r>
            <a:r>
              <a:rPr lang="en-GB" sz="2800" dirty="0" smtClean="0">
                <a:latin typeface="Cambria Math" panose="02040503050406030204" pitchFamily="18" charset="0"/>
              </a:rPr>
              <a:t>hen shade </a:t>
            </a:r>
            <a:endParaRPr lang="en-GB" sz="2800" dirty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3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  <p:bldP spid="19" grpId="0"/>
      <p:bldP spid="20" grpId="0"/>
      <p:bldP spid="35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18507</TotalTime>
  <Words>331</Words>
  <Application>Microsoft Office PowerPoint</Application>
  <PresentationFormat>On-screen Show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731</cp:revision>
  <dcterms:created xsi:type="dcterms:W3CDTF">2013-02-28T07:36:55Z</dcterms:created>
  <dcterms:modified xsi:type="dcterms:W3CDTF">2019-09-01T15:37:15Z</dcterms:modified>
</cp:coreProperties>
</file>