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10" r:id="rId2"/>
    <p:sldId id="608" r:id="rId3"/>
    <p:sldId id="606" r:id="rId4"/>
    <p:sldId id="613" r:id="rId5"/>
    <p:sldId id="611" r:id="rId6"/>
    <p:sldId id="612" r:id="rId7"/>
    <p:sldId id="603" r:id="rId8"/>
    <p:sldId id="604" r:id="rId9"/>
    <p:sldId id="609" r:id="rId10"/>
    <p:sldId id="605" r:id="rId11"/>
    <p:sldId id="614" r:id="rId12"/>
    <p:sldId id="61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77" autoAdjust="0"/>
    <p:restoredTop sz="88534" autoAdjust="0"/>
  </p:normalViewPr>
  <p:slideViewPr>
    <p:cSldViewPr>
      <p:cViewPr varScale="1">
        <p:scale>
          <a:sx n="70" d="100"/>
          <a:sy n="70" d="100"/>
        </p:scale>
        <p:origin x="736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7.png"/><Relationship Id="rId7" Type="http://schemas.openxmlformats.org/officeDocument/2006/relationships/image" Target="../media/image10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4" Type="http://schemas.openxmlformats.org/officeDocument/2006/relationships/image" Target="../media/image18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3" Type="http://schemas.openxmlformats.org/officeDocument/2006/relationships/image" Target="../media/image140.png"/><Relationship Id="rId7" Type="http://schemas.openxmlformats.org/officeDocument/2006/relationships/image" Target="../media/image18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4" Type="http://schemas.openxmlformats.org/officeDocument/2006/relationships/image" Target="../media/image150.png"/><Relationship Id="rId9" Type="http://schemas.openxmlformats.org/officeDocument/2006/relationships/image" Target="../media/image20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0.png"/><Relationship Id="rId7" Type="http://schemas.openxmlformats.org/officeDocument/2006/relationships/image" Target="../media/image23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5496" y="908720"/>
            <a:ext cx="90730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/>
              <a:t>Differentiation </a:t>
            </a:r>
          </a:p>
          <a:p>
            <a:pPr algn="ctr"/>
            <a:r>
              <a:rPr lang="en-GB" sz="8800" dirty="0"/>
              <a:t>- Implicit</a:t>
            </a:r>
          </a:p>
          <a:p>
            <a:pPr algn="ctr"/>
            <a:endParaRPr lang="en-GB" sz="3600" dirty="0"/>
          </a:p>
          <a:p>
            <a:pPr algn="ctr"/>
            <a:r>
              <a:rPr lang="en-GB" sz="7200" dirty="0"/>
              <a:t>Chapter 9</a:t>
            </a:r>
          </a:p>
          <a:p>
            <a:pPr algn="ctr"/>
            <a:r>
              <a:rPr lang="en-GB" sz="7200" dirty="0"/>
              <a:t>(Part 8 or 10)</a:t>
            </a:r>
          </a:p>
        </p:txBody>
      </p:sp>
    </p:spTree>
    <p:extLst>
      <p:ext uri="{BB962C8B-B14F-4D97-AF65-F5344CB8AC3E}">
        <p14:creationId xmlns:p14="http://schemas.microsoft.com/office/powerpoint/2010/main" val="2296622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9C241FF-C558-4A6C-BE01-ED8FF67C4547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9618411-C5D7-4DB6-97CA-AC12F8067A5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Implicit Differentiation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F938134-757A-4822-8B86-E9DD472413F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D74DC4C-66CE-4516-96E5-DA8A072F1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692696"/>
            <a:ext cx="6480719" cy="18033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E2CF0B-A321-4BA8-9386-89515C84CC39}"/>
                  </a:ext>
                </a:extLst>
              </p:cNvPr>
              <p:cNvSpPr txBox="1"/>
              <p:nvPr/>
            </p:nvSpPr>
            <p:spPr>
              <a:xfrm>
                <a:off x="323528" y="2734054"/>
                <a:ext cx="3888432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a)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−512−4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=−96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2400" b="0" dirty="0"/>
              </a:p>
              <a:p>
                <a:pPr/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+128=0</m:t>
                      </m:r>
                    </m:oMath>
                  </m:oMathPara>
                </a14:m>
                <a:endParaRPr lang="en-GB" sz="2400" b="0" dirty="0"/>
              </a:p>
              <a:p>
                <a:pPr/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−16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dirty="0"/>
              </a:p>
              <a:p>
                <a:br>
                  <a:rPr lang="en-GB" sz="2400" b="0" dirty="0"/>
                </a:br>
                <a:r>
                  <a:rPr lang="en-GB" sz="2400" b="0" dirty="0"/>
                  <a:t>Gives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−8,16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−8,8</m:t>
                        </m:r>
                      </m:e>
                    </m:d>
                  </m:oMath>
                </a14:m>
                <a:endParaRPr lang="en-GB" sz="2400" b="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E2CF0B-A321-4BA8-9386-89515C84C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34054"/>
                <a:ext cx="3888432" cy="2677656"/>
              </a:xfrm>
              <a:prstGeom prst="rect">
                <a:avLst/>
              </a:prstGeom>
              <a:blipFill>
                <a:blip r:embed="rId3"/>
                <a:stretch>
                  <a:fillRect l="-2351" t="-1591" b="-4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283968" y="2708920"/>
                <a:ext cx="4464496" cy="4054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GB" sz="2400" b="1" dirty="0"/>
                  <a:t>b) </a:t>
                </a:r>
                <a:r>
                  <a:rPr lang="en-GB" sz="2400" dirty="0"/>
                  <a:t>Implicitly differentiating:</a:t>
                </a:r>
                <a:br>
                  <a:rPr lang="en-GB" sz="20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br>
                  <a:rPr lang="en-GB" sz="240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800" dirty="0"/>
                  <a:t> =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GB" sz="2400" dirty="0"/>
              </a:p>
              <a:p>
                <a:pPr algn="ctr"/>
                <a:endParaRPr lang="en-GB" sz="2400" dirty="0"/>
              </a:p>
              <a:p>
                <a:r>
                  <a:rPr lang="en-GB" sz="2400" dirty="0"/>
                  <a:t>      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−8,16</m:t>
                        </m:r>
                      </m:e>
                    </m:d>
                  </m:oMath>
                </a14:m>
                <a:r>
                  <a:rPr lang="en-GB" sz="2400" dirty="0"/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      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−8,8</m:t>
                        </m:r>
                      </m:e>
                    </m:d>
                  </m:oMath>
                </a14:m>
                <a:r>
                  <a:rPr lang="en-GB" sz="2400" dirty="0"/>
                  <a:t>,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708920"/>
                <a:ext cx="4464496" cy="4054764"/>
              </a:xfrm>
              <a:prstGeom prst="rect">
                <a:avLst/>
              </a:prstGeom>
              <a:blipFill>
                <a:blip r:embed="rId4"/>
                <a:stretch>
                  <a:fillRect l="-2186" t="-1201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564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9C241FF-C558-4A6C-BE01-ED8FF67C4547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9618411-C5D7-4DB6-97CA-AC12F8067A5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F938134-757A-4822-8B86-E9DD472413F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D74DC4C-66CE-4516-96E5-DA8A072F1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908720"/>
            <a:ext cx="4464495" cy="12422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8FFF422-9731-42D8-BC4D-C230B358C650}"/>
              </a:ext>
            </a:extLst>
          </p:cNvPr>
          <p:cNvSpPr txBox="1"/>
          <p:nvPr/>
        </p:nvSpPr>
        <p:spPr>
          <a:xfrm>
            <a:off x="2764466" y="649483"/>
            <a:ext cx="177217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Jan 2008 Q5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E2CF0B-A321-4BA8-9386-89515C84CC39}"/>
                  </a:ext>
                </a:extLst>
              </p:cNvPr>
              <p:cNvSpPr txBox="1"/>
              <p:nvPr/>
            </p:nvSpPr>
            <p:spPr>
              <a:xfrm>
                <a:off x="107504" y="2452842"/>
                <a:ext cx="2952328" cy="23916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sz="1200" b="0" dirty="0"/>
                  <a:t>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−512−4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=−96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br>
                  <a:rPr lang="en-GB" sz="1200" b="0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−24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+128=0</m:t>
                    </m:r>
                  </m:oMath>
                </a14:m>
                <a:br>
                  <a:rPr lang="en-GB" sz="1200" b="0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</m:e>
                    </m:d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br>
                  <a:rPr lang="en-GB" sz="1200" b="0" dirty="0"/>
                </a:br>
                <a:r>
                  <a:rPr lang="en-GB" sz="1200" b="0" dirty="0"/>
                  <a:t>Gives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−8,16</m:t>
                        </m:r>
                      </m:e>
                    </m:d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−8,8</m:t>
                        </m:r>
                      </m:e>
                    </m:d>
                  </m:oMath>
                </a14:m>
                <a:br>
                  <a:rPr lang="en-GB" sz="1200" b="0" dirty="0"/>
                </a:br>
                <a:endParaRPr lang="en-GB" sz="1200" b="0" dirty="0"/>
              </a:p>
              <a:p>
                <a:pPr marL="342900" indent="-342900">
                  <a:buAutoNum type="alphaLcParenR"/>
                </a:pPr>
                <a:r>
                  <a:rPr lang="en-GB" sz="1200" dirty="0"/>
                  <a:t>Implicitly differentiating:</a:t>
                </a:r>
                <a:br>
                  <a:rPr lang="en-GB" sz="1200" dirty="0"/>
                </a:b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br>
                  <a:rPr lang="en-GB" sz="120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200" dirty="0"/>
                  <a:t> not needed, but it’s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GB" sz="1200" dirty="0"/>
              </a:p>
              <a:p>
                <a:r>
                  <a:rPr lang="en-GB" sz="1200" dirty="0"/>
                  <a:t>        If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=−8, 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=16,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GB" sz="1200" dirty="0"/>
              </a:p>
              <a:p>
                <a:r>
                  <a:rPr lang="en-GB" sz="1200" dirty="0"/>
                  <a:t>       If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=−8, 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=8,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BE2CF0B-A321-4BA8-9386-89515C84C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452842"/>
                <a:ext cx="2952328" cy="2391617"/>
              </a:xfrm>
              <a:prstGeom prst="rect">
                <a:avLst/>
              </a:prstGeom>
              <a:blipFill>
                <a:blip r:embed="rId3"/>
                <a:stretch>
                  <a:fillRect l="-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D13F7CE9-1134-420E-90BC-B8BA0CF2B470}"/>
              </a:ext>
            </a:extLst>
          </p:cNvPr>
          <p:cNvSpPr/>
          <p:nvPr/>
        </p:nvSpPr>
        <p:spPr>
          <a:xfrm>
            <a:off x="438994" y="2462560"/>
            <a:ext cx="2325472" cy="8654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A1643-DA58-4A72-83D0-2FD296D7F65C}"/>
              </a:ext>
            </a:extLst>
          </p:cNvPr>
          <p:cNvSpPr/>
          <p:nvPr/>
        </p:nvSpPr>
        <p:spPr>
          <a:xfrm>
            <a:off x="438995" y="3327992"/>
            <a:ext cx="2325472" cy="1637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140041-E17A-4DC0-8666-CAB40C395A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163" y="1172408"/>
            <a:ext cx="4341887" cy="11519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1C47C97-015E-461F-8E3A-56800DBDFB0F}"/>
              </a:ext>
            </a:extLst>
          </p:cNvPr>
          <p:cNvSpPr txBox="1"/>
          <p:nvPr/>
        </p:nvSpPr>
        <p:spPr>
          <a:xfrm>
            <a:off x="4745333" y="868921"/>
            <a:ext cx="24482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June 2014(R) Q3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76C614-7A71-43F4-8616-3775EDAC500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116" y="2410252"/>
            <a:ext cx="5721666" cy="397107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D7A724D-6166-4409-B228-010771BE7560}"/>
              </a:ext>
            </a:extLst>
          </p:cNvPr>
          <p:cNvSpPr/>
          <p:nvPr/>
        </p:nvSpPr>
        <p:spPr>
          <a:xfrm>
            <a:off x="3779912" y="2410252"/>
            <a:ext cx="5364088" cy="18828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52CE63-7E83-4B62-82C9-3AE027FA4FF4}"/>
              </a:ext>
            </a:extLst>
          </p:cNvPr>
          <p:cNvSpPr/>
          <p:nvPr/>
        </p:nvSpPr>
        <p:spPr>
          <a:xfrm>
            <a:off x="3779912" y="4293096"/>
            <a:ext cx="5364088" cy="20882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E3C375-8C46-4E92-A724-063F037B9108}"/>
              </a:ext>
            </a:extLst>
          </p:cNvPr>
          <p:cNvSpPr txBox="1"/>
          <p:nvPr/>
        </p:nvSpPr>
        <p:spPr>
          <a:xfrm>
            <a:off x="7308304" y="599127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Hint for (b): Solve simultaneously with original equation.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E1087A-CF96-43DA-BF8A-573336F4EC75}"/>
              </a:ext>
            </a:extLst>
          </p:cNvPr>
          <p:cNvSpPr txBox="1"/>
          <p:nvPr/>
        </p:nvSpPr>
        <p:spPr>
          <a:xfrm>
            <a:off x="3701143" y="6453900"/>
            <a:ext cx="525108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Exam Note</a:t>
            </a:r>
            <a:r>
              <a:rPr lang="en-GB" dirty="0"/>
              <a:t>: This type of question was quite common.</a:t>
            </a:r>
          </a:p>
        </p:txBody>
      </p:sp>
    </p:spTree>
    <p:extLst>
      <p:ext uri="{BB962C8B-B14F-4D97-AF65-F5344CB8AC3E}">
        <p14:creationId xmlns:p14="http://schemas.microsoft.com/office/powerpoint/2010/main" val="223037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9H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255-256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6B44EC1-6E74-E045-BA91-A08BD7562CC5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Q3-5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Q6-8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Q9-10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</a:t>
            </a:r>
            <a:r>
              <a:rPr lang="en-US" sz="2400"/>
              <a:t>	Q11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995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CDA07D-DF38-4EB6-A699-555A7A02CC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9154174-21F6-474B-8CCB-49571A3B15C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Implicit 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228316-C16D-4951-91B6-3EEF29CCE1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60331" y="4882055"/>
            <a:ext cx="8479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You are differentiation with respect to 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dirty="0"/>
              <a:t> </a:t>
            </a:r>
          </a:p>
          <a:p>
            <a:pPr algn="ctr"/>
            <a:r>
              <a:rPr lang="en-GB" sz="3600" dirty="0"/>
              <a:t>but there is a 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3600" dirty="0"/>
              <a:t> term as well as an 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600" dirty="0"/>
              <a:t> term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969" y="3861048"/>
            <a:ext cx="8887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What is the problem with this differentiation?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619672" y="827690"/>
                <a:ext cx="1589474" cy="2429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80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827690"/>
                <a:ext cx="1589474" cy="24297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491880" y="1354445"/>
                <a:ext cx="3629199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8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8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8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1354445"/>
                <a:ext cx="3629199" cy="14465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64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CDA07D-DF38-4EB6-A699-555A7A02CC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9154174-21F6-474B-8CCB-49571A3B15C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Implicit 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228316-C16D-4951-91B6-3EEF29CCE1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5F4189D-D5F8-4E4F-9CE8-8B50A7A92DDF}"/>
                  </a:ext>
                </a:extLst>
              </p:cNvPr>
              <p:cNvSpPr txBox="1"/>
              <p:nvPr/>
            </p:nvSpPr>
            <p:spPr>
              <a:xfrm>
                <a:off x="299325" y="3212976"/>
                <a:ext cx="8497516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But what about when the expression is a mix of </a:t>
                </a:r>
              </a:p>
              <a:p>
                <a:pPr algn="ctr"/>
                <a:r>
                  <a:rPr lang="en-GB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200" dirty="0"/>
                  <a:t> and </a:t>
                </a:r>
                <a:r>
                  <a:rPr lang="en-GB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3200" dirty="0"/>
                  <a:t> terms (</a:t>
                </a:r>
                <a:r>
                  <a:rPr lang="en-GB" sz="3200" b="1" dirty="0"/>
                  <a:t>implicit</a:t>
                </a:r>
                <a:r>
                  <a:rPr lang="en-GB" sz="3200" dirty="0"/>
                  <a:t>):</a:t>
                </a:r>
              </a:p>
              <a:p>
                <a:pPr algn="ctr"/>
                <a:endParaRPr lang="en-GB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3600" b="1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d>
                        </m:e>
                      </m:func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3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5F4189D-D5F8-4E4F-9CE8-8B50A7A92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25" y="3212976"/>
                <a:ext cx="8497516" cy="3170099"/>
              </a:xfrm>
              <a:prstGeom prst="rect">
                <a:avLst/>
              </a:prstGeom>
              <a:blipFill>
                <a:blip r:embed="rId2"/>
                <a:stretch>
                  <a:fillRect t="-2500" r="-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2670" y="836712"/>
                <a:ext cx="8352928" cy="1846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200" dirty="0"/>
                  <a:t>You are used to differentiating expressions </a:t>
                </a:r>
              </a:p>
              <a:p>
                <a:pPr algn="ctr"/>
                <a:r>
                  <a:rPr lang="en-GB" sz="3200" dirty="0"/>
                  <a:t>where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3200" dirty="0"/>
                  <a:t> is the subject: </a:t>
                </a:r>
              </a:p>
              <a:p>
                <a:pPr algn="ctr"/>
                <a:endParaRPr lang="en-GB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70" y="836712"/>
                <a:ext cx="8352928" cy="1846659"/>
              </a:xfrm>
              <a:prstGeom prst="rect">
                <a:avLst/>
              </a:prstGeom>
              <a:blipFill>
                <a:blip r:embed="rId3"/>
                <a:stretch>
                  <a:fillRect t="-4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115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CDA07D-DF38-4EB6-A699-555A7A02CC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9154174-21F6-474B-8CCB-49571A3B15C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Implicit 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228316-C16D-4951-91B6-3EEF29CCE1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18993" y="723836"/>
                <a:ext cx="1237069" cy="1845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6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993" y="723836"/>
                <a:ext cx="1237069" cy="18453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88096" y="2966439"/>
            <a:ext cx="597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1. </a:t>
            </a:r>
          </a:p>
          <a:p>
            <a:r>
              <a:rPr lang="en-GB" sz="3600" dirty="0"/>
              <a:t>Differentiate with respect to </a:t>
            </a:r>
            <a:r>
              <a:rPr lang="en-GB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36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427984" y="1153405"/>
                <a:ext cx="118551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153405"/>
                <a:ext cx="1185517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660232" y="3212976"/>
                <a:ext cx="1230145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6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212976"/>
                <a:ext cx="1230145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8096" y="4936525"/>
                <a:ext cx="3131776" cy="1444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/>
                  <a:t>Step 2. </a:t>
                </a:r>
              </a:p>
              <a:p>
                <a:r>
                  <a:rPr lang="en-GB" sz="3600" dirty="0"/>
                  <a:t>Multiply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GB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en-GB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</m:oMath>
                </a14:m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96" y="4936525"/>
                <a:ext cx="3131776" cy="1444242"/>
              </a:xfrm>
              <a:prstGeom prst="rect">
                <a:avLst/>
              </a:prstGeom>
              <a:blipFill>
                <a:blip r:embed="rId5"/>
                <a:stretch>
                  <a:fillRect l="-5837" t="-6751" b="-8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588224" y="4844384"/>
                <a:ext cx="1860125" cy="1628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6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36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844384"/>
                <a:ext cx="1860125" cy="1628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242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5" grpId="0"/>
      <p:bldP spid="16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CDA07D-DF38-4EB6-A699-555A7A02CC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9154174-21F6-474B-8CCB-49571A3B15C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Implicit 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228316-C16D-4951-91B6-3EEF29CCE1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C63461-1685-4905-9B31-9A6DC8C28117}"/>
                  </a:ext>
                </a:extLst>
              </p:cNvPr>
              <p:cNvSpPr txBox="1"/>
              <p:nvPr/>
            </p:nvSpPr>
            <p:spPr>
              <a:xfrm>
                <a:off x="996582" y="4606583"/>
                <a:ext cx="3888432" cy="2003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6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sSup>
                        <m:sSupPr>
                          <m:ctrlPr>
                            <a:rPr lang="en-GB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6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6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GB" sz="6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6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C63461-1685-4905-9B31-9A6DC8C28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582" y="4606583"/>
                <a:ext cx="3888432" cy="2003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8C63461-1685-4905-9B31-9A6DC8C28117}"/>
                  </a:ext>
                </a:extLst>
              </p:cNvPr>
              <p:cNvSpPr txBox="1"/>
              <p:nvPr/>
            </p:nvSpPr>
            <p:spPr>
              <a:xfrm>
                <a:off x="5868144" y="4581128"/>
                <a:ext cx="2448272" cy="1845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8C63461-1685-4905-9B31-9A6DC8C28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581128"/>
                <a:ext cx="2448272" cy="18453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932040" y="5066068"/>
            <a:ext cx="8581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694971" y="850280"/>
                <a:ext cx="1237069" cy="1845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6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6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4971" y="850280"/>
                <a:ext cx="1237069" cy="18453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912826" y="1280668"/>
                <a:ext cx="1185517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826" y="1280668"/>
                <a:ext cx="1185517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2911188"/>
                <a:ext cx="9144000" cy="1444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Why </a:t>
                </a:r>
                <a:r>
                  <a:rPr lang="en-GB" sz="3600" dirty="0">
                    <a:solidFill>
                      <a:srgbClr val="FF0000"/>
                    </a:solidFill>
                  </a:rPr>
                  <a:t>differentiate with respect to y </a:t>
                </a:r>
              </a:p>
              <a:p>
                <a:pPr algn="ctr"/>
                <a:r>
                  <a:rPr lang="en-GB" sz="3600" dirty="0"/>
                  <a:t>and then </a:t>
                </a:r>
                <a:r>
                  <a:rPr lang="en-GB" sz="3600" dirty="0">
                    <a:solidFill>
                      <a:srgbClr val="0000FF"/>
                    </a:solidFill>
                  </a:rPr>
                  <a:t>multiply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3600" dirty="0"/>
                  <a:t>?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911188"/>
                <a:ext cx="9144000" cy="1444242"/>
              </a:xfrm>
              <a:prstGeom prst="rect">
                <a:avLst/>
              </a:prstGeom>
              <a:blipFill>
                <a:blip r:embed="rId6"/>
                <a:stretch>
                  <a:fillRect t="-6780" b="-76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75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CCDA07D-DF38-4EB6-A699-555A7A02CC6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9154174-21F6-474B-8CCB-49571A3B15C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Implicit Differentiation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228316-C16D-4951-91B6-3EEF29CCE1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038295" y="980728"/>
                <a:ext cx="1342034" cy="20206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6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295" y="980728"/>
                <a:ext cx="1342034" cy="20206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75856" y="1267524"/>
                <a:ext cx="4966360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9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9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9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9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9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9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1267524"/>
                <a:ext cx="4966360" cy="1569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31640" y="3717032"/>
                <a:ext cx="6666984" cy="25909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8800" dirty="0" smtClean="0">
                          <a:solidFill>
                            <a:prstClr val="black"/>
                          </a:solidFill>
                        </a:rPr>
                        <m:t>=</m:t>
                      </m:r>
                      <m:r>
                        <a:rPr lang="en-GB" sz="88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8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8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GB" sz="8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8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8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717032"/>
                <a:ext cx="6666984" cy="2590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214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31E6BB-2BEF-4C6F-BB55-F9F209A1F17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5A047797-D151-4487-9F47-7503387C9BD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Implicit Differentiation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FCBDA8B-83B0-4ACE-AAA6-31660418D8D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C63461-1685-4905-9B31-9A6DC8C28117}"/>
                  </a:ext>
                </a:extLst>
              </p:cNvPr>
              <p:cNvSpPr txBox="1"/>
              <p:nvPr/>
            </p:nvSpPr>
            <p:spPr>
              <a:xfrm>
                <a:off x="1965822" y="825330"/>
                <a:ext cx="1958105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C63461-1685-4905-9B31-9A6DC8C28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822" y="825330"/>
                <a:ext cx="1958105" cy="10273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819686-59FE-435D-AC3C-BEB745FEBFE5}"/>
                  </a:ext>
                </a:extLst>
              </p:cNvPr>
              <p:cNvSpPr txBox="1"/>
              <p:nvPr/>
            </p:nvSpPr>
            <p:spPr>
              <a:xfrm>
                <a:off x="2011783" y="5499270"/>
                <a:ext cx="4182748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GB" sz="32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9819686-59FE-435D-AC3C-BEB745FEB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783" y="5499270"/>
                <a:ext cx="4182748" cy="1027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C8D09D0-FAA2-42FF-85E6-91DA0DDA9224}"/>
                  </a:ext>
                </a:extLst>
              </p:cNvPr>
              <p:cNvSpPr txBox="1"/>
              <p:nvPr/>
            </p:nvSpPr>
            <p:spPr>
              <a:xfrm>
                <a:off x="1821807" y="2275339"/>
                <a:ext cx="2592288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C8D09D0-FAA2-42FF-85E6-91DA0DDA9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807" y="2275339"/>
                <a:ext cx="2592288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067944" y="836712"/>
                <a:ext cx="1224136" cy="102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836712"/>
                <a:ext cx="1224136" cy="1027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368508" y="2281162"/>
                <a:ext cx="1800200" cy="102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508" y="2281162"/>
                <a:ext cx="1800200" cy="10277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377842" y="5499270"/>
                <a:ext cx="2777539" cy="10277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842" y="5499270"/>
                <a:ext cx="2777539" cy="10277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819686-59FE-435D-AC3C-BEB745FEBFE5}"/>
                  </a:ext>
                </a:extLst>
              </p:cNvPr>
              <p:cNvSpPr txBox="1"/>
              <p:nvPr/>
            </p:nvSpPr>
            <p:spPr>
              <a:xfrm>
                <a:off x="1985960" y="3890408"/>
                <a:ext cx="4182748" cy="1027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GB" sz="32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9819686-59FE-435D-AC3C-BEB745FEBF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960" y="3890408"/>
                <a:ext cx="4182748" cy="10273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291565" y="4030559"/>
                <a:ext cx="2954772" cy="8016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200" dirty="0"/>
                  <a:t>20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565" y="4030559"/>
                <a:ext cx="2954772" cy="801630"/>
              </a:xfrm>
              <a:prstGeom prst="rect">
                <a:avLst/>
              </a:prstGeom>
              <a:blipFill>
                <a:blip r:embed="rId9"/>
                <a:stretch>
                  <a:fillRect l="-5155" b="-11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07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8BEE4B1-1D11-4949-95C6-2BA5FA48B3F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33A4BB4-A92D-4B73-B223-5D4787B5E90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Implicit Differentiation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D2B6CC7-10C0-4A0C-B86C-4C5D38373A8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F38830-E66D-4963-839A-FA5C8B9D56F2}"/>
                  </a:ext>
                </a:extLst>
              </p:cNvPr>
              <p:cNvSpPr txBox="1"/>
              <p:nvPr/>
            </p:nvSpPr>
            <p:spPr>
              <a:xfrm>
                <a:off x="308828" y="741033"/>
                <a:ext cx="8583652" cy="71288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800" dirty="0"/>
                  <a:t> in terms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800" dirty="0"/>
                  <a:t>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0F38830-E66D-4963-839A-FA5C8B9D5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28" y="741033"/>
                <a:ext cx="8583652" cy="712887"/>
              </a:xfrm>
              <a:prstGeom prst="rect">
                <a:avLst/>
              </a:prstGeom>
              <a:blipFill>
                <a:blip r:embed="rId2"/>
                <a:stretch>
                  <a:fillRect b="-70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115951-C6EC-4370-ACFA-D78165333777}"/>
                  </a:ext>
                </a:extLst>
              </p:cNvPr>
              <p:cNvSpPr txBox="1"/>
              <p:nvPr/>
            </p:nvSpPr>
            <p:spPr>
              <a:xfrm>
                <a:off x="3019069" y="5517232"/>
                <a:ext cx="3816424" cy="1164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D115951-C6EC-4370-ACFA-D78165333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069" y="5517232"/>
                <a:ext cx="3816424" cy="1164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57940" y="1501795"/>
                <a:ext cx="5369355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latin typeface="Cambria Math" panose="02040503050406030204" pitchFamily="18" charset="0"/>
                        </a:rPr>
                        <m:t>+1+3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+3</m:t>
                      </m:r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940" y="1501795"/>
                <a:ext cx="5369355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76349" y="2780928"/>
                <a:ext cx="4959371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+3</m:t>
                      </m:r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349" y="2780928"/>
                <a:ext cx="4959371" cy="1027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447760" y="4149080"/>
                <a:ext cx="4758097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760" y="4149080"/>
                <a:ext cx="4758097" cy="1027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4773" y="1644507"/>
            <a:ext cx="262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Step 1. </a:t>
            </a:r>
          </a:p>
          <a:p>
            <a:pPr algn="ctr"/>
            <a:r>
              <a:rPr lang="en-GB" sz="2000" dirty="0"/>
              <a:t>Differentiate each term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9338" y="2754992"/>
                <a:ext cx="2799731" cy="1151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>
                    <a:solidFill>
                      <a:schemeClr val="tx1"/>
                    </a:solidFill>
                  </a:rPr>
                  <a:t>Step 2. </a:t>
                </a:r>
              </a:p>
              <a:p>
                <a:pPr algn="ctr"/>
                <a:r>
                  <a:rPr lang="en-GB" sz="2000" dirty="0">
                    <a:solidFill>
                      <a:schemeClr val="tx1"/>
                    </a:solidFill>
                  </a:rPr>
                  <a:t>Collect all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 terms on </a:t>
                </a:r>
              </a:p>
              <a:p>
                <a:pPr algn="ctr"/>
                <a:r>
                  <a:rPr lang="en-GB" sz="2000" dirty="0">
                    <a:solidFill>
                      <a:schemeClr val="tx1"/>
                    </a:solidFill>
                  </a:rPr>
                  <a:t>one side of the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38" y="2754992"/>
                <a:ext cx="2799731" cy="1151213"/>
              </a:xfrm>
              <a:prstGeom prst="rect">
                <a:avLst/>
              </a:prstGeom>
              <a:blipFill>
                <a:blip r:embed="rId7"/>
                <a:stretch>
                  <a:fillRect l="-654" t="-3175" r="-871" b="-84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19338" y="4221088"/>
                <a:ext cx="2799731" cy="843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3. </a:t>
                </a:r>
              </a:p>
              <a:p>
                <a:pPr algn="ctr"/>
                <a:r>
                  <a:rPr lang="en-GB" sz="2000" dirty="0"/>
                  <a:t>Factorise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38" y="4221088"/>
                <a:ext cx="2799731" cy="843436"/>
              </a:xfrm>
              <a:prstGeom prst="rect">
                <a:avLst/>
              </a:prstGeom>
              <a:blipFill>
                <a:blip r:embed="rId8"/>
                <a:stretch>
                  <a:fillRect t="-3597" b="-4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6674" y="5486463"/>
                <a:ext cx="2799731" cy="1151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/>
                  <a:t>Step 4. </a:t>
                </a:r>
              </a:p>
              <a:p>
                <a:pPr algn="ctr"/>
                <a:r>
                  <a:rPr lang="en-GB" sz="2000" dirty="0"/>
                  <a:t>Make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/>
                  <a:t> the subject of the equation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74" y="5486463"/>
                <a:ext cx="2799731" cy="1151213"/>
              </a:xfrm>
              <a:prstGeom prst="rect">
                <a:avLst/>
              </a:prstGeom>
              <a:blipFill>
                <a:blip r:embed="rId9"/>
                <a:stretch>
                  <a:fillRect t="-2646" b="-84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58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7" grpId="0"/>
      <p:bldP spid="7" grpId="0"/>
      <p:bldP spid="11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8BEE4B1-1D11-4949-95C6-2BA5FA48B3F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33A4BB4-A92D-4B73-B223-5D4787B5E90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Implicit Differentiation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D2B6CC7-10C0-4A0C-B86C-4C5D38373A8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30AB0B-2245-47C5-AF5B-985077CF13BB}"/>
                  </a:ext>
                </a:extLst>
              </p:cNvPr>
              <p:cNvSpPr txBox="1"/>
              <p:nvPr/>
            </p:nvSpPr>
            <p:spPr>
              <a:xfrm>
                <a:off x="323528" y="815950"/>
                <a:ext cx="8568952" cy="62427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the value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dirty="0"/>
                  <a:t> at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(1,1)</m:t>
                    </m:r>
                  </m:oMath>
                </a14:m>
                <a:r>
                  <a:rPr lang="en-GB" sz="2400" dirty="0"/>
                  <a:t>,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C30AB0B-2245-47C5-AF5B-985077CF1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15950"/>
                <a:ext cx="8568952" cy="6242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3332AF-A88A-4F26-8C0F-2114E7D4F58B}"/>
                  </a:ext>
                </a:extLst>
              </p:cNvPr>
              <p:cNvSpPr txBox="1"/>
              <p:nvPr/>
            </p:nvSpPr>
            <p:spPr>
              <a:xfrm>
                <a:off x="6339905" y="4827499"/>
                <a:ext cx="2186088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3332AF-A88A-4F26-8C0F-2114E7D4F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905" y="4827499"/>
                <a:ext cx="2186088" cy="9103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259632" y="1690089"/>
                <a:ext cx="6359690" cy="11988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  <m:f>
                            <m:f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690089"/>
                <a:ext cx="6359690" cy="11988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043608" y="3356992"/>
                <a:ext cx="26859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=1,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400" dirty="0"/>
                  <a:t>,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356992"/>
                <a:ext cx="2685928" cy="461665"/>
              </a:xfrm>
              <a:prstGeom prst="rect">
                <a:avLst/>
              </a:prstGeom>
              <a:blipFill>
                <a:blip r:embed="rId5"/>
                <a:stretch>
                  <a:fillRect l="-3401" t="-10667" r="-2494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96883" y="4023061"/>
                <a:ext cx="2613729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883" y="4023061"/>
                <a:ext cx="2613729" cy="910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004048" y="3507485"/>
                <a:ext cx="2695610" cy="910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507485"/>
                <a:ext cx="2695610" cy="9103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198137" y="5386177"/>
                <a:ext cx="2531399" cy="8016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3200" dirty="0"/>
                  <a:t> = 1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37" y="5386177"/>
                <a:ext cx="2531399" cy="801630"/>
              </a:xfrm>
              <a:prstGeom prst="rect">
                <a:avLst/>
              </a:prstGeom>
              <a:blipFill>
                <a:blip r:embed="rId8"/>
                <a:stretch>
                  <a:fillRect r="-5301" b="-12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4550048" y="3135047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96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56131</TotalTime>
  <Words>426</Words>
  <Application>Microsoft Macintosh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1207</cp:revision>
  <dcterms:created xsi:type="dcterms:W3CDTF">2013-02-28T07:36:55Z</dcterms:created>
  <dcterms:modified xsi:type="dcterms:W3CDTF">2019-07-06T17:37:08Z</dcterms:modified>
</cp:coreProperties>
</file>