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655" r:id="rId2"/>
    <p:sldId id="618" r:id="rId3"/>
    <p:sldId id="656" r:id="rId4"/>
    <p:sldId id="626" r:id="rId5"/>
    <p:sldId id="653" r:id="rId6"/>
    <p:sldId id="627" r:id="rId7"/>
    <p:sldId id="654" r:id="rId8"/>
    <p:sldId id="628" r:id="rId9"/>
    <p:sldId id="630" r:id="rId10"/>
    <p:sldId id="631" r:id="rId11"/>
    <p:sldId id="632" r:id="rId12"/>
    <p:sldId id="633" r:id="rId13"/>
    <p:sldId id="657" r:id="rId14"/>
    <p:sldId id="658" r:id="rId15"/>
    <p:sldId id="6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3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8.png"/><Relationship Id="rId7" Type="http://schemas.openxmlformats.org/officeDocument/2006/relationships/image" Target="../media/image8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718820"/>
            <a:ext cx="91428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Integration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Introduction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13</a:t>
            </a:r>
            <a:endParaRPr lang="en-GB" sz="6000" dirty="0" smtClean="0"/>
          </a:p>
          <a:p>
            <a:pPr algn="ctr"/>
            <a:r>
              <a:rPr lang="en-GB" sz="8000" dirty="0" smtClean="0"/>
              <a:t>(Part 1 of 2)</a:t>
            </a:r>
          </a:p>
        </p:txBody>
      </p:sp>
    </p:spTree>
    <p:extLst>
      <p:ext uri="{BB962C8B-B14F-4D97-AF65-F5344CB8AC3E}">
        <p14:creationId xmlns:p14="http://schemas.microsoft.com/office/powerpoint/2010/main" val="235280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Integration – 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425959" cy="16468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79140" y="3140968"/>
                <a:ext cx="5184576" cy="2334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140" y="3140968"/>
                <a:ext cx="5184576" cy="23342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38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Integration - </a:t>
              </a:r>
              <a:r>
                <a:rPr lang="en-GB" sz="3200" dirty="0" smtClean="0">
                  <a:latin typeface="+mj-lt"/>
                </a:rPr>
                <a:t>Finding the constant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1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To the constant C you need to be given a co-ordinate.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83096" y="1600364"/>
                <a:ext cx="5976664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curve with equation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/>
                  <a:t>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passes </a:t>
                </a:r>
                <a:r>
                  <a:rPr lang="en-GB" sz="2800" dirty="0"/>
                  <a:t>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r>
                  <a:rPr lang="en-GB" sz="2800" dirty="0"/>
                  <a:t>.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Given </a:t>
                </a:r>
                <a:r>
                  <a:rPr lang="en-GB" sz="2800" dirty="0"/>
                  <a:t>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,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find </a:t>
                </a:r>
                <a:r>
                  <a:rPr lang="en-GB" sz="2800" dirty="0"/>
                  <a:t>the equation of the curve.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096" y="1600364"/>
                <a:ext cx="5976664" cy="1815882"/>
              </a:xfrm>
              <a:prstGeom prst="rect">
                <a:avLst/>
              </a:prstGeom>
              <a:blipFill rotWithShape="0">
                <a:blip r:embed="rId2"/>
                <a:stretch>
                  <a:fillRect b="-4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83768" y="3717032"/>
                <a:ext cx="446449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  <a:p>
                <a:r>
                  <a:rPr lang="en-GB" sz="3200" dirty="0"/>
                  <a:t>Using the point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(1,3)</m:t>
                    </m:r>
                  </m:oMath>
                </a14:m>
                <a:r>
                  <a:rPr lang="en-GB" sz="3200" dirty="0"/>
                  <a:t>:   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3=</m:t>
                    </m:r>
                    <m:sSup>
                      <m:sSupPr>
                        <m:ctrlPr>
                          <a:rPr lang="en-GB" sz="3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  ∴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717032"/>
                <a:ext cx="4464496" cy="2554545"/>
              </a:xfrm>
              <a:prstGeom prst="rect">
                <a:avLst/>
              </a:prstGeom>
              <a:blipFill rotWithShape="0">
                <a:blip r:embed="rId3"/>
                <a:stretch>
                  <a:fillRect l="-3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28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solidFill>
                    <a:prstClr val="white"/>
                  </a:solidFill>
                </a:rPr>
                <a:t>Integration- Exam Question</a:t>
              </a:r>
              <a:endParaRPr lang="en-GB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336" y="764704"/>
            <a:ext cx="5904656" cy="287546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92" y="4005065"/>
            <a:ext cx="5794140" cy="21671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09285" y="6065222"/>
                <a:ext cx="252028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−25=−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285" y="6065222"/>
                <a:ext cx="252028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485336" y="6214730"/>
            <a:ext cx="534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211182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5374" y="-1394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13A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4"/>
          <p:cNvSpPr txBox="1"/>
          <p:nvPr/>
        </p:nvSpPr>
        <p:spPr>
          <a:xfrm>
            <a:off x="390162" y="71190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289-290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-5374" y="172577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1963" y="312702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7647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3" y="0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13B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4"/>
          <p:cNvSpPr txBox="1"/>
          <p:nvPr/>
        </p:nvSpPr>
        <p:spPr>
          <a:xfrm>
            <a:off x="395999" y="136863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291-293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3" y="2382515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800" y="3783766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94041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3" y="642798"/>
            <a:ext cx="9143074" cy="599127"/>
            <a:chOff x="0" y="13335"/>
            <a:chExt cx="9144218" cy="599127"/>
          </a:xfrm>
        </p:grpSpPr>
        <p:sp>
          <p:nvSpPr>
            <p:cNvPr id="6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13C</a:t>
              </a:r>
              <a:endParaRPr lang="en-GB" sz="32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4"/>
          <p:cNvSpPr txBox="1"/>
          <p:nvPr/>
        </p:nvSpPr>
        <p:spPr>
          <a:xfrm>
            <a:off x="395999" y="136863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294-295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63" y="2382515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800" y="3783766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773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Integration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0" y="863487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Integration is the </a:t>
            </a:r>
            <a:r>
              <a:rPr lang="en-GB" sz="3600" b="1" dirty="0"/>
              <a:t>opposite of </a:t>
            </a:r>
            <a:r>
              <a:rPr lang="en-GB" sz="3600" dirty="0"/>
              <a:t>differentiation</a:t>
            </a:r>
            <a:r>
              <a:rPr lang="en-GB" sz="3600" dirty="0" smtClean="0"/>
              <a:t>.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4133" y="3490462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3" y="3490462"/>
                <a:ext cx="130996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106398" y="3152231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multiply by power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584996" y="3346188"/>
            <a:ext cx="514350" cy="2952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354107" y="3327138"/>
            <a:ext cx="457200" cy="95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811307" y="3127156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reduce power by 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7059016" y="3317613"/>
            <a:ext cx="431480" cy="2476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375361" y="3328079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361" y="3328079"/>
                <a:ext cx="13099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788024" y="4005064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increase power by 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174934" y="4018514"/>
            <a:ext cx="223224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divide by </a:t>
            </a:r>
            <a:r>
              <a:rPr lang="en-GB" u="sng" dirty="0">
                <a:solidFill>
                  <a:schemeClr val="tx1"/>
                </a:solidFill>
              </a:rPr>
              <a:t>new</a:t>
            </a:r>
            <a:r>
              <a:rPr lang="en-GB" dirty="0">
                <a:solidFill>
                  <a:schemeClr val="tx1"/>
                </a:solidFill>
              </a:rPr>
              <a:t> power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7061871" y="3812913"/>
            <a:ext cx="504825" cy="361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4404396" y="4180439"/>
            <a:ext cx="382229" cy="39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1565946" y="3879588"/>
            <a:ext cx="595094" cy="3399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771800" y="2074253"/>
            <a:ext cx="37745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/>
              <a:t>differentiation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339686" y="4428865"/>
            <a:ext cx="29432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851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Integration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19100" y="1052736"/>
                <a:ext cx="5904656" cy="106753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 smtClean="0"/>
                  <a:t>Find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4400" dirty="0"/>
                  <a:t>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100" y="1052736"/>
                <a:ext cx="5904656" cy="1067536"/>
              </a:xfrm>
              <a:prstGeom prst="rect">
                <a:avLst/>
              </a:prstGeom>
              <a:blipFill>
                <a:blip r:embed="rId2"/>
                <a:stretch>
                  <a:fillRect b="-54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44008" y="2780928"/>
                <a:ext cx="2952328" cy="1660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7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72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7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7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7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7200" b="0" i="1" baseline="3000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7200" baseline="30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780928"/>
                <a:ext cx="2952328" cy="1660134"/>
              </a:xfrm>
              <a:prstGeom prst="rect">
                <a:avLst/>
              </a:prstGeom>
              <a:blipFill>
                <a:blip r:embed="rId3"/>
                <a:stretch>
                  <a:fillRect l="-15702" t="-183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19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4960" y="1045477"/>
                <a:ext cx="211487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when:</a:t>
                </a:r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960" y="1045477"/>
                <a:ext cx="21148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67"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6132" y="1817667"/>
                <a:ext cx="1863700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132" y="1817667"/>
                <a:ext cx="1863700" cy="10273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26744" y="3302732"/>
                <a:ext cx="1689072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744" y="3302732"/>
                <a:ext cx="1689072" cy="10273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96132" y="4947919"/>
                <a:ext cx="1974676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132" y="4947919"/>
                <a:ext cx="1974676" cy="10273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568891" y="4837183"/>
                <a:ext cx="4544888" cy="1198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  2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891" y="4837183"/>
                <a:ext cx="4544888" cy="11988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63888" y="2060848"/>
                <a:ext cx="156844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060848"/>
                <a:ext cx="1568443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484988" y="3219727"/>
                <a:ext cx="186448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988" y="3219727"/>
                <a:ext cx="1864485" cy="101752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56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87170" y="884940"/>
            <a:ext cx="673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However, </a:t>
            </a:r>
            <a:r>
              <a:rPr lang="en-GB" sz="3600" dirty="0" smtClean="0"/>
              <a:t>there is a complication!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22506" y="1959959"/>
                <a:ext cx="15997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506" y="1959959"/>
                <a:ext cx="1599747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563888" y="2083744"/>
            <a:ext cx="2232248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Differentiate </a:t>
            </a:r>
            <a:endParaRPr lang="en-GB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016594" y="2273021"/>
            <a:ext cx="547294" cy="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5803188" y="2272600"/>
            <a:ext cx="401190" cy="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706634" y="2857796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634" y="2857796"/>
                <a:ext cx="13099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3563888" y="2945346"/>
            <a:ext cx="2232248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Integrate</a:t>
            </a:r>
            <a:endParaRPr lang="en-GB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1121779" y="4017638"/>
            <a:ext cx="6899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The constant disappeared!</a:t>
            </a:r>
            <a:endParaRPr lang="en-GB" sz="36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016594" y="3120476"/>
            <a:ext cx="547294" cy="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803188" y="3120055"/>
            <a:ext cx="401190" cy="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32925" y="2885384"/>
                <a:ext cx="15997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925" y="2885384"/>
                <a:ext cx="159974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10414" y="2004571"/>
                <a:ext cx="13099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414" y="2004571"/>
                <a:ext cx="1309960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35098" y="5414298"/>
                <a:ext cx="28030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 5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 smtClean="0"/>
                  <a:t> </a:t>
                </a:r>
                <a:r>
                  <a:rPr lang="en-GB" sz="3600" dirty="0" smtClean="0">
                    <a:solidFill>
                      <a:srgbClr val="FF0000"/>
                    </a:solidFill>
                  </a:rPr>
                  <a:t>+ C</a:t>
                </a:r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098" y="5414298"/>
                <a:ext cx="2803091" cy="646331"/>
              </a:xfrm>
              <a:prstGeom prst="rect">
                <a:avLst/>
              </a:prstGeom>
              <a:blipFill>
                <a:blip r:embed="rId6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46396" y="5165385"/>
                <a:ext cx="2544266" cy="114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396" y="5165385"/>
                <a:ext cx="2544266" cy="1144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855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7" grpId="0" animBg="1"/>
      <p:bldP spid="81" grpId="0"/>
      <p:bldP spid="21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798381"/>
                <a:ext cx="2114872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 when: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98381"/>
                <a:ext cx="21148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67"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6052" y="1663168"/>
                <a:ext cx="1647676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52" y="1663168"/>
                <a:ext cx="1647676" cy="8626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2671" y="2949824"/>
                <a:ext cx="1791692" cy="793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71" y="2949824"/>
                <a:ext cx="1791692" cy="7936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2736" y="4148295"/>
                <a:ext cx="1803582" cy="793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36" y="4148295"/>
                <a:ext cx="1803582" cy="7936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945" y="5673287"/>
                <a:ext cx="1868760" cy="801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45" y="5673287"/>
                <a:ext cx="1868760" cy="8014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76531" y="1672363"/>
                <a:ext cx="1907573" cy="627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531" y="1672363"/>
                <a:ext cx="1907573" cy="62735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776531" y="3111788"/>
                <a:ext cx="22329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531" y="3111788"/>
                <a:ext cx="2232984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820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040200" y="1746266"/>
                <a:ext cx="909929" cy="627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200" y="1746266"/>
                <a:ext cx="909929" cy="62735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3796882" y="3881544"/>
            <a:ext cx="2155117" cy="1318770"/>
            <a:chOff x="3796882" y="3881544"/>
            <a:chExt cx="2155117" cy="1318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4410488" y="3881544"/>
                  <a:ext cx="935897" cy="8165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3200" i="1" u="sng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GB" sz="3200" i="1" u="sng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i="1" u="sng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3200" i="1" u="sng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u="sng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GB" sz="3200" i="1" u="sng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GB" sz="3200" u="sng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0488" y="3881544"/>
                  <a:ext cx="935897" cy="81657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/>
          </p:nvSpPr>
          <p:spPr>
            <a:xfrm>
              <a:off x="3796882" y="4304613"/>
              <a:ext cx="6463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 smtClean="0"/>
                <a:t>𝑦 =</a:t>
              </a:r>
              <a:endParaRPr lang="en-GB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735464" y="4615154"/>
                  <a:ext cx="266098" cy="58516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32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5464" y="4615154"/>
                  <a:ext cx="266098" cy="585160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Rectangle 24"/>
            <p:cNvSpPr/>
            <p:nvPr/>
          </p:nvSpPr>
          <p:spPr>
            <a:xfrm>
              <a:off x="5280020" y="4238911"/>
              <a:ext cx="67197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200" dirty="0" smtClean="0"/>
                <a:t>+ 𝑐</a:t>
              </a:r>
              <a:endParaRPr lang="en-GB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478697" y="3881544"/>
                <a:ext cx="1163524" cy="816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0" u="sng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0" u="sng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200" i="1" u="sng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 u="sng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 u="sng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u="sng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3200" i="1" u="sng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u="sng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697" y="3881544"/>
                <a:ext cx="1163524" cy="81657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6033247" y="42681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=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3673" y="4615154"/>
                <a:ext cx="320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673" y="4615154"/>
                <a:ext cx="320601" cy="492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7481250" y="4237338"/>
            <a:ext cx="6719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+ 𝑐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278942" y="5351393"/>
                <a:ext cx="1381532" cy="807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 u="sng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1" u="sng" smtClean="0"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GB" sz="3200" i="1" u="sng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 u="sng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u="sng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 u="sng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u="sng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b="0" i="1" u="sng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u="sng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942" y="5351393"/>
                <a:ext cx="1381532" cy="80701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665336" y="5774462"/>
            <a:ext cx="646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𝑦 =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03918" y="6085003"/>
                <a:ext cx="484107" cy="575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918" y="6085003"/>
                <a:ext cx="484107" cy="57560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5461047" y="5707206"/>
            <a:ext cx="6719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+ 𝑐</a:t>
            </a:r>
            <a:endParaRPr lang="en-GB" sz="3200" dirty="0"/>
          </a:p>
        </p:txBody>
      </p:sp>
      <p:sp>
        <p:nvSpPr>
          <p:cNvPr id="35" name="Rectangle 34"/>
          <p:cNvSpPr/>
          <p:nvPr/>
        </p:nvSpPr>
        <p:spPr>
          <a:xfrm>
            <a:off x="6133026" y="57046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=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552446" y="5340396"/>
                <a:ext cx="1687706" cy="807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0" u="sng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u="sng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0" u="sng" smtClean="0"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GB" sz="3200" i="1" u="sng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 u="sng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u="sng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 u="sng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u="sng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b="0" i="1" u="sng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u="sng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446" y="5340396"/>
                <a:ext cx="1687706" cy="80701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877422" y="6074006"/>
                <a:ext cx="320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422" y="6074006"/>
                <a:ext cx="320601" cy="49244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8089237" y="5708133"/>
            <a:ext cx="6719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+ 𝑐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8229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84736" y="66544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Possible notation: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21038" y="2490943"/>
                <a:ext cx="648072" cy="1261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038" y="2490943"/>
                <a:ext cx="648072" cy="1261051"/>
              </a:xfrm>
              <a:prstGeom prst="rect">
                <a:avLst/>
              </a:prstGeom>
              <a:blipFill>
                <a:blip r:embed="rId2"/>
                <a:stretch>
                  <a:fillRect r="-4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5521951" y="2749676"/>
                <a:ext cx="59580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951" y="2749676"/>
                <a:ext cx="59580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2765941" y="4163759"/>
                <a:ext cx="148162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941" y="4163759"/>
                <a:ext cx="1481624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292080" y="4063978"/>
                <a:ext cx="10555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i="1" dirty="0" smtClean="0">
                    <a:solidFill>
                      <a:prstClr val="black"/>
                    </a:solidFill>
                  </a:rPr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063978"/>
                <a:ext cx="1055545" cy="707886"/>
              </a:xfrm>
              <a:prstGeom prst="rect">
                <a:avLst/>
              </a:prstGeom>
              <a:blipFill>
                <a:blip r:embed="rId5"/>
                <a:stretch>
                  <a:fillRect l="-20231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5094352" y="1742069"/>
            <a:ext cx="194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E</a:t>
            </a:r>
            <a:r>
              <a:rPr lang="en-GB" sz="3200" dirty="0" smtClean="0"/>
              <a:t>quation</a:t>
            </a:r>
            <a:endParaRPr lang="en-GB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2631971" y="1716954"/>
            <a:ext cx="194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Gradient</a:t>
            </a:r>
            <a:endParaRPr lang="en-GB" sz="3200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374928" y="2036780"/>
            <a:ext cx="574753" cy="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374928" y="3146565"/>
            <a:ext cx="574753" cy="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374928" y="4517702"/>
            <a:ext cx="574753" cy="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835696" y="5391371"/>
                <a:ext cx="2485297" cy="731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∫10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391371"/>
                <a:ext cx="2485297" cy="7312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 flipV="1">
            <a:off x="4409147" y="5757016"/>
            <a:ext cx="574753" cy="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20072" y="5416743"/>
                <a:ext cx="195919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sz="4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416743"/>
                <a:ext cx="195919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4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95736" y="980094"/>
                <a:ext cx="4667820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/>
                  <a:t> when: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980094"/>
                <a:ext cx="4667820" cy="584775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1314" y="2160364"/>
                <a:ext cx="258651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14" y="2160364"/>
                <a:ext cx="2586510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764" y="4505077"/>
                <a:ext cx="2735861" cy="590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3200" b="0" smtClean="0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64" y="4505077"/>
                <a:ext cx="2735861" cy="5903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234729" y="2160365"/>
                <a:ext cx="3630930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729" y="2160365"/>
                <a:ext cx="3630930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436096" y="4293096"/>
                <a:ext cx="3038332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293096"/>
                <a:ext cx="3038332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843808" y="2443825"/>
                <a:ext cx="11539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443825"/>
                <a:ext cx="115390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138633" y="4375310"/>
                <a:ext cx="708271" cy="808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633" y="4375310"/>
                <a:ext cx="708271" cy="8084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6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1232168"/>
                <a:ext cx="3744416" cy="8443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+2) 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232168"/>
                <a:ext cx="3744416" cy="844398"/>
              </a:xfrm>
              <a:prstGeom prst="rect">
                <a:avLst/>
              </a:prstGeom>
              <a:blipFill rotWithShape="0">
                <a:blip r:embed="rId2"/>
                <a:stretch>
                  <a:fillRect l="-1389" b="-61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51920" y="1185050"/>
                <a:ext cx="4608512" cy="805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185050"/>
                <a:ext cx="4608512" cy="8059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3104514"/>
                <a:ext cx="3744416" cy="66133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(6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−1) 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04514"/>
                <a:ext cx="3744416" cy="661335"/>
              </a:xfrm>
              <a:prstGeom prst="rect">
                <a:avLst/>
              </a:prstGeom>
              <a:blipFill rotWithShape="0">
                <a:blip r:embed="rId4"/>
                <a:stretch>
                  <a:fillRect l="-1389" b="-751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11960" y="3153335"/>
                <a:ext cx="29163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53335"/>
                <a:ext cx="2916324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4642156"/>
                <a:ext cx="8136904" cy="5901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2800" dirty="0"/>
                  <a:t>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800" dirty="0"/>
                  <a:t> are constants.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42156"/>
                <a:ext cx="8136904" cy="590162"/>
              </a:xfrm>
              <a:prstGeom prst="rect">
                <a:avLst/>
              </a:prstGeom>
              <a:blipFill rotWithShape="0">
                <a:blip r:embed="rId6"/>
                <a:stretch>
                  <a:fillRect b="-666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55976" y="5511512"/>
                <a:ext cx="324092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511512"/>
                <a:ext cx="3240924" cy="10143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7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38648</TotalTime>
  <Words>252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1435</cp:revision>
  <dcterms:created xsi:type="dcterms:W3CDTF">2013-02-28T07:36:55Z</dcterms:created>
  <dcterms:modified xsi:type="dcterms:W3CDTF">2020-08-07T15:37:38Z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2020-08-07T15:37:36.2937553Z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d47d6515-26d0-4bf7-8013-4f6e5bc32c28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