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4" r:id="rId14"/>
    <p:sldId id="62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833A8-C48B-F848-AF51-937A528497CF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F47B3-EA93-9347-BF0B-2AFADC976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14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8ACA-8736-4F33-B280-BDB2278430F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25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3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37.png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8.png"/><Relationship Id="rId5" Type="http://schemas.openxmlformats.org/officeDocument/2006/relationships/image" Target="../media/image48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4" Type="http://schemas.openxmlformats.org/officeDocument/2006/relationships/image" Target="../media/image39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84.png"/><Relationship Id="rId3" Type="http://schemas.openxmlformats.org/officeDocument/2006/relationships/image" Target="../media/image76.png"/><Relationship Id="rId7" Type="http://schemas.openxmlformats.org/officeDocument/2006/relationships/image" Target="../media/image89.png"/><Relationship Id="rId12" Type="http://schemas.openxmlformats.org/officeDocument/2006/relationships/image" Target="../media/image94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11" Type="http://schemas.openxmlformats.org/officeDocument/2006/relationships/image" Target="../media/image93.png"/><Relationship Id="rId5" Type="http://schemas.openxmlformats.org/officeDocument/2006/relationships/image" Target="../media/image87.png"/><Relationship Id="rId10" Type="http://schemas.openxmlformats.org/officeDocument/2006/relationships/image" Target="../media/image92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Relationship Id="rId14" Type="http://schemas.openxmlformats.org/officeDocument/2006/relationships/image" Target="../media/image8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05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12" Type="http://schemas.openxmlformats.org/officeDocument/2006/relationships/image" Target="../media/image104.png"/><Relationship Id="rId17" Type="http://schemas.openxmlformats.org/officeDocument/2006/relationships/image" Target="../media/image10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5" Type="http://schemas.openxmlformats.org/officeDocument/2006/relationships/image" Target="../media/image107.pn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Relationship Id="rId14" Type="http://schemas.openxmlformats.org/officeDocument/2006/relationships/image" Target="../media/image10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1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38.png"/><Relationship Id="rId7" Type="http://schemas.openxmlformats.org/officeDocument/2006/relationships/image" Target="../media/image44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39.png"/><Relationship Id="rId9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38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37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48.png"/><Relationship Id="rId10" Type="http://schemas.openxmlformats.org/officeDocument/2006/relationships/image" Target="../media/image54.png"/><Relationship Id="rId4" Type="http://schemas.openxmlformats.org/officeDocument/2006/relationships/image" Target="../media/image39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48.png"/><Relationship Id="rId4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38.png"/><Relationship Id="rId7" Type="http://schemas.openxmlformats.org/officeDocument/2006/relationships/image" Target="../media/image6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48.png"/><Relationship Id="rId10" Type="http://schemas.openxmlformats.org/officeDocument/2006/relationships/image" Target="../media/image63.png"/><Relationship Id="rId4" Type="http://schemas.openxmlformats.org/officeDocument/2006/relationships/image" Target="../media/image39.png"/><Relationship Id="rId9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rule is quite unnatural at first and you should show large amounts of workings, even when you feel you have fully understood the method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multiply each </a:t>
            </a:r>
            <a:r>
              <a:rPr lang="en-US" sz="1400" b="1" u="sng" dirty="0">
                <a:latin typeface="Comic Sans MS" panose="030F0702030302020204" pitchFamily="66" charset="0"/>
              </a:rPr>
              <a:t>row</a:t>
            </a:r>
            <a:r>
              <a:rPr lang="en-US" sz="1400" dirty="0">
                <a:latin typeface="Comic Sans MS" panose="030F0702030302020204" pitchFamily="66" charset="0"/>
              </a:rPr>
              <a:t> in the first matrix, by each </a:t>
            </a:r>
            <a:r>
              <a:rPr lang="en-US" sz="1400" b="1" u="sng" dirty="0">
                <a:latin typeface="Comic Sans MS" panose="030F0702030302020204" pitchFamily="66" charset="0"/>
              </a:rPr>
              <a:t>column</a:t>
            </a:r>
            <a:r>
              <a:rPr lang="en-US" sz="1400" dirty="0">
                <a:latin typeface="Comic Sans MS" panose="030F0702030302020204" pitchFamily="66" charset="0"/>
              </a:rPr>
              <a:t> in the second matrix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product will have the same number of rows as the first matrix, and the same number of columns as the second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91646" y="3369378"/>
                <a:ext cx="21932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i="1">
                          <a:latin typeface="Cambria Math"/>
                        </a:rPr>
                        <m:t>   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𝑩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𝑪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646" y="3369378"/>
                <a:ext cx="2193228" cy="369332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86846" y="3738711"/>
                <a:ext cx="7984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846" y="3738711"/>
                <a:ext cx="798424" cy="307777"/>
              </a:xfrm>
              <a:prstGeom prst="rect">
                <a:avLst/>
              </a:prstGeom>
              <a:blipFill>
                <a:blip r:embed="rId3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95137" y="3738711"/>
                <a:ext cx="7952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137" y="3738711"/>
                <a:ext cx="795218" cy="307777"/>
              </a:xfrm>
              <a:prstGeom prst="rect">
                <a:avLst/>
              </a:prstGeom>
              <a:blipFill>
                <a:blip r:embed="rId4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644246" y="3747617"/>
                <a:ext cx="7471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4246" y="3747617"/>
                <a:ext cx="747128" cy="307777"/>
              </a:xfrm>
              <a:prstGeom prst="rect">
                <a:avLst/>
              </a:prstGeom>
              <a:blipFill>
                <a:blip r:embed="rId5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7196446" y="4055394"/>
            <a:ext cx="0" cy="38078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821880" y="4055394"/>
            <a:ext cx="0" cy="38078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194468" y="4436179"/>
            <a:ext cx="627413" cy="1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508173" y="4441130"/>
            <a:ext cx="0" cy="60464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136573" y="5072252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These numbers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must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be the same for the multiplication to be possible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781800" y="2988594"/>
            <a:ext cx="0" cy="380785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229600" y="2992522"/>
            <a:ext cx="0" cy="380785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770914" y="2992523"/>
            <a:ext cx="1458687" cy="1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28954" y="2387875"/>
            <a:ext cx="0" cy="604649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23537" y="1870592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These numbers will give the dimensions of the answer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11266" y="3792895"/>
            <a:ext cx="152400" cy="1994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8105822" y="3801801"/>
            <a:ext cx="152400" cy="1994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756905" y="3801801"/>
            <a:ext cx="152400" cy="1994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8803573" y="3785968"/>
            <a:ext cx="152400" cy="1994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2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7" grpId="0"/>
      <p:bldP spid="23" grpId="0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d)  </a:t>
            </a:r>
            <a:r>
              <a:rPr lang="en-US" sz="1400" b="1" dirty="0">
                <a:latin typeface="Comic Sans MS" panose="030F0702030302020204" pitchFamily="66" charset="0"/>
              </a:rPr>
              <a:t>BCA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742733" y="1447801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BCA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42734" y="1755578"/>
            <a:ext cx="3392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This can be done in one of two ways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42734" y="2063355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2)  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CA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498139" y="5791200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𝑪𝑨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139" y="5791200"/>
                <a:ext cx="2341527" cy="5225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76400" y="6504702"/>
                <a:ext cx="1961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𝑩𝑪𝑨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6504702"/>
                <a:ext cx="196194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62067" y="2371131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067" y="2371131"/>
                <a:ext cx="13716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33493" y="2272730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𝑪𝑨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493" y="2272730"/>
                <a:ext cx="2341527" cy="52257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5743870" y="2801699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02650" y="2801699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09864" y="2801699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574079" y="2801698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70546" y="279530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97832" y="3457566"/>
                <a:ext cx="3593109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832" y="3457566"/>
                <a:ext cx="3593109" cy="52257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/>
          <p:cNvSpPr/>
          <p:nvPr/>
        </p:nvSpPr>
        <p:spPr>
          <a:xfrm>
            <a:off x="6171176" y="3571818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5762067" y="357181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6556311" y="3675344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6556311" y="3413102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6960281" y="367676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6960281" y="341451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7345315" y="367676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7345315" y="341451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20812" y="4376383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+(−2×5)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812" y="4376383"/>
                <a:ext cx="1524328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018200" y="4376383"/>
                <a:ext cx="1793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×−4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+(−2×−5)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200" y="4376383"/>
                <a:ext cx="1793632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8876080" y="4377168"/>
                <a:ext cx="16237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×8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+(−2×10)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6080" y="4377168"/>
                <a:ext cx="1623713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610534" y="5067798"/>
                <a:ext cx="12678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534" y="5067798"/>
                <a:ext cx="1267848" cy="307777"/>
              </a:xfrm>
              <a:prstGeom prst="rect">
                <a:avLst/>
              </a:prstGeom>
              <a:blipFill>
                <a:blip r:embed="rId1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175747" y="5075112"/>
                <a:ext cx="139735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−12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747" y="5075112"/>
                <a:ext cx="1397355" cy="307777"/>
              </a:xfrm>
              <a:prstGeom prst="rect">
                <a:avLst/>
              </a:prstGeom>
              <a:blipFill>
                <a:blip r:embed="rId1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70387" y="5075112"/>
                <a:ext cx="14301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24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+(−20)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0387" y="5075112"/>
                <a:ext cx="1430196" cy="307777"/>
              </a:xfrm>
              <a:prstGeom prst="rect">
                <a:avLst/>
              </a:prstGeom>
              <a:blipFill>
                <a:blip r:embed="rId1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466894" y="5710929"/>
                <a:ext cx="1961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𝑩𝑪𝑨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894" y="5710929"/>
                <a:ext cx="1961947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466894" y="5710930"/>
            <a:ext cx="1961947" cy="341559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1687929" y="6534835"/>
            <a:ext cx="1961947" cy="341559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488341" y="6313779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Same answer!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1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/>
      <p:bldP spid="55" grpId="0"/>
      <p:bldP spid="56" grpId="0"/>
      <p:bldP spid="57" grpId="0"/>
      <p:bldP spid="58" grpId="0"/>
      <p:bldP spid="59" grpId="0"/>
      <p:bldP spid="60" grpId="0"/>
      <p:bldP spid="6" grpId="0" animBg="1"/>
      <p:bldP spid="61" grpId="0" animBg="1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</a:t>
            </a:r>
            <a:r>
              <a:rPr lang="en-US" sz="1400" b="1" dirty="0">
                <a:latin typeface="Comic Sans MS" panose="030F0702030302020204" pitchFamily="66" charset="0"/>
              </a:rPr>
              <a:t>BA</a:t>
            </a:r>
            <a:r>
              <a:rPr lang="en-US" sz="1400" dirty="0">
                <a:latin typeface="Comic Sans MS" panose="030F0702030302020204" pitchFamily="66" charset="0"/>
              </a:rPr>
              <a:t> = (0), calculate </a:t>
            </a:r>
            <a:r>
              <a:rPr lang="en-US" sz="1400" b="1" dirty="0">
                <a:latin typeface="Comic Sans MS" panose="030F0702030302020204" pitchFamily="66" charset="0"/>
              </a:rPr>
              <a:t>AB</a:t>
            </a:r>
            <a:r>
              <a:rPr lang="en-US" sz="1400" dirty="0">
                <a:latin typeface="Comic Sans MS" panose="030F0702030302020204" pitchFamily="66" charset="0"/>
              </a:rPr>
              <a:t> in terms of a.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First we should calculate </a:t>
            </a:r>
            <a:r>
              <a:rPr lang="en-US" sz="1400" b="1" dirty="0">
                <a:latin typeface="Comic Sans MS" panose="030F0702030302020204" pitchFamily="66" charset="0"/>
                <a:sym typeface="Wingdings" panose="05000000000000000000" pitchFamily="2" charset="2"/>
              </a:rPr>
              <a:t>BA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0230" y="6507061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4C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71049" y="2223449"/>
                <a:ext cx="1161215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𝑨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049" y="2223449"/>
                <a:ext cx="1161215" cy="5524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505201" y="2321257"/>
                <a:ext cx="1356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𝑩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2321257"/>
                <a:ext cx="135639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6248401" y="2057401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239001" y="2057401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934200" y="2057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229601" y="2057401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24800" y="20574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086601" y="1447801"/>
                <a:ext cx="1161215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𝑨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1" y="1447801"/>
                <a:ext cx="1161215" cy="5524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715001" y="1524000"/>
                <a:ext cx="1356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𝑩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1524000"/>
                <a:ext cx="135639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562600" y="2743200"/>
                <a:ext cx="2071336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2071336" cy="5542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Oval 71"/>
          <p:cNvSpPr/>
          <p:nvPr/>
        </p:nvSpPr>
        <p:spPr>
          <a:xfrm>
            <a:off x="6019800" y="28956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>
            <a:off x="5610691" y="28956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/>
          <p:cNvSpPr/>
          <p:nvPr/>
        </p:nvSpPr>
        <p:spPr>
          <a:xfrm>
            <a:off x="64008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64008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62601" y="3505200"/>
                <a:ext cx="19202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𝑏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3505200"/>
                <a:ext cx="19202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562600" y="4114800"/>
                <a:ext cx="1860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𝑩𝑨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i="1">
                              <a:latin typeface="Cambria Math"/>
                            </a:rPr>
                            <m:t>𝑏</m:t>
                          </m:r>
                          <m:r>
                            <a:rPr lang="en-GB" i="1">
                              <a:latin typeface="Cambria Math"/>
                            </a:rPr>
                            <m:t>+2</m:t>
                          </m:r>
                          <m:r>
                            <a:rPr lang="en-GB" i="1"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14800"/>
                <a:ext cx="186057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562600" y="4876800"/>
                <a:ext cx="15456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−</m:t>
                      </m:r>
                      <m:r>
                        <a:rPr lang="en-GB" i="1">
                          <a:latin typeface="Cambria Math"/>
                        </a:rPr>
                        <m:t>𝑏</m:t>
                      </m:r>
                      <m:r>
                        <a:rPr lang="en-GB" i="1">
                          <a:latin typeface="Cambria Math"/>
                        </a:rPr>
                        <m:t>+2</m:t>
                      </m:r>
                      <m:r>
                        <a:rPr lang="en-GB" i="1">
                          <a:latin typeface="Cambria Math"/>
                        </a:rPr>
                        <m:t>𝑎</m:t>
                      </m:r>
                      <m:r>
                        <a:rPr lang="en-GB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76800"/>
                <a:ext cx="154561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172200" y="5257800"/>
                <a:ext cx="931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2</m:t>
                      </m:r>
                      <m:r>
                        <a:rPr lang="en-GB" i="1">
                          <a:latin typeface="Cambria Math"/>
                        </a:rPr>
                        <m:t>𝑎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257800"/>
                <a:ext cx="93115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2026920" y="4232366"/>
                <a:ext cx="1860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/>
                        </a:rPr>
                        <m:t>𝑩𝑨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6920" y="4232366"/>
                <a:ext cx="186057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084320" y="4232366"/>
                <a:ext cx="931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4232366"/>
                <a:ext cx="931152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7467600" y="4343400"/>
            <a:ext cx="609600" cy="7620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8077200" y="4343400"/>
            <a:ext cx="16818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As 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BA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0, the implication is that –b + 2a = 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64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/>
      <p:bldP spid="69" grpId="0"/>
      <p:bldP spid="70" grpId="0"/>
      <p:bldP spid="71" grpId="0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8" grpId="0"/>
      <p:bldP spid="77" grpId="0"/>
      <p:bldP spid="78" grpId="0"/>
      <p:bldP spid="79" grpId="0"/>
      <p:bldP spid="80" grpId="0"/>
      <p:bldP spid="81" grpId="0"/>
      <p:bldP spid="82" grpId="0" animBg="1"/>
      <p:bldP spid="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</a:t>
            </a:r>
            <a:r>
              <a:rPr lang="en-US" sz="1400" b="1" dirty="0">
                <a:latin typeface="Comic Sans MS" panose="030F0702030302020204" pitchFamily="66" charset="0"/>
              </a:rPr>
              <a:t>BA</a:t>
            </a:r>
            <a:r>
              <a:rPr lang="en-US" sz="1400" dirty="0">
                <a:latin typeface="Comic Sans MS" panose="030F0702030302020204" pitchFamily="66" charset="0"/>
              </a:rPr>
              <a:t> = (0), calculate </a:t>
            </a:r>
            <a:r>
              <a:rPr lang="en-US" sz="1400" b="1" dirty="0">
                <a:latin typeface="Comic Sans MS" panose="030F0702030302020204" pitchFamily="66" charset="0"/>
              </a:rPr>
              <a:t>AB</a:t>
            </a:r>
            <a:r>
              <a:rPr lang="en-US" sz="1400" dirty="0">
                <a:latin typeface="Comic Sans MS" panose="030F0702030302020204" pitchFamily="66" charset="0"/>
              </a:rPr>
              <a:t> in terms of a.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First we should calculate </a:t>
            </a:r>
            <a:r>
              <a:rPr lang="en-US" sz="1400" b="1" dirty="0">
                <a:latin typeface="Comic Sans MS" panose="030F0702030302020204" pitchFamily="66" charset="0"/>
                <a:sym typeface="Wingdings" panose="05000000000000000000" pitchFamily="2" charset="2"/>
              </a:rPr>
              <a:t>BA</a:t>
            </a:r>
          </a:p>
          <a:p>
            <a:pPr algn="ctr">
              <a:buFont typeface="Wingdings"/>
              <a:buChar char="à"/>
            </a:pPr>
            <a:endParaRPr lang="en-US" sz="14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Now calculate </a:t>
            </a:r>
            <a:r>
              <a:rPr lang="en-US" sz="1400" b="1" dirty="0">
                <a:latin typeface="Comic Sans MS" panose="030F0702030302020204" pitchFamily="66" charset="0"/>
                <a:sym typeface="Wingdings" panose="05000000000000000000" pitchFamily="2" charset="2"/>
              </a:rPr>
              <a:t>AB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71049" y="2223449"/>
                <a:ext cx="1161215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𝑨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049" y="2223449"/>
                <a:ext cx="1161215" cy="5524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505201" y="2321257"/>
                <a:ext cx="1356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𝑩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2321257"/>
                <a:ext cx="135639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76249" y="1502392"/>
                <a:ext cx="1161215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𝑨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249" y="1502392"/>
                <a:ext cx="1161215" cy="5524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81801" y="1600200"/>
                <a:ext cx="1356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𝑩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1" y="1600200"/>
                <a:ext cx="135639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638801" y="2209801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29401" y="2209801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24600" y="22098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1" y="2209801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15200" y="22098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86400" y="2819400"/>
                <a:ext cx="2520818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819400"/>
                <a:ext cx="2520818" cy="5763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5638800" y="31242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5638800" y="28194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6400800" y="29718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019800" y="29718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10201" y="3657600"/>
                <a:ext cx="1025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−1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3657600"/>
                <a:ext cx="102572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553200" y="3657600"/>
                <a:ext cx="10238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−1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657600"/>
                <a:ext cx="102387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1" y="4038600"/>
                <a:ext cx="8582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𝑎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038600"/>
                <a:ext cx="85824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629400" y="4038600"/>
                <a:ext cx="8563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𝑎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038600"/>
                <a:ext cx="85638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562601" y="4572001"/>
                <a:ext cx="1861985" cy="557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𝑨𝑩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𝑎𝑏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572001"/>
                <a:ext cx="1861985" cy="557973"/>
              </a:xfrm>
              <a:prstGeom prst="rect">
                <a:avLst/>
              </a:prstGeom>
              <a:blipFill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562601" y="5257801"/>
                <a:ext cx="1994007" cy="574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𝑨𝑩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5257801"/>
                <a:ext cx="1994007" cy="5745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7391400" y="4800600"/>
            <a:ext cx="609600" cy="7620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001000" y="4800600"/>
            <a:ext cx="251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know from before that 2a = b so we can replace the b terms…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026920" y="4232366"/>
                <a:ext cx="1860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/>
                        </a:rPr>
                        <m:t>𝑩𝑨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6920" y="4232366"/>
                <a:ext cx="186057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84320" y="4232366"/>
                <a:ext cx="931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4232366"/>
                <a:ext cx="931152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3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/>
      <p:bldP spid="41" grpId="0"/>
      <p:bldP spid="42" grpId="0"/>
      <p:bldP spid="43" grpId="0"/>
      <p:bldP spid="44" grpId="0"/>
      <p:bldP spid="46" grpId="0"/>
      <p:bldP spid="47" grpId="0" animBg="1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126525" y="1555660"/>
            <a:ext cx="7886700" cy="4351338"/>
          </a:xfrm>
        </p:spPr>
        <p:txBody>
          <a:bodyPr>
            <a:norm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Why do we multiply matrices like this?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955075" y="2843350"/>
                <a:ext cx="13828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𝑝</m:t>
                      </m:r>
                      <m:r>
                        <a:rPr lang="en-GB" sz="1400" i="1">
                          <a:latin typeface="Cambria Math"/>
                        </a:rPr>
                        <m:t>=13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−20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075" y="2843350"/>
                <a:ext cx="138287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55075" y="3148150"/>
                <a:ext cx="11841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𝑞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+6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075" y="3148150"/>
                <a:ext cx="118417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55075" y="2081350"/>
                <a:ext cx="11851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+7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075" y="2081350"/>
                <a:ext cx="1185196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955076" y="2386150"/>
                <a:ext cx="14151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=−2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+11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076" y="2386150"/>
                <a:ext cx="1415131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555275" y="2081349"/>
            <a:ext cx="2276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Here we have two pairs of equations</a:t>
            </a:r>
          </a:p>
          <a:p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Write p and q in terms of x and y </a:t>
            </a:r>
          </a:p>
          <a:p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Substitute the first equations into the second…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55075" y="4138750"/>
                <a:ext cx="2971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𝑝</m:t>
                      </m:r>
                      <m:r>
                        <a:rPr lang="en-GB" sz="1400" i="1">
                          <a:latin typeface="Cambria Math"/>
                        </a:rPr>
                        <m:t>=13(3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+7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)−20(−2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+11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075" y="4138750"/>
                <a:ext cx="2971800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73363" y="4452694"/>
                <a:ext cx="27407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𝑞</m:t>
                      </m:r>
                      <m:r>
                        <a:rPr lang="en-GB" sz="1400" i="1">
                          <a:latin typeface="Cambria Math"/>
                        </a:rPr>
                        <m:t>=2(3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+7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)+6(−2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+11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363" y="4452694"/>
                <a:ext cx="2740750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97163" y="5281750"/>
                <a:ext cx="16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𝑝</m:t>
                      </m:r>
                      <m:r>
                        <a:rPr lang="en-GB" sz="1400" i="1">
                          <a:latin typeface="Cambria Math"/>
                        </a:rPr>
                        <m:t>=79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−129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163" y="5281750"/>
                <a:ext cx="1600200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73363" y="5595694"/>
                <a:ext cx="14137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𝑞</m:t>
                      </m:r>
                      <m:r>
                        <a:rPr lang="en-GB" sz="1400" i="1">
                          <a:latin typeface="Cambria Math"/>
                        </a:rPr>
                        <m:t>=−6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+80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363" y="5595694"/>
                <a:ext cx="1413720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2031276" y="3757750"/>
            <a:ext cx="2803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u terms and the v terms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031275" y="2081349"/>
            <a:ext cx="1066800" cy="298704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2582963" y="2852493"/>
            <a:ext cx="152400" cy="3048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2640875" y="4138749"/>
            <a:ext cx="722376" cy="3048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2488475" y="3148149"/>
            <a:ext cx="152400" cy="3048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2531147" y="4443549"/>
            <a:ext cx="749808" cy="3048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619283" y="4443549"/>
            <a:ext cx="1002792" cy="304800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3820451" y="4138749"/>
            <a:ext cx="996696" cy="304800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2031275" y="2398341"/>
            <a:ext cx="1219200" cy="29260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3098075" y="2843349"/>
            <a:ext cx="152400" cy="304800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2909099" y="3139005"/>
            <a:ext cx="152400" cy="304800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2028228" y="4915990"/>
            <a:ext cx="1946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and simplify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5972339" y="1834461"/>
            <a:ext cx="0" cy="4419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298475" y="2767150"/>
                <a:ext cx="13828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𝑝</m:t>
                      </m:r>
                      <m:r>
                        <a:rPr lang="en-GB" sz="1400" i="1">
                          <a:latin typeface="Cambria Math"/>
                        </a:rPr>
                        <m:t>=13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−20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475" y="2767150"/>
                <a:ext cx="138287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298475" y="3071950"/>
                <a:ext cx="11841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𝑞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+6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475" y="3071950"/>
                <a:ext cx="118417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298475" y="2005150"/>
                <a:ext cx="11851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+7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475" y="2005150"/>
                <a:ext cx="1185196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298476" y="2309950"/>
                <a:ext cx="14151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=−2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+11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476" y="2309950"/>
                <a:ext cx="1415131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7822475" y="1852749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Mathematicians realised that for more complicated equations, they needed a more efficient method…</a:t>
            </a:r>
          </a:p>
          <a:p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They wrote the sets of equations as matrices and multiplied them using the method you have seen!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212876" y="3681550"/>
                <a:ext cx="968277" cy="450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7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11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876" y="3681550"/>
                <a:ext cx="968277" cy="450893"/>
              </a:xfrm>
              <a:prstGeom prst="rect">
                <a:avLst/>
              </a:prstGeom>
              <a:blipFill>
                <a:blip r:embed="rId11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374676" y="3681550"/>
                <a:ext cx="1067665" cy="450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i="1">
                                          <a:latin typeface="Cambria Math"/>
                                        </a:rPr>
                                        <m:t>1</m:t>
                                      </m:r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20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i="1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    6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676" y="3681550"/>
                <a:ext cx="1067665" cy="450893"/>
              </a:xfrm>
              <a:prstGeom prst="rect">
                <a:avLst/>
              </a:prstGeom>
              <a:blipFill>
                <a:blip r:embed="rId1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4675" y="4367350"/>
                <a:ext cx="16214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13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+(−20×−2)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675" y="4367350"/>
                <a:ext cx="1621470" cy="276999"/>
              </a:xfrm>
              <a:prstGeom prst="rect">
                <a:avLst/>
              </a:prstGeom>
              <a:blipFill>
                <a:blip r:embed="rId1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203475" y="4367350"/>
                <a:ext cx="15910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13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×7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+(−20×11)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475" y="4367350"/>
                <a:ext cx="1591012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450876" y="4672150"/>
                <a:ext cx="13361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+(6×−2)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876" y="4672150"/>
                <a:ext cx="1336135" cy="276999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279675" y="4672150"/>
                <a:ext cx="13056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×7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+(6×11)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675" y="4672150"/>
                <a:ext cx="1305678" cy="276999"/>
              </a:xfrm>
              <a:prstGeom prst="rect">
                <a:avLst/>
              </a:prstGeom>
              <a:blipFill>
                <a:blip r:embed="rId1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383819" y="5150685"/>
                <a:ext cx="135158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79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129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−6</m:t>
                                      </m:r>
                                    </m:e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    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819" y="5150685"/>
                <a:ext cx="1351588" cy="451598"/>
              </a:xfrm>
              <a:prstGeom prst="rect">
                <a:avLst/>
              </a:prstGeom>
              <a:blipFill>
                <a:blip r:embed="rId1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6374675" y="57389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method then stuck and is the way matrix multiplication has been defined ever since!</a:t>
            </a:r>
          </a:p>
        </p:txBody>
      </p:sp>
      <p:sp>
        <p:nvSpPr>
          <p:cNvPr id="58" name="Oval 57"/>
          <p:cNvSpPr/>
          <p:nvPr/>
        </p:nvSpPr>
        <p:spPr>
          <a:xfrm>
            <a:off x="6496595" y="3678501"/>
            <a:ext cx="816864" cy="256032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511835" y="3894909"/>
            <a:ext cx="816864" cy="256032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365275" y="3663261"/>
            <a:ext cx="323088" cy="490728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7718843" y="3651069"/>
            <a:ext cx="323088" cy="490728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2000795" y="5287845"/>
            <a:ext cx="1426464" cy="649224"/>
          </a:xfrm>
          <a:prstGeom prst="rect">
            <a:avLst/>
          </a:prstGeom>
          <a:noFill/>
          <a:ln w="412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450875" y="5129349"/>
            <a:ext cx="1255776" cy="496824"/>
          </a:xfrm>
          <a:prstGeom prst="rect">
            <a:avLst/>
          </a:prstGeom>
          <a:noFill/>
          <a:ln w="412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688619" y="1999053"/>
            <a:ext cx="944880" cy="573024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703859" y="2773245"/>
            <a:ext cx="944880" cy="573024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74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0" grpId="2" animBg="1"/>
      <p:bldP spid="60" grpId="3" animBg="1"/>
      <p:bldP spid="61" grpId="0" animBg="1"/>
      <p:bldP spid="61" grpId="1" animBg="1"/>
      <p:bldP spid="61" grpId="2" animBg="1"/>
      <p:bldP spid="61" grpId="3" animBg="1"/>
      <p:bldP spid="62" grpId="0" animBg="1"/>
      <p:bldP spid="63" grpId="0" animBg="1"/>
      <p:bldP spid="65" grpId="0" animBg="1"/>
      <p:bldP spid="65" grpId="1" animBg="1"/>
      <p:bldP spid="66" grpId="0" animBg="1"/>
      <p:bldP spid="6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70400" y="1238579"/>
            <a:ext cx="9590389" cy="523220"/>
            <a:chOff x="0" y="13335"/>
            <a:chExt cx="9144218" cy="930168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9301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>
                  <a:latin typeface="+mj-lt"/>
                </a:rPr>
                <a:t>Exercise 6B</a:t>
              </a:r>
              <a:endParaRPr lang="en-GB" sz="28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92891" y="1646863"/>
            <a:ext cx="8308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770401" y="2217169"/>
            <a:ext cx="95913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14405" y="2747505"/>
            <a:ext cx="77041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Q1-4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Q5-9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Q10-14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</a:t>
            </a:r>
            <a:r>
              <a:rPr lang="en-US"/>
              <a:t>	</a:t>
            </a:r>
            <a:r>
              <a:rPr lang="en-US" smtClean="0"/>
              <a:t>Q15-19 </a:t>
            </a:r>
            <a:r>
              <a:rPr lang="en-US" dirty="0"/>
              <a:t>&amp;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93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Calculate the value of AB when: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43105" y="3589699"/>
                <a:ext cx="151612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105" y="3589699"/>
                <a:ext cx="1516121" cy="554254"/>
              </a:xfrm>
              <a:prstGeom prst="rect">
                <a:avLst/>
              </a:prstGeom>
              <a:blipFill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756113" y="3589700"/>
                <a:ext cx="1175643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113" y="3589700"/>
                <a:ext cx="1175643" cy="55245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112142" y="4252649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92042" y="4252648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29090" y="4252646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14262" y="425264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68885" y="426650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2696661" y="4543009"/>
            <a:ext cx="108892" cy="3795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101945" y="4543006"/>
            <a:ext cx="108892" cy="3795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14254" y="4922522"/>
            <a:ext cx="14747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These are the same so the multiplication will work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3628366" y="4566015"/>
            <a:ext cx="407849" cy="1423306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938602" y="4553151"/>
            <a:ext cx="315993" cy="1436171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938600" y="5989321"/>
            <a:ext cx="2097614" cy="152400"/>
          </a:xfrm>
          <a:prstGeom prst="straightConnector1">
            <a:avLst/>
          </a:prstGeom>
          <a:ln w="25400">
            <a:solidFill>
              <a:srgbClr val="0000CC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089901" y="5696189"/>
            <a:ext cx="1474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CC"/>
                </a:solidFill>
                <a:latin typeface="Comic Sans MS" pitchFamily="66" charset="0"/>
              </a:rPr>
              <a:t>These are the dimensions of the answer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91201" y="1524000"/>
                <a:ext cx="157511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1524000"/>
                <a:ext cx="1575111" cy="554254"/>
              </a:xfrm>
              <a:prstGeom prst="rect">
                <a:avLst/>
              </a:prstGeom>
              <a:blipFill>
                <a:blip r:embed="rId4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39000" y="1501942"/>
                <a:ext cx="906338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501942"/>
                <a:ext cx="906338" cy="5763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7914779" y="2591701"/>
            <a:ext cx="2743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To multiply matrices you first multiply corresponding elements of the rows and columns, then add them up (you’ll get it with practice!)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Then once you have done all the columns, do the same thing, but using the second row…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After this, work out each part, and you then have the final matrix answer!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304080" y="1501942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5902560" y="1501942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6796178" y="1501942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6796178" y="1773454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6304080" y="176363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5902560" y="176363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613582" y="2914865"/>
                <a:ext cx="2086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×−3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+(−2×2)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582" y="2914865"/>
                <a:ext cx="2086660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613583" y="3299873"/>
                <a:ext cx="1913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×−3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+(4×2)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583" y="3299873"/>
                <a:ext cx="1913537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009524" y="3983677"/>
                <a:ext cx="14999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+(−4)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524" y="3983677"/>
                <a:ext cx="1499962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009525" y="4353009"/>
                <a:ext cx="13268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−9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+(8)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525" y="4353009"/>
                <a:ext cx="1326837" cy="369332"/>
              </a:xfrm>
              <a:prstGeom prst="rect">
                <a:avLst/>
              </a:prstGeom>
              <a:blipFill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200538" y="5031853"/>
                <a:ext cx="944810" cy="550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538" y="5031853"/>
                <a:ext cx="944810" cy="550600"/>
              </a:xfrm>
              <a:prstGeom prst="rect">
                <a:avLst/>
              </a:prstGeom>
              <a:blipFill>
                <a:blip r:embed="rId10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33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  <p:bldP spid="16" grpId="0"/>
      <p:bldP spid="31" grpId="0"/>
      <p:bldP spid="32" grpId="0"/>
      <p:bldP spid="33" grpId="0"/>
      <p:bldP spid="34" grpId="0"/>
      <p:bldP spid="27" grpId="0"/>
      <p:bldP spid="44" grpId="0"/>
      <p:bldP spid="45" grpId="0"/>
      <p:bldP spid="46" grpId="0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5" grpId="0" animBg="1"/>
      <p:bldP spid="56" grpId="0" animBg="1"/>
      <p:bldP spid="57" grpId="0"/>
      <p:bldP spid="58" grpId="0"/>
      <p:bldP spid="60" grpId="0"/>
      <p:bldP spid="61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Calculate the value of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05000" y="3424236"/>
                <a:ext cx="1520288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424236"/>
                <a:ext cx="1520288" cy="554254"/>
              </a:xfrm>
              <a:prstGeom prst="rect">
                <a:avLst/>
              </a:prstGeom>
              <a:blipFill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42111" y="3424236"/>
                <a:ext cx="1534716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111" y="3424236"/>
                <a:ext cx="1534716" cy="554254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181811" y="4165564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61711" y="4165563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98759" y="4165561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83931" y="416556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38554" y="417941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037614" y="1840675"/>
                <a:ext cx="3058209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614" y="1840675"/>
                <a:ext cx="3058209" cy="576312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037613" y="1521024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AB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616683" y="1863799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215163" y="186379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616683" y="2112187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6215163" y="2112187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7015251" y="212883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7015251" y="186658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7416771" y="212604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7416771" y="186379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839200" y="2470257"/>
            <a:ext cx="1828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the first row by each column as in the previous example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always fill in the top row of the answer first</a:t>
            </a:r>
          </a:p>
          <a:p>
            <a:pPr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 quick check – you have probably done this correctly if the highlighted (green) numbers are the same!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73512" y="2988678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−1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+(0×0)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512" y="2988678"/>
                <a:ext cx="1524328" cy="307777"/>
              </a:xfrm>
              <a:prstGeom prst="rect">
                <a:avLst/>
              </a:prstGeom>
              <a:blipFill>
                <a:blip r:embed="rId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970237" y="2988677"/>
                <a:ext cx="16589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−1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+(0×−2)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237" y="2988677"/>
                <a:ext cx="1658979" cy="307777"/>
              </a:xfrm>
              <a:prstGeom prst="rect">
                <a:avLst/>
              </a:prstGeom>
              <a:blipFill>
                <a:blip r:embed="rId6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405225" y="3323759"/>
                <a:ext cx="1389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+(3×0)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225" y="3323759"/>
                <a:ext cx="138967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094002" y="3304592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+(3×−2)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002" y="3304592"/>
                <a:ext cx="1524328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Oval 65"/>
          <p:cNvSpPr/>
          <p:nvPr/>
        </p:nvSpPr>
        <p:spPr>
          <a:xfrm>
            <a:off x="5836853" y="2951478"/>
            <a:ext cx="2007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6616683" y="2961039"/>
            <a:ext cx="2007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7517151" y="2961039"/>
            <a:ext cx="2007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8305800" y="2951478"/>
            <a:ext cx="3531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580904" y="3824473"/>
                <a:ext cx="10690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904" y="3824473"/>
                <a:ext cx="1069074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712617" y="4149382"/>
                <a:ext cx="9344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8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617" y="4149382"/>
                <a:ext cx="934422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263045" y="3824602"/>
                <a:ext cx="10690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045" y="3824602"/>
                <a:ext cx="1069075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394758" y="4149511"/>
                <a:ext cx="10690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+(−6)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758" y="4149511"/>
                <a:ext cx="1069075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37234" y="4751616"/>
                <a:ext cx="1845505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𝑨𝑩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234" y="4751616"/>
                <a:ext cx="1845505" cy="554254"/>
              </a:xfrm>
              <a:prstGeom prst="rect">
                <a:avLst/>
              </a:prstGeom>
              <a:blipFill>
                <a:blip r:embed="rId1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0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  <p:bldP spid="16" grpId="0"/>
      <p:bldP spid="31" grpId="0"/>
      <p:bldP spid="32" grpId="0"/>
      <p:bldP spid="33" grpId="0"/>
      <p:bldP spid="34" grpId="0"/>
      <p:bldP spid="37" grpId="0"/>
      <p:bldP spid="6" grpId="0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8" grpId="0" animBg="1"/>
      <p:bldP spid="48" grpId="1" animBg="1"/>
      <p:bldP spid="48" grpId="2" animBg="1"/>
      <p:bldP spid="48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9" grpId="0" animBg="1"/>
      <p:bldP spid="59" grpId="1" animBg="1"/>
      <p:bldP spid="59" grpId="2" animBg="1"/>
      <p:bldP spid="59" grpId="3" animBg="1"/>
      <p:bldP spid="9" grpId="0"/>
      <p:bldP spid="63" grpId="0"/>
      <p:bldP spid="64" grpId="0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/>
      <p:bldP spid="71" grpId="0"/>
      <p:bldP spid="72" grpId="0"/>
      <p:bldP spid="73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Calculate the value of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BA</a:t>
            </a: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 BA will be 2 x 2 as well!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05000" y="3424236"/>
                <a:ext cx="1520288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424236"/>
                <a:ext cx="1520288" cy="554254"/>
              </a:xfrm>
              <a:prstGeom prst="rect">
                <a:avLst/>
              </a:prstGeom>
              <a:blipFill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42111" y="3424236"/>
                <a:ext cx="1534716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111" y="3424236"/>
                <a:ext cx="1534716" cy="554254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037613" y="1840675"/>
                <a:ext cx="3058208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613" y="1840675"/>
                <a:ext cx="3058208" cy="576312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037613" y="1521024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BA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616683" y="1863799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215163" y="186379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616683" y="2112187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6215163" y="2112187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7015251" y="212883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7015251" y="186658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7416771" y="212604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7416771" y="186379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839200" y="2470257"/>
            <a:ext cx="1828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the first row by each column as in the previous example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always fill in the top row of the answer first</a:t>
            </a:r>
          </a:p>
          <a:p>
            <a:pPr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 quick check – you have probably done this correctly if the highlighted (green) numbers are the same!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73512" y="2988678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+(1×2)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512" y="2988678"/>
                <a:ext cx="1524328" cy="307777"/>
              </a:xfrm>
              <a:prstGeom prst="rect">
                <a:avLst/>
              </a:prstGeom>
              <a:blipFill>
                <a:blip r:embed="rId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109753" y="2984772"/>
                <a:ext cx="1389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×0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+(1×3)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753" y="2984772"/>
                <a:ext cx="1389676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270573" y="3311839"/>
                <a:ext cx="16589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0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+(−2×2)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0573" y="3311839"/>
                <a:ext cx="1658979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115984" y="3304592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0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×0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+(−2×3)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984" y="3304592"/>
                <a:ext cx="1524328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Oval 65"/>
          <p:cNvSpPr/>
          <p:nvPr/>
        </p:nvSpPr>
        <p:spPr>
          <a:xfrm>
            <a:off x="5712617" y="2951478"/>
            <a:ext cx="324996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 rot="20720589">
            <a:off x="6647039" y="2961039"/>
            <a:ext cx="310332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7566717" y="2949119"/>
            <a:ext cx="2007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 rot="20992910">
            <a:off x="8327442" y="2925201"/>
            <a:ext cx="331519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580904" y="3824473"/>
                <a:ext cx="10690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904" y="3824473"/>
                <a:ext cx="1069074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712618" y="4149382"/>
                <a:ext cx="10690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618" y="4149382"/>
                <a:ext cx="1069075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416771" y="3841605"/>
                <a:ext cx="9344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771" y="3841605"/>
                <a:ext cx="934422" cy="307777"/>
              </a:xfrm>
              <a:prstGeom prst="rect">
                <a:avLst/>
              </a:prstGeom>
              <a:blipFill>
                <a:blip r:embed="rId11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413416" y="4148637"/>
                <a:ext cx="10690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+(−6)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416" y="4148637"/>
                <a:ext cx="1069075" cy="307777"/>
              </a:xfrm>
              <a:prstGeom prst="rect">
                <a:avLst/>
              </a:prstGeom>
              <a:blipFill>
                <a:blip r:embed="rId1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53641" y="5507715"/>
                <a:ext cx="1845505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𝑨𝑩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641" y="5507715"/>
                <a:ext cx="1845505" cy="554254"/>
              </a:xfrm>
              <a:prstGeom prst="rect">
                <a:avLst/>
              </a:prstGeom>
              <a:blipFill>
                <a:blip r:embed="rId1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111608" y="4648200"/>
                <a:ext cx="1860125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𝑩𝑨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608" y="4648200"/>
                <a:ext cx="1860125" cy="554254"/>
              </a:xfrm>
              <a:prstGeom prst="rect">
                <a:avLst/>
              </a:prstGeom>
              <a:blipFill>
                <a:blip r:embed="rId1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850654" y="5975898"/>
            <a:ext cx="5817346" cy="73866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Multiplication using matrices is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commutative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means the order of multiplication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does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matter as a different order gives different answers!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4377523" y="6053261"/>
            <a:ext cx="676248" cy="280528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7216011" y="5202454"/>
            <a:ext cx="101856" cy="661072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190309" y="6002024"/>
            <a:ext cx="5111148" cy="73866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8" grpId="0" animBg="1"/>
      <p:bldP spid="48" grpId="1" animBg="1"/>
      <p:bldP spid="48" grpId="2" animBg="1"/>
      <p:bldP spid="48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9" grpId="0" animBg="1"/>
      <p:bldP spid="59" grpId="1" animBg="1"/>
      <p:bldP spid="59" grpId="2" animBg="1"/>
      <p:bldP spid="59" grpId="3" animBg="1"/>
      <p:bldP spid="9" grpId="0"/>
      <p:bldP spid="63" grpId="0"/>
      <p:bldP spid="64" grpId="0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/>
      <p:bldP spid="71" grpId="0"/>
      <p:bldP spid="72" grpId="0"/>
      <p:bldP spid="73" grpId="0"/>
      <p:bldP spid="38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0686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b="1" dirty="0">
                <a:latin typeface="Comic Sans MS" panose="030F0702030302020204" pitchFamily="66" charset="0"/>
              </a:rPr>
              <a:t>AB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b="1" dirty="0">
                <a:latin typeface="Comic Sans MS" panose="030F0702030302020204" pitchFamily="66" charset="0"/>
              </a:rPr>
              <a:t>BC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b="1" dirty="0">
                <a:latin typeface="Comic Sans MS" panose="030F0702030302020204" pitchFamily="66" charset="0"/>
              </a:rPr>
              <a:t>CA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b="1" dirty="0">
                <a:latin typeface="Comic Sans MS" panose="030F0702030302020204" pitchFamily="66" charset="0"/>
              </a:rPr>
              <a:t>BCA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715000" y="1524001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AB</a:t>
            </a:r>
            <a:endParaRPr lang="en-GB" sz="1400" b="1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97187" y="1831777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187" y="1831777"/>
                <a:ext cx="1680204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96200" y="1828800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1828800"/>
                <a:ext cx="13716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324601" y="2209801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77201" y="2209801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91400" y="22098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97188" y="2680554"/>
            <a:ext cx="49011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As the central numbers are not equal, these matrices cannot be combined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The row in the first has 3 terms, and the columns in the second have 1 term, so the number of terms to multiply will not match up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84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0" grpId="0"/>
      <p:bldP spid="45" grpId="0"/>
      <p:bldP spid="9" grpId="0"/>
      <p:bldP spid="10" grpId="0"/>
      <p:bldP spid="11" grpId="0"/>
      <p:bldP spid="13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 </a:t>
            </a:r>
            <a:r>
              <a:rPr lang="en-US" sz="1400" b="1" dirty="0">
                <a:latin typeface="Comic Sans MS" panose="030F0702030302020204" pitchFamily="66" charset="0"/>
              </a:rPr>
              <a:t>BC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742733" y="1447801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BC</a:t>
            </a:r>
            <a:endParaRPr lang="en-GB" sz="1400" b="1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14206" y="1735723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206" y="1735723"/>
                <a:ext cx="13716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24736" y="1654771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736" y="1654771"/>
                <a:ext cx="1143000" cy="500458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172201" y="2175267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37805" y="2181656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34272" y="217526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21257" y="2187797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417724" y="218140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05890" y="2888144"/>
                <a:ext cx="1924679" cy="502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890" y="2888144"/>
                <a:ext cx="1924679" cy="502061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/>
          <p:cNvSpPr/>
          <p:nvPr/>
        </p:nvSpPr>
        <p:spPr>
          <a:xfrm>
            <a:off x="6172200" y="2986773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5770680" y="2986773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555645" y="3109396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6555645" y="2847154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91038" y="3655850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+(−2×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038" y="3655850"/>
                <a:ext cx="1524328" cy="307777"/>
              </a:xfrm>
              <a:prstGeom prst="rect">
                <a:avLst/>
              </a:prstGeom>
              <a:blipFill>
                <a:blip r:embed="rId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8610378" y="2845186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Multiply the first row by each column as in the previous example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This one is unusual as there is only 1 row to multiply by one column, so the final matrix is just one number!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999043" y="4367744"/>
                <a:ext cx="12678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+(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−10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043" y="4367744"/>
                <a:ext cx="1267848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38741" y="5228461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𝑩𝑪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741" y="5228461"/>
                <a:ext cx="103380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55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c)  </a:t>
            </a:r>
            <a:r>
              <a:rPr lang="en-US" sz="1400" b="1" dirty="0">
                <a:latin typeface="Comic Sans MS" panose="030F0702030302020204" pitchFamily="66" charset="0"/>
              </a:rPr>
              <a:t>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742733" y="1447801"/>
            <a:ext cx="1378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CA</a:t>
            </a:r>
            <a:endParaRPr lang="en-GB" sz="1400" b="1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62600" y="175557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755577"/>
                <a:ext cx="1143000" cy="500458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05600" y="1836529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1836529"/>
                <a:ext cx="168020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965179" y="2329653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23959" y="2329653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31173" y="232965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95388" y="2329652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291855" y="232326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055" y="3032362"/>
                <a:ext cx="3089164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055" y="3032362"/>
                <a:ext cx="3089164" cy="522579"/>
              </a:xfrm>
              <a:prstGeom prst="rect">
                <a:avLst/>
              </a:prstGeom>
              <a:blipFill>
                <a:blip r:embed="rId7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43"/>
          <p:cNvSpPr/>
          <p:nvPr/>
        </p:nvSpPr>
        <p:spPr>
          <a:xfrm>
            <a:off x="5742734" y="3032361"/>
            <a:ext cx="298085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5973063" y="3184761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8610378" y="2845187"/>
            <a:ext cx="182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Multiply the first row by each column as in the previous example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Each row has only one number to multiply by the single number in each column!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580905" y="3824473"/>
                <a:ext cx="6992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905" y="3824473"/>
                <a:ext cx="699229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Oval 48"/>
          <p:cNvSpPr/>
          <p:nvPr/>
        </p:nvSpPr>
        <p:spPr>
          <a:xfrm>
            <a:off x="6363846" y="3184761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6775645" y="3184761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5746091" y="3250141"/>
            <a:ext cx="298085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91471" y="3824473"/>
                <a:ext cx="8338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471" y="3824473"/>
                <a:ext cx="833883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323959" y="3835098"/>
                <a:ext cx="6992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3959" y="3835098"/>
                <a:ext cx="699229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84851" y="4213856"/>
                <a:ext cx="6992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851" y="4213856"/>
                <a:ext cx="699229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384543" y="4213856"/>
                <a:ext cx="8338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543" y="4213856"/>
                <a:ext cx="833883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322226" y="4224481"/>
                <a:ext cx="6992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226" y="4224481"/>
                <a:ext cx="699229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Oval 57"/>
          <p:cNvSpPr/>
          <p:nvPr/>
        </p:nvSpPr>
        <p:spPr>
          <a:xfrm>
            <a:off x="5970402" y="3824472"/>
            <a:ext cx="324996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848294" y="3826031"/>
            <a:ext cx="324996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724519" y="3815047"/>
            <a:ext cx="324996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707989" y="4953001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𝑪𝑨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989" y="4953001"/>
                <a:ext cx="2341527" cy="52257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498139" y="5791200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𝑪𝑨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139" y="5791200"/>
                <a:ext cx="2341527" cy="52257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7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4" grpId="0" animBg="1"/>
      <p:bldP spid="44" grpId="1" animBg="1"/>
      <p:bldP spid="46" grpId="0" animBg="1"/>
      <p:bldP spid="46" grpId="1" animBg="1"/>
      <p:bldP spid="46" grpId="2" animBg="1"/>
      <p:bldP spid="46" grpId="3" animBg="1"/>
      <p:bldP spid="48" grpId="0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0" grpId="2" animBg="1"/>
      <p:bldP spid="50" grpId="3" animBg="1"/>
      <p:bldP spid="52" grpId="0" animBg="1"/>
      <p:bldP spid="52" grpId="1" animBg="1"/>
      <p:bldP spid="53" grpId="0"/>
      <p:bldP spid="54" grpId="0"/>
      <p:bldP spid="55" grpId="0"/>
      <p:bldP spid="56" grpId="0"/>
      <p:bldP spid="57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d)  </a:t>
            </a:r>
            <a:r>
              <a:rPr lang="en-US" sz="1400" b="1" dirty="0">
                <a:latin typeface="Comic Sans MS" panose="030F0702030302020204" pitchFamily="66" charset="0"/>
              </a:rPr>
              <a:t>BCA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742733" y="1447801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BCA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42734" y="1755578"/>
            <a:ext cx="3392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This can be done in one of two ways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42734" y="2063355"/>
            <a:ext cx="976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1)   (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BC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A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42733" y="2371131"/>
            <a:ext cx="469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Multiply B by C, and the answer to that by A (in that order)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64343" y="3036404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2)  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CA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64342" y="3344180"/>
            <a:ext cx="469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Multiply C by A, and multiply B by the answer to that (in that order)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42733" y="4192335"/>
            <a:ext cx="4693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Remember you cannot change the order, so for method 2, do not do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CA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and then x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after, the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must go at the front!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98139" y="5791200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𝑪𝑨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139" y="5791200"/>
                <a:ext cx="2341527" cy="5225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3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d)  </a:t>
            </a:r>
            <a:r>
              <a:rPr lang="en-US" sz="1400" b="1" dirty="0">
                <a:latin typeface="Comic Sans MS" panose="030F0702030302020204" pitchFamily="66" charset="0"/>
              </a:rPr>
              <a:t>BCA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385664"/>
                <a:ext cx="168020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385664"/>
                <a:ext cx="13716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504" y="3713397"/>
                <a:ext cx="1143000" cy="500458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742733" y="1447801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BCA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42734" y="1755578"/>
            <a:ext cx="3392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This can be done in one of two ways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42734" y="2063355"/>
            <a:ext cx="976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1)   (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BC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A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959" y="5221686"/>
                <a:ext cx="1033809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498139" y="5791200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𝑪𝑨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139" y="5791200"/>
                <a:ext cx="2341527" cy="5225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14103" y="2408942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𝑩𝑪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103" y="2408942"/>
                <a:ext cx="1033809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934200" y="2408942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408942"/>
                <a:ext cx="1680204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743871" y="2750908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02651" y="2750908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09865" y="275090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574080" y="2750907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070547" y="274451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699565" y="3356711"/>
                <a:ext cx="29272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565" y="3356711"/>
                <a:ext cx="292727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14103" y="3875301"/>
                <a:ext cx="1961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𝑩𝑪𝑨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103" y="3875301"/>
                <a:ext cx="1961947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8408526" y="3544477"/>
            <a:ext cx="523984" cy="534565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9025233" y="3555821"/>
            <a:ext cx="1681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This one is easy to work out!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76400" y="6504702"/>
                <a:ext cx="1961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𝑩𝑪𝑨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6504702"/>
                <a:ext cx="1961947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87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 animBg="1"/>
      <p:bldP spid="32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1682</Words>
  <Application>Microsoft Office PowerPoint</Application>
  <PresentationFormat>Widescreen</PresentationFormat>
  <Paragraphs>414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2019-08-26T03:36:47Z</dcterms:modified>
</cp:coreProperties>
</file>