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92" r:id="rId2"/>
    <p:sldId id="676" r:id="rId3"/>
    <p:sldId id="677" r:id="rId4"/>
    <p:sldId id="678" r:id="rId5"/>
    <p:sldId id="694" r:id="rId6"/>
    <p:sldId id="695" r:id="rId7"/>
    <p:sldId id="693" r:id="rId8"/>
    <p:sldId id="686" r:id="rId9"/>
    <p:sldId id="687" r:id="rId10"/>
    <p:sldId id="688" r:id="rId11"/>
    <p:sldId id="696" r:id="rId12"/>
    <p:sldId id="689" r:id="rId13"/>
    <p:sldId id="690" r:id="rId14"/>
    <p:sldId id="697" r:id="rId15"/>
    <p:sldId id="663" r:id="rId16"/>
    <p:sldId id="674" r:id="rId17"/>
    <p:sldId id="698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6798E-1CDE-455F-B4CD-5E32AD2BD8B0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4BE2-59EA-484D-B9CF-28F1272B87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047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/>
                <a:t>Year </a:t>
              </a:r>
              <a:r>
                <a:rPr lang="en-GB" sz="3200" smtClean="0"/>
                <a:t>1 </a:t>
              </a:r>
              <a:r>
                <a:rPr lang="en-GB" sz="3200" dirty="0"/>
                <a:t>Applied Mathematics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484784"/>
            <a:ext cx="9142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Statistical Distributions</a:t>
            </a:r>
          </a:p>
          <a:p>
            <a:pPr algn="ctr"/>
            <a:r>
              <a:rPr lang="en-GB" sz="6600" dirty="0" smtClean="0"/>
              <a:t>-The Binomial Distribution</a:t>
            </a:r>
            <a:endParaRPr lang="en-GB" sz="6600" dirty="0"/>
          </a:p>
        </p:txBody>
      </p:sp>
      <p:sp>
        <p:nvSpPr>
          <p:cNvPr id="25" name="TextBox 24"/>
          <p:cNvSpPr txBox="1"/>
          <p:nvPr/>
        </p:nvSpPr>
        <p:spPr>
          <a:xfrm>
            <a:off x="-4693" y="3951483"/>
            <a:ext cx="9142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Chapter 6 (Part 2)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1861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1560" y="2591948"/>
                <a:ext cx="4579035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2700" dirty="0">
                  <a:solidFill>
                    <a:srgbClr val="FF0000"/>
                  </a:solidFill>
                </a:endParaRPr>
              </a:p>
              <a:p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2700" dirty="0">
                  <a:solidFill>
                    <a:srgbClr val="FF0000"/>
                  </a:solidFill>
                </a:endParaRPr>
              </a:p>
              <a:p>
                <a:r>
                  <a:rPr lang="en-GB" sz="27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2700" dirty="0">
                  <a:solidFill>
                    <a:srgbClr val="FF0000"/>
                  </a:solidFill>
                </a:endParaRPr>
              </a:p>
              <a:p>
                <a:r>
                  <a:rPr lang="en-GB" sz="27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</a:t>
                </a:r>
                <a:r>
                  <a:rPr lang="en-GB" sz="2700" dirty="0">
                    <a:solidFill>
                      <a:srgbClr val="FF0000"/>
                    </a:solidFill>
                  </a:rPr>
                  <a:t> 6</a:t>
                </a:r>
                <a:r>
                  <a:rPr lang="en-GB" sz="2700" dirty="0"/>
                  <a:t>,</a:t>
                </a:r>
                <a:r>
                  <a:rPr lang="en-GB" sz="2700" dirty="0">
                    <a:solidFill>
                      <a:srgbClr val="FF0000"/>
                    </a:solidFill>
                  </a:rPr>
                  <a:t> 6</a:t>
                </a:r>
                <a:r>
                  <a:rPr lang="en-GB" sz="2700" dirty="0"/>
                  <a:t>,</a:t>
                </a:r>
                <a:r>
                  <a:rPr lang="en-GB" sz="27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2700" dirty="0"/>
              </a:p>
              <a:p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i="1" dirty="0">
                    <a:latin typeface="Cambria Math" panose="02040503050406030204" pitchFamily="18" charset="0"/>
                  </a:rPr>
                  <a:t> </a:t>
                </a:r>
                <a:r>
                  <a:rPr lang="en-GB" sz="2700" dirty="0"/>
                  <a:t>=   </a:t>
                </a:r>
                <a:r>
                  <a:rPr lang="en-GB" sz="27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/>
                  <a:t> </a:t>
                </a:r>
                <a:r>
                  <a:rPr lang="en-GB" sz="2700" dirty="0"/>
                  <a:t>x</a:t>
                </a:r>
                <a:r>
                  <a:rPr lang="en-GB" sz="27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27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</a:t>
                </a:r>
                <a:r>
                  <a:rPr lang="en-GB" sz="27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700" i="1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acc>
                  </m:oMath>
                </a14:m>
                <a:r>
                  <a:rPr lang="en-GB" sz="2700" dirty="0"/>
                  <a:t>, </a:t>
                </a:r>
                <a:r>
                  <a:rPr lang="en-GB" sz="2700" dirty="0">
                    <a:solidFill>
                      <a:srgbClr val="FF0000"/>
                    </a:solidFill>
                  </a:rPr>
                  <a:t>6 </a:t>
                </a:r>
                <a:r>
                  <a:rPr lang="en-GB" sz="2700" dirty="0"/>
                  <a:t>=   </a:t>
                </a:r>
                <a:r>
                  <a:rPr lang="en-GB" sz="27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700" b="1" i="1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700" dirty="0"/>
                  <a:t>x</a:t>
                </a:r>
                <a:r>
                  <a:rPr lang="en-GB" sz="27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7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:r>
                  <a:rPr lang="en-GB" sz="2700" dirty="0"/>
                  <a:t>=</a:t>
                </a:r>
                <a:r>
                  <a:rPr lang="en-GB" sz="27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7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27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591948"/>
                <a:ext cx="4579035" cy="3693319"/>
              </a:xfrm>
              <a:prstGeom prst="rect">
                <a:avLst/>
              </a:prstGeom>
              <a:blipFill>
                <a:blip r:embed="rId2"/>
                <a:stretch>
                  <a:fillRect l="-2530" b="-11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-13588" y="943062"/>
            <a:ext cx="9145461" cy="133380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4400" dirty="0" smtClean="0"/>
              <a:t>What </a:t>
            </a:r>
            <a:r>
              <a:rPr lang="en-GB" altLang="en-US" sz="4400" dirty="0"/>
              <a:t>is the probability </a:t>
            </a:r>
            <a:r>
              <a:rPr lang="en-GB" altLang="en-US" sz="4400" dirty="0" smtClean="0"/>
              <a:t>the dice will </a:t>
            </a:r>
          </a:p>
          <a:p>
            <a:r>
              <a:rPr lang="en-GB" altLang="en-US" sz="4400" dirty="0" smtClean="0"/>
              <a:t>show 6 </a:t>
            </a:r>
            <a:r>
              <a:rPr lang="en-GB" altLang="en-US" sz="4400" dirty="0"/>
              <a:t>exactly 2 </a:t>
            </a:r>
            <a:r>
              <a:rPr lang="en-GB" altLang="en-US" sz="4400" dirty="0" smtClean="0"/>
              <a:t>times?</a:t>
            </a:r>
            <a:endParaRPr lang="en-GB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36096" y="3212976"/>
                <a:ext cx="3240360" cy="11785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5400" dirty="0"/>
                  <a:t>6 </a:t>
                </a:r>
                <a:r>
                  <a:rPr lang="en-GB" sz="3600" dirty="0"/>
                  <a:t>x</a:t>
                </a:r>
                <a:r>
                  <a:rPr lang="en-GB" sz="540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5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5400" dirty="0"/>
                  <a:t>)</a:t>
                </a:r>
                <a:r>
                  <a:rPr lang="en-GB" sz="5400" baseline="46000" dirty="0"/>
                  <a:t>2</a:t>
                </a:r>
                <a:r>
                  <a:rPr lang="en-GB" sz="5400" dirty="0"/>
                  <a:t> </a:t>
                </a:r>
                <a:r>
                  <a:rPr lang="en-GB" sz="3600" dirty="0"/>
                  <a:t>x</a:t>
                </a:r>
                <a:r>
                  <a:rPr lang="en-GB" sz="540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5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5400" dirty="0"/>
                  <a:t>)</a:t>
                </a:r>
                <a:r>
                  <a:rPr lang="en-GB" sz="5400" baseline="46000" dirty="0"/>
                  <a:t>2</a:t>
                </a:r>
                <a:endParaRPr lang="en-GB" sz="8000" baseline="46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212976"/>
                <a:ext cx="3240360" cy="1178592"/>
              </a:xfrm>
              <a:prstGeom prst="rect">
                <a:avLst/>
              </a:prstGeom>
              <a:blipFill>
                <a:blip r:embed="rId3"/>
                <a:stretch>
                  <a:fillRect l="-12994" t="-5699" r="-8286" b="-20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156176" y="4726639"/>
            <a:ext cx="2646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= 0.1536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2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663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91680" y="2204864"/>
                <a:ext cx="6120680" cy="19207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8800" dirty="0"/>
                  <a:t>6 </a:t>
                </a:r>
                <a:r>
                  <a:rPr lang="en-GB" sz="6000" dirty="0"/>
                  <a:t>x</a:t>
                </a:r>
                <a:r>
                  <a:rPr lang="en-GB" sz="880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8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8800" dirty="0"/>
                  <a:t>)</a:t>
                </a:r>
                <a:r>
                  <a:rPr lang="en-GB" sz="8800" baseline="46000" dirty="0"/>
                  <a:t>2</a:t>
                </a:r>
                <a:r>
                  <a:rPr lang="en-GB" sz="8800" dirty="0"/>
                  <a:t> </a:t>
                </a:r>
                <a:r>
                  <a:rPr lang="en-GB" sz="6000" dirty="0"/>
                  <a:t>x</a:t>
                </a:r>
                <a:r>
                  <a:rPr lang="en-GB" sz="880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8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8800" dirty="0"/>
                  <a:t>)</a:t>
                </a:r>
                <a:r>
                  <a:rPr lang="en-GB" sz="8800" baseline="46000" dirty="0"/>
                  <a:t>2</a:t>
                </a:r>
                <a:endParaRPr lang="en-GB" sz="16600" baseline="46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204864"/>
                <a:ext cx="6120680" cy="1920719"/>
              </a:xfrm>
              <a:prstGeom prst="rect">
                <a:avLst/>
              </a:prstGeom>
              <a:blipFill>
                <a:blip r:embed="rId2"/>
                <a:stretch>
                  <a:fillRect l="-11056" t="-5397" b="-19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 flipV="1">
            <a:off x="1619672" y="3789040"/>
            <a:ext cx="288032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347864" y="4293096"/>
            <a:ext cx="216024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796136" y="4221088"/>
            <a:ext cx="216024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563888" y="1412776"/>
            <a:ext cx="864096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876256" y="1687163"/>
            <a:ext cx="612068" cy="7003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7564" y="5068569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Possible Outcomes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843808" y="5589240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Probability of success</a:t>
            </a:r>
            <a:endParaRPr lang="en-GB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652120" y="5494325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Probability of failure</a:t>
            </a:r>
            <a:endParaRPr lang="en-GB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403648" y="841534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Number of success </a:t>
            </a: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6299833" y="606975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Number of failures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997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1258027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0" algn="ctr"/>
            <a:r>
              <a:rPr lang="en-GB" altLang="en-US" sz="6000" dirty="0">
                <a:latin typeface="+mn-lt"/>
              </a:rPr>
              <a:t>P(X = </a:t>
            </a:r>
            <a:r>
              <a:rPr lang="en-GB" altLang="en-US" sz="6000" i="1" dirty="0">
                <a:solidFill>
                  <a:srgbClr val="7030A0"/>
                </a:solidFill>
                <a:latin typeface="+mn-lt"/>
              </a:rPr>
              <a:t>x</a:t>
            </a:r>
            <a:r>
              <a:rPr lang="en-GB" altLang="en-US" sz="6000" dirty="0">
                <a:latin typeface="+mn-lt"/>
              </a:rPr>
              <a:t>) </a:t>
            </a:r>
            <a:r>
              <a:rPr lang="en-GB" altLang="en-US" sz="6000" dirty="0" smtClean="0">
                <a:latin typeface="+mn-lt"/>
              </a:rPr>
              <a:t>= </a:t>
            </a:r>
            <a:r>
              <a:rPr lang="en-GB" sz="8800" i="1" baseline="300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</a:t>
            </a:r>
            <a:r>
              <a:rPr lang="en-GB" sz="8800" i="1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C</a:t>
            </a:r>
            <a:r>
              <a:rPr lang="en-GB" sz="8800" i="1" baseline="-25000" dirty="0" smtClean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88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GB" sz="88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(</a:t>
            </a:r>
            <a:r>
              <a:rPr lang="en-GB" sz="8800" i="1" dirty="0" smtClean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p</a:t>
            </a:r>
            <a:r>
              <a:rPr lang="en-GB" sz="88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)</a:t>
            </a:r>
            <a:r>
              <a:rPr lang="en-GB" sz="8800" i="1" baseline="50000" dirty="0" smtClean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88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(</a:t>
            </a:r>
            <a:r>
              <a:rPr lang="en-GB" sz="8800" i="1" dirty="0" smtClean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</a:rPr>
              <a:t>q</a:t>
            </a:r>
            <a:r>
              <a:rPr lang="en-GB" sz="88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)</a:t>
            </a:r>
            <a:r>
              <a:rPr lang="en-GB" sz="8800" i="1" baseline="500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n</a:t>
            </a:r>
            <a:r>
              <a:rPr lang="en-GB" sz="8800" baseline="50000" dirty="0" smtClean="0">
                <a:solidFill>
                  <a:prstClr val="black"/>
                </a:solidFill>
                <a:latin typeface="+mn-lt"/>
              </a:rPr>
              <a:t>-</a:t>
            </a:r>
            <a:r>
              <a:rPr lang="en-GB" sz="8800" i="1" baseline="500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GB" altLang="en-US" sz="6000" dirty="0" smtClean="0">
                <a:latin typeface="+mn-lt"/>
              </a:rPr>
              <a:t> </a:t>
            </a:r>
            <a:endParaRPr lang="en-GB" altLang="en-US" sz="6000" dirty="0">
              <a:latin typeface="+mn-lt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863479" y="3284984"/>
            <a:ext cx="741682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GB" altLang="en-US" sz="4000" dirty="0">
                <a:solidFill>
                  <a:srgbClr val="FF0000"/>
                </a:solidFill>
              </a:rPr>
              <a:t>n = number of trials</a:t>
            </a:r>
          </a:p>
          <a:p>
            <a:pPr algn="ctr" eaLnBrk="1" hangingPunct="1"/>
            <a:r>
              <a:rPr lang="en-GB" altLang="en-US" sz="4000" dirty="0">
                <a:solidFill>
                  <a:srgbClr val="0000FF"/>
                </a:solidFill>
              </a:rPr>
              <a:t>p = probability of success</a:t>
            </a:r>
          </a:p>
          <a:p>
            <a:pPr algn="ctr" eaLnBrk="1" hangingPunct="1"/>
            <a:r>
              <a:rPr lang="en-GB" altLang="en-US" sz="4000" dirty="0">
                <a:solidFill>
                  <a:srgbClr val="00B050"/>
                </a:solidFill>
              </a:rPr>
              <a:t>q = probability of failure</a:t>
            </a:r>
          </a:p>
          <a:p>
            <a:pPr algn="ctr" eaLnBrk="1" hangingPunct="1"/>
            <a:r>
              <a:rPr lang="en-GB" altLang="en-US" sz="4000" dirty="0">
                <a:solidFill>
                  <a:srgbClr val="7030A0"/>
                </a:solidFill>
              </a:rPr>
              <a:t>x = number of success needed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</a:t>
              </a:r>
              <a:r>
                <a:rPr lang="en-GB" sz="3200" dirty="0" smtClean="0"/>
                <a:t>Distribution – Formula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91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0" y="764704"/>
                <a:ext cx="9145461" cy="2880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altLang="en-US" sz="4000" dirty="0"/>
                  <a:t>A biased coin is flipped 5 times.</a:t>
                </a:r>
                <a:r>
                  <a:rPr lang="en-GB" altLang="en-US" sz="4000" b="1" dirty="0">
                    <a:solidFill>
                      <a:srgbClr val="FF0000"/>
                    </a:solidFill>
                  </a:rPr>
                  <a:t> </a:t>
                </a:r>
                <a:endParaRPr lang="en-GB" altLang="en-US" sz="4000" b="1" dirty="0" smtClean="0">
                  <a:solidFill>
                    <a:srgbClr val="FF0000"/>
                  </a:solidFill>
                </a:endParaRPr>
              </a:p>
              <a:p>
                <a:r>
                  <a:rPr lang="en-GB" altLang="en-US" sz="4000" dirty="0" smtClean="0"/>
                  <a:t>The probability of get a 6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4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GB" altLang="en-US" sz="4000" dirty="0"/>
                  <a:t>What is the probability of getting </a:t>
                </a:r>
                <a:endParaRPr lang="en-GB" altLang="en-US" sz="4000" dirty="0" smtClean="0"/>
              </a:p>
              <a:p>
                <a:r>
                  <a:rPr lang="en-GB" altLang="en-US" sz="4000" dirty="0" smtClean="0"/>
                  <a:t>a </a:t>
                </a:r>
                <a:r>
                  <a:rPr lang="en-GB" altLang="en-US" sz="4000" dirty="0"/>
                  <a:t>head exactly </a:t>
                </a:r>
                <a:r>
                  <a:rPr lang="en-GB" altLang="en-US" sz="4000" dirty="0">
                    <a:solidFill>
                      <a:srgbClr val="7030A0"/>
                    </a:solidFill>
                  </a:rPr>
                  <a:t>3 </a:t>
                </a:r>
                <a:r>
                  <a:rPr lang="en-GB" altLang="en-US" sz="4000" dirty="0" smtClean="0">
                    <a:solidFill>
                      <a:srgbClr val="7030A0"/>
                    </a:solidFill>
                  </a:rPr>
                  <a:t>times</a:t>
                </a:r>
                <a:r>
                  <a:rPr lang="en-GB" altLang="en-US" sz="4000" dirty="0"/>
                  <a:t>?</a:t>
                </a:r>
                <a:endParaRPr lang="en-GB" altLang="en-US" sz="4000" b="1" dirty="0"/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4704"/>
                <a:ext cx="9145461" cy="2880320"/>
              </a:xfrm>
              <a:prstGeom prst="rect">
                <a:avLst/>
              </a:prstGeom>
              <a:blipFill>
                <a:blip r:embed="rId2"/>
                <a:stretch>
                  <a:fillRect t="-6131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5536" y="3786122"/>
                <a:ext cx="8640960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200" dirty="0"/>
                  <a:t>P(</a:t>
                </a:r>
                <a:r>
                  <a:rPr lang="en-GB" altLang="en-US" sz="7200" dirty="0"/>
                  <a:t>X</a:t>
                </a:r>
                <a:r>
                  <a:rPr lang="en-GB" sz="7200" dirty="0"/>
                  <a:t> = </a:t>
                </a:r>
                <a:r>
                  <a:rPr lang="en-GB" sz="7200" dirty="0">
                    <a:solidFill>
                      <a:srgbClr val="7030A0"/>
                    </a:solidFill>
                  </a:rPr>
                  <a:t>3</a:t>
                </a:r>
                <a:r>
                  <a:rPr lang="en-GB" sz="7200" dirty="0"/>
                  <a:t>) = </a:t>
                </a:r>
                <a:r>
                  <a:rPr lang="en-GB" sz="7200" baseline="30000" dirty="0">
                    <a:solidFill>
                      <a:srgbClr val="FF0000"/>
                    </a:solidFill>
                  </a:rPr>
                  <a:t>5</a:t>
                </a:r>
                <a:r>
                  <a:rPr lang="en-GB" sz="7200" dirty="0"/>
                  <a:t>C</a:t>
                </a:r>
                <a:r>
                  <a:rPr lang="en-GB" sz="7200" baseline="-25000" dirty="0">
                    <a:solidFill>
                      <a:srgbClr val="7030A0"/>
                    </a:solidFill>
                  </a:rPr>
                  <a:t>3</a:t>
                </a:r>
                <a:r>
                  <a:rPr lang="en-GB" sz="7200" dirty="0"/>
                  <a:t> </a:t>
                </a:r>
                <a:r>
                  <a:rPr lang="en-GB" sz="72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7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72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7200" dirty="0"/>
                  <a:t>)</a:t>
                </a:r>
                <a:r>
                  <a:rPr lang="en-GB" sz="7200" baseline="50000" dirty="0" smtClean="0">
                    <a:solidFill>
                      <a:srgbClr val="7030A0"/>
                    </a:solidFill>
                  </a:rPr>
                  <a:t>3</a:t>
                </a:r>
                <a:r>
                  <a:rPr lang="en-GB" sz="7200" dirty="0" smtClean="0"/>
                  <a:t> </a:t>
                </a:r>
                <a:r>
                  <a:rPr lang="en-GB" sz="72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7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7200" b="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7200" b="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7200" dirty="0"/>
                  <a:t>)</a:t>
                </a:r>
                <a:r>
                  <a:rPr lang="en-GB" sz="7200" baseline="50000" dirty="0"/>
                  <a:t>2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786122"/>
                <a:ext cx="8640960" cy="1692771"/>
              </a:xfrm>
              <a:prstGeom prst="rect">
                <a:avLst/>
              </a:prstGeom>
              <a:blipFill>
                <a:blip r:embed="rId3"/>
                <a:stretch>
                  <a:fillRect l="-5363" t="-2518" b="-154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491880" y="5602457"/>
            <a:ext cx="3225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/>
              <a:t>= 0.1646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254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/>
              <p:cNvSpPr txBox="1">
                <a:spLocks noChangeArrowheads="1"/>
              </p:cNvSpPr>
              <p:nvPr/>
            </p:nvSpPr>
            <p:spPr bwMode="auto">
              <a:xfrm>
                <a:off x="5356" y="692696"/>
                <a:ext cx="9144000" cy="17827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ctr"/>
                <a:r>
                  <a:rPr lang="en-GB" sz="4400" dirty="0" smtClean="0">
                    <a:latin typeface="+mn-lt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4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44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4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4400" dirty="0">
                    <a:latin typeface="+mn-lt"/>
                  </a:rPr>
                  <a:t>. </a:t>
                </a:r>
              </a:p>
              <a:p>
                <a:pPr algn="ctr"/>
                <a:r>
                  <a:rPr lang="en-GB" sz="44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4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</m:d>
                  </m:oMath>
                </a14:m>
                <a:endParaRPr lang="en-GB" sz="4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56" y="692696"/>
                <a:ext cx="9144000" cy="1782796"/>
              </a:xfrm>
              <a:prstGeom prst="rect">
                <a:avLst/>
              </a:prstGeom>
              <a:blipFill>
                <a:blip r:embed="rId2"/>
                <a:stretch>
                  <a:fillRect b="-157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987824" y="2924944"/>
                <a:ext cx="3367139" cy="1613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4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924944"/>
                <a:ext cx="3367139" cy="1613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stCxn id="15" idx="3"/>
          </p:cNvCxnSpPr>
          <p:nvPr/>
        </p:nvCxnSpPr>
        <p:spPr>
          <a:xfrm>
            <a:off x="2267744" y="2924944"/>
            <a:ext cx="1728192" cy="5386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504" y="2386335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Binomial </a:t>
            </a:r>
          </a:p>
          <a:p>
            <a:pPr algn="ctr"/>
            <a:r>
              <a:rPr lang="en-GB" sz="3200" dirty="0" smtClean="0"/>
              <a:t>Distribution</a:t>
            </a:r>
            <a:endParaRPr lang="en-GB" sz="3200" dirty="0"/>
          </a:p>
        </p:txBody>
      </p:sp>
      <p:cxnSp>
        <p:nvCxnSpPr>
          <p:cNvPr id="16" name="Straight Arrow Connector 15"/>
          <p:cNvCxnSpPr>
            <a:stCxn id="17" idx="3"/>
          </p:cNvCxnSpPr>
          <p:nvPr/>
        </p:nvCxnSpPr>
        <p:spPr>
          <a:xfrm flipV="1">
            <a:off x="3131840" y="4077075"/>
            <a:ext cx="1872208" cy="58041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7504" y="436510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Number of Trials</a:t>
            </a:r>
            <a:endParaRPr lang="en-GB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644335" y="4418054"/>
            <a:ext cx="1080120" cy="3600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24455" y="4239484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Probability of success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7544" y="5385434"/>
                <a:ext cx="6696744" cy="1288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400" dirty="0" smtClean="0">
                    <a:solidFill>
                      <a:schemeClr val="tx1"/>
                    </a:solidFill>
                  </a:rPr>
                  <a:t>P(</a:t>
                </a:r>
                <a:r>
                  <a:rPr lang="en-GB" altLang="en-US" sz="5400" dirty="0">
                    <a:solidFill>
                      <a:schemeClr val="tx1"/>
                    </a:solidFill>
                  </a:rPr>
                  <a:t>X</a:t>
                </a:r>
                <a:r>
                  <a:rPr lang="en-GB" sz="5400" dirty="0">
                    <a:solidFill>
                      <a:schemeClr val="tx1"/>
                    </a:solidFill>
                  </a:rPr>
                  <a:t> = 3) = </a:t>
                </a:r>
                <a:r>
                  <a:rPr lang="en-GB" sz="5400" baseline="30000" dirty="0" smtClean="0">
                    <a:solidFill>
                      <a:schemeClr val="tx1"/>
                    </a:solidFill>
                  </a:rPr>
                  <a:t>10</a:t>
                </a:r>
                <a:r>
                  <a:rPr lang="en-GB" sz="5400" dirty="0" smtClean="0">
                    <a:solidFill>
                      <a:schemeClr val="tx1"/>
                    </a:solidFill>
                  </a:rPr>
                  <a:t>C</a:t>
                </a:r>
                <a:r>
                  <a:rPr lang="en-GB" sz="5400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GB" sz="5400" dirty="0" smtClean="0">
                    <a:solidFill>
                      <a:schemeClr val="tx1"/>
                    </a:solidFill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5400" dirty="0">
                    <a:solidFill>
                      <a:schemeClr val="tx1"/>
                    </a:solidFill>
                  </a:rPr>
                  <a:t>)</a:t>
                </a:r>
                <a:r>
                  <a:rPr lang="en-GB" sz="5400" baseline="50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GB" sz="5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GB" sz="5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5400" dirty="0" smtClean="0">
                    <a:solidFill>
                      <a:schemeClr val="tx1"/>
                    </a:solidFill>
                  </a:rPr>
                  <a:t>)</a:t>
                </a:r>
                <a:r>
                  <a:rPr lang="en-GB" sz="5400" baseline="50000" dirty="0" smtClean="0"/>
                  <a:t>7</a:t>
                </a:r>
                <a:endParaRPr lang="en-GB" sz="5400" baseline="50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85434"/>
                <a:ext cx="6696744" cy="1288686"/>
              </a:xfrm>
              <a:prstGeom prst="rect">
                <a:avLst/>
              </a:prstGeom>
              <a:blipFill>
                <a:blip r:embed="rId4"/>
                <a:stretch>
                  <a:fillRect l="-4918" t="-1415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510673" y="5690701"/>
            <a:ext cx="238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= </a:t>
            </a:r>
            <a:r>
              <a:rPr lang="en-GB" sz="4000" b="1" dirty="0" smtClean="0"/>
              <a:t>0.250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61033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7" grpId="0"/>
      <p:bldP spid="21" grpId="0"/>
      <p:bldP spid="25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8960" y="675861"/>
                <a:ext cx="8424936" cy="162910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The random variable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4000" dirty="0"/>
                  <a:t>. </a:t>
                </a:r>
                <a:endParaRPr lang="en-GB" sz="4000" dirty="0" smtClean="0"/>
              </a:p>
              <a:p>
                <a:pPr algn="ctr"/>
                <a:r>
                  <a:rPr lang="en-GB" sz="4000" dirty="0" smtClean="0"/>
                  <a:t>Find</a:t>
                </a:r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675861"/>
                <a:ext cx="8424936" cy="1629100"/>
              </a:xfrm>
              <a:prstGeom prst="rect">
                <a:avLst/>
              </a:prstGeom>
              <a:blipFill>
                <a:blip r:embed="rId2"/>
                <a:stretch>
                  <a:fillRect b="-915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2708920"/>
                <a:ext cx="7632848" cy="372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≤1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+  </m:t>
                      </m:r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3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=0.381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708920"/>
                <a:ext cx="7632848" cy="37240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851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539552" y="980728"/>
            <a:ext cx="8172336" cy="230832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400" dirty="0"/>
              <a:t>A company claims that a quarter of the bolts sent to them are faulty. To test this claim the number of faulty bolts in a random sample of 50 is recorded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Give </a:t>
            </a:r>
            <a:r>
              <a:rPr lang="en-GB" sz="2400" dirty="0"/>
              <a:t>two reasons why a binomial distribution may be a suitable model for the number of faulty bolts in the sample.   (2)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445" y="3933056"/>
            <a:ext cx="759596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1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90-91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Q5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Q6-8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972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9594" y="853217"/>
            <a:ext cx="2416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 Flips of the coin</a:t>
            </a:r>
          </a:p>
          <a:p>
            <a:pPr algn="ctr"/>
            <a:r>
              <a:rPr lang="en-GB" sz="2400" dirty="0"/>
              <a:t>0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6005" y="846477"/>
            <a:ext cx="23599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 Flips of the coin</a:t>
            </a:r>
          </a:p>
          <a:p>
            <a:pPr algn="ctr"/>
            <a:r>
              <a:rPr lang="en-GB" sz="2400" dirty="0"/>
              <a:t>1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91749" y="860644"/>
            <a:ext cx="25097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 Flips of the coin</a:t>
            </a:r>
          </a:p>
          <a:p>
            <a:pPr algn="ctr"/>
            <a:r>
              <a:rPr lang="en-GB" sz="2400" dirty="0"/>
              <a:t>2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66052" y="2058647"/>
            <a:ext cx="583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48644" y="2068526"/>
            <a:ext cx="434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99861" y="2082694"/>
            <a:ext cx="434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047094" y="2996967"/>
            <a:ext cx="1389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T </a:t>
            </a:r>
            <a:r>
              <a:rPr lang="en-GB" sz="5400" dirty="0" err="1" smtClean="0"/>
              <a:t>T</a:t>
            </a:r>
            <a:endParaRPr lang="en-GB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74841" y="2981073"/>
            <a:ext cx="1382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H</a:t>
            </a:r>
            <a:r>
              <a:rPr lang="en-GB" sz="5400" dirty="0" smtClean="0"/>
              <a:t> T</a:t>
            </a:r>
            <a:endParaRPr lang="en-GB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3974841" y="3844573"/>
            <a:ext cx="1382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T H</a:t>
            </a:r>
            <a:endParaRPr lang="en-GB" sz="5400" dirty="0"/>
          </a:p>
        </p:txBody>
      </p:sp>
      <p:sp>
        <p:nvSpPr>
          <p:cNvPr id="20" name="TextBox 19"/>
          <p:cNvSpPr txBox="1"/>
          <p:nvPr/>
        </p:nvSpPr>
        <p:spPr>
          <a:xfrm>
            <a:off x="6895805" y="2996967"/>
            <a:ext cx="1382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H </a:t>
            </a:r>
            <a:r>
              <a:rPr lang="en-GB" sz="5400" dirty="0" err="1" smtClean="0"/>
              <a:t>H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57859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9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011" y="1102926"/>
            <a:ext cx="2203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Flips of the coin</a:t>
            </a:r>
          </a:p>
          <a:p>
            <a:pPr algn="ctr"/>
            <a:r>
              <a:rPr lang="en-GB" sz="2000" dirty="0"/>
              <a:t>0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74587" y="1102926"/>
            <a:ext cx="19974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Flips of the coin</a:t>
            </a:r>
          </a:p>
          <a:p>
            <a:pPr algn="ctr"/>
            <a:r>
              <a:rPr lang="en-GB" sz="2000" dirty="0"/>
              <a:t>1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1024" y="1102926"/>
            <a:ext cx="2078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Flips of the coin</a:t>
            </a:r>
          </a:p>
          <a:p>
            <a:pPr algn="ctr"/>
            <a:r>
              <a:rPr lang="en-GB" sz="2000" dirty="0"/>
              <a:t>2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58655" y="1102926"/>
            <a:ext cx="2081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 Flips of the coin</a:t>
            </a:r>
          </a:p>
          <a:p>
            <a:pPr algn="ctr"/>
            <a:r>
              <a:rPr lang="en-GB" sz="2000" dirty="0"/>
              <a:t>3 Head exactly </a:t>
            </a:r>
          </a:p>
          <a:p>
            <a:pPr algn="ctr"/>
            <a:r>
              <a:rPr lang="en-GB" sz="1600" dirty="0"/>
              <a:t>How many successful </a:t>
            </a:r>
          </a:p>
          <a:p>
            <a:pPr algn="ctr"/>
            <a:r>
              <a:rPr lang="en-GB" sz="1600" dirty="0"/>
              <a:t>outcomes?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67583" y="2141672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13213" y="2141671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88006" y="2141671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714867" y="2141670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846078" y="2924491"/>
            <a:ext cx="101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 </a:t>
            </a:r>
            <a:r>
              <a:rPr lang="en-GB" sz="3200" dirty="0" err="1" smtClean="0"/>
              <a:t>T</a:t>
            </a:r>
            <a:r>
              <a:rPr lang="en-GB" sz="3200" dirty="0" smtClean="0"/>
              <a:t> </a:t>
            </a:r>
            <a:r>
              <a:rPr lang="en-GB" sz="3200" dirty="0" err="1" smtClean="0"/>
              <a:t>T</a:t>
            </a:r>
            <a:endParaRPr lang="en-GB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003545" y="2974552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H</a:t>
            </a:r>
            <a:r>
              <a:rPr lang="en-GB" sz="3200" dirty="0" smtClean="0"/>
              <a:t> T </a:t>
            </a:r>
            <a:r>
              <a:rPr lang="en-GB" sz="3200" dirty="0" err="1" smtClean="0"/>
              <a:t>T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5547" y="3652867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 H T</a:t>
            </a:r>
            <a:endParaRPr lang="en-GB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7308304" y="2976477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 </a:t>
            </a:r>
            <a:r>
              <a:rPr lang="en-GB" sz="3200" dirty="0" err="1" smtClean="0"/>
              <a:t>H</a:t>
            </a:r>
            <a:r>
              <a:rPr lang="en-GB" sz="3200" dirty="0" smtClean="0"/>
              <a:t> </a:t>
            </a:r>
            <a:r>
              <a:rPr lang="en-GB" sz="3200" dirty="0" err="1" smtClean="0"/>
              <a:t>H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3045546" y="4319162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 </a:t>
            </a:r>
            <a:r>
              <a:rPr lang="en-GB" sz="3200" dirty="0" err="1" smtClean="0"/>
              <a:t>T</a:t>
            </a:r>
            <a:r>
              <a:rPr lang="en-GB" sz="3200" dirty="0" smtClean="0"/>
              <a:t> </a:t>
            </a:r>
            <a:r>
              <a:rPr lang="en-GB" sz="3200" dirty="0"/>
              <a:t>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67317" y="2962964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H</a:t>
            </a:r>
            <a:r>
              <a:rPr lang="en-GB" sz="3200" dirty="0" smtClean="0"/>
              <a:t> </a:t>
            </a:r>
            <a:r>
              <a:rPr lang="en-GB" sz="3200" dirty="0" err="1" smtClean="0"/>
              <a:t>H</a:t>
            </a:r>
            <a:r>
              <a:rPr lang="en-GB" sz="3200" dirty="0" smtClean="0"/>
              <a:t> T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309319" y="3641279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H</a:t>
            </a:r>
            <a:r>
              <a:rPr lang="en-GB" sz="3200" dirty="0" smtClean="0"/>
              <a:t> T H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309318" y="4307574"/>
            <a:ext cx="1284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 </a:t>
            </a:r>
            <a:r>
              <a:rPr lang="en-GB" sz="3200" dirty="0"/>
              <a:t>H</a:t>
            </a:r>
            <a:r>
              <a:rPr lang="en-GB" sz="3200" dirty="0" smtClean="0"/>
              <a:t> </a:t>
            </a:r>
            <a:r>
              <a:rPr lang="en-GB" sz="3200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7542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32355" y="836712"/>
            <a:ext cx="206180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 Flips of the coin</a:t>
            </a:r>
          </a:p>
          <a:p>
            <a:pPr algn="ctr"/>
            <a:r>
              <a:rPr lang="en-GB" dirty="0"/>
              <a:t>0 Head exactly </a:t>
            </a:r>
          </a:p>
          <a:p>
            <a:pPr algn="ctr"/>
            <a:r>
              <a:rPr lang="en-GB" sz="1350" dirty="0"/>
              <a:t>How many successful </a:t>
            </a:r>
          </a:p>
          <a:p>
            <a:pPr algn="ctr"/>
            <a:r>
              <a:rPr lang="en-GB" sz="1350" dirty="0"/>
              <a:t>outcomes?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24144" y="862245"/>
            <a:ext cx="186862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 Flips of the coin</a:t>
            </a:r>
          </a:p>
          <a:p>
            <a:pPr algn="ctr"/>
            <a:r>
              <a:rPr lang="en-GB" dirty="0"/>
              <a:t>1 Head exactly </a:t>
            </a:r>
          </a:p>
          <a:p>
            <a:pPr algn="ctr"/>
            <a:r>
              <a:rPr lang="en-GB" sz="1350" dirty="0"/>
              <a:t>How many successful </a:t>
            </a:r>
          </a:p>
          <a:p>
            <a:pPr algn="ctr"/>
            <a:r>
              <a:rPr lang="en-GB" sz="1350" dirty="0"/>
              <a:t>outcomes?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27663" y="862245"/>
            <a:ext cx="19447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 Flips of the coin</a:t>
            </a:r>
          </a:p>
          <a:p>
            <a:pPr algn="ctr"/>
            <a:r>
              <a:rPr lang="en-GB" dirty="0"/>
              <a:t>2 Head exactly </a:t>
            </a:r>
          </a:p>
          <a:p>
            <a:pPr algn="ctr"/>
            <a:r>
              <a:rPr lang="en-GB" sz="1350" dirty="0"/>
              <a:t>How many successful </a:t>
            </a:r>
          </a:p>
          <a:p>
            <a:pPr algn="ctr"/>
            <a:r>
              <a:rPr lang="en-GB" sz="1350" dirty="0"/>
              <a:t>outcomes?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16718" y="862245"/>
            <a:ext cx="194708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 Flips of the coin</a:t>
            </a:r>
          </a:p>
          <a:p>
            <a:pPr algn="ctr"/>
            <a:r>
              <a:rPr lang="en-GB" dirty="0"/>
              <a:t>3 Head exactly </a:t>
            </a:r>
          </a:p>
          <a:p>
            <a:pPr algn="ctr"/>
            <a:r>
              <a:rPr lang="en-GB" sz="1350" dirty="0"/>
              <a:t>How many successful </a:t>
            </a:r>
          </a:p>
          <a:p>
            <a:pPr algn="ctr"/>
            <a:r>
              <a:rPr lang="en-GB" sz="1350" dirty="0"/>
              <a:t>outcomes?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3568" y="1879565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48852" y="1879564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315238" y="1875115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81500" y="1877350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40668" y="862245"/>
            <a:ext cx="194708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 Flips of the coin</a:t>
            </a:r>
          </a:p>
          <a:p>
            <a:pPr algn="ctr"/>
            <a:r>
              <a:rPr lang="en-GB" dirty="0"/>
              <a:t>4 Head exactly </a:t>
            </a:r>
          </a:p>
          <a:p>
            <a:pPr algn="ctr"/>
            <a:r>
              <a:rPr lang="en-GB" sz="1350" dirty="0"/>
              <a:t>How many successful </a:t>
            </a:r>
          </a:p>
          <a:p>
            <a:pPr algn="ctr"/>
            <a:r>
              <a:rPr lang="en-GB" sz="1350" dirty="0"/>
              <a:t>outcomes?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4359" y="1898541"/>
            <a:ext cx="434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5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60951" y="2668319"/>
            <a:ext cx="1287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</a:t>
            </a:r>
            <a:r>
              <a:rPr lang="en-GB" sz="2800" dirty="0" err="1" smtClean="0"/>
              <a:t>T</a:t>
            </a:r>
            <a:r>
              <a:rPr lang="en-GB" sz="2800" dirty="0" smtClean="0"/>
              <a:t> </a:t>
            </a:r>
            <a:r>
              <a:rPr lang="en-GB" sz="2800" dirty="0" err="1" smtClean="0"/>
              <a:t>T</a:t>
            </a:r>
            <a:r>
              <a:rPr lang="en-GB" sz="2800" dirty="0" smtClean="0"/>
              <a:t> </a:t>
            </a:r>
            <a:r>
              <a:rPr lang="en-GB" sz="2800" dirty="0" err="1" smtClean="0"/>
              <a:t>T</a:t>
            </a:r>
            <a:endParaRPr lang="en-GB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094744" y="2643814"/>
            <a:ext cx="123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 T </a:t>
            </a:r>
            <a:r>
              <a:rPr lang="en-GB" sz="2800" dirty="0" err="1" smtClean="0"/>
              <a:t>T</a:t>
            </a:r>
            <a:r>
              <a:rPr lang="en-GB" sz="2800" dirty="0" smtClean="0"/>
              <a:t> </a:t>
            </a:r>
            <a:r>
              <a:rPr lang="en-GB" sz="2800" dirty="0" err="1" smtClean="0"/>
              <a:t>T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089286" y="3191539"/>
            <a:ext cx="125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H T </a:t>
            </a:r>
            <a:r>
              <a:rPr lang="en-GB" sz="2800" dirty="0" err="1" smtClean="0"/>
              <a:t>T</a:t>
            </a:r>
            <a:endParaRPr lang="en-GB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2109263" y="3792016"/>
            <a:ext cx="1230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</a:t>
            </a:r>
            <a:r>
              <a:rPr lang="en-GB" sz="2800" dirty="0" err="1" smtClean="0"/>
              <a:t>T</a:t>
            </a:r>
            <a:r>
              <a:rPr lang="en-GB" sz="2800" dirty="0" smtClean="0"/>
              <a:t> H T</a:t>
            </a:r>
            <a:endParaRPr lang="en-GB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2116886" y="4341278"/>
            <a:ext cx="1230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</a:t>
            </a:r>
            <a:r>
              <a:rPr lang="en-GB" sz="2800" dirty="0" err="1" smtClean="0"/>
              <a:t>T</a:t>
            </a:r>
            <a:r>
              <a:rPr lang="en-GB" sz="2800" dirty="0" smtClean="0"/>
              <a:t> </a:t>
            </a:r>
            <a:r>
              <a:rPr lang="en-GB" sz="2800" dirty="0" err="1" smtClean="0"/>
              <a:t>T</a:t>
            </a:r>
            <a:r>
              <a:rPr lang="en-GB" sz="2800" dirty="0" smtClean="0"/>
              <a:t> H</a:t>
            </a:r>
            <a:endParaRPr lang="en-GB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5659743" y="2631581"/>
            <a:ext cx="1400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 </a:t>
            </a:r>
            <a:r>
              <a:rPr lang="en-GB" sz="2800" dirty="0" err="1" smtClean="0"/>
              <a:t>H</a:t>
            </a:r>
            <a:r>
              <a:rPr lang="en-GB" sz="2800" dirty="0" smtClean="0"/>
              <a:t> </a:t>
            </a:r>
            <a:r>
              <a:rPr lang="en-GB" sz="2800" dirty="0" err="1"/>
              <a:t>H</a:t>
            </a:r>
            <a:r>
              <a:rPr lang="en-GB" sz="2800" dirty="0" smtClean="0"/>
              <a:t> T</a:t>
            </a:r>
            <a:endParaRPr lang="en-GB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5659744" y="3180843"/>
            <a:ext cx="1336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</a:t>
            </a:r>
            <a:r>
              <a:rPr lang="en-GB" sz="2800" dirty="0" smtClean="0"/>
              <a:t> H T </a:t>
            </a:r>
            <a:r>
              <a:rPr lang="en-GB" sz="2800" dirty="0"/>
              <a:t>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52120" y="3781320"/>
            <a:ext cx="1386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</a:t>
            </a:r>
            <a:r>
              <a:rPr lang="en-GB" sz="2800" dirty="0" smtClean="0"/>
              <a:t> T H </a:t>
            </a:r>
            <a:r>
              <a:rPr lang="en-GB" sz="2800" dirty="0" err="1" smtClean="0"/>
              <a:t>H</a:t>
            </a:r>
            <a:endParaRPr lang="en-GB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5659743" y="4330582"/>
            <a:ext cx="1386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</a:t>
            </a:r>
            <a:r>
              <a:rPr lang="en-GB" sz="2800" dirty="0"/>
              <a:t>H</a:t>
            </a:r>
            <a:r>
              <a:rPr lang="en-GB" sz="2800" dirty="0" smtClean="0"/>
              <a:t> </a:t>
            </a:r>
            <a:r>
              <a:rPr lang="en-GB" sz="2800" dirty="0" err="1"/>
              <a:t>H</a:t>
            </a:r>
            <a:r>
              <a:rPr lang="en-GB" sz="2800" dirty="0" smtClean="0"/>
              <a:t> H</a:t>
            </a:r>
            <a:endParaRPr lang="en-GB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3814724" y="2643814"/>
            <a:ext cx="123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 </a:t>
            </a:r>
            <a:r>
              <a:rPr lang="en-GB" sz="2800" dirty="0" err="1" smtClean="0"/>
              <a:t>H</a:t>
            </a:r>
            <a:r>
              <a:rPr lang="en-GB" sz="2800" dirty="0" smtClean="0"/>
              <a:t> T </a:t>
            </a:r>
            <a:r>
              <a:rPr lang="en-GB" sz="2800" dirty="0" err="1" smtClean="0"/>
              <a:t>T</a:t>
            </a:r>
            <a:endParaRPr lang="en-GB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3809266" y="3191539"/>
            <a:ext cx="125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H </a:t>
            </a:r>
            <a:r>
              <a:rPr lang="en-GB" sz="2800" dirty="0"/>
              <a:t>H</a:t>
            </a:r>
            <a:r>
              <a:rPr lang="en-GB" sz="2800" dirty="0" smtClean="0"/>
              <a:t> T</a:t>
            </a:r>
            <a:endParaRPr lang="en-GB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3829243" y="3792016"/>
            <a:ext cx="1230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</a:t>
            </a:r>
            <a:r>
              <a:rPr lang="en-GB" sz="2800" dirty="0" err="1" smtClean="0"/>
              <a:t>T</a:t>
            </a:r>
            <a:r>
              <a:rPr lang="en-GB" sz="2800" dirty="0" smtClean="0"/>
              <a:t> H </a:t>
            </a:r>
            <a:r>
              <a:rPr lang="en-GB" sz="2800" dirty="0" err="1" smtClean="0"/>
              <a:t>H</a:t>
            </a:r>
            <a:endParaRPr lang="en-GB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3836866" y="4341278"/>
            <a:ext cx="1230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</a:t>
            </a:r>
            <a:r>
              <a:rPr lang="en-GB" sz="2800" dirty="0" smtClean="0"/>
              <a:t> T </a:t>
            </a:r>
            <a:r>
              <a:rPr lang="en-GB" sz="2800" dirty="0" err="1" smtClean="0"/>
              <a:t>T</a:t>
            </a:r>
            <a:r>
              <a:rPr lang="en-GB" sz="2800" dirty="0" smtClean="0"/>
              <a:t> H</a:t>
            </a:r>
            <a:endParaRPr lang="en-GB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7575285" y="2624456"/>
            <a:ext cx="1327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 </a:t>
            </a:r>
            <a:r>
              <a:rPr lang="en-GB" sz="2800" dirty="0" err="1" smtClean="0"/>
              <a:t>H</a:t>
            </a:r>
            <a:r>
              <a:rPr lang="en-GB" sz="2800" dirty="0" smtClean="0"/>
              <a:t> </a:t>
            </a:r>
            <a:r>
              <a:rPr lang="en-GB" sz="2800" dirty="0" err="1" smtClean="0"/>
              <a:t>H</a:t>
            </a:r>
            <a:r>
              <a:rPr lang="en-GB" sz="2800" dirty="0" smtClean="0"/>
              <a:t> </a:t>
            </a:r>
            <a:r>
              <a:rPr lang="en-GB" sz="2800" dirty="0" err="1" smtClean="0"/>
              <a:t>H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3795799" y="4915713"/>
            <a:ext cx="1287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 T </a:t>
            </a:r>
            <a:r>
              <a:rPr lang="en-GB" sz="2800" dirty="0"/>
              <a:t>H</a:t>
            </a:r>
            <a:r>
              <a:rPr lang="en-GB" sz="2800" dirty="0" smtClean="0"/>
              <a:t> T</a:t>
            </a:r>
            <a:endParaRPr lang="en-GB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3811077" y="5438933"/>
            <a:ext cx="1287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 H T </a:t>
            </a:r>
            <a:r>
              <a:rPr lang="en-GB" sz="2800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62246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13" grpId="0"/>
      <p:bldP spid="18" grpId="0"/>
      <p:bldP spid="19" grpId="0"/>
      <p:bldP spid="20" grpId="0"/>
      <p:bldP spid="24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908720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20 </a:t>
            </a:r>
            <a:r>
              <a:rPr lang="en-GB" sz="4400" dirty="0"/>
              <a:t>Flips of the coin</a:t>
            </a:r>
          </a:p>
          <a:p>
            <a:pPr algn="ctr"/>
            <a:r>
              <a:rPr lang="en-GB" sz="4400" dirty="0"/>
              <a:t>4</a:t>
            </a:r>
            <a:r>
              <a:rPr lang="en-GB" sz="4400" dirty="0" smtClean="0"/>
              <a:t> </a:t>
            </a:r>
            <a:r>
              <a:rPr lang="en-GB" sz="4400" dirty="0"/>
              <a:t>Head exactly </a:t>
            </a:r>
          </a:p>
          <a:p>
            <a:pPr algn="ctr"/>
            <a:r>
              <a:rPr lang="en-GB" sz="4400" dirty="0"/>
              <a:t>How many </a:t>
            </a:r>
            <a:r>
              <a:rPr lang="en-GB" sz="4400" dirty="0" smtClean="0"/>
              <a:t>successful outcomes</a:t>
            </a:r>
            <a:r>
              <a:rPr lang="en-GB" sz="4400" dirty="0"/>
              <a:t>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311042" y="3284984"/>
            <a:ext cx="25216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0000"/>
                </a:solidFill>
              </a:rPr>
              <a:t>A lot!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5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3563888" y="4437112"/>
            <a:ext cx="19030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6600" b="1" dirty="0">
                <a:solidFill>
                  <a:srgbClr val="FF0000"/>
                </a:solidFill>
              </a:rPr>
              <a:t>4845</a:t>
            </a:r>
          </a:p>
        </p:txBody>
      </p:sp>
    </p:spTree>
    <p:extLst>
      <p:ext uri="{BB962C8B-B14F-4D97-AF65-F5344CB8AC3E}">
        <p14:creationId xmlns:p14="http://schemas.microsoft.com/office/powerpoint/2010/main" val="251304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</a:t>
              </a:r>
              <a:r>
                <a:rPr lang="en-GB" sz="3200" dirty="0" smtClean="0"/>
                <a:t>Distribution – Using the Calculator 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115616" y="1195807"/>
            <a:ext cx="1368152" cy="92333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5400" dirty="0" err="1" smtClean="0"/>
              <a:t>nCr</a:t>
            </a:r>
            <a:endParaRPr lang="en-GB" sz="5400" dirty="0"/>
          </a:p>
        </p:txBody>
      </p:sp>
      <p:sp>
        <p:nvSpPr>
          <p:cNvPr id="14" name="TextBox 13"/>
          <p:cNvSpPr txBox="1"/>
          <p:nvPr/>
        </p:nvSpPr>
        <p:spPr>
          <a:xfrm>
            <a:off x="2915816" y="1074607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n</a:t>
            </a:r>
            <a:r>
              <a:rPr lang="en-GB" sz="3200" dirty="0" smtClean="0"/>
              <a:t> = number of trials</a:t>
            </a:r>
          </a:p>
          <a:p>
            <a:r>
              <a:rPr lang="en-GB" sz="3200" dirty="0"/>
              <a:t>r</a:t>
            </a:r>
            <a:r>
              <a:rPr lang="en-GB" sz="3200" dirty="0" smtClean="0"/>
              <a:t> = required number of success</a:t>
            </a:r>
            <a:endParaRPr lang="en-GB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798522"/>
              </p:ext>
            </p:extLst>
          </p:nvPr>
        </p:nvGraphicFramePr>
        <p:xfrm>
          <a:off x="539552" y="2564904"/>
          <a:ext cx="7920879" cy="3717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val="2719373644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3711410558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1761439340"/>
                    </a:ext>
                  </a:extLst>
                </a:gridCol>
              </a:tblGrid>
              <a:tr h="92945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Total Trials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Successful  </a:t>
                      </a:r>
                    </a:p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Outcomes Required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Combinations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32055"/>
                  </a:ext>
                </a:extLst>
              </a:tr>
              <a:tr h="929455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/>
                        <a:t>2</a:t>
                      </a:r>
                      <a:endParaRPr lang="en-GB" sz="4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/>
                        <a:t>1</a:t>
                      </a:r>
                      <a:endParaRPr lang="en-GB" sz="4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423733"/>
                  </a:ext>
                </a:extLst>
              </a:tr>
              <a:tr h="929455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/>
                        <a:t>3</a:t>
                      </a:r>
                      <a:endParaRPr lang="en-GB" sz="4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/>
                        <a:t>2</a:t>
                      </a:r>
                      <a:endParaRPr lang="en-GB" sz="4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603160"/>
                  </a:ext>
                </a:extLst>
              </a:tr>
              <a:tr h="929455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/>
                        <a:t>4</a:t>
                      </a:r>
                      <a:endParaRPr lang="en-GB" sz="4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/>
                        <a:t>2</a:t>
                      </a:r>
                      <a:endParaRPr lang="en-GB" sz="4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036081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6228184" y="3585378"/>
            <a:ext cx="1944216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GB" sz="4400" i="1" baseline="30000" dirty="0" smtClean="0">
                <a:cs typeface="Times New Roman" panose="02020603050405020304" pitchFamily="18" charset="0"/>
              </a:rPr>
              <a:t>2</a:t>
            </a:r>
            <a:r>
              <a:rPr lang="en-GB" sz="4400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</a:t>
            </a:r>
            <a:r>
              <a:rPr lang="en-GB" sz="4400" i="1" baseline="-25000" dirty="0" smtClean="0">
                <a:cs typeface="Times New Roman" panose="02020603050405020304" pitchFamily="18" charset="0"/>
              </a:rPr>
              <a:t>1</a:t>
            </a:r>
            <a:r>
              <a:rPr lang="en-GB" sz="4400" i="1" dirty="0" smtClean="0"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= </a:t>
            </a:r>
            <a:r>
              <a:rPr lang="en-GB" sz="4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83389" y="4411601"/>
            <a:ext cx="1944217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GB" sz="4400" i="1" baseline="30000" dirty="0" smtClean="0">
                <a:cs typeface="Times New Roman" panose="02020603050405020304" pitchFamily="18" charset="0"/>
              </a:rPr>
              <a:t>3</a:t>
            </a:r>
            <a:r>
              <a:rPr lang="en-GB" sz="4400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</a:t>
            </a:r>
            <a:r>
              <a:rPr lang="en-GB" sz="4400" i="1" baseline="-25000" dirty="0" smtClean="0">
                <a:cs typeface="Times New Roman" panose="02020603050405020304" pitchFamily="18" charset="0"/>
              </a:rPr>
              <a:t>2</a:t>
            </a:r>
            <a:r>
              <a:rPr lang="en-GB" sz="4400" i="1" dirty="0" smtClean="0"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= </a:t>
            </a:r>
            <a:r>
              <a:rPr lang="en-GB" sz="4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endParaRPr lang="en-GB" sz="44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14322" y="5361632"/>
            <a:ext cx="1944216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GB" sz="4400" i="1" baseline="30000" dirty="0" smtClean="0">
                <a:cs typeface="Times New Roman" panose="02020603050405020304" pitchFamily="18" charset="0"/>
              </a:rPr>
              <a:t>4</a:t>
            </a:r>
            <a:r>
              <a:rPr lang="en-GB" sz="4400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</a:t>
            </a:r>
            <a:r>
              <a:rPr lang="en-GB" sz="4400" i="1" baseline="-25000" dirty="0" smtClean="0">
                <a:cs typeface="Times New Roman" panose="02020603050405020304" pitchFamily="18" charset="0"/>
              </a:rPr>
              <a:t>2</a:t>
            </a:r>
            <a:r>
              <a:rPr lang="en-GB" sz="4400" i="1" dirty="0" smtClean="0">
                <a:cs typeface="Times New Roman" panose="02020603050405020304" pitchFamily="18" charset="0"/>
              </a:rPr>
              <a:t> </a:t>
            </a:r>
            <a:r>
              <a:rPr lang="en-GB" sz="4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= </a:t>
            </a:r>
            <a:r>
              <a:rPr lang="en-GB" sz="4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6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0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95535" y="1627011"/>
            <a:ext cx="2781909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dirty="0" err="1" smtClean="0"/>
              <a:t>nCr</a:t>
            </a:r>
            <a:endParaRPr lang="en-GB" sz="8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07904" y="1520539"/>
                <a:ext cx="3456384" cy="1659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6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sz="6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6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6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6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6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1520539"/>
                <a:ext cx="3456384" cy="1659493"/>
              </a:xfrm>
              <a:prstGeom prst="rect">
                <a:avLst/>
              </a:prstGeom>
              <a:blipFill>
                <a:blip r:embed="rId2"/>
                <a:stretch>
                  <a:fillRect l="-11993" b="-8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91880" y="3933056"/>
                <a:ext cx="5486374" cy="16650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6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5 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3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2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(2 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1)(3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2 </m:t>
                        </m:r>
                        <m:r>
                          <m:rPr>
                            <m:sty m:val="p"/>
                          </m:rPr>
                          <a:rPr lang="en-GB" sz="6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 1)</m:t>
                        </m:r>
                      </m:den>
                    </m:f>
                  </m:oMath>
                </a14:m>
                <a:endParaRPr lang="en-GB" sz="6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933056"/>
                <a:ext cx="5486374" cy="1665008"/>
              </a:xfrm>
              <a:prstGeom prst="rect">
                <a:avLst/>
              </a:prstGeom>
              <a:blipFill>
                <a:blip r:embed="rId3"/>
                <a:stretch>
                  <a:fillRect l="-7667" b="-8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95536" y="4054274"/>
            <a:ext cx="2781909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/>
              <a:t>5C2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2393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908720"/>
            <a:ext cx="9145461" cy="108012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3200" dirty="0"/>
              <a:t>A </a:t>
            </a:r>
            <a:r>
              <a:rPr lang="en-GB" altLang="en-US" sz="3200" dirty="0" smtClean="0"/>
              <a:t>dice </a:t>
            </a:r>
            <a:r>
              <a:rPr lang="en-GB" altLang="en-US" sz="3200" dirty="0"/>
              <a:t>is rolled 4 times.</a:t>
            </a:r>
            <a:r>
              <a:rPr lang="en-GB" altLang="en-US" sz="3200" b="1" dirty="0">
                <a:solidFill>
                  <a:srgbClr val="FF0000"/>
                </a:solidFill>
              </a:rPr>
              <a:t> </a:t>
            </a:r>
            <a:endParaRPr lang="en-GB" altLang="en-US" sz="3200" b="1" dirty="0" smtClean="0">
              <a:solidFill>
                <a:srgbClr val="FF0000"/>
              </a:solidFill>
            </a:endParaRPr>
          </a:p>
          <a:p>
            <a:r>
              <a:rPr lang="en-GB" altLang="en-US" sz="3200" dirty="0" smtClean="0"/>
              <a:t>How many outcomes for </a:t>
            </a:r>
            <a:r>
              <a:rPr lang="en-GB" altLang="en-US" sz="3200" dirty="0"/>
              <a:t>getting a 6 exactly 2 </a:t>
            </a:r>
            <a:r>
              <a:rPr lang="en-GB" altLang="en-US" sz="3200" dirty="0" smtClean="0"/>
              <a:t>times</a:t>
            </a:r>
            <a:r>
              <a:rPr lang="en-GB" altLang="en-US" sz="3200" dirty="0"/>
              <a:t>?</a:t>
            </a:r>
            <a:endParaRPr lang="en-GB" alt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672" y="2264171"/>
                <a:ext cx="2842161" cy="4163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en-GB" sz="4400" b="1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</a:p>
              <a:p>
                <a:pPr algn="ctr"/>
                <a:r>
                  <a:rPr lang="en-GB" sz="4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</a:p>
              <a:p>
                <a:pPr algn="ctr"/>
                <a:r>
                  <a:rPr lang="en-GB" sz="4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 6</a:t>
                </a:r>
                <a:r>
                  <a:rPr lang="en-GB" sz="4400" b="1" dirty="0"/>
                  <a:t>,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 6</a:t>
                </a:r>
                <a:r>
                  <a:rPr lang="en-GB" sz="4400" b="1" dirty="0"/>
                  <a:t>,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en-GB" sz="4400" b="1" dirty="0"/>
              </a:p>
              <a:p>
                <a:pPr algn="ctr"/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en-GB" sz="4400" b="1" dirty="0"/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4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4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4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4400" b="1" dirty="0"/>
                  <a:t>, </a:t>
                </a:r>
                <a:r>
                  <a:rPr lang="en-GB" sz="4400" b="1" dirty="0">
                    <a:solidFill>
                      <a:srgbClr val="FF0000"/>
                    </a:solidFill>
                  </a:rPr>
                  <a:t>6</a:t>
                </a:r>
                <a:endParaRPr lang="en-GB" sz="4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264171"/>
                <a:ext cx="2842161" cy="4163832"/>
              </a:xfrm>
              <a:prstGeom prst="rect">
                <a:avLst/>
              </a:prstGeom>
              <a:blipFill>
                <a:blip r:embed="rId3"/>
                <a:stretch>
                  <a:fillRect t="-2782" r="-215" b="-6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80227" y="2959608"/>
            <a:ext cx="3231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There are 6 possible outcomes.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649939"/>
              </p:ext>
            </p:extLst>
          </p:nvPr>
        </p:nvGraphicFramePr>
        <p:xfrm>
          <a:off x="5508104" y="4149080"/>
          <a:ext cx="2304257" cy="1092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4" imgW="850680" imgH="457200" progId="Equation.3">
                  <p:embed/>
                </p:oleObj>
              </mc:Choice>
              <mc:Fallback>
                <p:oleObj name="Equation" r:id="rId4" imgW="850680" imgH="457200" progId="Equation.3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149080"/>
                        <a:ext cx="2304257" cy="109254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17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8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0836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10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Binomial Distribution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95736" y="2204864"/>
                <a:ext cx="4248472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6000" b="1" dirty="0" smtClean="0">
                    <a:solidFill>
                      <a:srgbClr val="FF0000"/>
                    </a:solidFill>
                  </a:rPr>
                  <a:t>6</a:t>
                </a:r>
                <a:r>
                  <a:rPr lang="en-GB" sz="6000" b="1" dirty="0"/>
                  <a:t>, </a:t>
                </a:r>
                <a:r>
                  <a:rPr lang="en-GB" sz="6000" b="1" dirty="0">
                    <a:solidFill>
                      <a:srgbClr val="FF0000"/>
                    </a:solidFill>
                  </a:rPr>
                  <a:t>6</a:t>
                </a:r>
                <a:r>
                  <a:rPr lang="en-GB" sz="60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60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60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GB" sz="60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6000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6000" b="1" i="1" dirty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en-GB" sz="6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204864"/>
                <a:ext cx="4248472" cy="1017715"/>
              </a:xfrm>
              <a:prstGeom prst="rect">
                <a:avLst/>
              </a:prstGeom>
              <a:blipFill>
                <a:blip r:embed="rId2"/>
                <a:stretch>
                  <a:fillRect t="-17964" b="-40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47664" y="3717032"/>
                <a:ext cx="3860352" cy="15328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6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6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6600" dirty="0">
                    <a:solidFill>
                      <a:srgbClr val="FF0000"/>
                    </a:solidFill>
                  </a:rPr>
                  <a:t> </a:t>
                </a:r>
                <a:r>
                  <a:rPr lang="en-GB" sz="6600" dirty="0">
                    <a:solidFill>
                      <a:prstClr val="black"/>
                    </a:solidFill>
                  </a:rPr>
                  <a:t>x</a:t>
                </a:r>
                <a:r>
                  <a:rPr lang="en-GB" sz="6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6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6600" dirty="0">
                    <a:solidFill>
                      <a:srgbClr val="FF0000"/>
                    </a:solidFill>
                  </a:rPr>
                  <a:t> </a:t>
                </a:r>
                <a:r>
                  <a:rPr lang="en-GB" sz="6600" dirty="0">
                    <a:solidFill>
                      <a:prstClr val="black"/>
                    </a:solidFill>
                  </a:rPr>
                  <a:t>x</a:t>
                </a:r>
                <a:r>
                  <a:rPr lang="en-GB" sz="6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66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6600" dirty="0">
                    <a:solidFill>
                      <a:srgbClr val="FF0000"/>
                    </a:solidFill>
                  </a:rPr>
                  <a:t> </a:t>
                </a:r>
                <a:r>
                  <a:rPr lang="en-GB" sz="6600" dirty="0">
                    <a:solidFill>
                      <a:prstClr val="black"/>
                    </a:solidFill>
                  </a:rPr>
                  <a:t>x</a:t>
                </a:r>
                <a:r>
                  <a:rPr lang="en-GB" sz="6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66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5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717032"/>
                <a:ext cx="3860352" cy="1532856"/>
              </a:xfrm>
              <a:prstGeom prst="rect">
                <a:avLst/>
              </a:prstGeom>
              <a:blipFill>
                <a:blip r:embed="rId3"/>
                <a:stretch>
                  <a:fillRect b="-16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619838" y="3781569"/>
                <a:ext cx="1893467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6000" dirty="0">
                    <a:solidFill>
                      <a:prstClr val="black"/>
                    </a:solidFill>
                  </a:rPr>
                  <a:t>=</a:t>
                </a:r>
                <a:r>
                  <a:rPr lang="en-GB" sz="60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6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838" y="3781569"/>
                <a:ext cx="1893467" cy="1403782"/>
              </a:xfrm>
              <a:prstGeom prst="rect">
                <a:avLst/>
              </a:prstGeom>
              <a:blipFill>
                <a:blip r:embed="rId4"/>
                <a:stretch>
                  <a:fillRect l="-19677" b="-14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 txBox="1">
                <a:spLocks noChangeArrowheads="1"/>
              </p:cNvSpPr>
              <p:nvPr/>
            </p:nvSpPr>
            <p:spPr>
              <a:xfrm>
                <a:off x="0" y="908720"/>
                <a:ext cx="9145461" cy="1152128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altLang="en-US" sz="2800" dirty="0" smtClean="0"/>
                  <a:t>The dice has a probability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alt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altLang="en-US" sz="2800" dirty="0" smtClean="0"/>
                  <a:t> for rolling a 6.</a:t>
                </a:r>
              </a:p>
              <a:p>
                <a:pPr lvl="0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GB" alt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altLang="en-US" sz="2800" dirty="0">
                    <a:solidFill>
                      <a:prstClr val="black"/>
                    </a:solidFill>
                  </a:rPr>
                  <a:t>What is the probability of getting </a:t>
                </a:r>
                <a:r>
                  <a:rPr lang="en-GB" altLang="en-US" sz="2800" dirty="0" smtClean="0">
                    <a:solidFill>
                      <a:prstClr val="black"/>
                    </a:solidFill>
                  </a:rPr>
                  <a:t>the </a:t>
                </a:r>
                <a:r>
                  <a:rPr lang="en-GB" altLang="en-US" sz="2800" dirty="0">
                    <a:solidFill>
                      <a:prstClr val="black"/>
                    </a:solidFill>
                  </a:rPr>
                  <a:t>following outcomes</a:t>
                </a:r>
                <a:r>
                  <a:rPr lang="en-GB" altLang="en-US" sz="2800" dirty="0" smtClean="0">
                    <a:solidFill>
                      <a:prstClr val="black"/>
                    </a:solidFill>
                  </a:rPr>
                  <a:t>?</a:t>
                </a:r>
                <a:endParaRPr lang="en-GB" altLang="en-US" sz="2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8720"/>
                <a:ext cx="9145461" cy="1152128"/>
              </a:xfrm>
              <a:prstGeom prst="rect">
                <a:avLst/>
              </a:prstGeom>
              <a:blipFill>
                <a:blip r:embed="rId5"/>
                <a:stretch>
                  <a:fillRect t="-1058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990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26812</TotalTime>
  <Words>628</Words>
  <Application>Microsoft Office PowerPoint</Application>
  <PresentationFormat>On-screen Show (4:3)</PresentationFormat>
  <Paragraphs>200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904</cp:revision>
  <cp:lastPrinted>2018-10-03T07:27:06Z</cp:lastPrinted>
  <dcterms:created xsi:type="dcterms:W3CDTF">2013-02-28T07:36:55Z</dcterms:created>
  <dcterms:modified xsi:type="dcterms:W3CDTF">2019-09-17T03:51:20Z</dcterms:modified>
</cp:coreProperties>
</file>