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633" r:id="rId2"/>
    <p:sldId id="330" r:id="rId3"/>
    <p:sldId id="331" r:id="rId4"/>
    <p:sldId id="333" r:id="rId5"/>
    <p:sldId id="334" r:id="rId6"/>
    <p:sldId id="335" r:id="rId7"/>
    <p:sldId id="337" r:id="rId8"/>
    <p:sldId id="338" r:id="rId9"/>
    <p:sldId id="339" r:id="rId10"/>
    <p:sldId id="358" r:id="rId11"/>
    <p:sldId id="624" r:id="rId12"/>
    <p:sldId id="349" r:id="rId13"/>
    <p:sldId id="351" r:id="rId14"/>
    <p:sldId id="350" r:id="rId15"/>
    <p:sldId id="352" r:id="rId16"/>
    <p:sldId id="353" r:id="rId17"/>
    <p:sldId id="626" r:id="rId18"/>
    <p:sldId id="343" r:id="rId19"/>
    <p:sldId id="344" r:id="rId20"/>
    <p:sldId id="345" r:id="rId21"/>
    <p:sldId id="355" r:id="rId22"/>
    <p:sldId id="346" r:id="rId23"/>
    <p:sldId id="356" r:id="rId24"/>
    <p:sldId id="627" r:id="rId25"/>
    <p:sldId id="359" r:id="rId26"/>
    <p:sldId id="360" r:id="rId27"/>
    <p:sldId id="362" r:id="rId28"/>
    <p:sldId id="363" r:id="rId29"/>
    <p:sldId id="629" r:id="rId30"/>
    <p:sldId id="628" r:id="rId31"/>
    <p:sldId id="369" r:id="rId32"/>
    <p:sldId id="370" r:id="rId33"/>
    <p:sldId id="631" r:id="rId34"/>
    <p:sldId id="375" r:id="rId35"/>
    <p:sldId id="376" r:id="rId36"/>
    <p:sldId id="377" r:id="rId37"/>
    <p:sldId id="381" r:id="rId38"/>
    <p:sldId id="632" r:id="rId39"/>
    <p:sldId id="384" r:id="rId40"/>
    <p:sldId id="385" r:id="rId41"/>
    <p:sldId id="387" r:id="rId42"/>
    <p:sldId id="388" r:id="rId43"/>
    <p:sldId id="389" r:id="rId44"/>
    <p:sldId id="63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2" autoAdjust="0"/>
    <p:restoredTop sz="88534" autoAdjust="0"/>
  </p:normalViewPr>
  <p:slideViewPr>
    <p:cSldViewPr>
      <p:cViewPr varScale="1">
        <p:scale>
          <a:sx n="63" d="100"/>
          <a:sy n="63" d="100"/>
        </p:scale>
        <p:origin x="1444" y="6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1.png"/><Relationship Id="rId3" Type="http://schemas.openxmlformats.org/officeDocument/2006/relationships/image" Target="../media/image48.png"/><Relationship Id="rId21" Type="http://schemas.openxmlformats.org/officeDocument/2006/relationships/image" Target="../media/image5.png"/><Relationship Id="rId17" Type="http://schemas.openxmlformats.org/officeDocument/2006/relationships/image" Target="../media/image50.png"/><Relationship Id="rId2" Type="http://schemas.openxmlformats.org/officeDocument/2006/relationships/image" Target="../media/image47.png"/><Relationship Id="rId16" Type="http://schemas.openxmlformats.org/officeDocument/2006/relationships/image" Target="../media/image491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56.png"/><Relationship Id="rId19" Type="http://schemas.openxmlformats.org/officeDocument/2006/relationships/image" Target="../media/image52.png"/><Relationship Id="rId4" Type="http://schemas.openxmlformats.org/officeDocument/2006/relationships/image" Target="../media/image49.png"/><Relationship Id="rId2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6.png"/><Relationship Id="rId7" Type="http://schemas.openxmlformats.org/officeDocument/2006/relationships/image" Target="../media/image9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58.png"/><Relationship Id="rId4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59.png"/><Relationship Id="rId4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1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3.png"/><Relationship Id="rId7" Type="http://schemas.openxmlformats.org/officeDocument/2006/relationships/image" Target="../media/image124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.png"/><Relationship Id="rId5" Type="http://schemas.openxmlformats.org/officeDocument/2006/relationships/image" Target="../media/image251.png"/><Relationship Id="rId4" Type="http://schemas.openxmlformats.org/officeDocument/2006/relationships/image" Target="../media/image2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1.png"/><Relationship Id="rId4" Type="http://schemas.openxmlformats.org/officeDocument/2006/relationships/image" Target="../media/image38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7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760.png"/><Relationship Id="rId4" Type="http://schemas.openxmlformats.org/officeDocument/2006/relationships/image" Target="../media/image7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0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33.png"/><Relationship Id="rId5" Type="http://schemas.openxmlformats.org/officeDocument/2006/relationships/image" Target="../media/image270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9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image" Target="../media/image40.png"/><Relationship Id="rId2" Type="http://schemas.openxmlformats.org/officeDocument/2006/relationships/image" Target="../media/image240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11" Type="http://schemas.openxmlformats.org/officeDocument/2006/relationships/image" Target="../media/image33.png"/><Relationship Id="rId5" Type="http://schemas.openxmlformats.org/officeDocument/2006/relationships/image" Target="../media/image270.png"/><Relationship Id="rId15" Type="http://schemas.openxmlformats.org/officeDocument/2006/relationships/image" Target="../media/image41.png"/><Relationship Id="rId10" Type="http://schemas.openxmlformats.org/officeDocument/2006/relationships/image" Target="../media/image32.png"/><Relationship Id="rId4" Type="http://schemas.openxmlformats.org/officeDocument/2006/relationships/image" Target="../media/image260.png"/><Relationship Id="rId9" Type="http://schemas.openxmlformats.org/officeDocument/2006/relationships/image" Target="../media/image31.png"/><Relationship Id="rId14" Type="http://schemas.openxmlformats.org/officeDocument/2006/relationships/image" Target="../media/image4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0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A5BFBD-9301-4131-A86E-F6E6E13BBCC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925FCBB0-2F45-448E-BE06-5CE059572CA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Overview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5F8DD-A79F-4BA8-A391-E9DEFE05D7E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18CDC7-B43F-4BD7-A73D-9333E15A38B3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842493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will see the definition and purpose of </a:t>
                </a:r>
                <a:r>
                  <a:rPr lang="en-GB" b="1" dirty="0"/>
                  <a:t>hyperbolic functions</a:t>
                </a:r>
                <a:r>
                  <a:rPr lang="en-GB" dirty="0"/>
                  <a:t> such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their inverses, and how we can manipulate them, such as solving equations, differentiating and integrating.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18CDC7-B43F-4BD7-A73D-9333E15A3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8424936" cy="923330"/>
              </a:xfrm>
              <a:prstGeom prst="rect">
                <a:avLst/>
              </a:prstGeom>
              <a:blipFill>
                <a:blip r:embed="rId2"/>
                <a:stretch>
                  <a:fillRect l="-579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2EB939-A677-48FA-87DB-646A8115FD1D}"/>
              </a:ext>
            </a:extLst>
          </p:cNvPr>
          <p:cNvSpPr txBox="1"/>
          <p:nvPr/>
        </p:nvSpPr>
        <p:spPr>
          <a:xfrm>
            <a:off x="467544" y="2204864"/>
            <a:ext cx="305712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 :: </a:t>
            </a:r>
            <a:r>
              <a:rPr lang="en-GB" dirty="0"/>
              <a:t>Definition of hyperbolic functions and their sketches.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6502CE-E370-45A0-8CBD-CE50D0B3E55B}"/>
                  </a:ext>
                </a:extLst>
              </p:cNvPr>
              <p:cNvSpPr/>
              <p:nvPr/>
            </p:nvSpPr>
            <p:spPr>
              <a:xfrm>
                <a:off x="467544" y="2851195"/>
                <a:ext cx="305712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“Find the exact value of: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𝑡𝑎𝑛h</m:t>
                    </m:r>
                    <m:r>
                      <a:rPr lang="en-GB" b="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lang="en-GB" b="0" i="1">
                            <a:latin typeface="Cambria Math" panose="02040503050406030204" pitchFamily="18" charset="0"/>
                          </a:rPr>
                          <m:t> 4</m:t>
                        </m:r>
                      </m:e>
                    </m:d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E6502CE-E370-45A0-8CBD-CE50D0B3E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1195"/>
                <a:ext cx="3057128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AFB6876-24F2-462F-AF1B-D3B2341C0AE1}"/>
              </a:ext>
            </a:extLst>
          </p:cNvPr>
          <p:cNvSpPr txBox="1"/>
          <p:nvPr/>
        </p:nvSpPr>
        <p:spPr>
          <a:xfrm>
            <a:off x="3779912" y="2210594"/>
            <a:ext cx="305712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 :: </a:t>
            </a:r>
            <a:r>
              <a:rPr lang="en-GB" dirty="0"/>
              <a:t>Inverse hyperbolic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6A6808C-A4EB-4474-BEED-9E141659318D}"/>
                  </a:ext>
                </a:extLst>
              </p:cNvPr>
              <p:cNvSpPr/>
              <p:nvPr/>
            </p:nvSpPr>
            <p:spPr>
              <a:xfrm>
                <a:off x="3762375" y="2851195"/>
                <a:ext cx="3074665" cy="78790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:r>
                  <a:rPr lang="en-GB" dirty="0"/>
                  <a:t>Prove that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6A6808C-A4EB-4474-BEED-9E1416593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375" y="2851195"/>
                <a:ext cx="3074665" cy="787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DCDF0C3-2703-4668-B8E6-9E71285E087E}"/>
              </a:ext>
            </a:extLst>
          </p:cNvPr>
          <p:cNvSpPr txBox="1"/>
          <p:nvPr/>
        </p:nvSpPr>
        <p:spPr>
          <a:xfrm>
            <a:off x="458416" y="3820691"/>
            <a:ext cx="305712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 :: </a:t>
            </a:r>
            <a:r>
              <a:rPr lang="en-GB" dirty="0"/>
              <a:t>Hyperbolic Identities and Solving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6EF008-2CBD-4D9F-9AF3-E13C5423CA44}"/>
                  </a:ext>
                </a:extLst>
              </p:cNvPr>
              <p:cNvSpPr/>
              <p:nvPr/>
            </p:nvSpPr>
            <p:spPr>
              <a:xfrm>
                <a:off x="458416" y="4467022"/>
                <a:ext cx="3057128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Solve for all real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𝑠𝑖𝑛h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56EF008-2CBD-4D9F-9AF3-E13C5423CA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16" y="4467022"/>
                <a:ext cx="305712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3734031-D3E5-4F04-ACCA-18A4D506C389}"/>
              </a:ext>
            </a:extLst>
          </p:cNvPr>
          <p:cNvSpPr txBox="1"/>
          <p:nvPr/>
        </p:nvSpPr>
        <p:spPr>
          <a:xfrm>
            <a:off x="3761631" y="3827537"/>
            <a:ext cx="30571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 :: </a:t>
            </a:r>
            <a:r>
              <a:rPr lang="en-GB" dirty="0"/>
              <a:t>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393DCD-4890-4A77-968A-592861D5FD76}"/>
                  </a:ext>
                </a:extLst>
              </p:cNvPr>
              <p:cNvSpPr/>
              <p:nvPr/>
            </p:nvSpPr>
            <p:spPr>
              <a:xfrm>
                <a:off x="3779912" y="4240209"/>
                <a:ext cx="3057128" cy="5068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𝑎𝑟𝑠𝑖𝑛h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393DCD-4890-4A77-968A-592861D5F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4240209"/>
                <a:ext cx="3057128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6AE3E33-A70D-4463-BB5F-9380052DD374}"/>
              </a:ext>
            </a:extLst>
          </p:cNvPr>
          <p:cNvSpPr txBox="1"/>
          <p:nvPr/>
        </p:nvSpPr>
        <p:spPr>
          <a:xfrm>
            <a:off x="475134" y="5436315"/>
            <a:ext cx="30571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 :: </a:t>
            </a:r>
            <a:r>
              <a:rPr lang="en-GB" dirty="0"/>
              <a:t>Integration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585189-7586-493A-849D-1114C4F8C457}"/>
                  </a:ext>
                </a:extLst>
              </p:cNvPr>
              <p:cNvSpPr/>
              <p:nvPr/>
            </p:nvSpPr>
            <p:spPr>
              <a:xfrm>
                <a:off x="493415" y="5848987"/>
                <a:ext cx="3057128" cy="49699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Determine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7585189-7586-493A-849D-1114C4F8C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15" y="5848987"/>
                <a:ext cx="3057128" cy="496996"/>
              </a:xfrm>
              <a:prstGeom prst="rect">
                <a:avLst/>
              </a:prstGeom>
              <a:blipFill>
                <a:blip r:embed="rId7"/>
                <a:stretch>
                  <a:fillRect t="-65094" b="-10660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D1766C-0EE7-4A64-983D-5D393DD2450A}"/>
                  </a:ext>
                </a:extLst>
              </p:cNvPr>
              <p:cNvSpPr txBox="1"/>
              <p:nvPr/>
            </p:nvSpPr>
            <p:spPr>
              <a:xfrm>
                <a:off x="4590281" y="5334753"/>
                <a:ext cx="4176464" cy="12290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Teacher Note</a:t>
                </a:r>
                <a:r>
                  <a:rPr lang="en-GB" sz="1200" dirty="0"/>
                  <a:t>: This is pretty much all of the old FP3 Chapter 1 (Hyperbolic Functions), much of Chapter 3 (Differentiation) and much of Chapter 4 (Integration). In particular, Exercise 6E (integration) is extremely hefty, so you may wish to split over 2 lessons. The change to integration since FP3 is that some results, e.g.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200" b="0" i="0" smtClean="0">
                                    <a:latin typeface="Cambria Math" panose="02040503050406030204" pitchFamily="18" charset="0"/>
                                  </a:rPr>
                                  <m:t>sech</m:t>
                                </m:r>
                              </m:e>
                              <m:sup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200" dirty="0"/>
                  <a:t> have been dropped.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D1766C-0EE7-4A64-983D-5D393DD245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81" y="5334753"/>
                <a:ext cx="4176464" cy="1229054"/>
              </a:xfrm>
              <a:prstGeom prst="rect">
                <a:avLst/>
              </a:prstGeom>
              <a:blipFill>
                <a:blip r:embed="rId8"/>
                <a:stretch>
                  <a:fillRect b="-388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305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6980" y="817539"/>
                <a:ext cx="352839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80" y="817539"/>
                <a:ext cx="3528392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397573" y="1483497"/>
            <a:ext cx="3350337" cy="1585198"/>
            <a:chOff x="208651" y="1516827"/>
            <a:chExt cx="4619209" cy="1585198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07704" y="1549207"/>
              <a:ext cx="23472" cy="14041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08651" y="2917359"/>
              <a:ext cx="34215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596440" y="2732693"/>
                  <a:ext cx="2520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6440" y="2732693"/>
                  <a:ext cx="252028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5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626439" y="1516827"/>
              <a:ext cx="4201421" cy="1098785"/>
              <a:chOff x="2612355" y="3756660"/>
              <a:chExt cx="4201421" cy="10987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108057" y="3764775"/>
                    <a:ext cx="170571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08057" y="3764775"/>
                    <a:ext cx="1705719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Freeform 10"/>
              <p:cNvSpPr/>
              <p:nvPr/>
            </p:nvSpPr>
            <p:spPr>
              <a:xfrm>
                <a:off x="3903616" y="3756660"/>
                <a:ext cx="1308463" cy="1050712"/>
              </a:xfrm>
              <a:custGeom>
                <a:avLst/>
                <a:gdLst>
                  <a:gd name="connsiteX0" fmla="*/ 0 w 1088572"/>
                  <a:gd name="connsiteY0" fmla="*/ 1306285 h 1308703"/>
                  <a:gd name="connsiteX1" fmla="*/ 185057 w 1088572"/>
                  <a:gd name="connsiteY1" fmla="*/ 1284514 h 1308703"/>
                  <a:gd name="connsiteX2" fmla="*/ 457200 w 1088572"/>
                  <a:gd name="connsiteY2" fmla="*/ 1132114 h 1308703"/>
                  <a:gd name="connsiteX3" fmla="*/ 816429 w 1088572"/>
                  <a:gd name="connsiteY3" fmla="*/ 718457 h 1308703"/>
                  <a:gd name="connsiteX4" fmla="*/ 1034143 w 1088572"/>
                  <a:gd name="connsiteY4" fmla="*/ 283028 h 1308703"/>
                  <a:gd name="connsiteX5" fmla="*/ 1088572 w 1088572"/>
                  <a:gd name="connsiteY5" fmla="*/ 0 h 1308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572" h="1308703">
                    <a:moveTo>
                      <a:pt x="0" y="1306285"/>
                    </a:moveTo>
                    <a:cubicBezTo>
                      <a:pt x="54428" y="1309913"/>
                      <a:pt x="108857" y="1313542"/>
                      <a:pt x="185057" y="1284514"/>
                    </a:cubicBezTo>
                    <a:cubicBezTo>
                      <a:pt x="261257" y="1255486"/>
                      <a:pt x="351971" y="1226457"/>
                      <a:pt x="457200" y="1132114"/>
                    </a:cubicBezTo>
                    <a:cubicBezTo>
                      <a:pt x="562429" y="1037771"/>
                      <a:pt x="720272" y="859971"/>
                      <a:pt x="816429" y="718457"/>
                    </a:cubicBezTo>
                    <a:cubicBezTo>
                      <a:pt x="912586" y="576943"/>
                      <a:pt x="988786" y="402771"/>
                      <a:pt x="1034143" y="283028"/>
                    </a:cubicBezTo>
                    <a:cubicBezTo>
                      <a:pt x="1079500" y="163285"/>
                      <a:pt x="1084036" y="81642"/>
                      <a:pt x="1088572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H="1">
                <a:off x="2612355" y="3757117"/>
                <a:ext cx="1308463" cy="1050712"/>
              </a:xfrm>
              <a:custGeom>
                <a:avLst/>
                <a:gdLst>
                  <a:gd name="connsiteX0" fmla="*/ 0 w 1088572"/>
                  <a:gd name="connsiteY0" fmla="*/ 1306285 h 1308703"/>
                  <a:gd name="connsiteX1" fmla="*/ 185057 w 1088572"/>
                  <a:gd name="connsiteY1" fmla="*/ 1284514 h 1308703"/>
                  <a:gd name="connsiteX2" fmla="*/ 457200 w 1088572"/>
                  <a:gd name="connsiteY2" fmla="*/ 1132114 h 1308703"/>
                  <a:gd name="connsiteX3" fmla="*/ 816429 w 1088572"/>
                  <a:gd name="connsiteY3" fmla="*/ 718457 h 1308703"/>
                  <a:gd name="connsiteX4" fmla="*/ 1034143 w 1088572"/>
                  <a:gd name="connsiteY4" fmla="*/ 283028 h 1308703"/>
                  <a:gd name="connsiteX5" fmla="*/ 1088572 w 1088572"/>
                  <a:gd name="connsiteY5" fmla="*/ 0 h 1308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8572" h="1308703">
                    <a:moveTo>
                      <a:pt x="0" y="1306285"/>
                    </a:moveTo>
                    <a:cubicBezTo>
                      <a:pt x="54428" y="1309913"/>
                      <a:pt x="108857" y="1313542"/>
                      <a:pt x="185057" y="1284514"/>
                    </a:cubicBezTo>
                    <a:cubicBezTo>
                      <a:pt x="261257" y="1255486"/>
                      <a:pt x="351971" y="1226457"/>
                      <a:pt x="457200" y="1132114"/>
                    </a:cubicBezTo>
                    <a:cubicBezTo>
                      <a:pt x="562429" y="1037771"/>
                      <a:pt x="720272" y="859971"/>
                      <a:pt x="816429" y="718457"/>
                    </a:cubicBezTo>
                    <a:cubicBezTo>
                      <a:pt x="912586" y="576943"/>
                      <a:pt x="988786" y="402771"/>
                      <a:pt x="1034143" y="283028"/>
                    </a:cubicBezTo>
                    <a:cubicBezTo>
                      <a:pt x="1079500" y="163285"/>
                      <a:pt x="1084036" y="81642"/>
                      <a:pt x="1088572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142508" y="4486113"/>
                    <a:ext cx="131535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2508" y="4486113"/>
                    <a:ext cx="1315355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Group 25"/>
          <p:cNvGrpSpPr/>
          <p:nvPr/>
        </p:nvGrpSpPr>
        <p:grpSpPr>
          <a:xfrm>
            <a:off x="203200" y="3229410"/>
            <a:ext cx="3206044" cy="2678201"/>
            <a:chOff x="203200" y="3229410"/>
            <a:chExt cx="4312446" cy="2678201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2133028" y="3598743"/>
              <a:ext cx="0" cy="21242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61685" y="5722945"/>
              <a:ext cx="34215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906541" y="5538279"/>
                  <a:ext cx="2520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6541" y="5538279"/>
                  <a:ext cx="252028" cy="369332"/>
                </a:xfrm>
                <a:prstGeom prst="rect">
                  <a:avLst/>
                </a:prstGeom>
                <a:blipFill>
                  <a:blip r:embed="rId17"/>
                  <a:stretch>
                    <a:fillRect r="-4516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007014" y="3229410"/>
                  <a:ext cx="2520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7014" y="3229410"/>
                  <a:ext cx="252028" cy="369332"/>
                </a:xfrm>
                <a:prstGeom prst="rect">
                  <a:avLst/>
                </a:prstGeom>
                <a:blipFill>
                  <a:blip r:embed="rId18"/>
                  <a:stretch>
                    <a:fillRect r="-61290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reeform 19"/>
            <p:cNvSpPr/>
            <p:nvPr/>
          </p:nvSpPr>
          <p:spPr>
            <a:xfrm>
              <a:off x="203200" y="4828108"/>
              <a:ext cx="1930400" cy="741670"/>
            </a:xfrm>
            <a:custGeom>
              <a:avLst/>
              <a:gdLst>
                <a:gd name="connsiteX0" fmla="*/ 0 w 1930400"/>
                <a:gd name="connsiteY0" fmla="*/ 740949 h 741670"/>
                <a:gd name="connsiteX1" fmla="*/ 667657 w 1930400"/>
                <a:gd name="connsiteY1" fmla="*/ 639349 h 741670"/>
                <a:gd name="connsiteX2" fmla="*/ 1407886 w 1930400"/>
                <a:gd name="connsiteY2" fmla="*/ 102321 h 741670"/>
                <a:gd name="connsiteX3" fmla="*/ 1930400 w 1930400"/>
                <a:gd name="connsiteY3" fmla="*/ 721 h 7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400" h="741670">
                  <a:moveTo>
                    <a:pt x="0" y="740949"/>
                  </a:moveTo>
                  <a:cubicBezTo>
                    <a:pt x="216504" y="743368"/>
                    <a:pt x="433009" y="745787"/>
                    <a:pt x="667657" y="639349"/>
                  </a:cubicBezTo>
                  <a:cubicBezTo>
                    <a:pt x="902305" y="532911"/>
                    <a:pt x="1197429" y="208759"/>
                    <a:pt x="1407886" y="102321"/>
                  </a:cubicBezTo>
                  <a:cubicBezTo>
                    <a:pt x="1618343" y="-4117"/>
                    <a:pt x="1774371" y="-1698"/>
                    <a:pt x="1930400" y="7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2131184" y="4828690"/>
              <a:ext cx="1930400" cy="741670"/>
            </a:xfrm>
            <a:custGeom>
              <a:avLst/>
              <a:gdLst>
                <a:gd name="connsiteX0" fmla="*/ 0 w 1930400"/>
                <a:gd name="connsiteY0" fmla="*/ 740949 h 741670"/>
                <a:gd name="connsiteX1" fmla="*/ 667657 w 1930400"/>
                <a:gd name="connsiteY1" fmla="*/ 639349 h 741670"/>
                <a:gd name="connsiteX2" fmla="*/ 1407886 w 1930400"/>
                <a:gd name="connsiteY2" fmla="*/ 102321 h 741670"/>
                <a:gd name="connsiteX3" fmla="*/ 1930400 w 1930400"/>
                <a:gd name="connsiteY3" fmla="*/ 721 h 74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0400" h="741670">
                  <a:moveTo>
                    <a:pt x="0" y="740949"/>
                  </a:moveTo>
                  <a:cubicBezTo>
                    <a:pt x="216504" y="743368"/>
                    <a:pt x="433009" y="745787"/>
                    <a:pt x="667657" y="639349"/>
                  </a:cubicBezTo>
                  <a:cubicBezTo>
                    <a:pt x="902305" y="532911"/>
                    <a:pt x="1197429" y="208759"/>
                    <a:pt x="1407886" y="102321"/>
                  </a:cubicBezTo>
                  <a:cubicBezTo>
                    <a:pt x="1618343" y="-4117"/>
                    <a:pt x="1774371" y="-1698"/>
                    <a:pt x="1930400" y="72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360471" y="4493375"/>
                  <a:ext cx="13153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0471" y="4493375"/>
                  <a:ext cx="1315355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754226" y="4749178"/>
                  <a:ext cx="17614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sech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4226" y="4749178"/>
                  <a:ext cx="1761420" cy="369332"/>
                </a:xfrm>
                <a:prstGeom prst="rect">
                  <a:avLst/>
                </a:prstGeom>
                <a:blipFill>
                  <a:blip r:embed="rId20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82363" y="810903"/>
            <a:ext cx="5361637" cy="10758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20900" y="2397616"/>
            <a:ext cx="4971285" cy="2351562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3714043" y="599127"/>
            <a:ext cx="0" cy="62588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895367" y="2212950"/>
            <a:ext cx="5169611" cy="26525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A34298-4DE2-4734-B1F4-22F20DD3519D}"/>
                  </a:ext>
                </a:extLst>
              </p:cNvPr>
              <p:cNvSpPr txBox="1"/>
              <p:nvPr/>
            </p:nvSpPr>
            <p:spPr>
              <a:xfrm>
                <a:off x="1829575" y="3690463"/>
                <a:ext cx="16143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simply consider the reciprocal of each of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values.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A34298-4DE2-4734-B1F4-22F20DD35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575" y="3690463"/>
                <a:ext cx="1614307" cy="954107"/>
              </a:xfrm>
              <a:prstGeom prst="rect">
                <a:avLst/>
              </a:prstGeom>
              <a:blipFill>
                <a:blip r:embed="rId23"/>
                <a:stretch>
                  <a:fillRect l="-1132" t="-637" r="-1887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04756" y="3301420"/>
            <a:ext cx="3371913" cy="29135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70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0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122-123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DFF3E0-6786-4D33-8724-D3D55A9B07A1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Q3-6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Q7-9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Inverse 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268026" y="768473"/>
            <a:ext cx="7616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As you might expect, each hyperbolic function has an inverse.</a:t>
            </a:r>
          </a:p>
          <a:p>
            <a:r>
              <a:rPr lang="en-GB" b="1" dirty="0"/>
              <a:t>Note that lack of ‘c’ (e.g. </a:t>
            </a:r>
            <a:r>
              <a:rPr lang="en-GB" b="1" dirty="0" err="1"/>
              <a:t>arsinh</a:t>
            </a:r>
            <a:r>
              <a:rPr lang="en-GB" b="1" dirty="0"/>
              <a:t> not </a:t>
            </a:r>
            <a:r>
              <a:rPr lang="en-GB" b="1" dirty="0" err="1"/>
              <a:t>arcsinh</a:t>
            </a:r>
            <a:r>
              <a:rPr lang="en-GB" b="1" dirty="0"/>
              <a:t>).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47864" y="1628800"/>
            <a:ext cx="0" cy="32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75656" y="3429000"/>
            <a:ext cx="3744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0072" y="324898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248980"/>
                <a:ext cx="288032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3848" y="12722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272228"/>
                <a:ext cx="288032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35470" y="2137492"/>
                <a:ext cx="1744084" cy="108012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470" y="2137492"/>
                <a:ext cx="1744084" cy="10801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31701" y="3540380"/>
                <a:ext cx="1747853" cy="108012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701" y="3540380"/>
                <a:ext cx="1747853" cy="10801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V="1">
            <a:off x="1907704" y="1772262"/>
            <a:ext cx="3082696" cy="309689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561099" y="1923879"/>
            <a:ext cx="1591614" cy="3001016"/>
            <a:chOff x="2129051" y="3003999"/>
            <a:chExt cx="1591614" cy="3001016"/>
          </a:xfrm>
        </p:grpSpPr>
        <p:sp>
          <p:nvSpPr>
            <p:cNvPr id="24" name="Freeform 23"/>
            <p:cNvSpPr/>
            <p:nvPr/>
          </p:nvSpPr>
          <p:spPr>
            <a:xfrm>
              <a:off x="2129051" y="4503761"/>
              <a:ext cx="805218" cy="1501254"/>
            </a:xfrm>
            <a:custGeom>
              <a:avLst/>
              <a:gdLst>
                <a:gd name="connsiteX0" fmla="*/ 0 w 805218"/>
                <a:gd name="connsiteY0" fmla="*/ 1501254 h 1501254"/>
                <a:gd name="connsiteX1" fmla="*/ 313898 w 805218"/>
                <a:gd name="connsiteY1" fmla="*/ 627797 h 1501254"/>
                <a:gd name="connsiteX2" fmla="*/ 805218 w 805218"/>
                <a:gd name="connsiteY2" fmla="*/ 0 h 150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501254">
                  <a:moveTo>
                    <a:pt x="0" y="1501254"/>
                  </a:moveTo>
                  <a:cubicBezTo>
                    <a:pt x="89847" y="1189630"/>
                    <a:pt x="179695" y="878006"/>
                    <a:pt x="313898" y="627797"/>
                  </a:cubicBezTo>
                  <a:cubicBezTo>
                    <a:pt x="448101" y="377588"/>
                    <a:pt x="626659" y="188794"/>
                    <a:pt x="805218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 rot="10800000">
              <a:off x="2915447" y="3003999"/>
              <a:ext cx="805218" cy="1501254"/>
            </a:xfrm>
            <a:custGeom>
              <a:avLst/>
              <a:gdLst>
                <a:gd name="connsiteX0" fmla="*/ 0 w 805218"/>
                <a:gd name="connsiteY0" fmla="*/ 1501254 h 1501254"/>
                <a:gd name="connsiteX1" fmla="*/ 313898 w 805218"/>
                <a:gd name="connsiteY1" fmla="*/ 627797 h 1501254"/>
                <a:gd name="connsiteX2" fmla="*/ 805218 w 805218"/>
                <a:gd name="connsiteY2" fmla="*/ 0 h 150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501254">
                  <a:moveTo>
                    <a:pt x="0" y="1501254"/>
                  </a:moveTo>
                  <a:cubicBezTo>
                    <a:pt x="89847" y="1189630"/>
                    <a:pt x="179695" y="878006"/>
                    <a:pt x="313898" y="627797"/>
                  </a:cubicBezTo>
                  <a:cubicBezTo>
                    <a:pt x="448101" y="377588"/>
                    <a:pt x="626659" y="188794"/>
                    <a:pt x="805218" y="0"/>
                  </a:cubicBez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 rot="16200000" flipH="1">
            <a:off x="2513900" y="1972852"/>
            <a:ext cx="1591614" cy="3001016"/>
            <a:chOff x="2129051" y="3003999"/>
            <a:chExt cx="1591614" cy="3001016"/>
          </a:xfrm>
        </p:grpSpPr>
        <p:sp>
          <p:nvSpPr>
            <p:cNvPr id="31" name="Freeform 30"/>
            <p:cNvSpPr/>
            <p:nvPr/>
          </p:nvSpPr>
          <p:spPr>
            <a:xfrm>
              <a:off x="2129051" y="4503761"/>
              <a:ext cx="805218" cy="1501254"/>
            </a:xfrm>
            <a:custGeom>
              <a:avLst/>
              <a:gdLst>
                <a:gd name="connsiteX0" fmla="*/ 0 w 805218"/>
                <a:gd name="connsiteY0" fmla="*/ 1501254 h 1501254"/>
                <a:gd name="connsiteX1" fmla="*/ 313898 w 805218"/>
                <a:gd name="connsiteY1" fmla="*/ 627797 h 1501254"/>
                <a:gd name="connsiteX2" fmla="*/ 805218 w 805218"/>
                <a:gd name="connsiteY2" fmla="*/ 0 h 150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501254">
                  <a:moveTo>
                    <a:pt x="0" y="1501254"/>
                  </a:moveTo>
                  <a:cubicBezTo>
                    <a:pt x="89847" y="1189630"/>
                    <a:pt x="179695" y="878006"/>
                    <a:pt x="313898" y="627797"/>
                  </a:cubicBezTo>
                  <a:cubicBezTo>
                    <a:pt x="448101" y="377588"/>
                    <a:pt x="626659" y="188794"/>
                    <a:pt x="805218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2915447" y="3003999"/>
              <a:ext cx="805218" cy="1501254"/>
            </a:xfrm>
            <a:custGeom>
              <a:avLst/>
              <a:gdLst>
                <a:gd name="connsiteX0" fmla="*/ 0 w 805218"/>
                <a:gd name="connsiteY0" fmla="*/ 1501254 h 1501254"/>
                <a:gd name="connsiteX1" fmla="*/ 313898 w 805218"/>
                <a:gd name="connsiteY1" fmla="*/ 627797 h 1501254"/>
                <a:gd name="connsiteX2" fmla="*/ 805218 w 805218"/>
                <a:gd name="connsiteY2" fmla="*/ 0 h 150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5218" h="1501254">
                  <a:moveTo>
                    <a:pt x="0" y="1501254"/>
                  </a:moveTo>
                  <a:cubicBezTo>
                    <a:pt x="89847" y="1189630"/>
                    <a:pt x="179695" y="878006"/>
                    <a:pt x="313898" y="627797"/>
                  </a:cubicBezTo>
                  <a:cubicBezTo>
                    <a:pt x="448101" y="377588"/>
                    <a:pt x="626659" y="188794"/>
                    <a:pt x="805218" y="0"/>
                  </a:cubicBezTo>
                </a:path>
              </a:pathLst>
            </a:cu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331640" y="5343188"/>
                <a:ext cx="604867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All of them: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𝒂𝒓𝒔𝒊𝒏𝒉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𝒂𝒓𝒄𝒐𝒔𝒉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𝒂𝒓𝒕𝒂𝒏𝒉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𝒂𝒓𝒔𝒆𝒄𝒉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𝒂𝒓𝒄𝒐𝒔𝒆𝒄𝒉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𝒂𝒓𝒄𝒐𝒕𝒉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343188"/>
                <a:ext cx="6048672" cy="923330"/>
              </a:xfrm>
              <a:prstGeom prst="rect">
                <a:avLst/>
              </a:prstGeom>
              <a:blipFill>
                <a:blip r:embed="rId6"/>
                <a:stretch>
                  <a:fillRect l="-806" t="-3974" b="-19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36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Inverse 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68025" y="768473"/>
                <a:ext cx="870180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Why is there a problem when finding the inverse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400" b="1" dirty="0"/>
                  <a:t>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25" y="768473"/>
                <a:ext cx="8701803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12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347864" y="1628800"/>
            <a:ext cx="0" cy="3240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75656" y="3429000"/>
            <a:ext cx="37444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0072" y="3248980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248980"/>
                <a:ext cx="28803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3848" y="12722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1272228"/>
                <a:ext cx="288032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638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/>
          <p:nvPr/>
        </p:nvCxnSpPr>
        <p:spPr>
          <a:xfrm flipV="1">
            <a:off x="1907704" y="1772262"/>
            <a:ext cx="3082696" cy="309689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656114" y="1727200"/>
            <a:ext cx="1378857" cy="1425390"/>
            <a:chOff x="2656114" y="1727200"/>
            <a:chExt cx="1378857" cy="1425390"/>
          </a:xfrm>
        </p:grpSpPr>
        <p:sp>
          <p:nvSpPr>
            <p:cNvPr id="6" name="Freeform 5"/>
            <p:cNvSpPr/>
            <p:nvPr/>
          </p:nvSpPr>
          <p:spPr>
            <a:xfrm>
              <a:off x="2656114" y="1727200"/>
              <a:ext cx="711200" cy="1423796"/>
            </a:xfrm>
            <a:custGeom>
              <a:avLst/>
              <a:gdLst>
                <a:gd name="connsiteX0" fmla="*/ 0 w 1204685"/>
                <a:gd name="connsiteY0" fmla="*/ 0 h 1423796"/>
                <a:gd name="connsiteX1" fmla="*/ 290285 w 1204685"/>
                <a:gd name="connsiteY1" fmla="*/ 856343 h 1423796"/>
                <a:gd name="connsiteX2" fmla="*/ 740228 w 1204685"/>
                <a:gd name="connsiteY2" fmla="*/ 1335314 h 1423796"/>
                <a:gd name="connsiteX3" fmla="*/ 1204685 w 1204685"/>
                <a:gd name="connsiteY3" fmla="*/ 1422400 h 142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4685" h="1423796">
                  <a:moveTo>
                    <a:pt x="0" y="0"/>
                  </a:moveTo>
                  <a:cubicBezTo>
                    <a:pt x="83457" y="316895"/>
                    <a:pt x="166914" y="633791"/>
                    <a:pt x="290285" y="856343"/>
                  </a:cubicBezTo>
                  <a:cubicBezTo>
                    <a:pt x="413656" y="1078895"/>
                    <a:pt x="587828" y="1240971"/>
                    <a:pt x="740228" y="1335314"/>
                  </a:cubicBezTo>
                  <a:cubicBezTo>
                    <a:pt x="892628" y="1429657"/>
                    <a:pt x="1048656" y="1426028"/>
                    <a:pt x="1204685" y="142240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3349209" y="1728794"/>
              <a:ext cx="685762" cy="1423796"/>
            </a:xfrm>
            <a:custGeom>
              <a:avLst/>
              <a:gdLst>
                <a:gd name="connsiteX0" fmla="*/ 0 w 1204685"/>
                <a:gd name="connsiteY0" fmla="*/ 0 h 1423796"/>
                <a:gd name="connsiteX1" fmla="*/ 290285 w 1204685"/>
                <a:gd name="connsiteY1" fmla="*/ 856343 h 1423796"/>
                <a:gd name="connsiteX2" fmla="*/ 740228 w 1204685"/>
                <a:gd name="connsiteY2" fmla="*/ 1335314 h 1423796"/>
                <a:gd name="connsiteX3" fmla="*/ 1204685 w 1204685"/>
                <a:gd name="connsiteY3" fmla="*/ 1422400 h 142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4685" h="1423796">
                  <a:moveTo>
                    <a:pt x="0" y="0"/>
                  </a:moveTo>
                  <a:cubicBezTo>
                    <a:pt x="83457" y="316895"/>
                    <a:pt x="166914" y="633791"/>
                    <a:pt x="290285" y="856343"/>
                  </a:cubicBezTo>
                  <a:cubicBezTo>
                    <a:pt x="413656" y="1078895"/>
                    <a:pt x="587828" y="1240971"/>
                    <a:pt x="740228" y="1335314"/>
                  </a:cubicBezTo>
                  <a:cubicBezTo>
                    <a:pt x="892628" y="1429657"/>
                    <a:pt x="1048656" y="1426028"/>
                    <a:pt x="1204685" y="1422400"/>
                  </a:cubicBez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71390" y="1628800"/>
                <a:ext cx="252028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from Pure Year 2 that functions only have an inverse if they are one-to-one.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is many-to-one if the domain is unrestricted, which would become one-to-many.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390" y="1628800"/>
                <a:ext cx="2520280" cy="2585323"/>
              </a:xfrm>
              <a:prstGeom prst="rect">
                <a:avLst/>
              </a:prstGeom>
              <a:blipFill>
                <a:blip r:embed="rId5"/>
                <a:stretch>
                  <a:fillRect l="-1932" t="-1179" r="-483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62779" y="4687344"/>
                <a:ext cx="252028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we restrict the domain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, then it becomes one-to-one, and we can reflect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as before.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779" y="4687344"/>
                <a:ext cx="2520280" cy="1477328"/>
              </a:xfrm>
              <a:prstGeom prst="rect">
                <a:avLst/>
              </a:prstGeom>
              <a:blipFill rotWithShape="0">
                <a:blip r:embed="rId6"/>
                <a:stretch>
                  <a:fillRect l="-2179" t="-2479" r="-2179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907704" y="1728788"/>
            <a:ext cx="1430582" cy="155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</a:p>
        </p:txBody>
      </p:sp>
      <p:sp>
        <p:nvSpPr>
          <p:cNvPr id="28" name="Freeform 27"/>
          <p:cNvSpPr/>
          <p:nvPr/>
        </p:nvSpPr>
        <p:spPr>
          <a:xfrm rot="16200000" flipH="1" flipV="1">
            <a:off x="4111209" y="2389194"/>
            <a:ext cx="685762" cy="1423796"/>
          </a:xfrm>
          <a:custGeom>
            <a:avLst/>
            <a:gdLst>
              <a:gd name="connsiteX0" fmla="*/ 0 w 1204685"/>
              <a:gd name="connsiteY0" fmla="*/ 0 h 1423796"/>
              <a:gd name="connsiteX1" fmla="*/ 290285 w 1204685"/>
              <a:gd name="connsiteY1" fmla="*/ 856343 h 1423796"/>
              <a:gd name="connsiteX2" fmla="*/ 740228 w 1204685"/>
              <a:gd name="connsiteY2" fmla="*/ 1335314 h 1423796"/>
              <a:gd name="connsiteX3" fmla="*/ 1204685 w 1204685"/>
              <a:gd name="connsiteY3" fmla="*/ 1422400 h 142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685" h="1423796">
                <a:moveTo>
                  <a:pt x="0" y="0"/>
                </a:moveTo>
                <a:cubicBezTo>
                  <a:pt x="83457" y="316895"/>
                  <a:pt x="166914" y="633791"/>
                  <a:pt x="290285" y="856343"/>
                </a:cubicBezTo>
                <a:cubicBezTo>
                  <a:pt x="413656" y="1078895"/>
                  <a:pt x="587828" y="1240971"/>
                  <a:pt x="740228" y="1335314"/>
                </a:cubicBezTo>
                <a:cubicBezTo>
                  <a:pt x="892628" y="1429657"/>
                  <a:pt x="1048656" y="1426028"/>
                  <a:pt x="1204685" y="14224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20901504">
                <a:off x="4098491" y="2525023"/>
                <a:ext cx="12983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1504">
                <a:off x="4098491" y="2525023"/>
                <a:ext cx="1298310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7159469">
                <a:off x="3059000" y="2261342"/>
                <a:ext cx="12983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GB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159469">
                <a:off x="3059000" y="2261342"/>
                <a:ext cx="1298310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9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/>
      <p:bldP spid="11" grpId="0" animBg="1"/>
      <p:bldP spid="28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Inverse 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36712"/>
                <a:ext cx="73448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hyperbolic functions can be written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, naturally (obscure pun intended) inverse hyperbolic can be expressed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7344816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664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2492896"/>
                <a:ext cx="5760640" cy="4101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𝒂𝒓𝒔𝒊𝒏𝒉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p>
                          </m:sSup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However 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GB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, can only use positive case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p>
                    </m:sSup>
                  </m:oMath>
                </a14:m>
                <a:r>
                  <a:rPr lang="en-GB" b="1" dirty="0"/>
                  <a:t> is positive.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𝒂𝒓𝒔𝒊𝒏𝒉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92896"/>
                <a:ext cx="5760640" cy="4101636"/>
              </a:xfrm>
              <a:prstGeom prst="rect">
                <a:avLst/>
              </a:prstGeom>
              <a:blipFill rotWithShape="0">
                <a:blip r:embed="rId3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43304" y="1776611"/>
                <a:ext cx="3977820" cy="42550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04" y="1776611"/>
                <a:ext cx="3977820" cy="425501"/>
              </a:xfrm>
              <a:prstGeom prst="rect">
                <a:avLst/>
              </a:prstGeom>
              <a:blipFill rotWithShape="0">
                <a:blip r:embed="rId4"/>
                <a:stretch>
                  <a:fillRect b="-106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39755" y="2481545"/>
            <a:ext cx="6428792" cy="13813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839755" y="3874223"/>
            <a:ext cx="6428792" cy="11829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9755" y="5057192"/>
            <a:ext cx="6428792" cy="14182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58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1128" y="919641"/>
                <a:ext cx="4685322" cy="42780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Prove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28" y="919641"/>
                <a:ext cx="4685322" cy="427809"/>
              </a:xfrm>
              <a:prstGeom prst="rect">
                <a:avLst/>
              </a:prstGeom>
              <a:blipFill rotWithShape="0">
                <a:blip r:embed="rId2"/>
                <a:stretch>
                  <a:fillRect b="-212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1844824"/>
                <a:ext cx="5760640" cy="375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𝒂𝒓𝒄𝒐𝒔𝒉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p>
                          </m:sSup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However this time, both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b="1" dirty="0"/>
                  <a:t> cases are possible.</a:t>
                </a:r>
              </a:p>
              <a:p>
                <a:r>
                  <a:rPr lang="en-GB" b="0" dirty="0"/>
                  <a:t>We can prove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b="0" dirty="0"/>
                  <a:t>) gives a negative value.</a:t>
                </a:r>
              </a:p>
              <a:p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844824"/>
                <a:ext cx="5760640" cy="3752694"/>
              </a:xfrm>
              <a:prstGeom prst="rect">
                <a:avLst/>
              </a:prstGeom>
              <a:blipFill rotWithShape="0">
                <a:blip r:embed="rId3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331640" y="5373216"/>
            <a:ext cx="0" cy="120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9363" y="6315403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 rot="16200000" flipH="1" flipV="1">
            <a:off x="2102279" y="5264238"/>
            <a:ext cx="685762" cy="1423796"/>
          </a:xfrm>
          <a:custGeom>
            <a:avLst/>
            <a:gdLst>
              <a:gd name="connsiteX0" fmla="*/ 0 w 1204685"/>
              <a:gd name="connsiteY0" fmla="*/ 0 h 1423796"/>
              <a:gd name="connsiteX1" fmla="*/ 290285 w 1204685"/>
              <a:gd name="connsiteY1" fmla="*/ 856343 h 1423796"/>
              <a:gd name="connsiteX2" fmla="*/ 740228 w 1204685"/>
              <a:gd name="connsiteY2" fmla="*/ 1335314 h 1423796"/>
              <a:gd name="connsiteX3" fmla="*/ 1204685 w 1204685"/>
              <a:gd name="connsiteY3" fmla="*/ 1422400 h 142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685" h="1423796">
                <a:moveTo>
                  <a:pt x="0" y="0"/>
                </a:moveTo>
                <a:cubicBezTo>
                  <a:pt x="83457" y="316895"/>
                  <a:pt x="166914" y="633791"/>
                  <a:pt x="290285" y="856343"/>
                </a:cubicBezTo>
                <a:cubicBezTo>
                  <a:pt x="413656" y="1078895"/>
                  <a:pt x="587828" y="1240971"/>
                  <a:pt x="740228" y="1335314"/>
                </a:cubicBezTo>
                <a:cubicBezTo>
                  <a:pt x="892628" y="1429657"/>
                  <a:pt x="1048656" y="1426028"/>
                  <a:pt x="1204685" y="14224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20901504">
                <a:off x="1874958" y="5428058"/>
                <a:ext cx="12983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1504">
                <a:off x="1874958" y="5428058"/>
                <a:ext cx="1298310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94472" y="5343518"/>
                <a:ext cx="5393928" cy="981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But recall from the graph that we only include positive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in the function to avoid it being one-to-many. Thus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r>
                  <a:rPr lang="en-GB" dirty="0"/>
                  <a:t> only.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472" y="5343518"/>
                <a:ext cx="5393928" cy="981807"/>
              </a:xfrm>
              <a:prstGeom prst="rect">
                <a:avLst/>
              </a:prstGeom>
              <a:blipFill>
                <a:blip r:embed="rId5"/>
                <a:stretch>
                  <a:fillRect l="-1017" t="-3727" b="-80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18100" y="931540"/>
                <a:ext cx="3943796" cy="2320507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:r>
                  <a:rPr lang="en-GB" sz="1600" b="1" dirty="0"/>
                  <a:t>Proof that </a:t>
                </a:r>
                <a14:m>
                  <m:oMath xmlns:m="http://schemas.openxmlformats.org/officeDocument/2006/math">
                    <m:r>
                      <a:rPr lang="en-GB" sz="1600" b="1" i="1">
                        <a:latin typeface="Cambria Math" panose="02040503050406030204" pitchFamily="18" charset="0"/>
                      </a:rPr>
                      <m:t>𝒍𝒏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GB" sz="1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1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GB" sz="1600" b="1" dirty="0"/>
                  <a:t>) is negative: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Taking logs of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Since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sz="1600" dirty="0"/>
                  <a:t>, thus RHS is negative.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100" y="931540"/>
                <a:ext cx="3943796" cy="2320507"/>
              </a:xfrm>
              <a:prstGeom prst="rect">
                <a:avLst/>
              </a:prstGeom>
              <a:blipFill rotWithShape="0">
                <a:blip r:embed="rId6"/>
                <a:stretch>
                  <a:fillRect l="-614" b="-2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V="1">
            <a:off x="7089998" y="3390900"/>
            <a:ext cx="187102" cy="11175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876256" y="4673600"/>
            <a:ext cx="1010444" cy="3395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&gt;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4954" y="1679863"/>
            <a:ext cx="8069494" cy="48969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61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Summary so Far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5696" y="764704"/>
                <a:ext cx="4824536" cy="15495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764704"/>
                <a:ext cx="4824536" cy="15495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26165" y="2374940"/>
              <a:ext cx="8746128" cy="4211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908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Hyperbolic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Sketch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Inverse Hyperbolic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Sketch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sinh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𝑎𝑟𝑠𝑖𝑛h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cosh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𝑎𝑟𝑐𝑜𝑠h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≥1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tanh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𝑎𝑟𝑡𝑎𝑛h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sech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𝑎𝑟𝑠𝑒𝑐h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0&lt;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≤1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𝑐𝑜𝑠𝑒𝑐h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𝑎𝑟𝑐𝑜𝑠𝑒𝑐h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coth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arcoth</m:t>
                                    </m:r>
                                  </m:fName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&gt;1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2936711"/>
                  </p:ext>
                </p:extLst>
              </p:nvPr>
            </p:nvGraphicFramePr>
            <p:xfrm>
              <a:off x="326165" y="2374940"/>
              <a:ext cx="8746128" cy="4211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280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99085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4"/>
                        </a:ext>
                      </a:extLst>
                    </a:gridCol>
                    <a:gridCol w="130681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Hyperbolic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Sketch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Inverse Hyperbolic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Domain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Sketch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" t="-62857" r="-473705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7757" t="-62857" r="-455607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8257" t="-62857" r="-132416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1028" t="-62857" r="-102336" b="-5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" t="-162857" r="-473705" b="-4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7757" t="-162857" r="-455607" b="-4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8257" t="-162857" r="-132416" b="-4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1028" t="-162857" r="-102336" b="-4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" t="-262857" r="-473705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7757" t="-262857" r="-455607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8257" t="-262857" r="-132416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1028" t="-262857" r="-102336" b="-30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" t="-359434" r="-47370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7757" t="-359434" r="-45560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8257" t="-359434" r="-13241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1028" t="-359434" r="-102336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" t="-463810" r="-473705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7757" t="-463810" r="-455607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8257" t="-463810" r="-132416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1028" t="-463810" r="-102336" b="-1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8" t="-563810" r="-473705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17757" t="-563810" r="-455607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  <a:p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8257" t="-563810" r="-13241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71028" t="-563810" r="-102336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3" name="Group 12"/>
          <p:cNvGrpSpPr/>
          <p:nvPr/>
        </p:nvGrpSpPr>
        <p:grpSpPr>
          <a:xfrm>
            <a:off x="3407172" y="2725267"/>
            <a:ext cx="720080" cy="576064"/>
            <a:chOff x="3419872" y="3042767"/>
            <a:chExt cx="720080" cy="57606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407172" y="3399532"/>
            <a:ext cx="720080" cy="576064"/>
            <a:chOff x="3419872" y="3042767"/>
            <a:chExt cx="720080" cy="576064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407172" y="4009688"/>
            <a:ext cx="720080" cy="576064"/>
            <a:chOff x="3419872" y="3042767"/>
            <a:chExt cx="720080" cy="57606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378597" y="4646037"/>
            <a:ext cx="720080" cy="576064"/>
            <a:chOff x="3391297" y="3042767"/>
            <a:chExt cx="720080" cy="57606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391297" y="3437955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407172" y="5298202"/>
            <a:ext cx="720080" cy="576064"/>
            <a:chOff x="3419872" y="3042767"/>
            <a:chExt cx="720080" cy="576064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407172" y="5961936"/>
            <a:ext cx="720080" cy="576064"/>
            <a:chOff x="3419872" y="3042767"/>
            <a:chExt cx="720080" cy="576064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002860" y="2730252"/>
            <a:ext cx="720080" cy="576064"/>
            <a:chOff x="3419872" y="3042767"/>
            <a:chExt cx="720080" cy="576064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002860" y="3404517"/>
            <a:ext cx="720080" cy="576064"/>
            <a:chOff x="3419872" y="3042767"/>
            <a:chExt cx="720080" cy="576064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8002860" y="4014673"/>
            <a:ext cx="720080" cy="576064"/>
            <a:chOff x="3419872" y="3042767"/>
            <a:chExt cx="720080" cy="576064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002860" y="4636152"/>
            <a:ext cx="720080" cy="576064"/>
            <a:chOff x="3419872" y="3042767"/>
            <a:chExt cx="720080" cy="576064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002860" y="5303187"/>
            <a:ext cx="720080" cy="576064"/>
            <a:chOff x="3419872" y="3042767"/>
            <a:chExt cx="720080" cy="576064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002860" y="5966921"/>
            <a:ext cx="720080" cy="576064"/>
            <a:chOff x="3419872" y="3042767"/>
            <a:chExt cx="720080" cy="576064"/>
          </a:xfrm>
        </p:grpSpPr>
        <p:cxnSp>
          <p:nvCxnSpPr>
            <p:cNvPr id="45" name="Straight Arrow Connector 44"/>
            <p:cNvCxnSpPr/>
            <p:nvPr/>
          </p:nvCxnSpPr>
          <p:spPr>
            <a:xfrm>
              <a:off x="3419872" y="3356992"/>
              <a:ext cx="720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V="1">
              <a:off x="3738860" y="3042767"/>
              <a:ext cx="0" cy="576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7" name="Freeform 46"/>
          <p:cNvSpPr/>
          <p:nvPr/>
        </p:nvSpPr>
        <p:spPr>
          <a:xfrm>
            <a:off x="3549650" y="2800350"/>
            <a:ext cx="330200" cy="469900"/>
          </a:xfrm>
          <a:custGeom>
            <a:avLst/>
            <a:gdLst>
              <a:gd name="connsiteX0" fmla="*/ 0 w 330200"/>
              <a:gd name="connsiteY0" fmla="*/ 469900 h 469900"/>
              <a:gd name="connsiteX1" fmla="*/ 79375 w 330200"/>
              <a:gd name="connsiteY1" fmla="*/ 311150 h 469900"/>
              <a:gd name="connsiteX2" fmla="*/ 174625 w 330200"/>
              <a:gd name="connsiteY2" fmla="*/ 231775 h 469900"/>
              <a:gd name="connsiteX3" fmla="*/ 257175 w 330200"/>
              <a:gd name="connsiteY3" fmla="*/ 158750 h 469900"/>
              <a:gd name="connsiteX4" fmla="*/ 311150 w 330200"/>
              <a:gd name="connsiteY4" fmla="*/ 63500 h 469900"/>
              <a:gd name="connsiteX5" fmla="*/ 330200 w 330200"/>
              <a:gd name="connsiteY5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" h="469900">
                <a:moveTo>
                  <a:pt x="0" y="469900"/>
                </a:moveTo>
                <a:cubicBezTo>
                  <a:pt x="25135" y="410368"/>
                  <a:pt x="50271" y="350837"/>
                  <a:pt x="79375" y="311150"/>
                </a:cubicBezTo>
                <a:cubicBezTo>
                  <a:pt x="108479" y="271463"/>
                  <a:pt x="144992" y="257175"/>
                  <a:pt x="174625" y="231775"/>
                </a:cubicBezTo>
                <a:cubicBezTo>
                  <a:pt x="204258" y="206375"/>
                  <a:pt x="234421" y="186796"/>
                  <a:pt x="257175" y="158750"/>
                </a:cubicBezTo>
                <a:cubicBezTo>
                  <a:pt x="279929" y="130704"/>
                  <a:pt x="298979" y="89958"/>
                  <a:pt x="311150" y="63500"/>
                </a:cubicBezTo>
                <a:cubicBezTo>
                  <a:pt x="323321" y="37042"/>
                  <a:pt x="326760" y="18521"/>
                  <a:pt x="330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 47"/>
          <p:cNvSpPr/>
          <p:nvPr/>
        </p:nvSpPr>
        <p:spPr>
          <a:xfrm>
            <a:off x="3549650" y="3422650"/>
            <a:ext cx="352425" cy="238132"/>
          </a:xfrm>
          <a:custGeom>
            <a:avLst/>
            <a:gdLst>
              <a:gd name="connsiteX0" fmla="*/ 0 w 352425"/>
              <a:gd name="connsiteY0" fmla="*/ 0 h 238132"/>
              <a:gd name="connsiteX1" fmla="*/ 174625 w 352425"/>
              <a:gd name="connsiteY1" fmla="*/ 238125 h 238132"/>
              <a:gd name="connsiteX2" fmla="*/ 352425 w 352425"/>
              <a:gd name="connsiteY2" fmla="*/ 6350 h 238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238132">
                <a:moveTo>
                  <a:pt x="0" y="0"/>
                </a:moveTo>
                <a:cubicBezTo>
                  <a:pt x="57944" y="118533"/>
                  <a:pt x="115888" y="237067"/>
                  <a:pt x="174625" y="238125"/>
                </a:cubicBezTo>
                <a:cubicBezTo>
                  <a:pt x="233362" y="239183"/>
                  <a:pt x="292893" y="122766"/>
                  <a:pt x="352425" y="63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3603129" y="3486259"/>
            <a:ext cx="149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</a:t>
            </a:r>
            <a:endParaRPr lang="en-GB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407172" y="4119612"/>
            <a:ext cx="6480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428814" y="4525699"/>
            <a:ext cx="6480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3441700" y="4146550"/>
            <a:ext cx="596900" cy="342900"/>
          </a:xfrm>
          <a:custGeom>
            <a:avLst/>
            <a:gdLst>
              <a:gd name="connsiteX0" fmla="*/ 0 w 596900"/>
              <a:gd name="connsiteY0" fmla="*/ 342900 h 342900"/>
              <a:gd name="connsiteX1" fmla="*/ 184150 w 596900"/>
              <a:gd name="connsiteY1" fmla="*/ 295275 h 342900"/>
              <a:gd name="connsiteX2" fmla="*/ 295275 w 596900"/>
              <a:gd name="connsiteY2" fmla="*/ 177800 h 342900"/>
              <a:gd name="connsiteX3" fmla="*/ 400050 w 596900"/>
              <a:gd name="connsiteY3" fmla="*/ 53975 h 342900"/>
              <a:gd name="connsiteX4" fmla="*/ 596900 w 59690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00" h="342900">
                <a:moveTo>
                  <a:pt x="0" y="342900"/>
                </a:moveTo>
                <a:cubicBezTo>
                  <a:pt x="67469" y="332846"/>
                  <a:pt x="134938" y="322792"/>
                  <a:pt x="184150" y="295275"/>
                </a:cubicBezTo>
                <a:cubicBezTo>
                  <a:pt x="233362" y="267758"/>
                  <a:pt x="259292" y="218017"/>
                  <a:pt x="295275" y="177800"/>
                </a:cubicBezTo>
                <a:cubicBezTo>
                  <a:pt x="331258" y="137583"/>
                  <a:pt x="349779" y="83608"/>
                  <a:pt x="400050" y="53975"/>
                </a:cubicBezTo>
                <a:cubicBezTo>
                  <a:pt x="450321" y="24342"/>
                  <a:pt x="523610" y="12171"/>
                  <a:pt x="5969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3596779" y="4050239"/>
            <a:ext cx="1497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</a:t>
            </a:r>
            <a:endParaRPr lang="en-GB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556001" y="4450181"/>
            <a:ext cx="2571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-1</a:t>
            </a:r>
            <a:endParaRPr lang="en-GB" sz="1400" dirty="0"/>
          </a:p>
        </p:txBody>
      </p:sp>
      <p:sp>
        <p:nvSpPr>
          <p:cNvPr id="56" name="Freeform 55"/>
          <p:cNvSpPr/>
          <p:nvPr/>
        </p:nvSpPr>
        <p:spPr>
          <a:xfrm>
            <a:off x="3397250" y="4844969"/>
            <a:ext cx="590550" cy="157244"/>
          </a:xfrm>
          <a:custGeom>
            <a:avLst/>
            <a:gdLst>
              <a:gd name="connsiteX0" fmla="*/ 0 w 590550"/>
              <a:gd name="connsiteY0" fmla="*/ 157244 h 157244"/>
              <a:gd name="connsiteX1" fmla="*/ 195263 w 590550"/>
              <a:gd name="connsiteY1" fmla="*/ 128669 h 157244"/>
              <a:gd name="connsiteX2" fmla="*/ 328613 w 590550"/>
              <a:gd name="connsiteY2" fmla="*/ 81 h 157244"/>
              <a:gd name="connsiteX3" fmla="*/ 428625 w 590550"/>
              <a:gd name="connsiteY3" fmla="*/ 109619 h 157244"/>
              <a:gd name="connsiteX4" fmla="*/ 590550 w 590550"/>
              <a:gd name="connsiteY4" fmla="*/ 133431 h 15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" h="157244">
                <a:moveTo>
                  <a:pt x="0" y="157244"/>
                </a:moveTo>
                <a:cubicBezTo>
                  <a:pt x="70247" y="156053"/>
                  <a:pt x="140494" y="154863"/>
                  <a:pt x="195263" y="128669"/>
                </a:cubicBezTo>
                <a:cubicBezTo>
                  <a:pt x="250032" y="102475"/>
                  <a:pt x="289719" y="3256"/>
                  <a:pt x="328613" y="81"/>
                </a:cubicBezTo>
                <a:cubicBezTo>
                  <a:pt x="367507" y="-3094"/>
                  <a:pt x="384969" y="87394"/>
                  <a:pt x="428625" y="109619"/>
                </a:cubicBezTo>
                <a:cubicBezTo>
                  <a:pt x="472281" y="131844"/>
                  <a:pt x="531415" y="132637"/>
                  <a:pt x="590550" y="1334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3576141" y="4731757"/>
            <a:ext cx="1497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</a:t>
            </a:r>
            <a:endParaRPr lang="en-GB" sz="1400" dirty="0"/>
          </a:p>
        </p:txBody>
      </p:sp>
      <p:sp>
        <p:nvSpPr>
          <p:cNvPr id="58" name="Freeform 57"/>
          <p:cNvSpPr/>
          <p:nvPr/>
        </p:nvSpPr>
        <p:spPr>
          <a:xfrm>
            <a:off x="3763963" y="5340350"/>
            <a:ext cx="242887" cy="247650"/>
          </a:xfrm>
          <a:custGeom>
            <a:avLst/>
            <a:gdLst>
              <a:gd name="connsiteX0" fmla="*/ 0 w 242887"/>
              <a:gd name="connsiteY0" fmla="*/ 0 h 247650"/>
              <a:gd name="connsiteX1" fmla="*/ 47625 w 242887"/>
              <a:gd name="connsiteY1" fmla="*/ 166688 h 247650"/>
              <a:gd name="connsiteX2" fmla="*/ 242887 w 242887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247650">
                <a:moveTo>
                  <a:pt x="0" y="0"/>
                </a:moveTo>
                <a:cubicBezTo>
                  <a:pt x="3572" y="62706"/>
                  <a:pt x="7144" y="125413"/>
                  <a:pt x="47625" y="166688"/>
                </a:cubicBezTo>
                <a:cubicBezTo>
                  <a:pt x="88106" y="207963"/>
                  <a:pt x="165496" y="227806"/>
                  <a:pt x="242887" y="2476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Freeform 58"/>
          <p:cNvSpPr/>
          <p:nvPr/>
        </p:nvSpPr>
        <p:spPr>
          <a:xfrm>
            <a:off x="3435350" y="5640388"/>
            <a:ext cx="253255" cy="209550"/>
          </a:xfrm>
          <a:custGeom>
            <a:avLst/>
            <a:gdLst>
              <a:gd name="connsiteX0" fmla="*/ 0 w 253255"/>
              <a:gd name="connsiteY0" fmla="*/ 0 h 209550"/>
              <a:gd name="connsiteX1" fmla="*/ 214313 w 253255"/>
              <a:gd name="connsiteY1" fmla="*/ 42862 h 209550"/>
              <a:gd name="connsiteX2" fmla="*/ 252413 w 253255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255" h="209550">
                <a:moveTo>
                  <a:pt x="0" y="0"/>
                </a:moveTo>
                <a:cubicBezTo>
                  <a:pt x="86122" y="3968"/>
                  <a:pt x="172244" y="7937"/>
                  <a:pt x="214313" y="42862"/>
                </a:cubicBezTo>
                <a:cubicBezTo>
                  <a:pt x="256382" y="77787"/>
                  <a:pt x="254397" y="143668"/>
                  <a:pt x="252413" y="209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Straight Connector 59"/>
          <p:cNvCxnSpPr/>
          <p:nvPr/>
        </p:nvCxnSpPr>
        <p:spPr>
          <a:xfrm>
            <a:off x="3416114" y="6161236"/>
            <a:ext cx="6480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428814" y="6351860"/>
            <a:ext cx="64807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98614" y="6021938"/>
            <a:ext cx="14972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</a:t>
            </a:r>
            <a:endParaRPr lang="en-GB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3554413" y="6297757"/>
            <a:ext cx="33922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-1</a:t>
            </a:r>
            <a:endParaRPr lang="en-GB" sz="1400" dirty="0"/>
          </a:p>
        </p:txBody>
      </p:sp>
      <p:sp>
        <p:nvSpPr>
          <p:cNvPr id="64" name="Freeform 63"/>
          <p:cNvSpPr/>
          <p:nvPr/>
        </p:nvSpPr>
        <p:spPr>
          <a:xfrm>
            <a:off x="3749675" y="5949950"/>
            <a:ext cx="252413" cy="176213"/>
          </a:xfrm>
          <a:custGeom>
            <a:avLst/>
            <a:gdLst>
              <a:gd name="connsiteX0" fmla="*/ 0 w 252413"/>
              <a:gd name="connsiteY0" fmla="*/ 0 h 176213"/>
              <a:gd name="connsiteX1" fmla="*/ 71438 w 252413"/>
              <a:gd name="connsiteY1" fmla="*/ 138113 h 176213"/>
              <a:gd name="connsiteX2" fmla="*/ 252413 w 252413"/>
              <a:gd name="connsiteY2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413" h="176213">
                <a:moveTo>
                  <a:pt x="0" y="0"/>
                </a:moveTo>
                <a:cubicBezTo>
                  <a:pt x="14684" y="54372"/>
                  <a:pt x="29369" y="108744"/>
                  <a:pt x="71438" y="138113"/>
                </a:cubicBezTo>
                <a:cubicBezTo>
                  <a:pt x="113507" y="167482"/>
                  <a:pt x="182960" y="171847"/>
                  <a:pt x="252413" y="1762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reeform 64"/>
          <p:cNvSpPr/>
          <p:nvPr/>
        </p:nvSpPr>
        <p:spPr>
          <a:xfrm>
            <a:off x="3449638" y="6373713"/>
            <a:ext cx="233362" cy="147737"/>
          </a:xfrm>
          <a:custGeom>
            <a:avLst/>
            <a:gdLst>
              <a:gd name="connsiteX0" fmla="*/ 0 w 233362"/>
              <a:gd name="connsiteY0" fmla="*/ 100 h 147737"/>
              <a:gd name="connsiteX1" fmla="*/ 157162 w 233362"/>
              <a:gd name="connsiteY1" fmla="*/ 23912 h 147737"/>
              <a:gd name="connsiteX2" fmla="*/ 233362 w 233362"/>
              <a:gd name="connsiteY2" fmla="*/ 147737 h 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362" h="147737">
                <a:moveTo>
                  <a:pt x="0" y="100"/>
                </a:moveTo>
                <a:cubicBezTo>
                  <a:pt x="59134" y="-297"/>
                  <a:pt x="118268" y="-694"/>
                  <a:pt x="157162" y="23912"/>
                </a:cubicBezTo>
                <a:cubicBezTo>
                  <a:pt x="196056" y="48518"/>
                  <a:pt x="214709" y="98127"/>
                  <a:pt x="233362" y="14773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Freeform 65"/>
          <p:cNvSpPr/>
          <p:nvPr/>
        </p:nvSpPr>
        <p:spPr>
          <a:xfrm rot="16200000" flipV="1">
            <a:off x="8153742" y="2816059"/>
            <a:ext cx="330200" cy="469900"/>
          </a:xfrm>
          <a:custGeom>
            <a:avLst/>
            <a:gdLst>
              <a:gd name="connsiteX0" fmla="*/ 0 w 330200"/>
              <a:gd name="connsiteY0" fmla="*/ 469900 h 469900"/>
              <a:gd name="connsiteX1" fmla="*/ 79375 w 330200"/>
              <a:gd name="connsiteY1" fmla="*/ 311150 h 469900"/>
              <a:gd name="connsiteX2" fmla="*/ 174625 w 330200"/>
              <a:gd name="connsiteY2" fmla="*/ 231775 h 469900"/>
              <a:gd name="connsiteX3" fmla="*/ 257175 w 330200"/>
              <a:gd name="connsiteY3" fmla="*/ 158750 h 469900"/>
              <a:gd name="connsiteX4" fmla="*/ 311150 w 330200"/>
              <a:gd name="connsiteY4" fmla="*/ 63500 h 469900"/>
              <a:gd name="connsiteX5" fmla="*/ 330200 w 330200"/>
              <a:gd name="connsiteY5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200" h="469900">
                <a:moveTo>
                  <a:pt x="0" y="469900"/>
                </a:moveTo>
                <a:cubicBezTo>
                  <a:pt x="25135" y="410368"/>
                  <a:pt x="50271" y="350837"/>
                  <a:pt x="79375" y="311150"/>
                </a:cubicBezTo>
                <a:cubicBezTo>
                  <a:pt x="108479" y="271463"/>
                  <a:pt x="144992" y="257175"/>
                  <a:pt x="174625" y="231775"/>
                </a:cubicBezTo>
                <a:cubicBezTo>
                  <a:pt x="204258" y="206375"/>
                  <a:pt x="234421" y="186796"/>
                  <a:pt x="257175" y="158750"/>
                </a:cubicBezTo>
                <a:cubicBezTo>
                  <a:pt x="279929" y="130704"/>
                  <a:pt x="298979" y="89958"/>
                  <a:pt x="311150" y="63500"/>
                </a:cubicBezTo>
                <a:cubicBezTo>
                  <a:pt x="323321" y="37042"/>
                  <a:pt x="326760" y="18521"/>
                  <a:pt x="330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8420100" y="3556467"/>
            <a:ext cx="251460" cy="162093"/>
          </a:xfrm>
          <a:custGeom>
            <a:avLst/>
            <a:gdLst>
              <a:gd name="connsiteX0" fmla="*/ 0 w 251460"/>
              <a:gd name="connsiteY0" fmla="*/ 162093 h 162093"/>
              <a:gd name="connsiteX1" fmla="*/ 38100 w 251460"/>
              <a:gd name="connsiteY1" fmla="*/ 78273 h 162093"/>
              <a:gd name="connsiteX2" fmla="*/ 167640 w 251460"/>
              <a:gd name="connsiteY2" fmla="*/ 9693 h 162093"/>
              <a:gd name="connsiteX3" fmla="*/ 251460 w 251460"/>
              <a:gd name="connsiteY3" fmla="*/ 2073 h 16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" h="162093">
                <a:moveTo>
                  <a:pt x="0" y="162093"/>
                </a:moveTo>
                <a:cubicBezTo>
                  <a:pt x="5080" y="132883"/>
                  <a:pt x="10160" y="103673"/>
                  <a:pt x="38100" y="78273"/>
                </a:cubicBezTo>
                <a:cubicBezTo>
                  <a:pt x="66040" y="52873"/>
                  <a:pt x="132080" y="22393"/>
                  <a:pt x="167640" y="9693"/>
                </a:cubicBezTo>
                <a:cubicBezTo>
                  <a:pt x="203200" y="-3007"/>
                  <a:pt x="227330" y="-467"/>
                  <a:pt x="251460" y="207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8329090" y="3661864"/>
            <a:ext cx="1497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</a:t>
            </a:r>
            <a:endParaRPr lang="en-GB" dirty="0"/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8122920" y="4069080"/>
            <a:ext cx="7620" cy="5181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8527035" y="4084320"/>
            <a:ext cx="7620" cy="5181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reeform 72"/>
          <p:cNvSpPr/>
          <p:nvPr/>
        </p:nvSpPr>
        <p:spPr>
          <a:xfrm rot="5400000" flipV="1">
            <a:off x="8082228" y="4159250"/>
            <a:ext cx="477520" cy="342900"/>
          </a:xfrm>
          <a:custGeom>
            <a:avLst/>
            <a:gdLst>
              <a:gd name="connsiteX0" fmla="*/ 0 w 596900"/>
              <a:gd name="connsiteY0" fmla="*/ 342900 h 342900"/>
              <a:gd name="connsiteX1" fmla="*/ 184150 w 596900"/>
              <a:gd name="connsiteY1" fmla="*/ 295275 h 342900"/>
              <a:gd name="connsiteX2" fmla="*/ 295275 w 596900"/>
              <a:gd name="connsiteY2" fmla="*/ 177800 h 342900"/>
              <a:gd name="connsiteX3" fmla="*/ 400050 w 596900"/>
              <a:gd name="connsiteY3" fmla="*/ 53975 h 342900"/>
              <a:gd name="connsiteX4" fmla="*/ 596900 w 59690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900" h="342900">
                <a:moveTo>
                  <a:pt x="0" y="342900"/>
                </a:moveTo>
                <a:cubicBezTo>
                  <a:pt x="67469" y="332846"/>
                  <a:pt x="134938" y="322792"/>
                  <a:pt x="184150" y="295275"/>
                </a:cubicBezTo>
                <a:cubicBezTo>
                  <a:pt x="233362" y="267758"/>
                  <a:pt x="259292" y="218017"/>
                  <a:pt x="295275" y="177800"/>
                </a:cubicBezTo>
                <a:cubicBezTo>
                  <a:pt x="331258" y="137583"/>
                  <a:pt x="349779" y="83608"/>
                  <a:pt x="400050" y="53975"/>
                </a:cubicBezTo>
                <a:cubicBezTo>
                  <a:pt x="450321" y="24342"/>
                  <a:pt x="523610" y="12171"/>
                  <a:pt x="5969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/>
          <p:nvPr/>
        </p:nvSpPr>
        <p:spPr>
          <a:xfrm>
            <a:off x="8369559" y="4683967"/>
            <a:ext cx="124644" cy="279919"/>
          </a:xfrm>
          <a:custGeom>
            <a:avLst/>
            <a:gdLst>
              <a:gd name="connsiteX0" fmla="*/ 121298 w 124644"/>
              <a:gd name="connsiteY0" fmla="*/ 279919 h 279919"/>
              <a:gd name="connsiteX1" fmla="*/ 111968 w 124644"/>
              <a:gd name="connsiteY1" fmla="*/ 177282 h 279919"/>
              <a:gd name="connsiteX2" fmla="*/ 18661 w 124644"/>
              <a:gd name="connsiteY2" fmla="*/ 121298 h 279919"/>
              <a:gd name="connsiteX3" fmla="*/ 0 w 124644"/>
              <a:gd name="connsiteY3" fmla="*/ 0 h 27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644" h="279919">
                <a:moveTo>
                  <a:pt x="121298" y="279919"/>
                </a:moveTo>
                <a:cubicBezTo>
                  <a:pt x="125186" y="241819"/>
                  <a:pt x="129074" y="203719"/>
                  <a:pt x="111968" y="177282"/>
                </a:cubicBezTo>
                <a:cubicBezTo>
                  <a:pt x="94862" y="150845"/>
                  <a:pt x="37322" y="150845"/>
                  <a:pt x="18661" y="121298"/>
                </a:cubicBezTo>
                <a:cubicBezTo>
                  <a:pt x="0" y="91751"/>
                  <a:pt x="0" y="45875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Freeform 74"/>
          <p:cNvSpPr/>
          <p:nvPr/>
        </p:nvSpPr>
        <p:spPr>
          <a:xfrm>
            <a:off x="8371712" y="5340350"/>
            <a:ext cx="242887" cy="247650"/>
          </a:xfrm>
          <a:custGeom>
            <a:avLst/>
            <a:gdLst>
              <a:gd name="connsiteX0" fmla="*/ 0 w 242887"/>
              <a:gd name="connsiteY0" fmla="*/ 0 h 247650"/>
              <a:gd name="connsiteX1" fmla="*/ 47625 w 242887"/>
              <a:gd name="connsiteY1" fmla="*/ 166688 h 247650"/>
              <a:gd name="connsiteX2" fmla="*/ 242887 w 242887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2887" h="247650">
                <a:moveTo>
                  <a:pt x="0" y="0"/>
                </a:moveTo>
                <a:cubicBezTo>
                  <a:pt x="3572" y="62706"/>
                  <a:pt x="7144" y="125413"/>
                  <a:pt x="47625" y="166688"/>
                </a:cubicBezTo>
                <a:cubicBezTo>
                  <a:pt x="88106" y="207963"/>
                  <a:pt x="165496" y="227806"/>
                  <a:pt x="242887" y="2476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/>
          <p:nvPr/>
        </p:nvSpPr>
        <p:spPr>
          <a:xfrm>
            <a:off x="8043099" y="5640388"/>
            <a:ext cx="253255" cy="209550"/>
          </a:xfrm>
          <a:custGeom>
            <a:avLst/>
            <a:gdLst>
              <a:gd name="connsiteX0" fmla="*/ 0 w 253255"/>
              <a:gd name="connsiteY0" fmla="*/ 0 h 209550"/>
              <a:gd name="connsiteX1" fmla="*/ 214313 w 253255"/>
              <a:gd name="connsiteY1" fmla="*/ 42862 h 209550"/>
              <a:gd name="connsiteX2" fmla="*/ 252413 w 253255"/>
              <a:gd name="connsiteY2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255" h="209550">
                <a:moveTo>
                  <a:pt x="0" y="0"/>
                </a:moveTo>
                <a:cubicBezTo>
                  <a:pt x="86122" y="3968"/>
                  <a:pt x="172244" y="7937"/>
                  <a:pt x="214313" y="42862"/>
                </a:cubicBezTo>
                <a:cubicBezTo>
                  <a:pt x="256382" y="77787"/>
                  <a:pt x="254397" y="143668"/>
                  <a:pt x="252413" y="2095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8192278" y="6018245"/>
            <a:ext cx="9330" cy="4851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444551" y="6018245"/>
            <a:ext cx="9330" cy="48519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8481061" y="6012181"/>
            <a:ext cx="261730" cy="228704"/>
          </a:xfrm>
          <a:custGeom>
            <a:avLst/>
            <a:gdLst>
              <a:gd name="connsiteX0" fmla="*/ 0 w 252413"/>
              <a:gd name="connsiteY0" fmla="*/ 0 h 176213"/>
              <a:gd name="connsiteX1" fmla="*/ 71438 w 252413"/>
              <a:gd name="connsiteY1" fmla="*/ 138113 h 176213"/>
              <a:gd name="connsiteX2" fmla="*/ 252413 w 252413"/>
              <a:gd name="connsiteY2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413" h="176213">
                <a:moveTo>
                  <a:pt x="0" y="0"/>
                </a:moveTo>
                <a:cubicBezTo>
                  <a:pt x="14684" y="54372"/>
                  <a:pt x="29369" y="108744"/>
                  <a:pt x="71438" y="138113"/>
                </a:cubicBezTo>
                <a:cubicBezTo>
                  <a:pt x="113507" y="167482"/>
                  <a:pt x="182960" y="171847"/>
                  <a:pt x="252413" y="1762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/>
          <p:cNvSpPr/>
          <p:nvPr/>
        </p:nvSpPr>
        <p:spPr>
          <a:xfrm rot="10800000">
            <a:off x="7919010" y="6311574"/>
            <a:ext cx="261730" cy="228704"/>
          </a:xfrm>
          <a:custGeom>
            <a:avLst/>
            <a:gdLst>
              <a:gd name="connsiteX0" fmla="*/ 0 w 252413"/>
              <a:gd name="connsiteY0" fmla="*/ 0 h 176213"/>
              <a:gd name="connsiteX1" fmla="*/ 71438 w 252413"/>
              <a:gd name="connsiteY1" fmla="*/ 138113 h 176213"/>
              <a:gd name="connsiteX2" fmla="*/ 252413 w 252413"/>
              <a:gd name="connsiteY2" fmla="*/ 176213 h 17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413" h="176213">
                <a:moveTo>
                  <a:pt x="0" y="0"/>
                </a:moveTo>
                <a:cubicBezTo>
                  <a:pt x="14684" y="54372"/>
                  <a:pt x="29369" y="108744"/>
                  <a:pt x="71438" y="138113"/>
                </a:cubicBezTo>
                <a:cubicBezTo>
                  <a:pt x="113507" y="167482"/>
                  <a:pt x="182960" y="171847"/>
                  <a:pt x="252413" y="1762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1868455" y="2717800"/>
            <a:ext cx="1281145" cy="64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68455" y="3367572"/>
            <a:ext cx="1281145" cy="64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868455" y="4018514"/>
            <a:ext cx="1281145" cy="629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868455" y="4646036"/>
            <a:ext cx="1281145" cy="6574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868455" y="5292467"/>
            <a:ext cx="1281145" cy="620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868454" y="5917347"/>
            <a:ext cx="1281145" cy="620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467373" y="2749760"/>
            <a:ext cx="1281145" cy="64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0" name="Rectangle 89"/>
          <p:cNvSpPr/>
          <p:nvPr/>
        </p:nvSpPr>
        <p:spPr>
          <a:xfrm>
            <a:off x="6467373" y="3399532"/>
            <a:ext cx="1281145" cy="64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1" name="Rectangle 90"/>
          <p:cNvSpPr/>
          <p:nvPr/>
        </p:nvSpPr>
        <p:spPr>
          <a:xfrm>
            <a:off x="6467373" y="4050474"/>
            <a:ext cx="1281145" cy="6296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467373" y="4677996"/>
            <a:ext cx="1281145" cy="6574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3" name="Rectangle 92"/>
          <p:cNvSpPr/>
          <p:nvPr/>
        </p:nvSpPr>
        <p:spPr>
          <a:xfrm>
            <a:off x="6467373" y="5324427"/>
            <a:ext cx="1281145" cy="620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4" name="Rectangle 93"/>
          <p:cNvSpPr/>
          <p:nvPr/>
        </p:nvSpPr>
        <p:spPr>
          <a:xfrm>
            <a:off x="6467372" y="5949307"/>
            <a:ext cx="1281145" cy="620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60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124-125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C8B2A4-4E57-4420-A6F5-67717F4F12AE}"/>
              </a:ext>
            </a:extLst>
          </p:cNvPr>
          <p:cNvSpPr txBox="1"/>
          <p:nvPr/>
        </p:nvSpPr>
        <p:spPr>
          <a:xfrm>
            <a:off x="1403648" y="263691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Q3-6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Q7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4960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Hyperbolic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692696"/>
                <a:ext cx="66967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From Pure Year 1 we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Are there similar identities for hyperbolic functions?</a:t>
                </a:r>
              </a:p>
              <a:p>
                <a:endParaRPr lang="en-GB" dirty="0"/>
              </a:p>
              <a:p>
                <a:r>
                  <a:rPr lang="en-GB" dirty="0"/>
                  <a:t>Use the definitions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𝑠𝑖𝑛h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𝑐𝑜𝑠h</m:t>
                    </m:r>
                  </m:oMath>
                </a14:m>
                <a:r>
                  <a:rPr lang="en-GB" dirty="0"/>
                  <a:t> to prove that…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92696"/>
                <a:ext cx="6696744" cy="1200329"/>
              </a:xfrm>
              <a:prstGeom prst="rect">
                <a:avLst/>
              </a:prstGeom>
              <a:blipFill>
                <a:blip r:embed="rId2"/>
                <a:stretch>
                  <a:fillRect l="-728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10080" y="2089572"/>
                <a:ext cx="453650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𝐜𝐨𝐬𝐡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𝐬𝐢𝐧𝐡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080" y="2089572"/>
                <a:ext cx="4536504" cy="4700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3728" y="3328222"/>
                <a:ext cx="453650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𝒔𝒆𝒄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𝒕𝒂𝒏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328222"/>
                <a:ext cx="4536504" cy="470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18136" y="4584967"/>
                <a:ext cx="5879183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𝒄𝒐𝒔𝒆𝒄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𝒄𝒐𝒕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136" y="4584967"/>
                <a:ext cx="5879183" cy="470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933987" y="1991038"/>
            <a:ext cx="1111971" cy="7112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0080" y="3250788"/>
            <a:ext cx="1111971" cy="7112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1627" y="4457349"/>
            <a:ext cx="1415848" cy="715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86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Hyperbolic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51520" y="6926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similar prove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1600" y="1628800"/>
                <a:ext cx="7020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𝒄𝒐𝒔𝒉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𝒄𝒐𝒔𝒉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628800"/>
                <a:ext cx="702027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260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58470" y="2226673"/>
                <a:ext cx="70202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𝒄𝒐𝒔𝒉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𝒄𝒐𝒔𝒉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𝒄𝒐𝒔𝒉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70" y="2226673"/>
                <a:ext cx="702027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60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52120" y="945466"/>
                <a:ext cx="3195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Similar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identity.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945466"/>
                <a:ext cx="319539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2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23928" y="3070443"/>
                <a:ext cx="47871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However this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GB" dirty="0"/>
                  <a:t> not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∓</m:t>
                    </m:r>
                  </m:oMath>
                </a14:m>
                <a:r>
                  <a:rPr lang="en-GB" dirty="0"/>
                  <a:t>, unlike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070443"/>
                <a:ext cx="4787112" cy="369332"/>
              </a:xfrm>
              <a:prstGeom prst="rect">
                <a:avLst/>
              </a:prstGeom>
              <a:blipFill>
                <a:blip r:embed="rId5"/>
                <a:stretch>
                  <a:fillRect l="-114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6588224" y="1314798"/>
            <a:ext cx="661595" cy="314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318913" y="2743200"/>
            <a:ext cx="436730" cy="368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8328" y="4158830"/>
                <a:ext cx="7020272" cy="1193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+mj-lt"/>
                  </a:rPr>
                  <a:t>Prove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𝒕𝒂𝒏𝒉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𝒔𝒊𝒏𝒉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𝒄𝒐𝒔𝒉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𝒕𝒂𝒏𝒉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𝒕𝒂𝒏𝒉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𝒕𝒂𝒏𝒉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𝒕𝒂𝒏𝒉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328" y="4158830"/>
                <a:ext cx="7020272" cy="1193596"/>
              </a:xfrm>
              <a:prstGeom prst="rect">
                <a:avLst/>
              </a:prstGeom>
              <a:blipFill rotWithShape="0">
                <a:blip r:embed="rId6"/>
                <a:stretch>
                  <a:fillRect l="-1302" t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283968" y="5691257"/>
            <a:ext cx="383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Notice this is + rather than - .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585076" y="5384800"/>
            <a:ext cx="770695" cy="320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9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Conic Sections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68079" y="4725328"/>
            <a:ext cx="80425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mathematics there are a number of different </a:t>
            </a:r>
            <a:r>
              <a:rPr lang="en-GB" b="1" dirty="0"/>
              <a:t>families of curves</a:t>
            </a:r>
            <a:r>
              <a:rPr lang="en-GB" dirty="0"/>
              <a:t>. These doing FP1 as their Further Maths option will encounter ellipses, parabolas and hyperbolas in Chapters 2 and Chapter 3 (“Conic Sections I and II”).</a:t>
            </a:r>
          </a:p>
          <a:p>
            <a:endParaRPr lang="en-GB" dirty="0"/>
          </a:p>
          <a:p>
            <a:r>
              <a:rPr lang="en-GB" dirty="0"/>
              <a:t>Each of these have different properties and their equations have different forms.</a:t>
            </a:r>
          </a:p>
          <a:p>
            <a:r>
              <a:rPr lang="en-GB" dirty="0"/>
              <a:t>It is possible to obtain these different types of curves by </a:t>
            </a:r>
            <a:r>
              <a:rPr lang="en-GB" b="1" dirty="0"/>
              <a:t>slicing a cone</a:t>
            </a:r>
            <a:r>
              <a:rPr lang="en-GB" dirty="0"/>
              <a:t>, hence “conic sections”.</a:t>
            </a:r>
          </a:p>
        </p:txBody>
      </p:sp>
      <p:pic>
        <p:nvPicPr>
          <p:cNvPr id="2052" name="Picture 4" descr="File:Conic Section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692696"/>
            <a:ext cx="3767934" cy="4058816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187624" y="2204864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axis of the parabola is parallel to the side of the cone.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411760" y="2636912"/>
            <a:ext cx="172819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411760" y="2636912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887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Osborn’s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83671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can get these identities from the normal sin/cos ones by:</a:t>
            </a:r>
          </a:p>
          <a:p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1720" y="3429000"/>
                <a:ext cx="43204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→−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     →−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429000"/>
                <a:ext cx="4320480" cy="8309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99592" y="1556792"/>
                <a:ext cx="7035421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Osborn’s Rule:</a:t>
                </a:r>
              </a:p>
              <a:p>
                <a:pPr marL="342900" indent="-342900">
                  <a:buAutoNum type="arabicPeriod"/>
                </a:pPr>
                <a:r>
                  <a:rPr lang="en-GB" sz="2400" dirty="0"/>
                  <a:t> Replacing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𝑠𝑖𝑛h</m:t>
                    </m:r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𝑐𝑜𝑠h</m:t>
                    </m:r>
                  </m:oMath>
                </a14:m>
                <a:endParaRPr lang="en-GB" sz="2400" dirty="0"/>
              </a:p>
              <a:p>
                <a:pPr marL="342900" indent="-342900">
                  <a:buAutoNum type="arabicPeriod"/>
                </a:pPr>
                <a:r>
                  <a:rPr lang="en-GB" sz="2400" dirty="0"/>
                  <a:t> </a:t>
                </a:r>
                <a:r>
                  <a:rPr lang="en-GB" sz="2400" b="1" dirty="0"/>
                  <a:t>Negate</a:t>
                </a:r>
                <a:r>
                  <a:rPr lang="en-GB" sz="2400" dirty="0"/>
                  <a:t> any explicit or implied </a:t>
                </a:r>
                <a:r>
                  <a:rPr lang="en-GB" sz="2400" b="1" dirty="0"/>
                  <a:t>product of two sines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556792"/>
                <a:ext cx="7035421" cy="1200329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95421" y="4352748"/>
                <a:ext cx="2232248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func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421" y="4352748"/>
                <a:ext cx="2232248" cy="524182"/>
              </a:xfrm>
              <a:prstGeom prst="rect">
                <a:avLst/>
              </a:prstGeom>
              <a:blipFill rotWithShape="0">
                <a:blip r:embed="rId4"/>
                <a:stretch>
                  <a:fillRect l="-2186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102653" y="3384645"/>
            <a:ext cx="2243556" cy="481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02653" y="3873297"/>
            <a:ext cx="2243556" cy="4818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2066" y="5183403"/>
                <a:ext cx="7984278" cy="1169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−1   →    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𝐜𝐨𝐬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→  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𝐭𝐚𝐧𝐡</m:t>
                              </m:r>
                            </m:fName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𝐭𝐚𝐧𝐡</m:t>
                              </m:r>
                            </m:fName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𝐭𝐚𝐧𝐡</m:t>
                              </m:r>
                            </m:fName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𝐭𝐚𝐧𝐡</m:t>
                              </m:r>
                            </m:fName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66" y="5183403"/>
                <a:ext cx="7984278" cy="11692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563539" y="5109029"/>
            <a:ext cx="3622517" cy="461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1484" y="5570102"/>
            <a:ext cx="2664574" cy="8161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504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Solving Equations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0436" y="7393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Either use hyperbolic identities or basic definitions of hyperbolic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916832"/>
                <a:ext cx="3528392" cy="6463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16832"/>
                <a:ext cx="3528392" cy="6463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0436" y="3501008"/>
                <a:ext cx="4572000" cy="15456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=7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" y="3501008"/>
                <a:ext cx="4572000" cy="15456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02436" y="1916832"/>
                <a:ext cx="3528392" cy="6463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for all real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436" y="1916832"/>
                <a:ext cx="3528392" cy="64639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850256" y="3138631"/>
                <a:ext cx="4065144" cy="2721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sin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256" y="3138631"/>
                <a:ext cx="4065144" cy="2721964"/>
              </a:xfrm>
              <a:prstGeom prst="rect">
                <a:avLst/>
              </a:prstGeom>
              <a:blipFill rotWithShape="0">
                <a:blip r:embed="rId5"/>
                <a:stretch>
                  <a:fillRect l="-1349" t="-13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661955" y="3021833"/>
            <a:ext cx="3630645" cy="27693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8802" y="3018224"/>
            <a:ext cx="4049791" cy="27693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14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6690" y="1731609"/>
                <a:ext cx="6264696" cy="1187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90" y="1731609"/>
                <a:ext cx="6264696" cy="11876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8788" y="856886"/>
                <a:ext cx="5112169" cy="6169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en-GB" sz="2400" dirty="0"/>
                  <a:t>Pure Year 1 one: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,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88" y="856886"/>
                <a:ext cx="5112169" cy="616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81114" y="3762116"/>
                <a:ext cx="3027924" cy="209198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/>
                  <a:t>, find the exact value of: </a:t>
                </a:r>
              </a:p>
              <a:p>
                <a:pPr marL="457200" indent="-457200">
                  <a:buAutoNum type="alphaLcParenR"/>
                </a:pP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dirty="0"/>
              </a:p>
              <a:p>
                <a:pPr marL="457200" indent="-457200">
                  <a:buAutoNum type="alphaLcParenR"/>
                </a:pP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b="0" dirty="0"/>
              </a:p>
              <a:p>
                <a:pPr marL="457200" indent="-457200">
                  <a:buAutoNum type="alphaLcParenR"/>
                </a:pPr>
                <a:r>
                  <a:rPr lang="en-GB" sz="24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14" y="3762116"/>
                <a:ext cx="3027924" cy="2091983"/>
              </a:xfrm>
              <a:prstGeom prst="rect">
                <a:avLst/>
              </a:prstGeom>
              <a:blipFill rotWithShape="0">
                <a:blip r:embed="rId4"/>
                <a:stretch>
                  <a:fillRect b="-188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95936" y="3750667"/>
                <a:ext cx="4031788" cy="2516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750667"/>
                <a:ext cx="4031788" cy="25167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654196" y="3616874"/>
            <a:ext cx="3052890" cy="1274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54196" y="4891314"/>
            <a:ext cx="3052890" cy="50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4196" y="5399314"/>
            <a:ext cx="3052890" cy="812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9751" y="1665701"/>
            <a:ext cx="3291791" cy="12516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271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836712"/>
            <a:ext cx="6905625" cy="1162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522" y="2055113"/>
            <a:ext cx="6272510" cy="1659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83" y="3695744"/>
            <a:ext cx="5343169" cy="13519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107" y="3976914"/>
            <a:ext cx="4772749" cy="28757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39326" y="2005834"/>
            <a:ext cx="6624217" cy="1724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68800" y="3976913"/>
            <a:ext cx="4775200" cy="2902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699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128-129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FB5C391-7D09-4C68-AE83-FF934905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43615"/>
            <a:ext cx="6841111" cy="1014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3EF868-9B92-4493-97E4-7FC178157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4" y="4154779"/>
            <a:ext cx="4737679" cy="9832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06A0BE-60AF-4610-8D5A-9CF14232DA85}"/>
              </a:ext>
            </a:extLst>
          </p:cNvPr>
          <p:cNvSpPr/>
          <p:nvPr/>
        </p:nvSpPr>
        <p:spPr>
          <a:xfrm>
            <a:off x="395536" y="4163340"/>
            <a:ext cx="7145561" cy="9811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03CDC-113F-48D1-95D4-7F0F2FFF475D}"/>
              </a:ext>
            </a:extLst>
          </p:cNvPr>
          <p:cNvSpPr txBox="1"/>
          <p:nvPr/>
        </p:nvSpPr>
        <p:spPr>
          <a:xfrm>
            <a:off x="4597964" y="60910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Q6-7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Q8-9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228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Differentiating 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71600" y="980728"/>
                <a:ext cx="4248472" cy="3364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sech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coth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80728"/>
                <a:ext cx="4248472" cy="33645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48164" y="1239993"/>
                <a:ext cx="2664296" cy="203132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Important Memorisation Tip</a:t>
                </a:r>
                <a:r>
                  <a:rPr lang="en-GB" dirty="0"/>
                  <a:t>: They’re all the same as non-hyperbolic results, other than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𝑐𝑜𝑠h</m:t>
                    </m:r>
                  </m:oMath>
                </a14:m>
                <a:r>
                  <a:rPr lang="en-GB" dirty="0"/>
                  <a:t> is not negated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becomes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(i.e. </a:t>
                </a:r>
                <a:r>
                  <a:rPr lang="en-GB" b="1" dirty="0"/>
                  <a:t>is</a:t>
                </a:r>
                <a:r>
                  <a:rPr lang="en-GB" dirty="0"/>
                  <a:t> negated).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164" y="1239993"/>
                <a:ext cx="2664296" cy="2031325"/>
              </a:xfrm>
              <a:prstGeom prst="rect">
                <a:avLst/>
              </a:prstGeom>
              <a:blipFill>
                <a:blip r:embed="rId3"/>
                <a:stretch>
                  <a:fillRect l="-1361" t="-888" b="-29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95736" y="4509120"/>
                <a:ext cx="5184576" cy="62427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400"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509120"/>
                <a:ext cx="5184576" cy="624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18160" y="5314031"/>
                <a:ext cx="4824536" cy="1161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160" y="5314031"/>
                <a:ext cx="4824536" cy="1161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2200549" y="5133393"/>
            <a:ext cx="5180420" cy="13419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39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980728"/>
            <a:ext cx="6970271" cy="16561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860032" y="2649181"/>
            <a:ext cx="36688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Hint</a:t>
            </a:r>
            <a:r>
              <a:rPr lang="en-GB" dirty="0"/>
              <a:t>: Did someone say chain rule?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676" y="3212976"/>
            <a:ext cx="6624736" cy="34348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971600" y="3212976"/>
            <a:ext cx="7056784" cy="3528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652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Inverse 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3100" y="891828"/>
                <a:ext cx="5073600" cy="298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arsinh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i="1">
                                  <a:latin typeface="Cambria Math"/>
                                </a:rPr>
                                <m:t>1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/>
                                </a:rPr>
                                <m:t>ar</m:t>
                              </m:r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en-GB" sz="2800" b="0" i="1" dirty="0">
                    <a:latin typeface="Cambria Math" panose="02040503050406030204" pitchFamily="18" charset="0"/>
                  </a:rPr>
                </a:b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0" y="891828"/>
                <a:ext cx="5073600" cy="29845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208478" y="830956"/>
            <a:ext cx="205922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75176" y="1184960"/>
                <a:ext cx="3045296" cy="2713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𝑎𝑟𝑠𝑖𝑛h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</m:func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sinh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176" y="1184960"/>
                <a:ext cx="3045296" cy="27136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208478" y="1200288"/>
            <a:ext cx="2059222" cy="5904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208478" y="1793683"/>
            <a:ext cx="2059222" cy="5558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08478" y="2349500"/>
            <a:ext cx="2059222" cy="5841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8478" y="2935505"/>
            <a:ext cx="2059222" cy="925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004048" y="1412776"/>
            <a:ext cx="936104" cy="82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5222" y="4079709"/>
            <a:ext cx="205922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33052" y="4126565"/>
                <a:ext cx="3699791" cy="838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𝑎𝑟𝑐𝑜𝑠h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prove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052" y="4126565"/>
                <a:ext cx="3699791" cy="838563"/>
              </a:xfrm>
              <a:prstGeom prst="rect">
                <a:avLst/>
              </a:prstGeom>
              <a:blipFill rotWithShape="0">
                <a:blip r:embed="rId4"/>
                <a:stretch>
                  <a:fillRect l="-1483" t="-4380" b="-3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24128" y="4854246"/>
                <a:ext cx="3683159" cy="2003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𝒂𝒓𝒄𝒐𝒔𝒉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rad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𝒂𝒓𝒄𝒐𝒔𝒉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𝒅𝒚</m:t>
                                  </m:r>
                                </m:num>
                                <m:den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𝒂𝒓𝒄𝒐𝒔𝒉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sSup>
                        <m:s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𝒅𝒚</m:t>
                                  </m:r>
                                </m:num>
                                <m:den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854246"/>
                <a:ext cx="3683159" cy="20037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012160" y="4917233"/>
            <a:ext cx="2911466" cy="18894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4005064"/>
            <a:ext cx="914285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7299" y="4451272"/>
                <a:ext cx="3699791" cy="2130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𝑎𝑟𝑡𝑎𝑛h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b="1" dirty="0"/>
                  <a:t>By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𝒂𝒓𝒕𝒂𝒏𝒉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 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99" y="4451272"/>
                <a:ext cx="3699791" cy="2130840"/>
              </a:xfrm>
              <a:prstGeom prst="rect">
                <a:avLst/>
              </a:prstGeom>
              <a:blipFill rotWithShape="0">
                <a:blip r:embed="rId6"/>
                <a:stretch>
                  <a:fillRect l="-13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20172" y="5103845"/>
            <a:ext cx="3710652" cy="16506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41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          Test Yarrr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0" y="86207"/>
            <a:ext cx="965916" cy="936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758246"/>
            <a:ext cx="6391275" cy="857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49" y="2898969"/>
            <a:ext cx="5976664" cy="14025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1728595"/>
            <a:ext cx="6515100" cy="105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9257" y="4437112"/>
            <a:ext cx="4806994" cy="2314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592208" y="1691908"/>
            <a:ext cx="6180191" cy="10512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59832" y="4414663"/>
            <a:ext cx="4544617" cy="1454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63484" y="5868954"/>
            <a:ext cx="4544617" cy="9048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52500" y="587744"/>
            <a:ext cx="8191500" cy="2806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525" y="585788"/>
            <a:ext cx="266700" cy="2381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2388" y="47625"/>
            <a:ext cx="1042987" cy="509588"/>
          </a:xfrm>
          <a:custGeom>
            <a:avLst/>
            <a:gdLst>
              <a:gd name="connsiteX0" fmla="*/ 4762 w 1042987"/>
              <a:gd name="connsiteY0" fmla="*/ 509588 h 509588"/>
              <a:gd name="connsiteX1" fmla="*/ 223837 w 1042987"/>
              <a:gd name="connsiteY1" fmla="*/ 509588 h 509588"/>
              <a:gd name="connsiteX2" fmla="*/ 252412 w 1042987"/>
              <a:gd name="connsiteY2" fmla="*/ 395288 h 509588"/>
              <a:gd name="connsiteX3" fmla="*/ 0 w 1042987"/>
              <a:gd name="connsiteY3" fmla="*/ 304800 h 509588"/>
              <a:gd name="connsiteX4" fmla="*/ 123825 w 1042987"/>
              <a:gd name="connsiteY4" fmla="*/ 161925 h 509588"/>
              <a:gd name="connsiteX5" fmla="*/ 323850 w 1042987"/>
              <a:gd name="connsiteY5" fmla="*/ 76200 h 509588"/>
              <a:gd name="connsiteX6" fmla="*/ 538162 w 1042987"/>
              <a:gd name="connsiteY6" fmla="*/ 19050 h 509588"/>
              <a:gd name="connsiteX7" fmla="*/ 695325 w 1042987"/>
              <a:gd name="connsiteY7" fmla="*/ 33338 h 509588"/>
              <a:gd name="connsiteX8" fmla="*/ 871537 w 1042987"/>
              <a:gd name="connsiteY8" fmla="*/ 85725 h 509588"/>
              <a:gd name="connsiteX9" fmla="*/ 1014412 w 1042987"/>
              <a:gd name="connsiteY9" fmla="*/ 209550 h 509588"/>
              <a:gd name="connsiteX10" fmla="*/ 981075 w 1042987"/>
              <a:gd name="connsiteY10" fmla="*/ 276225 h 509588"/>
              <a:gd name="connsiteX11" fmla="*/ 876300 w 1042987"/>
              <a:gd name="connsiteY11" fmla="*/ 309563 h 509588"/>
              <a:gd name="connsiteX12" fmla="*/ 838200 w 1042987"/>
              <a:gd name="connsiteY12" fmla="*/ 323850 h 509588"/>
              <a:gd name="connsiteX13" fmla="*/ 885825 w 1042987"/>
              <a:gd name="connsiteY13" fmla="*/ 447675 h 509588"/>
              <a:gd name="connsiteX14" fmla="*/ 900112 w 1042987"/>
              <a:gd name="connsiteY14" fmla="*/ 504825 h 509588"/>
              <a:gd name="connsiteX15" fmla="*/ 1033462 w 1042987"/>
              <a:gd name="connsiteY15" fmla="*/ 504825 h 509588"/>
              <a:gd name="connsiteX16" fmla="*/ 1042987 w 1042987"/>
              <a:gd name="connsiteY16" fmla="*/ 0 h 509588"/>
              <a:gd name="connsiteX17" fmla="*/ 0 w 1042987"/>
              <a:gd name="connsiteY17" fmla="*/ 14288 h 509588"/>
              <a:gd name="connsiteX18" fmla="*/ 4762 w 1042987"/>
              <a:gd name="connsiteY18" fmla="*/ 509588 h 50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42987" h="509588">
                <a:moveTo>
                  <a:pt x="4762" y="509588"/>
                </a:moveTo>
                <a:lnTo>
                  <a:pt x="223837" y="509588"/>
                </a:lnTo>
                <a:lnTo>
                  <a:pt x="252412" y="395288"/>
                </a:lnTo>
                <a:lnTo>
                  <a:pt x="0" y="304800"/>
                </a:lnTo>
                <a:lnTo>
                  <a:pt x="123825" y="161925"/>
                </a:lnTo>
                <a:lnTo>
                  <a:pt x="323850" y="76200"/>
                </a:lnTo>
                <a:lnTo>
                  <a:pt x="538162" y="19050"/>
                </a:lnTo>
                <a:lnTo>
                  <a:pt x="695325" y="33338"/>
                </a:lnTo>
                <a:lnTo>
                  <a:pt x="871537" y="85725"/>
                </a:lnTo>
                <a:lnTo>
                  <a:pt x="1014412" y="209550"/>
                </a:lnTo>
                <a:lnTo>
                  <a:pt x="981075" y="276225"/>
                </a:lnTo>
                <a:lnTo>
                  <a:pt x="876300" y="309563"/>
                </a:lnTo>
                <a:lnTo>
                  <a:pt x="838200" y="323850"/>
                </a:lnTo>
                <a:lnTo>
                  <a:pt x="885825" y="447675"/>
                </a:lnTo>
                <a:lnTo>
                  <a:pt x="900112" y="504825"/>
                </a:lnTo>
                <a:lnTo>
                  <a:pt x="1033462" y="504825"/>
                </a:lnTo>
                <a:lnTo>
                  <a:pt x="1042987" y="0"/>
                </a:lnTo>
                <a:lnTo>
                  <a:pt x="0" y="14288"/>
                </a:lnTo>
                <a:cubicBezTo>
                  <a:pt x="1587" y="179388"/>
                  <a:pt x="3175" y="344488"/>
                  <a:pt x="4762" y="509588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7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C184E2A-762B-466F-A5E2-00216FB38FE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>
              <a:extLst>
                <a:ext uri="{FF2B5EF4-FFF2-40B4-BE49-F238E27FC236}">
                  <a16:creationId xmlns:a16="http://schemas.microsoft.com/office/drawing/2014/main" id="{8ACEC604-B369-4274-A9EC-36DB367813E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Maclaurin expansions for approximations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2846338-2B87-49E7-B2EC-937B5443989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7AC47D-6363-4B7A-8BEE-738A0348CB4D}"/>
                  </a:ext>
                </a:extLst>
              </p:cNvPr>
              <p:cNvSpPr txBox="1"/>
              <p:nvPr/>
            </p:nvSpPr>
            <p:spPr>
              <a:xfrm>
                <a:off x="281210" y="746745"/>
                <a:ext cx="6792019" cy="26122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(a)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𝑎𝑟𝑠𝑖𝑛h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GB" sz="1600" dirty="0"/>
                  <a:t>  </a:t>
                </a:r>
                <a:r>
                  <a:rPr lang="en-GB" sz="1600" b="1" dirty="0"/>
                  <a:t>[We did this earlier]</a:t>
                </a:r>
              </a:p>
              <a:p>
                <a:r>
                  <a:rPr lang="en-GB" sz="1600" dirty="0"/>
                  <a:t>(b) Find the first two non-zero terms of the series expansion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The general form for the series expansion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</a:rPr>
                                            <m:t>!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(c) Find, in simplest terms,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(d) Use your approximation up to and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600" dirty="0"/>
                  <a:t> to find an approximate value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0.5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(e) Calculate the percentage error in using this approximation.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7AC47D-6363-4B7A-8BEE-738A0348C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10" y="746745"/>
                <a:ext cx="6792019" cy="2612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F3790A-744B-43CB-B5D0-3CC86CA97D0A}"/>
                  </a:ext>
                </a:extLst>
              </p:cNvPr>
              <p:cNvSpPr txBox="1"/>
              <p:nvPr/>
            </p:nvSpPr>
            <p:spPr>
              <a:xfrm>
                <a:off x="490786" y="3431282"/>
                <a:ext cx="5633789" cy="336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Need to use a Maclaurin expansion.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⇒ 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⇒ 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⇒  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br>
                  <a:rPr lang="en-GB" sz="1400" b="0" dirty="0"/>
                </a:br>
                <a:r>
                  <a:rPr lang="en-GB" sz="1400" b="0" dirty="0"/>
                  <a:t>Maclaurin expansion: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1!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′′′</m:t>
                            </m:r>
                          </m:sup>
                        </m:sSup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3!</m:t>
                        </m:r>
                      </m:den>
                    </m:f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400" dirty="0"/>
                  <a:t> term will occur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  ⇒   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4!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2!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GB" sz="1400" dirty="0"/>
              </a:p>
              <a:p>
                <a:r>
                  <a:rPr lang="en-GB" sz="1400" dirty="0"/>
                  <a:t>Coefficient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F3790A-744B-43CB-B5D0-3CC86CA97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6" y="3431282"/>
                <a:ext cx="5633789" cy="3366627"/>
              </a:xfrm>
              <a:prstGeom prst="rect">
                <a:avLst/>
              </a:prstGeom>
              <a:blipFill>
                <a:blip r:embed="rId3"/>
                <a:stretch>
                  <a:fillRect l="-325" t="-3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8D552E-9B3B-461E-BA24-86120F29096D}"/>
                  </a:ext>
                </a:extLst>
              </p:cNvPr>
              <p:cNvSpPr txBox="1"/>
              <p:nvPr/>
            </p:nvSpPr>
            <p:spPr>
              <a:xfrm>
                <a:off x="6096000" y="3501008"/>
                <a:ext cx="2848297" cy="166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0.5≈0.5−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=0.48151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:r>
                  <a:rPr lang="en-GB" sz="1400" dirty="0"/>
                  <a:t>% error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0.48151−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𝑎𝑟𝑠𝑖𝑛h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 0.5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𝑎𝑟𝑠𝑖𝑛h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 0.5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×100</m:t>
                    </m:r>
                  </m:oMath>
                </a14:m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=0.062% (3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dp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28D552E-9B3B-461E-BA24-86120F290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01008"/>
                <a:ext cx="2848297" cy="1667508"/>
              </a:xfrm>
              <a:prstGeom prst="rect">
                <a:avLst/>
              </a:prstGeom>
              <a:blipFill>
                <a:blip r:embed="rId4"/>
                <a:stretch>
                  <a:fillRect l="-642" b="-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C66E16A-F754-4CC9-A44D-FAA66D8FAF7B}"/>
              </a:ext>
            </a:extLst>
          </p:cNvPr>
          <p:cNvSpPr/>
          <p:nvPr/>
        </p:nvSpPr>
        <p:spPr>
          <a:xfrm>
            <a:off x="199703" y="3453273"/>
            <a:ext cx="195833" cy="2256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B68AE8-2D65-4169-80DF-BD3EC6426D2D}"/>
              </a:ext>
            </a:extLst>
          </p:cNvPr>
          <p:cNvSpPr/>
          <p:nvPr/>
        </p:nvSpPr>
        <p:spPr>
          <a:xfrm>
            <a:off x="183293" y="6100315"/>
            <a:ext cx="195833" cy="2256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A92CD3-342D-4D2C-9E91-B7E7720A6D34}"/>
              </a:ext>
            </a:extLst>
          </p:cNvPr>
          <p:cNvSpPr/>
          <p:nvPr/>
        </p:nvSpPr>
        <p:spPr>
          <a:xfrm>
            <a:off x="5852542" y="3501008"/>
            <a:ext cx="195833" cy="2256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D7C0BA-0550-4D1A-BB51-F37140AB8056}"/>
              </a:ext>
            </a:extLst>
          </p:cNvPr>
          <p:cNvSpPr/>
          <p:nvPr/>
        </p:nvSpPr>
        <p:spPr>
          <a:xfrm>
            <a:off x="5826063" y="4556131"/>
            <a:ext cx="195833" cy="2256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77916F-CE1F-4A90-8A4F-F969B09012ED}"/>
              </a:ext>
            </a:extLst>
          </p:cNvPr>
          <p:cNvSpPr txBox="1"/>
          <p:nvPr/>
        </p:nvSpPr>
        <p:spPr>
          <a:xfrm>
            <a:off x="3957835" y="3708648"/>
            <a:ext cx="1498452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Need to keep going until we have two non-zero terms for the Maclaurin expansion.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BEB645-8E8F-4826-AB4A-76D53AD9CE20}"/>
              </a:ext>
            </a:extLst>
          </p:cNvPr>
          <p:cNvSpPr/>
          <p:nvPr/>
        </p:nvSpPr>
        <p:spPr>
          <a:xfrm>
            <a:off x="401166" y="3465105"/>
            <a:ext cx="5332884" cy="23927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E6D5E9-101A-4EB0-8703-475F5AA05FCD}"/>
              </a:ext>
            </a:extLst>
          </p:cNvPr>
          <p:cNvSpPr/>
          <p:nvPr/>
        </p:nvSpPr>
        <p:spPr>
          <a:xfrm>
            <a:off x="401166" y="6100315"/>
            <a:ext cx="5332884" cy="6814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03B4AD-B7FD-4DBF-8C52-984E0138EC7A}"/>
              </a:ext>
            </a:extLst>
          </p:cNvPr>
          <p:cNvSpPr/>
          <p:nvPr/>
        </p:nvSpPr>
        <p:spPr>
          <a:xfrm>
            <a:off x="6047879" y="3508483"/>
            <a:ext cx="2848297" cy="9286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8EF1F4-F69E-4DC3-815B-4E777A0B262B}"/>
              </a:ext>
            </a:extLst>
          </p:cNvPr>
          <p:cNvSpPr/>
          <p:nvPr/>
        </p:nvSpPr>
        <p:spPr>
          <a:xfrm>
            <a:off x="6032636" y="4560045"/>
            <a:ext cx="2848297" cy="9286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47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stCxn id="18" idx="3"/>
          </p:cNvCxnSpPr>
          <p:nvPr/>
        </p:nvCxnSpPr>
        <p:spPr>
          <a:xfrm flipH="1">
            <a:off x="2332414" y="2401488"/>
            <a:ext cx="307110" cy="51581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Comparing circles and hyperbolas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2530" name="Picture 2" descr="http://upload.wikimedia.org/wikipedia/commons/thumb/9/97/Hyperbola_properties.svg/500px-Hyperbola_propertie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105" y="1840190"/>
            <a:ext cx="2292502" cy="19853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27070" y="16042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Wikipedia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49456" y="4105526"/>
                <a:ext cx="3231400" cy="2345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The equivalent hyperbola (which crosses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-axis 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GB" sz="1600" b="1" dirty="0"/>
                  <a:t>)</a:t>
                </a:r>
              </a:p>
              <a:p>
                <a:r>
                  <a:rPr lang="en-GB" dirty="0"/>
                  <a:t>Cartesian equation:</a:t>
                </a:r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:endParaRPr lang="en-GB" sz="600" b="1" dirty="0"/>
              </a:p>
              <a:p>
                <a:r>
                  <a:rPr lang="en-GB" dirty="0"/>
                  <a:t>Parametric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456" y="4105526"/>
                <a:ext cx="3231400" cy="2345322"/>
              </a:xfrm>
              <a:prstGeom prst="rect">
                <a:avLst/>
              </a:prstGeom>
              <a:blipFill>
                <a:blip r:embed="rId3"/>
                <a:stretch>
                  <a:fillRect l="-1698" t="-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1302908" y="2918759"/>
            <a:ext cx="23042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32414" y="1707559"/>
            <a:ext cx="1891" cy="210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659458" y="2248395"/>
            <a:ext cx="129557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45607" y="3790123"/>
                <a:ext cx="2286000" cy="2868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b="1" dirty="0"/>
                  <a:t>The ‘simplest’ circle is a unit circle centred at the origin.</a:t>
                </a:r>
              </a:p>
              <a:p>
                <a:r>
                  <a:rPr lang="en-GB" dirty="0"/>
                  <a:t>Cartesian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dirty="0"/>
                  <a:t>Parametric </a:t>
                </a:r>
                <a:r>
                  <a:rPr lang="en-GB" dirty="0" err="1"/>
                  <a:t>eqns</a:t>
                </a:r>
                <a:r>
                  <a:rPr lang="en-GB" dirty="0"/>
                  <a:t> (in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607" y="3790123"/>
                <a:ext cx="2286000" cy="2868542"/>
              </a:xfrm>
              <a:prstGeom prst="rect">
                <a:avLst/>
              </a:prstGeom>
              <a:blipFill>
                <a:blip r:embed="rId4"/>
                <a:stretch>
                  <a:fillRect l="-2400" t="-638" r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22888" y="1151497"/>
            <a:ext cx="2615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Circles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47208" y="2074902"/>
                <a:ext cx="5146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08" y="2074902"/>
                <a:ext cx="514623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2626846" y="2320405"/>
            <a:ext cx="86568" cy="949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2427664" y="2764906"/>
            <a:ext cx="78032" cy="152400"/>
          </a:xfrm>
          <a:custGeom>
            <a:avLst/>
            <a:gdLst>
              <a:gd name="connsiteX0" fmla="*/ 0 w 78032"/>
              <a:gd name="connsiteY0" fmla="*/ 0 h 152400"/>
              <a:gd name="connsiteX1" fmla="*/ 57150 w 78032"/>
              <a:gd name="connsiteY1" fmla="*/ 50800 h 152400"/>
              <a:gd name="connsiteX2" fmla="*/ 76200 w 78032"/>
              <a:gd name="connsiteY2" fmla="*/ 107950 h 152400"/>
              <a:gd name="connsiteX3" fmla="*/ 76200 w 78032"/>
              <a:gd name="connsiteY3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32" h="152400">
                <a:moveTo>
                  <a:pt x="0" y="0"/>
                </a:moveTo>
                <a:cubicBezTo>
                  <a:pt x="22225" y="16404"/>
                  <a:pt x="44450" y="32808"/>
                  <a:pt x="57150" y="50800"/>
                </a:cubicBezTo>
                <a:cubicBezTo>
                  <a:pt x="69850" y="68792"/>
                  <a:pt x="73025" y="91017"/>
                  <a:pt x="76200" y="107950"/>
                </a:cubicBezTo>
                <a:cubicBezTo>
                  <a:pt x="79375" y="124883"/>
                  <a:pt x="77787" y="138641"/>
                  <a:pt x="76200" y="152400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28819" y="2617193"/>
                <a:ext cx="22052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819" y="2617193"/>
                <a:ext cx="220523" cy="307777"/>
              </a:xfrm>
              <a:prstGeom prst="rect">
                <a:avLst/>
              </a:prstGeom>
              <a:blipFill>
                <a:blip r:embed="rId6"/>
                <a:stretch>
                  <a:fillRect r="-13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865187" y="2867820"/>
                <a:ext cx="318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87" y="2867820"/>
                <a:ext cx="31812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02443" y="2031124"/>
                <a:ext cx="318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43" y="2031124"/>
                <a:ext cx="318128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214303" y="1186871"/>
            <a:ext cx="325141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Hyperbolas</a:t>
            </a:r>
          </a:p>
        </p:txBody>
      </p:sp>
      <p:sp>
        <p:nvSpPr>
          <p:cNvPr id="27" name="Left-Right Arrow 26"/>
          <p:cNvSpPr/>
          <p:nvPr/>
        </p:nvSpPr>
        <p:spPr>
          <a:xfrm rot="21413707">
            <a:off x="3572063" y="4951040"/>
            <a:ext cx="1873501" cy="28133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similar</a:t>
            </a:r>
            <a:endParaRPr lang="en-GB" dirty="0"/>
          </a:p>
        </p:txBody>
      </p:sp>
      <p:sp>
        <p:nvSpPr>
          <p:cNvPr id="29" name="Left-Right Arrow 28"/>
          <p:cNvSpPr/>
          <p:nvPr/>
        </p:nvSpPr>
        <p:spPr>
          <a:xfrm rot="21168843">
            <a:off x="3763778" y="5905832"/>
            <a:ext cx="1871482" cy="281339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similar</a:t>
            </a:r>
            <a:endParaRPr lang="en-GB" dirty="0"/>
          </a:p>
        </p:txBody>
      </p:sp>
      <p:sp>
        <p:nvSpPr>
          <p:cNvPr id="56" name="Rectangle 55"/>
          <p:cNvSpPr/>
          <p:nvPr/>
        </p:nvSpPr>
        <p:spPr>
          <a:xfrm>
            <a:off x="1579325" y="4839898"/>
            <a:ext cx="1680189" cy="490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418731" y="5948533"/>
            <a:ext cx="764584" cy="6295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280309" y="4913431"/>
            <a:ext cx="1377727" cy="4124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807956" y="5585264"/>
            <a:ext cx="907232" cy="5407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942" y="644523"/>
            <a:ext cx="800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(Don’t make notes on this slide) You will cover Hyperbolas in FP1, but this will give some context for the eponymously named ‘hyperbolic functions’ that we will explore in this chapter.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8FAEA-DB0D-4CBA-983B-760F387B358C}"/>
              </a:ext>
            </a:extLst>
          </p:cNvPr>
          <p:cNvSpPr txBox="1"/>
          <p:nvPr/>
        </p:nvSpPr>
        <p:spPr>
          <a:xfrm>
            <a:off x="8465716" y="-13787"/>
            <a:ext cx="66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Wingdings" panose="05000000000000000000" pitchFamily="2" charset="2"/>
              </a:rPr>
              <a:t>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C8384B-168E-4F82-8C90-148F259C32C6}"/>
              </a:ext>
            </a:extLst>
          </p:cNvPr>
          <p:cNvCxnSpPr>
            <a:cxnSpLocks/>
          </p:cNvCxnSpPr>
          <p:nvPr/>
        </p:nvCxnSpPr>
        <p:spPr>
          <a:xfrm>
            <a:off x="8576474" y="108932"/>
            <a:ext cx="299078" cy="30212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6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133-134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E1305B-4C21-4C5E-AF73-2A15B5A9A586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Q2-5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Q10-17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2011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Standard Integrals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4608" y="1006413"/>
                <a:ext cx="4536505" cy="5821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sech</m:t>
                                  </m:r>
                                </m:e>
                                <m:sup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cosech</m:t>
                                  </m:r>
                                </m:e>
                                <m:sup>
                                  <m: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fName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sech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cosech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arcsin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608" y="1006413"/>
                <a:ext cx="4536505" cy="58218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31306" y="732010"/>
            <a:ext cx="2747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Same as non-hyperbolic version?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8643" y="229919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6774" y="17008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8643" y="285293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7346" y="386529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6774" y="121694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3929" y="335911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846168" y="2816923"/>
            <a:ext cx="138832" cy="145027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89700" y="3194943"/>
            <a:ext cx="1730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in formula booklet.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01580" y="1004711"/>
            <a:ext cx="1749264" cy="53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01580" y="1610652"/>
            <a:ext cx="1749264" cy="53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27984" y="2157112"/>
            <a:ext cx="1749264" cy="53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53648" y="2703572"/>
            <a:ext cx="1749264" cy="53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62860" y="3272597"/>
            <a:ext cx="1749264" cy="53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44734" y="3833247"/>
            <a:ext cx="1538288" cy="53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58342" y="4428139"/>
            <a:ext cx="1538288" cy="53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81329" y="4988789"/>
            <a:ext cx="1538288" cy="53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33472" y="5564764"/>
            <a:ext cx="1538288" cy="53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1428" y="6127951"/>
            <a:ext cx="1538288" cy="53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3DB9D20E-8E2B-4717-9930-66DDA47E621C}"/>
              </a:ext>
            </a:extLst>
          </p:cNvPr>
          <p:cNvSpPr/>
          <p:nvPr/>
        </p:nvSpPr>
        <p:spPr>
          <a:xfrm rot="10800000">
            <a:off x="2049943" y="4419599"/>
            <a:ext cx="236057" cy="111442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1AA085-9780-42F9-81D7-6C4EC92BB61E}"/>
              </a:ext>
            </a:extLst>
          </p:cNvPr>
          <p:cNvSpPr txBox="1"/>
          <p:nvPr/>
        </p:nvSpPr>
        <p:spPr>
          <a:xfrm>
            <a:off x="685800" y="4652037"/>
            <a:ext cx="1374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Was covered in Chapter 3.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01197EEC-C362-4415-BFD0-8E301D7027FB}"/>
              </a:ext>
            </a:extLst>
          </p:cNvPr>
          <p:cNvSpPr/>
          <p:nvPr/>
        </p:nvSpPr>
        <p:spPr>
          <a:xfrm rot="10800000">
            <a:off x="1545968" y="2272489"/>
            <a:ext cx="187582" cy="190898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EBC147-505D-49F7-94B0-7820FE62377F}"/>
              </a:ext>
            </a:extLst>
          </p:cNvPr>
          <p:cNvSpPr txBox="1"/>
          <p:nvPr/>
        </p:nvSpPr>
        <p:spPr>
          <a:xfrm>
            <a:off x="195463" y="2573669"/>
            <a:ext cx="1374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 in this chapter but worth briefly mentioning.</a:t>
            </a:r>
          </a:p>
        </p:txBody>
      </p:sp>
    </p:spTree>
    <p:extLst>
      <p:ext uri="{BB962C8B-B14F-4D97-AF65-F5344CB8AC3E}">
        <p14:creationId xmlns:p14="http://schemas.microsoft.com/office/powerpoint/2010/main" val="36992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24636" y="3775348"/>
                <a:ext cx="3528392" cy="278601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636" y="3775348"/>
                <a:ext cx="3528392" cy="2786019"/>
              </a:xfrm>
              <a:prstGeom prst="rect">
                <a:avLst/>
              </a:prstGeom>
              <a:blipFill>
                <a:blip r:embed="rId2"/>
                <a:stretch>
                  <a:fillRect l="-16295" t="-30586" b="-43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Examples – Do From Memory!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22900" y="807120"/>
                <a:ext cx="3710880" cy="1344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𝒂𝒙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/>
                  <a:t>e.g.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900" y="807120"/>
                <a:ext cx="3710880" cy="1344599"/>
              </a:xfrm>
              <a:prstGeom prst="rect">
                <a:avLst/>
              </a:prstGeom>
              <a:blipFill>
                <a:blip r:embed="rId3"/>
                <a:stretch>
                  <a:fillRect l="-1480" t="-2262" b="-5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1305" y="1369770"/>
                <a:ext cx="4972372" cy="42100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𝑠𝑖𝑛h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𝐜𝐨</m:t>
                          </m:r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</m:t>
                          </m:r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𝐡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𝒂𝒓𝒔𝒊𝒏𝒉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𝒂𝒓𝒄𝒐𝒔𝒉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𝑠𝑖𝑛h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func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𝒂𝒓𝒄𝒐𝒔𝒉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𝒂𝒓𝒔𝒊𝒏𝒉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br>
                  <a:rPr lang="en-GB" b="1" i="1" dirty="0">
                    <a:latin typeface="Cambria Math" panose="02040503050406030204" pitchFamily="18" charset="0"/>
                  </a:rPr>
                </a:br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05" y="1369770"/>
                <a:ext cx="4972372" cy="42100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30787" y="2007445"/>
            <a:ext cx="2359408" cy="6210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29930" y="1349910"/>
            <a:ext cx="2359408" cy="6222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24636" y="3775348"/>
            <a:ext cx="3546996" cy="27860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Click only if you’ve forgotten them.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422900" y="692696"/>
            <a:ext cx="0" cy="61653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3DC67BC-C293-4534-8CA6-90FBC2BCEAC0}"/>
              </a:ext>
            </a:extLst>
          </p:cNvPr>
          <p:cNvSpPr/>
          <p:nvPr/>
        </p:nvSpPr>
        <p:spPr>
          <a:xfrm>
            <a:off x="2220973" y="2628452"/>
            <a:ext cx="2359408" cy="6210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514F35-2358-48E0-81E4-185BD339560F}"/>
              </a:ext>
            </a:extLst>
          </p:cNvPr>
          <p:cNvSpPr/>
          <p:nvPr/>
        </p:nvSpPr>
        <p:spPr>
          <a:xfrm>
            <a:off x="2271841" y="3245045"/>
            <a:ext cx="2359408" cy="5078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77BBDF-8B1C-4FBE-A92D-0E05C4B995DA}"/>
              </a:ext>
            </a:extLst>
          </p:cNvPr>
          <p:cNvSpPr/>
          <p:nvPr/>
        </p:nvSpPr>
        <p:spPr>
          <a:xfrm>
            <a:off x="2438400" y="3752851"/>
            <a:ext cx="2321146" cy="600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17D8A1-CA51-49A7-9BF7-EE7140BE8992}"/>
              </a:ext>
            </a:extLst>
          </p:cNvPr>
          <p:cNvSpPr/>
          <p:nvPr/>
        </p:nvSpPr>
        <p:spPr>
          <a:xfrm>
            <a:off x="2290972" y="4352925"/>
            <a:ext cx="2321146" cy="600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F9E41C-C3A6-47CD-8B42-A99C7EC38B91}"/>
              </a:ext>
            </a:extLst>
          </p:cNvPr>
          <p:cNvSpPr/>
          <p:nvPr/>
        </p:nvSpPr>
        <p:spPr>
          <a:xfrm>
            <a:off x="2300274" y="4946290"/>
            <a:ext cx="2321146" cy="6000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063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FD540F-F8D7-48AF-B653-4772B2ED1DF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DA94C84-F4F2-47C8-B29D-A7DA358C8B7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329637A-5A2F-479E-AEE9-C07B5274C5A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7AFD96-9C2A-45EE-9C76-751CAAA672E7}"/>
                  </a:ext>
                </a:extLst>
              </p:cNvPr>
              <p:cNvSpPr txBox="1"/>
              <p:nvPr/>
            </p:nvSpPr>
            <p:spPr>
              <a:xfrm>
                <a:off x="1547664" y="4225007"/>
                <a:ext cx="3528392" cy="18797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m:rPr>
                                  <m:sty m:val="p"/>
                                </m:rPr>
                                <a:rPr lang="en-GB" sz="14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</m:t>
                          </m:r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7AFD96-9C2A-45EE-9C76-751CAAA67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225007"/>
                <a:ext cx="3528392" cy="1879745"/>
              </a:xfrm>
              <a:prstGeom prst="rect">
                <a:avLst/>
              </a:prstGeom>
              <a:blipFill>
                <a:blip r:embed="rId2"/>
                <a:stretch>
                  <a:fillRect l="-16467" t="-45192" b="-64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0A5875-C9D1-4D5F-AE9E-576D5EAA772F}"/>
                  </a:ext>
                </a:extLst>
              </p:cNvPr>
              <p:cNvSpPr txBox="1"/>
              <p:nvPr/>
            </p:nvSpPr>
            <p:spPr>
              <a:xfrm>
                <a:off x="327720" y="811436"/>
                <a:ext cx="3507680" cy="6379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[Textbook]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2+5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0A5875-C9D1-4D5F-AE9E-576D5EAA7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20" y="811436"/>
                <a:ext cx="3507680" cy="6379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49056C-7619-4751-9FE4-84DE56F8E6D9}"/>
                  </a:ext>
                </a:extLst>
              </p:cNvPr>
              <p:cNvSpPr txBox="1"/>
              <p:nvPr/>
            </p:nvSpPr>
            <p:spPr>
              <a:xfrm>
                <a:off x="263327" y="1798340"/>
                <a:ext cx="5042098" cy="1606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2+5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49056C-7619-4751-9FE4-84DE56F8E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27" y="1798340"/>
                <a:ext cx="5042098" cy="16064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EFFC080-FD27-4C38-8C2D-A641EBF42088}"/>
              </a:ext>
            </a:extLst>
          </p:cNvPr>
          <p:cNvSpPr/>
          <p:nvPr/>
        </p:nvSpPr>
        <p:spPr>
          <a:xfrm>
            <a:off x="299131" y="1449431"/>
            <a:ext cx="5042097" cy="20515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CBC5B-522B-44EE-8D87-9EB8D6F43CE5}"/>
              </a:ext>
            </a:extLst>
          </p:cNvPr>
          <p:cNvSpPr txBox="1"/>
          <p:nvPr/>
        </p:nvSpPr>
        <p:spPr>
          <a:xfrm>
            <a:off x="5796136" y="170080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Integration Strategy Recap: </a:t>
            </a:r>
          </a:p>
          <a:p>
            <a:r>
              <a:rPr lang="en-GB" dirty="0"/>
              <a:t>If multiple terms in numerator, split fraction.</a:t>
            </a:r>
          </a:p>
        </p:txBody>
      </p:sp>
    </p:spTree>
    <p:extLst>
      <p:ext uri="{BB962C8B-B14F-4D97-AF65-F5344CB8AC3E}">
        <p14:creationId xmlns:p14="http://schemas.microsoft.com/office/powerpoint/2010/main" val="22310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Integrating when not quite so standard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5849" y="1596334"/>
                <a:ext cx="4891856" cy="232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(Using Method 1)</a:t>
                </a:r>
              </a:p>
              <a:p>
                <a:pPr/>
                <a:r>
                  <a:rPr lang="en-GB" b="1" dirty="0"/>
                  <a:t>Try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𝐜𝐨𝐬𝐡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p>
                        </m:sSup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𝐜𝐨𝐬𝐡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𝐜𝐨𝐬𝐡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𝒄𝒐𝒔𝒉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𝒔𝒊𝒏𝒉</m:t>
                              </m:r>
                            </m:fName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𝐜𝐨𝐬𝐡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849" y="1596334"/>
                <a:ext cx="4891856" cy="2325701"/>
              </a:xfrm>
              <a:prstGeom prst="rect">
                <a:avLst/>
              </a:prstGeom>
              <a:blipFill>
                <a:blip r:embed="rId2"/>
                <a:stretch>
                  <a:fillRect l="-1122" t="-15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653923" y="846104"/>
                <a:ext cx="2384307" cy="6587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923" y="846104"/>
                <a:ext cx="2384307" cy="6587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09883" y="4025843"/>
                <a:ext cx="3500117" cy="6587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83" y="4025843"/>
                <a:ext cx="3500117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8637" y="4875056"/>
                <a:ext cx="3638082" cy="680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37" y="4875056"/>
                <a:ext cx="3638082" cy="6806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820" y="5610972"/>
                <a:ext cx="262371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Note that because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𝑐𝑜𝑠h</m:t>
                    </m:r>
                  </m:oMath>
                </a14:m>
                <a:r>
                  <a:rPr lang="en-GB" sz="1400" dirty="0"/>
                  <a:t> differentiates to positive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𝑠𝑖𝑛h</m:t>
                    </m:r>
                  </m:oMath>
                </a14:m>
                <a:r>
                  <a:rPr lang="en-GB" sz="1400" dirty="0"/>
                  <a:t>, unlike the non-hyperbolic version, we don’t have the minus.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20" y="5610972"/>
                <a:ext cx="2623716" cy="1169551"/>
              </a:xfrm>
              <a:prstGeom prst="rect">
                <a:avLst/>
              </a:prstGeom>
              <a:blipFill>
                <a:blip r:embed="rId6"/>
                <a:stretch>
                  <a:fillRect l="-698"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2032000" y="5394826"/>
            <a:ext cx="379760" cy="205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5849" y="1581950"/>
            <a:ext cx="5588382" cy="22402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9860" y="4797980"/>
            <a:ext cx="3500140" cy="19838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A1C2C7-3C7E-4B35-8A2E-07EC29D220A2}"/>
                  </a:ext>
                </a:extLst>
              </p:cNvPr>
              <p:cNvSpPr txBox="1"/>
              <p:nvPr/>
            </p:nvSpPr>
            <p:spPr>
              <a:xfrm>
                <a:off x="6368007" y="1075978"/>
                <a:ext cx="2499767" cy="164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the past we’ve integrated expressions of the form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GB" sz="1600" dirty="0"/>
                  <a:t> by the “</a:t>
                </a:r>
                <a:r>
                  <a:rPr lang="en-GB" sz="1600" b="1" dirty="0"/>
                  <a:t>consider and scale</a:t>
                </a:r>
                <a:r>
                  <a:rPr lang="en-GB" sz="1600" dirty="0"/>
                  <a:t>” method.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A1C2C7-3C7E-4B35-8A2E-07EC29D22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007" y="1075978"/>
                <a:ext cx="2499767" cy="1645835"/>
              </a:xfrm>
              <a:prstGeom prst="rect">
                <a:avLst/>
              </a:prstGeom>
              <a:blipFill>
                <a:blip r:embed="rId7"/>
                <a:stretch>
                  <a:fillRect l="-14146" t="-1115" r="-2439" b="-12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CE052F-81D8-4DCC-8B85-9A14120B6890}"/>
                  </a:ext>
                </a:extLst>
              </p:cNvPr>
              <p:cNvSpPr txBox="1"/>
              <p:nvPr/>
            </p:nvSpPr>
            <p:spPr>
              <a:xfrm>
                <a:off x="6217518" y="4910171"/>
                <a:ext cx="26642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Use the same method for integrating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, i.e. expressing first as a division.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6CE052F-81D8-4DCC-8B85-9A14120B68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518" y="4910171"/>
                <a:ext cx="2664296" cy="830997"/>
              </a:xfrm>
              <a:prstGeom prst="rect">
                <a:avLst/>
              </a:prstGeom>
              <a:blipFill>
                <a:blip r:embed="rId8"/>
                <a:stretch>
                  <a:fillRect l="-1373" t="-2190" b="-8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13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Identities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27784" y="874731"/>
                <a:ext cx="3750082" cy="6587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874731"/>
                <a:ext cx="3750082" cy="6587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87970" y="1691335"/>
                <a:ext cx="2581796" cy="1193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70" y="1691335"/>
                <a:ext cx="2581796" cy="1193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412274" y="3108614"/>
                <a:ext cx="4458660" cy="6587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274" y="3108614"/>
                <a:ext cx="4458660" cy="658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55638" y="3975006"/>
                <a:ext cx="3177356" cy="2312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cosh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638" y="3975006"/>
                <a:ext cx="3177356" cy="23120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54982" y="1565701"/>
                <a:ext cx="1637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double angle formulae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982" y="1565701"/>
                <a:ext cx="1637184" cy="523220"/>
              </a:xfrm>
              <a:prstGeom prst="rect">
                <a:avLst/>
              </a:prstGeom>
              <a:blipFill>
                <a:blip r:embed="rId6"/>
                <a:stretch>
                  <a:fillRect l="-1115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390142" y="3975006"/>
            <a:ext cx="1637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Use this approach in general for small odd powers of </a:t>
            </a:r>
            <a:r>
              <a:rPr lang="en-GB" sz="1400" dirty="0" err="1"/>
              <a:t>sinh</a:t>
            </a:r>
            <a:r>
              <a:rPr lang="en-GB" sz="1400" dirty="0"/>
              <a:t> and cosh.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12274" y="3790244"/>
            <a:ext cx="4458660" cy="24968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27784" y="1536480"/>
            <a:ext cx="3750082" cy="13485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84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When that doesn’t work…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Sometimes there are techniques which work on non-hyperbolic trig functions but doesn’t work on hyperbolic ones. Just first replace any hyperbolic functions with their definition.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1916832"/>
                <a:ext cx="3744416" cy="412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16832"/>
                <a:ext cx="3744416" cy="412164"/>
              </a:xfrm>
              <a:prstGeom prst="rect">
                <a:avLst/>
              </a:prstGeom>
              <a:blipFill>
                <a:blip r:embed="rId2"/>
                <a:stretch>
                  <a:fillRect t="-83696" b="-1293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2492896"/>
                <a:ext cx="3799656" cy="1817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92896"/>
                <a:ext cx="3799656" cy="1817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5816" y="1916832"/>
                <a:ext cx="3532684" cy="412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sech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16" y="1916832"/>
                <a:ext cx="3532684" cy="412164"/>
              </a:xfrm>
              <a:prstGeom prst="rect">
                <a:avLst/>
              </a:prstGeom>
              <a:blipFill>
                <a:blip r:embed="rId4"/>
                <a:stretch>
                  <a:fillRect t="-84783" b="-12826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8024" y="2492896"/>
                <a:ext cx="3312368" cy="3223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Use the substitution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492896"/>
                <a:ext cx="3312368" cy="3223062"/>
              </a:xfrm>
              <a:prstGeom prst="rect">
                <a:avLst/>
              </a:prstGeom>
              <a:blipFill>
                <a:blip r:embed="rId5"/>
                <a:stretch>
                  <a:fillRect l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788024" y="2328996"/>
            <a:ext cx="3530476" cy="3386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768" y="5432772"/>
            <a:ext cx="3168352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(</a:t>
            </a:r>
            <a:r>
              <a:rPr lang="en-GB" sz="1400" b="1" dirty="0" err="1"/>
              <a:t>Fro</a:t>
            </a:r>
            <a:r>
              <a:rPr lang="en-GB" sz="1400" b="1" dirty="0"/>
              <a:t> Exam Note</a:t>
            </a:r>
            <a:r>
              <a:rPr lang="en-GB" sz="1400" dirty="0"/>
              <a:t>: This very question appeared FP3(Old) June 2014, except involving definite integration)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7234" y="4256237"/>
            <a:ext cx="343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(Integration by parts DOES also work, but requires a significantly greater amount of working!)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2328995"/>
            <a:ext cx="3744416" cy="28505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542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6444"/>
            <a:ext cx="9142856" cy="649152"/>
            <a:chOff x="0" y="13335"/>
            <a:chExt cx="9144000" cy="649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6491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Dealing with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GB" sz="3200" dirty="0"/>
                    <a:t>,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GB" sz="3200" dirty="0"/>
                    <a:t>, ….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649152"/>
                </a:xfrm>
                <a:prstGeom prst="rect">
                  <a:avLst/>
                </a:prstGeom>
                <a:blipFill>
                  <a:blip r:embed="rId2"/>
                  <a:stretch>
                    <a:fillRect t="-1887" b="-311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0" y="662487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932040" y="1241860"/>
            <a:ext cx="329602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Sensible substitution and 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1401" y="762289"/>
                <a:ext cx="3096344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401" y="762289"/>
                <a:ext cx="309634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4265" y="1781970"/>
                <a:ext cx="3024336" cy="739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65" y="1781970"/>
                <a:ext cx="3024336" cy="739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86467" y="1746110"/>
                <a:ext cx="3960440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GB" sz="1600" b="0" dirty="0"/>
              </a:p>
              <a:p>
                <a:r>
                  <a:rPr lang="en-GB" sz="1400" dirty="0"/>
                  <a:t>tan wouldn’t work as well this time because the denominator would simplify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/>
                  <a:t> but we’d be multiplying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sz="1400" dirty="0"/>
                  <a:t>, meaning not all the secs would cancel.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GB" sz="1400" dirty="0"/>
                  <a:t> the two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GB" sz="1400" dirty="0"/>
                  <a:t>’s obtained would fully cancel.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467" y="1746110"/>
                <a:ext cx="3960440" cy="1415772"/>
              </a:xfrm>
              <a:prstGeom prst="rect">
                <a:avLst/>
              </a:prstGeom>
              <a:blipFill>
                <a:blip r:embed="rId5"/>
                <a:stretch>
                  <a:fillRect l="-462" r="-154" b="-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5918" y="3053730"/>
                <a:ext cx="3024336" cy="739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18" y="3053730"/>
                <a:ext cx="3024336" cy="739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83966" y="3376573"/>
                <a:ext cx="39604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GB" sz="1600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966" y="3376573"/>
                <a:ext cx="396044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666971" y="1799621"/>
            <a:ext cx="3922199" cy="13622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2706" y="3239330"/>
            <a:ext cx="3922199" cy="6681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EE8D77-ABB3-454A-BD93-F5A6DB8E4DD2}"/>
                  </a:ext>
                </a:extLst>
              </p:cNvPr>
              <p:cNvSpPr txBox="1"/>
              <p:nvPr/>
            </p:nvSpPr>
            <p:spPr>
              <a:xfrm>
                <a:off x="285995" y="4132689"/>
                <a:ext cx="3876430" cy="4791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AEE8D77-ABB3-454A-BD93-F5A6DB8E4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95" y="4132689"/>
                <a:ext cx="3876430" cy="479106"/>
              </a:xfrm>
              <a:prstGeom prst="rect">
                <a:avLst/>
              </a:prstGeom>
              <a:blipFill>
                <a:blip r:embed="rId8"/>
                <a:stretch>
                  <a:fillRect t="-54369" b="-912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B968F6-34D1-4BE0-A78F-C2E2790C827F}"/>
                  </a:ext>
                </a:extLst>
              </p:cNvPr>
              <p:cNvSpPr txBox="1"/>
              <p:nvPr/>
            </p:nvSpPr>
            <p:spPr>
              <a:xfrm>
                <a:off x="329297" y="4593477"/>
                <a:ext cx="3875856" cy="2281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Let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GB" sz="1500" dirty="0"/>
                  <a:t>  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den>
                    </m:f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endParaRPr lang="en-GB" sz="1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5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5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5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500" b="0" i="0" smtClean="0">
                                              <a:latin typeface="Cambria Math" panose="02040503050406030204" pitchFamily="18" charset="0"/>
                                            </a:rPr>
                                            <m:t>cosh</m:t>
                                          </m:r>
                                        </m:e>
                                        <m:sup>
                                          <m:r>
                                            <a:rPr lang="en-GB" sz="15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func>
                            <m:func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sz="15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5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500" b="0" i="0" smtClean="0">
                                      <a:latin typeface="Cambria Math" panose="02040503050406030204" pitchFamily="18" charset="0"/>
                                    </a:rPr>
                                    <m:t>sinh</m:t>
                                  </m:r>
                                </m:fName>
                                <m:e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GB" sz="15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GB" sz="15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500">
                                              <a:latin typeface="Cambria Math" panose="02040503050406030204" pitchFamily="18" charset="0"/>
                                            </a:rPr>
                                            <m:t>cosh</m:t>
                                          </m:r>
                                        </m:e>
                                        <m:sup>
                                          <m:r>
                                            <a:rPr lang="en-GB" sz="15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GB" sz="15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  <m:r>
                                    <a:rPr lang="en-GB" sz="15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500" i="1"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500" b="0" i="0" smtClean="0">
                                          <a:latin typeface="Cambria Math" panose="02040503050406030204" pitchFamily="18" charset="0"/>
                                        </a:rPr>
                                        <m:t>sinh</m:t>
                                      </m:r>
                                    </m:fName>
                                    <m:e>
                                      <m: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sz="1500" b="0" i="0" smtClean="0">
                                          <a:latin typeface="Cambria Math" panose="02040503050406030204" pitchFamily="18" charset="0"/>
                                        </a:rPr>
                                        <m:t>sinh</m:t>
                                      </m:r>
                                    </m:fName>
                                    <m:e>
                                      <m: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5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1B968F6-34D1-4BE0-A78F-C2E2790C8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97" y="4593477"/>
                <a:ext cx="3875856" cy="2281587"/>
              </a:xfrm>
              <a:prstGeom prst="rect">
                <a:avLst/>
              </a:prstGeom>
              <a:blipFill>
                <a:blip r:embed="rId9"/>
                <a:stretch>
                  <a:fillRect l="-11164" t="-26471" b="-417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7B12BB9-2B3A-4AB4-A072-26ECB59F79C5}"/>
              </a:ext>
            </a:extLst>
          </p:cNvPr>
          <p:cNvSpPr/>
          <p:nvPr/>
        </p:nvSpPr>
        <p:spPr>
          <a:xfrm>
            <a:off x="282954" y="4617059"/>
            <a:ext cx="3875857" cy="22409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3B3C964-90F5-48B8-8DE8-8DD64E63BEB2}"/>
                  </a:ext>
                </a:extLst>
              </p:cNvPr>
              <p:cNvSpPr/>
              <p:nvPr/>
            </p:nvSpPr>
            <p:spPr>
              <a:xfrm>
                <a:off x="4386790" y="4364079"/>
                <a:ext cx="4585760" cy="153477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𝑎𝑟𝑠𝑖𝑛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3B3C964-90F5-48B8-8DE8-8DD64E63B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790" y="4364079"/>
                <a:ext cx="4585760" cy="1534779"/>
              </a:xfrm>
              <a:prstGeom prst="rect">
                <a:avLst/>
              </a:prstGeom>
              <a:blipFill>
                <a:blip r:embed="rId10"/>
                <a:stretch>
                  <a:fillRect l="-926" t="-1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70837C-DF13-4ECD-A671-3DD62A19AB30}"/>
              </a:ext>
            </a:extLst>
          </p:cNvPr>
          <p:cNvCxnSpPr/>
          <p:nvPr/>
        </p:nvCxnSpPr>
        <p:spPr>
          <a:xfrm>
            <a:off x="0" y="3984913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64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0C5A193-D5B5-417D-BAA4-04A28824BDD7}"/>
              </a:ext>
            </a:extLst>
          </p:cNvPr>
          <p:cNvGrpSpPr/>
          <p:nvPr/>
        </p:nvGrpSpPr>
        <p:grpSpPr>
          <a:xfrm>
            <a:off x="0" y="-56444"/>
            <a:ext cx="9142856" cy="649152"/>
            <a:chOff x="0" y="13335"/>
            <a:chExt cx="9144000" cy="649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2">
                  <a:extLst>
                    <a:ext uri="{FF2B5EF4-FFF2-40B4-BE49-F238E27FC236}">
                      <a16:creationId xmlns:a16="http://schemas.microsoft.com/office/drawing/2014/main" id="{9DDEE75C-CA1F-4E10-9A8C-8B1F9EB49750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64915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Dealing with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GB" sz="3200" dirty="0"/>
                    <a:t>,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GB" sz="3200" dirty="0"/>
                    <a:t>, ….</a:t>
                  </a:r>
                </a:p>
              </p:txBody>
            </p:sp>
          </mc:Choice>
          <mc:Fallback xmlns="">
            <p:sp>
              <p:nvSpPr>
                <p:cNvPr id="4" name="TextBox 32">
                  <a:extLst>
                    <a:ext uri="{FF2B5EF4-FFF2-40B4-BE49-F238E27FC236}">
                      <a16:creationId xmlns:a16="http://schemas.microsoft.com/office/drawing/2014/main" id="{9DDEE75C-CA1F-4E10-9A8C-8B1F9EB49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649152"/>
                </a:xfrm>
                <a:prstGeom prst="rect">
                  <a:avLst/>
                </a:prstGeom>
                <a:blipFill>
                  <a:blip r:embed="rId2"/>
                  <a:stretch>
                    <a:fillRect t="-1887" b="-3113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19F80AA-2DE0-40E1-86C8-193F5B679975}"/>
                </a:ext>
              </a:extLst>
            </p:cNvPr>
            <p:cNvCxnSpPr/>
            <p:nvPr/>
          </p:nvCxnSpPr>
          <p:spPr>
            <a:xfrm>
              <a:off x="0" y="662487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31D1EF-A3B1-408B-8292-BB1110D3A2E0}"/>
                  </a:ext>
                </a:extLst>
              </p:cNvPr>
              <p:cNvSpPr/>
              <p:nvPr/>
            </p:nvSpPr>
            <p:spPr>
              <a:xfrm>
                <a:off x="5348815" y="716004"/>
                <a:ext cx="3728510" cy="18633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𝑎𝑟𝑠𝑖𝑛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ra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br>
                  <a:rPr lang="en-GB" sz="1400" i="1" dirty="0">
                    <a:latin typeface="Cambria Math" panose="02040503050406030204" pitchFamily="18" charset="0"/>
                  </a:rPr>
                </a:br>
                <a:endParaRPr lang="en-GB" sz="1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F31D1EF-A3B1-408B-8292-BB1110D3A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815" y="716004"/>
                <a:ext cx="3728510" cy="1863395"/>
              </a:xfrm>
              <a:prstGeom prst="rect">
                <a:avLst/>
              </a:prstGeom>
              <a:blipFill>
                <a:blip r:embed="rId3"/>
                <a:stretch>
                  <a:fillRect l="-17370" t="-44839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A8EB91-21C8-4BCF-BB73-6A718CAC5980}"/>
                  </a:ext>
                </a:extLst>
              </p:cNvPr>
              <p:cNvSpPr txBox="1"/>
              <p:nvPr/>
            </p:nvSpPr>
            <p:spPr>
              <a:xfrm>
                <a:off x="468874" y="939909"/>
                <a:ext cx="4718053" cy="4959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Show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  <m:e>
                        <m:f>
                          <m:f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rad>
                          </m:den>
                        </m:f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A8EB91-21C8-4BCF-BB73-6A718CAC5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74" y="939909"/>
                <a:ext cx="4718053" cy="495970"/>
              </a:xfrm>
              <a:prstGeom prst="rect">
                <a:avLst/>
              </a:prstGeom>
              <a:blipFill>
                <a:blip r:embed="rId4"/>
                <a:stretch>
                  <a:fillRect t="-48113" b="-9056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8F54BA-26B8-4CAB-BE80-89D6C26298B8}"/>
                  </a:ext>
                </a:extLst>
              </p:cNvPr>
              <p:cNvSpPr txBox="1"/>
              <p:nvPr/>
            </p:nvSpPr>
            <p:spPr>
              <a:xfrm>
                <a:off x="755576" y="1714611"/>
                <a:ext cx="3528392" cy="3165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𝑎𝑟𝑐𝑜𝑠h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2−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8F54BA-26B8-4CAB-BE80-89D6C2629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14611"/>
                <a:ext cx="3528392" cy="31652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CB72919-3BE2-4F71-92CC-E62F57738286}"/>
              </a:ext>
            </a:extLst>
          </p:cNvPr>
          <p:cNvSpPr/>
          <p:nvPr/>
        </p:nvSpPr>
        <p:spPr>
          <a:xfrm>
            <a:off x="468874" y="1435879"/>
            <a:ext cx="4718053" cy="35772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014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6444"/>
            <a:ext cx="9142856" cy="584775"/>
            <a:chOff x="0" y="13335"/>
            <a:chExt cx="9144000" cy="584775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598110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5834" y="833972"/>
                <a:ext cx="5972390" cy="4834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34" y="833972"/>
                <a:ext cx="5972390" cy="483466"/>
              </a:xfrm>
              <a:prstGeom prst="rect">
                <a:avLst/>
              </a:prstGeom>
              <a:blipFill>
                <a:blip r:embed="rId2"/>
                <a:stretch>
                  <a:fillRect t="-66990" b="-11262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727518" y="129988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(Hint: Use a sensible substitution)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3777" y="1629130"/>
                <a:ext cx="4636268" cy="521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Trying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</m:oMath>
                  </m:oMathPara>
                </a14:m>
                <a:br>
                  <a:rPr lang="en-GB" sz="1400" b="0" dirty="0"/>
                </a:br>
                <a:endParaRPr lang="en-GB" sz="1400" b="0" dirty="0"/>
              </a:p>
              <a:p>
                <a:r>
                  <a:rPr lang="en-GB" sz="1400" dirty="0"/>
                  <a:t>Using integration by parts: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𝑠𝑒𝑐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𝑠𝑒𝑐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−1) 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𝑠𝑒𝑐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nary>
                      <m:r>
                        <a:rPr lang="en-GB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sec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𝜃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br>
                  <a:rPr lang="en-GB" sz="1400" dirty="0"/>
                </a:br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77" y="1629130"/>
                <a:ext cx="4636268" cy="5212966"/>
              </a:xfrm>
              <a:prstGeom prst="rect">
                <a:avLst/>
              </a:prstGeom>
              <a:blipFill>
                <a:blip r:embed="rId3"/>
                <a:stretch>
                  <a:fillRect l="-11170" t="-4912" b="-7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932040" y="1738867"/>
                <a:ext cx="4017767" cy="3751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Trying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cosh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738867"/>
                <a:ext cx="4017767" cy="3751796"/>
              </a:xfrm>
              <a:prstGeom prst="rect">
                <a:avLst/>
              </a:prstGeom>
              <a:blipFill>
                <a:blip r:embed="rId4"/>
                <a:stretch>
                  <a:fillRect l="-1214" t="-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5256" y="1645308"/>
            <a:ext cx="4486744" cy="51967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Using a seemingly-sensible-but-turns-out-rather-nasty substitution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5355" y="1645308"/>
            <a:ext cx="4234452" cy="51967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Using the other-possible-substitution-that-turns-out-much-more-pretty-yay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4E8A3F-30F5-4524-9F43-96DB32486D57}"/>
                  </a:ext>
                </a:extLst>
              </p:cNvPr>
              <p:cNvSpPr txBox="1"/>
              <p:nvPr/>
            </p:nvSpPr>
            <p:spPr>
              <a:xfrm>
                <a:off x="6734175" y="620709"/>
                <a:ext cx="2156944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4E8A3F-30F5-4524-9F43-96DB32486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175" y="620709"/>
                <a:ext cx="2156944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071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What’s the point of hyperbolic functions?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6" name="Picture 2" descr="https://upload.wikimedia.org/wikipedia/commons/thumb/0/0e/CatenaryForceDiagram.svg/220px-CatenaryForce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289580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86560" y="709712"/>
                <a:ext cx="4608512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Hyperbolic functions often result from differential equations (e.g. in mechanics), and we’ll see later in this module how we can use these functions in calculus.</a:t>
                </a:r>
              </a:p>
              <a:p>
                <a:endParaRPr lang="en-GB" dirty="0"/>
              </a:p>
              <a:p>
                <a:r>
                  <a:rPr lang="en-GB" dirty="0"/>
                  <a:t>For example, we can consider forces acting on each point on a hanging piece of string.</a:t>
                </a:r>
              </a:p>
              <a:p>
                <a:r>
                  <a:rPr lang="en-GB" dirty="0"/>
                  <a:t>Solving the relevant differential equations, we end up with: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560" y="709712"/>
                <a:ext cx="4608512" cy="3231654"/>
              </a:xfrm>
              <a:prstGeom prst="rect">
                <a:avLst/>
              </a:prstGeom>
              <a:blipFill>
                <a:blip r:embed="rId3"/>
                <a:stretch>
                  <a:fillRect l="-1190" t="-942" b="-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149080"/>
            <a:ext cx="6336704" cy="24877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08947" y="3254636"/>
            <a:ext cx="1943969" cy="788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Up Arrow 6"/>
          <p:cNvSpPr/>
          <p:nvPr/>
        </p:nvSpPr>
        <p:spPr>
          <a:xfrm rot="19664970">
            <a:off x="2981493" y="3488822"/>
            <a:ext cx="648072" cy="1514323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3294131">
            <a:off x="2618860" y="409667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OMG modelling!</a:t>
            </a:r>
          </a:p>
        </p:txBody>
      </p:sp>
    </p:spTree>
    <p:extLst>
      <p:ext uri="{BB962C8B-B14F-4D97-AF65-F5344CB8AC3E}">
        <p14:creationId xmlns:p14="http://schemas.microsoft.com/office/powerpoint/2010/main" val="12353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6444"/>
            <a:ext cx="9142856" cy="584775"/>
            <a:chOff x="0" y="13335"/>
            <a:chExt cx="9144000" cy="584775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598110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704" y="592975"/>
            <a:ext cx="6264696" cy="26455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900" y="3239911"/>
            <a:ext cx="4565429" cy="35938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91122" y="3237043"/>
            <a:ext cx="4351278" cy="9285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691122" y="4165600"/>
            <a:ext cx="4351278" cy="26923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0800" y="3470433"/>
                <a:ext cx="4032448" cy="8132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a hyperbolic substitution, evaluate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</m:e>
                            </m:rad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00" y="3470433"/>
                <a:ext cx="4032448" cy="8132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4365104"/>
                <a:ext cx="3888432" cy="420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func>
                  </m:oMath>
                </a14:m>
                <a:r>
                  <a:rPr lang="en-GB" dirty="0"/>
                  <a:t> yields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365104"/>
                <a:ext cx="3888432" cy="420436"/>
              </a:xfrm>
              <a:prstGeom prst="rect">
                <a:avLst/>
              </a:prstGeom>
              <a:blipFill>
                <a:blip r:embed="rId5"/>
                <a:stretch>
                  <a:fillRect l="-1254" b="-188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1317" y="4365104"/>
            <a:ext cx="4162016" cy="8277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86829" y="3319912"/>
            <a:ext cx="0" cy="34214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58139" y="3319912"/>
            <a:ext cx="42286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9E54AF-9E15-4E23-8A58-28C9D33450A0}"/>
                  </a:ext>
                </a:extLst>
              </p:cNvPr>
              <p:cNvSpPr txBox="1"/>
              <p:nvPr/>
            </p:nvSpPr>
            <p:spPr>
              <a:xfrm>
                <a:off x="128467" y="1218853"/>
                <a:ext cx="2196427" cy="94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Hint</a:t>
                </a:r>
                <a:r>
                  <a:rPr lang="en-GB" sz="1600" dirty="0"/>
                  <a:t>: You may want to factorise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600" dirty="0"/>
                  <a:t> first, as we did in Chapter 3.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9E54AF-9E15-4E23-8A58-28C9D3345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67" y="1218853"/>
                <a:ext cx="2196427" cy="948016"/>
              </a:xfrm>
              <a:prstGeom prst="rect">
                <a:avLst/>
              </a:prstGeom>
              <a:blipFill>
                <a:blip r:embed="rId6"/>
                <a:stretch>
                  <a:fillRect l="-1389" t="-1935" b="-7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B3C57B-8954-4D3D-8AAD-63B6A42352C1}"/>
              </a:ext>
            </a:extLst>
          </p:cNvPr>
          <p:cNvCxnSpPr>
            <a:stCxn id="12" idx="3"/>
          </p:cNvCxnSpPr>
          <p:nvPr/>
        </p:nvCxnSpPr>
        <p:spPr>
          <a:xfrm flipV="1">
            <a:off x="2324894" y="1504950"/>
            <a:ext cx="332581" cy="187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6444"/>
            <a:ext cx="9142856" cy="584775"/>
            <a:chOff x="0" y="13335"/>
            <a:chExt cx="9144000" cy="584775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Integrating by Completing the Square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598110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535" y="762688"/>
                <a:ext cx="3697493" cy="6163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Determine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+8</m:t>
                            </m:r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762688"/>
                <a:ext cx="3697493" cy="616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020" y="1612595"/>
                <a:ext cx="3096345" cy="3487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m:rPr>
                                  <m:nor/>
                                </m:rPr>
                                <a:rPr lang="en-GB" dirty="0"/>
                                <m:t> 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−4   →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−4−2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−4+2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20" y="1612595"/>
                <a:ext cx="3096345" cy="3487750"/>
              </a:xfrm>
              <a:prstGeom prst="rect">
                <a:avLst/>
              </a:prstGeom>
              <a:blipFill>
                <a:blip r:embed="rId3"/>
                <a:stretch>
                  <a:fillRect l="-1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41460" y="762688"/>
            <a:ext cx="394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By completing the square, we can then use one of the standard results.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29244" y="2077845"/>
            <a:ext cx="394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not in the standard form yet, but a simple substitution would make it so.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131840" y="2401011"/>
            <a:ext cx="697404" cy="91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893" y="1567899"/>
            <a:ext cx="7380545" cy="35324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459548" y="3717032"/>
                <a:ext cx="3683308" cy="302666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+mj-lt"/>
                  </a:rPr>
                  <a:t>Standard results: (in formula booklet)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arccosh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GB" sz="1400" dirty="0"/>
                </a:br>
                <a:endParaRPr lang="en-GB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48" y="3717032"/>
                <a:ext cx="3683308" cy="3026662"/>
              </a:xfrm>
              <a:prstGeom prst="rect">
                <a:avLst/>
              </a:prstGeom>
              <a:blipFill>
                <a:blip r:embed="rId4"/>
                <a:stretch>
                  <a:fillRect l="-17270" t="-20800" b="-39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4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6444"/>
            <a:ext cx="9142856" cy="584775"/>
            <a:chOff x="0" y="13335"/>
            <a:chExt cx="9144000" cy="584775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598110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5" y="762688"/>
                <a:ext cx="3697493" cy="63639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Determine </a:t>
                </a:r>
                <a14:m>
                  <m:oMath xmlns:m="http://schemas.openxmlformats.org/officeDocument/2006/math">
                    <m:nary>
                      <m:naryPr>
                        <m:subHide m:val="on"/>
                        <m:sup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762688"/>
                <a:ext cx="3697493" cy="6363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59548" y="3717032"/>
                <a:ext cx="3683308" cy="302666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dirty="0">
                    <a:latin typeface="+mj-lt"/>
                  </a:rPr>
                  <a:t>Standard results: (in formula booklet)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arctan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arcsin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arccosh</m:t>
                          </m:r>
                        </m:fName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GB" sz="1400" dirty="0"/>
                </a:br>
                <a:endParaRPr lang="en-GB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548" y="3717032"/>
                <a:ext cx="3683308" cy="3026662"/>
              </a:xfrm>
              <a:prstGeom prst="rect">
                <a:avLst/>
              </a:prstGeom>
              <a:blipFill>
                <a:blip r:embed="rId3"/>
                <a:stretch>
                  <a:fillRect l="-17270" t="-20800" b="-39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4164" y="1628237"/>
                <a:ext cx="3384377" cy="5097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</m:oMath>
                  </m:oMathPara>
                </a14:m>
                <a:endParaRPr lang="en-GB" b="0" dirty="0"/>
              </a:p>
              <a:p>
                <a:pPr/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+3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−9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+3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b="0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  →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−9</m:t>
                                  </m:r>
                                </m:e>
                              </m:rad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64" y="1628237"/>
                <a:ext cx="3384377" cy="5097806"/>
              </a:xfrm>
              <a:prstGeom prst="rect">
                <a:avLst/>
              </a:prstGeom>
              <a:blipFill>
                <a:blip r:embed="rId4"/>
                <a:stretch>
                  <a:fillRect l="-16396" t="-59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17408" y="1596928"/>
            <a:ext cx="3799736" cy="51522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28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56444"/>
            <a:ext cx="9142856" cy="584775"/>
            <a:chOff x="0" y="13335"/>
            <a:chExt cx="9144000" cy="584775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598110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37" y="692132"/>
            <a:ext cx="5295445" cy="29523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107" y="3371850"/>
            <a:ext cx="5543550" cy="34861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9694" y="3381829"/>
            <a:ext cx="5280192" cy="7547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2604" y="4119115"/>
            <a:ext cx="5280192" cy="10915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9694" y="5210629"/>
            <a:ext cx="5280192" cy="16573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</p:spTree>
    <p:extLst>
      <p:ext uri="{BB962C8B-B14F-4D97-AF65-F5344CB8AC3E}">
        <p14:creationId xmlns:p14="http://schemas.microsoft.com/office/powerpoint/2010/main" val="226841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Year 2</a:t>
            </a:r>
          </a:p>
          <a:p>
            <a:r>
              <a:rPr lang="en-GB" sz="2400" dirty="0"/>
              <a:t>Pages 140-142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F262FA-7B1B-4D1E-846E-2DF1876CA9D2}"/>
              </a:ext>
            </a:extLst>
          </p:cNvPr>
          <p:cNvSpPr txBox="1"/>
          <p:nvPr/>
        </p:nvSpPr>
        <p:spPr>
          <a:xfrm>
            <a:off x="539552" y="206084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(If I was to pick one chapter where it was worth doing the Mixed Exercises [6F], it would be this one!)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3609F-AB40-400C-AF93-6A715BB53D70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Q4-9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Q10-15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Q16-27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33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Equations for 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836712"/>
                <a:ext cx="4489648" cy="5667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>
                    <a:latin typeface="+mj-lt"/>
                  </a:rPr>
                  <a:t>Hyperbolic sine: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b="1" dirty="0"/>
                  <a:t>Hyperbolic cosine: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1600" b="0" i="1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b="1" dirty="0"/>
                  <a:t>Hyperbolic tangent: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b="1" dirty="0"/>
                  <a:t>Hyperbolic secant: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sech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b="1" dirty="0"/>
                  <a:t>Hyperbolic cosecant: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sech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b="1" dirty="0"/>
                  <a:t>Hyperbolic cotangent: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co</m:t>
                          </m:r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en-GB" sz="1600"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tanh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GB" sz="16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36712"/>
                <a:ext cx="4489648" cy="5667449"/>
              </a:xfrm>
              <a:prstGeom prst="rect">
                <a:avLst/>
              </a:prstGeom>
              <a:blipFill rotWithShape="0">
                <a:blip r:embed="rId2"/>
                <a:stretch>
                  <a:fillRect l="-678" t="-3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19463" y="1190195"/>
                <a:ext cx="1919065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Say as “shine”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463" y="1190195"/>
                <a:ext cx="1919065" cy="369332"/>
              </a:xfrm>
              <a:prstGeom prst="rect">
                <a:avLst/>
              </a:prstGeom>
              <a:blipFill>
                <a:blip r:embed="rId3"/>
                <a:stretch>
                  <a:fillRect l="-2194" t="-461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cxnSpLocks/>
            <a:stCxn id="6" idx="1"/>
          </p:cNvCxnSpPr>
          <p:nvPr/>
        </p:nvCxnSpPr>
        <p:spPr>
          <a:xfrm flipH="1">
            <a:off x="3707905" y="1374861"/>
            <a:ext cx="1411558" cy="37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91472" y="2112680"/>
            <a:ext cx="18470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Say as “cosh”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3779912" y="2297346"/>
            <a:ext cx="1411560" cy="3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28184" y="2952811"/>
            <a:ext cx="18470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Say as “</a:t>
            </a:r>
            <a:r>
              <a:rPr lang="en-GB" dirty="0" err="1"/>
              <a:t>tanch</a:t>
            </a:r>
            <a:r>
              <a:rPr lang="en-GB" dirty="0"/>
              <a:t>”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4816624" y="3137477"/>
            <a:ext cx="1411560" cy="3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10275" y="3885386"/>
            <a:ext cx="18470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Say as “</a:t>
            </a:r>
            <a:r>
              <a:rPr lang="en-GB" dirty="0" err="1"/>
              <a:t>setch</a:t>
            </a:r>
            <a:r>
              <a:rPr lang="en-GB" dirty="0"/>
              <a:t>”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4798715" y="4070052"/>
            <a:ext cx="1411560" cy="3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88224" y="4941540"/>
            <a:ext cx="18470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Say as “</a:t>
            </a:r>
            <a:r>
              <a:rPr lang="en-GB" dirty="0" err="1"/>
              <a:t>cosetch</a:t>
            </a:r>
            <a:r>
              <a:rPr lang="en-GB" dirty="0"/>
              <a:t>”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5176664" y="5126206"/>
            <a:ext cx="1411560" cy="3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93557" y="5868239"/>
            <a:ext cx="184705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Say as “</a:t>
            </a:r>
            <a:r>
              <a:rPr lang="en-GB" dirty="0" err="1"/>
              <a:t>coth</a:t>
            </a:r>
            <a:r>
              <a:rPr lang="en-GB" dirty="0"/>
              <a:t>”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5181997" y="6052905"/>
            <a:ext cx="1411560" cy="3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51197" y="1092461"/>
            <a:ext cx="1006253" cy="6029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51197" y="2112680"/>
            <a:ext cx="1006253" cy="6029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31641" y="3020648"/>
            <a:ext cx="611460" cy="6029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03724" y="3020647"/>
            <a:ext cx="772826" cy="6029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470585" y="4010025"/>
            <a:ext cx="596340" cy="546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81907" y="4010025"/>
            <a:ext cx="870867" cy="546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46128" y="4958131"/>
            <a:ext cx="596340" cy="546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457450" y="4958131"/>
            <a:ext cx="870867" cy="5461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497581" y="5904547"/>
            <a:ext cx="559819" cy="5724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72382" y="5901689"/>
            <a:ext cx="870868" cy="5848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42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Equations for 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4984" y="1124744"/>
                <a:ext cx="7992888" cy="5336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Calculate (using both your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𝑠𝑖𝑛h</m:t>
                    </m:r>
                  </m:oMath>
                </a14:m>
                <a:r>
                  <a:rPr lang="en-GB" sz="2400" dirty="0"/>
                  <a:t> button and using the formula)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𝟎𝟐</m:t>
                      </m:r>
                    </m:oMath>
                  </m:oMathPara>
                </a14:m>
                <a:endParaRPr lang="en-GB" sz="2400" b="1" dirty="0"/>
              </a:p>
              <a:p>
                <a:endParaRPr lang="en-GB" sz="2400" dirty="0"/>
              </a:p>
              <a:p>
                <a:r>
                  <a:rPr lang="en-GB" sz="2400" dirty="0"/>
                  <a:t>Write in terms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1" i="0" smtClean="0">
                              <a:latin typeface="Cambria Math" panose="02040503050406030204" pitchFamily="18" charset="0"/>
                            </a:rPr>
                            <m:t>𝐜𝐨𝐬𝐞𝐜𝐡</m:t>
                          </m:r>
                        </m:fName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𝐬𝐢𝐧𝐡</m:t>
                              </m:r>
                            </m:fName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</m:s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sSup>
                                <m:sSup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sup>
                          </m:s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𝑠𝑖𝑛h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     ⇒     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rad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𝟎𝟗𝟗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𝒐𝒓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𝟎𝟗𝟗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84" y="1124744"/>
                <a:ext cx="7992888" cy="5336525"/>
              </a:xfrm>
              <a:prstGeom prst="rect">
                <a:avLst/>
              </a:prstGeom>
              <a:blipFill>
                <a:blip r:embed="rId2"/>
                <a:stretch>
                  <a:fillRect l="-1144" t="-9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808824" y="1544272"/>
            <a:ext cx="1153826" cy="5798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1" y="2604920"/>
            <a:ext cx="2651373" cy="871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84215" y="3983192"/>
            <a:ext cx="5145385" cy="871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813044" y="5434237"/>
            <a:ext cx="3616331" cy="13380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37395" y="1584472"/>
            <a:ext cx="229300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Froculator</a:t>
            </a:r>
            <a:r>
              <a:rPr lang="en-GB" b="1" dirty="0"/>
              <a:t> Tip</a:t>
            </a:r>
            <a:r>
              <a:rPr lang="en-GB" dirty="0"/>
              <a:t>: Press the ‘</a:t>
            </a:r>
            <a:r>
              <a:rPr lang="en-GB" dirty="0" err="1"/>
              <a:t>hyp</a:t>
            </a:r>
            <a:r>
              <a:rPr lang="en-GB" dirty="0"/>
              <a:t>’ button.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CEE126-A1F9-4EAF-9268-3536A586D60E}"/>
              </a:ext>
            </a:extLst>
          </p:cNvPr>
          <p:cNvSpPr/>
          <p:nvPr/>
        </p:nvSpPr>
        <p:spPr>
          <a:xfrm>
            <a:off x="232470" y="114379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0D4952-65B0-4551-BDCB-C05E32772430}"/>
              </a:ext>
            </a:extLst>
          </p:cNvPr>
          <p:cNvSpPr/>
          <p:nvPr/>
        </p:nvSpPr>
        <p:spPr>
          <a:xfrm>
            <a:off x="232470" y="2289851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513AC-F686-4240-A264-37129DCE6647}"/>
              </a:ext>
            </a:extLst>
          </p:cNvPr>
          <p:cNvSpPr/>
          <p:nvPr/>
        </p:nvSpPr>
        <p:spPr>
          <a:xfrm>
            <a:off x="232470" y="364502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0C4464-8A51-4908-81FA-5965E6199751}"/>
              </a:ext>
            </a:extLst>
          </p:cNvPr>
          <p:cNvSpPr/>
          <p:nvPr/>
        </p:nvSpPr>
        <p:spPr>
          <a:xfrm>
            <a:off x="232470" y="5066103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36E2CF-24A2-46D3-A54E-6DBCA124D149}"/>
                  </a:ext>
                </a:extLst>
              </p:cNvPr>
              <p:cNvSpPr/>
              <p:nvPr/>
            </p:nvSpPr>
            <p:spPr>
              <a:xfrm>
                <a:off x="-2333625" y="4391710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GB" dirty="0"/>
                  <a:t>Find the exact value of: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𝒕𝒂𝒏𝒉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036E2CF-24A2-46D3-A54E-6DBCA124D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33625" y="4391710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66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Sketching 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>
            <a:off x="1288800" y="2239995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76932" y="1231883"/>
            <a:ext cx="0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65064" y="2023971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064" y="2023971"/>
                <a:ext cx="252028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50918" y="917048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18" y="917048"/>
                <a:ext cx="252028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1951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304935" y="1220423"/>
            <a:ext cx="1762125" cy="942975"/>
            <a:chOff x="1304935" y="1220423"/>
            <a:chExt cx="1762125" cy="942975"/>
          </a:xfrm>
        </p:grpSpPr>
        <p:sp>
          <p:nvSpPr>
            <p:cNvPr id="12" name="Freeform 11"/>
            <p:cNvSpPr/>
            <p:nvPr/>
          </p:nvSpPr>
          <p:spPr>
            <a:xfrm>
              <a:off x="1304935" y="1220423"/>
              <a:ext cx="1762125" cy="942975"/>
            </a:xfrm>
            <a:custGeom>
              <a:avLst/>
              <a:gdLst>
                <a:gd name="connsiteX0" fmla="*/ 0 w 1762125"/>
                <a:gd name="connsiteY0" fmla="*/ 942975 h 942975"/>
                <a:gd name="connsiteX1" fmla="*/ 438150 w 1762125"/>
                <a:gd name="connsiteY1" fmla="*/ 923925 h 942975"/>
                <a:gd name="connsiteX2" fmla="*/ 866775 w 1762125"/>
                <a:gd name="connsiteY2" fmla="*/ 847725 h 942975"/>
                <a:gd name="connsiteX3" fmla="*/ 1181100 w 1762125"/>
                <a:gd name="connsiteY3" fmla="*/ 704850 h 942975"/>
                <a:gd name="connsiteX4" fmla="*/ 1466850 w 1762125"/>
                <a:gd name="connsiteY4" fmla="*/ 466725 h 942975"/>
                <a:gd name="connsiteX5" fmla="*/ 1666875 w 1762125"/>
                <a:gd name="connsiteY5" fmla="*/ 171450 h 942975"/>
                <a:gd name="connsiteX6" fmla="*/ 1762125 w 1762125"/>
                <a:gd name="connsiteY6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125" h="942975">
                  <a:moveTo>
                    <a:pt x="0" y="942975"/>
                  </a:moveTo>
                  <a:cubicBezTo>
                    <a:pt x="146844" y="941387"/>
                    <a:pt x="293688" y="939800"/>
                    <a:pt x="438150" y="923925"/>
                  </a:cubicBezTo>
                  <a:cubicBezTo>
                    <a:pt x="582612" y="908050"/>
                    <a:pt x="742950" y="884237"/>
                    <a:pt x="866775" y="847725"/>
                  </a:cubicBezTo>
                  <a:cubicBezTo>
                    <a:pt x="990600" y="811212"/>
                    <a:pt x="1081088" y="768350"/>
                    <a:pt x="1181100" y="704850"/>
                  </a:cubicBezTo>
                  <a:cubicBezTo>
                    <a:pt x="1281113" y="641350"/>
                    <a:pt x="1385888" y="555625"/>
                    <a:pt x="1466850" y="466725"/>
                  </a:cubicBezTo>
                  <a:cubicBezTo>
                    <a:pt x="1547812" y="377825"/>
                    <a:pt x="1617663" y="249237"/>
                    <a:pt x="1666875" y="171450"/>
                  </a:cubicBezTo>
                  <a:cubicBezTo>
                    <a:pt x="1716087" y="93663"/>
                    <a:pt x="1739106" y="46831"/>
                    <a:pt x="176212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rot="20972528">
                  <a:off x="1570545" y="1797537"/>
                  <a:ext cx="91810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72528">
                  <a:off x="1570545" y="1797537"/>
                  <a:ext cx="91810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318677" y="2309721"/>
            <a:ext cx="1762125" cy="942975"/>
            <a:chOff x="1318677" y="2309721"/>
            <a:chExt cx="1762125" cy="942975"/>
          </a:xfrm>
        </p:grpSpPr>
        <p:sp>
          <p:nvSpPr>
            <p:cNvPr id="14" name="Freeform 13"/>
            <p:cNvSpPr/>
            <p:nvPr/>
          </p:nvSpPr>
          <p:spPr>
            <a:xfrm flipV="1">
              <a:off x="1318677" y="2309721"/>
              <a:ext cx="1762125" cy="942975"/>
            </a:xfrm>
            <a:custGeom>
              <a:avLst/>
              <a:gdLst>
                <a:gd name="connsiteX0" fmla="*/ 0 w 1762125"/>
                <a:gd name="connsiteY0" fmla="*/ 942975 h 942975"/>
                <a:gd name="connsiteX1" fmla="*/ 438150 w 1762125"/>
                <a:gd name="connsiteY1" fmla="*/ 923925 h 942975"/>
                <a:gd name="connsiteX2" fmla="*/ 866775 w 1762125"/>
                <a:gd name="connsiteY2" fmla="*/ 847725 h 942975"/>
                <a:gd name="connsiteX3" fmla="*/ 1181100 w 1762125"/>
                <a:gd name="connsiteY3" fmla="*/ 704850 h 942975"/>
                <a:gd name="connsiteX4" fmla="*/ 1466850 w 1762125"/>
                <a:gd name="connsiteY4" fmla="*/ 466725 h 942975"/>
                <a:gd name="connsiteX5" fmla="*/ 1666875 w 1762125"/>
                <a:gd name="connsiteY5" fmla="*/ 171450 h 942975"/>
                <a:gd name="connsiteX6" fmla="*/ 1762125 w 1762125"/>
                <a:gd name="connsiteY6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125" h="942975">
                  <a:moveTo>
                    <a:pt x="0" y="942975"/>
                  </a:moveTo>
                  <a:cubicBezTo>
                    <a:pt x="146844" y="941387"/>
                    <a:pt x="293688" y="939800"/>
                    <a:pt x="438150" y="923925"/>
                  </a:cubicBezTo>
                  <a:cubicBezTo>
                    <a:pt x="582612" y="908050"/>
                    <a:pt x="742950" y="884237"/>
                    <a:pt x="866775" y="847725"/>
                  </a:cubicBezTo>
                  <a:cubicBezTo>
                    <a:pt x="990600" y="811212"/>
                    <a:pt x="1081088" y="768350"/>
                    <a:pt x="1181100" y="704850"/>
                  </a:cubicBezTo>
                  <a:cubicBezTo>
                    <a:pt x="1281113" y="641350"/>
                    <a:pt x="1385888" y="555625"/>
                    <a:pt x="1466850" y="466725"/>
                  </a:cubicBezTo>
                  <a:cubicBezTo>
                    <a:pt x="1547812" y="377825"/>
                    <a:pt x="1617663" y="249237"/>
                    <a:pt x="1666875" y="171450"/>
                  </a:cubicBezTo>
                  <a:cubicBezTo>
                    <a:pt x="1716087" y="93663"/>
                    <a:pt x="1739106" y="46831"/>
                    <a:pt x="1762125" y="0"/>
                  </a:cubicBezTo>
                </a:path>
              </a:pathLst>
            </a:cu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rot="1593412">
                  <a:off x="1565784" y="2401245"/>
                  <a:ext cx="91810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93412">
                  <a:off x="1565784" y="2401245"/>
                  <a:ext cx="918102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4427984" y="2249123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16116" y="1241011"/>
            <a:ext cx="0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04248" y="2033099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033099"/>
                <a:ext cx="25202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90102" y="926176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02" y="926176"/>
                <a:ext cx="252028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1951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4701294" y="1248601"/>
            <a:ext cx="1762125" cy="942975"/>
            <a:chOff x="4701294" y="1248601"/>
            <a:chExt cx="1762125" cy="942975"/>
          </a:xfrm>
        </p:grpSpPr>
        <p:sp>
          <p:nvSpPr>
            <p:cNvPr id="20" name="Freeform 19"/>
            <p:cNvSpPr/>
            <p:nvPr/>
          </p:nvSpPr>
          <p:spPr>
            <a:xfrm flipH="1">
              <a:off x="4701294" y="1248601"/>
              <a:ext cx="1762125" cy="942975"/>
            </a:xfrm>
            <a:custGeom>
              <a:avLst/>
              <a:gdLst>
                <a:gd name="connsiteX0" fmla="*/ 0 w 1762125"/>
                <a:gd name="connsiteY0" fmla="*/ 942975 h 942975"/>
                <a:gd name="connsiteX1" fmla="*/ 438150 w 1762125"/>
                <a:gd name="connsiteY1" fmla="*/ 923925 h 942975"/>
                <a:gd name="connsiteX2" fmla="*/ 866775 w 1762125"/>
                <a:gd name="connsiteY2" fmla="*/ 847725 h 942975"/>
                <a:gd name="connsiteX3" fmla="*/ 1181100 w 1762125"/>
                <a:gd name="connsiteY3" fmla="*/ 704850 h 942975"/>
                <a:gd name="connsiteX4" fmla="*/ 1466850 w 1762125"/>
                <a:gd name="connsiteY4" fmla="*/ 466725 h 942975"/>
                <a:gd name="connsiteX5" fmla="*/ 1666875 w 1762125"/>
                <a:gd name="connsiteY5" fmla="*/ 171450 h 942975"/>
                <a:gd name="connsiteX6" fmla="*/ 1762125 w 1762125"/>
                <a:gd name="connsiteY6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125" h="942975">
                  <a:moveTo>
                    <a:pt x="0" y="942975"/>
                  </a:moveTo>
                  <a:cubicBezTo>
                    <a:pt x="146844" y="941387"/>
                    <a:pt x="293688" y="939800"/>
                    <a:pt x="438150" y="923925"/>
                  </a:cubicBezTo>
                  <a:cubicBezTo>
                    <a:pt x="582612" y="908050"/>
                    <a:pt x="742950" y="884237"/>
                    <a:pt x="866775" y="847725"/>
                  </a:cubicBezTo>
                  <a:cubicBezTo>
                    <a:pt x="990600" y="811212"/>
                    <a:pt x="1081088" y="768350"/>
                    <a:pt x="1181100" y="704850"/>
                  </a:cubicBezTo>
                  <a:cubicBezTo>
                    <a:pt x="1281113" y="641350"/>
                    <a:pt x="1385888" y="555625"/>
                    <a:pt x="1466850" y="466725"/>
                  </a:cubicBezTo>
                  <a:cubicBezTo>
                    <a:pt x="1547812" y="377825"/>
                    <a:pt x="1617663" y="249237"/>
                    <a:pt x="1666875" y="171450"/>
                  </a:cubicBezTo>
                  <a:cubicBezTo>
                    <a:pt x="1716087" y="93663"/>
                    <a:pt x="1739106" y="46831"/>
                    <a:pt x="176212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2173332">
                  <a:off x="4824029" y="1549490"/>
                  <a:ext cx="91810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3332">
                  <a:off x="4824029" y="1549490"/>
                  <a:ext cx="91810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4583673" y="2337899"/>
            <a:ext cx="1893488" cy="942975"/>
            <a:chOff x="4583673" y="2337899"/>
            <a:chExt cx="1893488" cy="942975"/>
          </a:xfrm>
        </p:grpSpPr>
        <p:sp>
          <p:nvSpPr>
            <p:cNvPr id="22" name="Freeform 21"/>
            <p:cNvSpPr/>
            <p:nvPr/>
          </p:nvSpPr>
          <p:spPr>
            <a:xfrm flipH="1" flipV="1">
              <a:off x="4715036" y="2337899"/>
              <a:ext cx="1762125" cy="942975"/>
            </a:xfrm>
            <a:custGeom>
              <a:avLst/>
              <a:gdLst>
                <a:gd name="connsiteX0" fmla="*/ 0 w 1762125"/>
                <a:gd name="connsiteY0" fmla="*/ 942975 h 942975"/>
                <a:gd name="connsiteX1" fmla="*/ 438150 w 1762125"/>
                <a:gd name="connsiteY1" fmla="*/ 923925 h 942975"/>
                <a:gd name="connsiteX2" fmla="*/ 866775 w 1762125"/>
                <a:gd name="connsiteY2" fmla="*/ 847725 h 942975"/>
                <a:gd name="connsiteX3" fmla="*/ 1181100 w 1762125"/>
                <a:gd name="connsiteY3" fmla="*/ 704850 h 942975"/>
                <a:gd name="connsiteX4" fmla="*/ 1466850 w 1762125"/>
                <a:gd name="connsiteY4" fmla="*/ 466725 h 942975"/>
                <a:gd name="connsiteX5" fmla="*/ 1666875 w 1762125"/>
                <a:gd name="connsiteY5" fmla="*/ 171450 h 942975"/>
                <a:gd name="connsiteX6" fmla="*/ 1762125 w 1762125"/>
                <a:gd name="connsiteY6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125" h="942975">
                  <a:moveTo>
                    <a:pt x="0" y="942975"/>
                  </a:moveTo>
                  <a:cubicBezTo>
                    <a:pt x="146844" y="941387"/>
                    <a:pt x="293688" y="939800"/>
                    <a:pt x="438150" y="923925"/>
                  </a:cubicBezTo>
                  <a:cubicBezTo>
                    <a:pt x="582612" y="908050"/>
                    <a:pt x="742950" y="884237"/>
                    <a:pt x="866775" y="847725"/>
                  </a:cubicBezTo>
                  <a:cubicBezTo>
                    <a:pt x="990600" y="811212"/>
                    <a:pt x="1081088" y="768350"/>
                    <a:pt x="1181100" y="704850"/>
                  </a:cubicBezTo>
                  <a:cubicBezTo>
                    <a:pt x="1281113" y="641350"/>
                    <a:pt x="1385888" y="555625"/>
                    <a:pt x="1466850" y="466725"/>
                  </a:cubicBezTo>
                  <a:cubicBezTo>
                    <a:pt x="1547812" y="377825"/>
                    <a:pt x="1617663" y="249237"/>
                    <a:pt x="1666875" y="171450"/>
                  </a:cubicBezTo>
                  <a:cubicBezTo>
                    <a:pt x="1716087" y="93663"/>
                    <a:pt x="1739106" y="46831"/>
                    <a:pt x="1762125" y="0"/>
                  </a:cubicBezTo>
                </a:path>
              </a:pathLst>
            </a:cu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rot="19980339">
                  <a:off x="4583673" y="2381228"/>
                  <a:ext cx="10465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80339">
                  <a:off x="4583673" y="2381228"/>
                  <a:ext cx="104652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3907999" y="3789040"/>
            <a:ext cx="9093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94567" y="5157192"/>
            <a:ext cx="3421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82356" y="4972526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56" y="4972526"/>
                <a:ext cx="252028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97367" y="3418303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67" y="3418303"/>
                <a:ext cx="2520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2195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72200" y="4365104"/>
                <a:ext cx="2016224" cy="108012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here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365104"/>
                <a:ext cx="2016224" cy="1080120"/>
              </a:xfrm>
              <a:prstGeom prst="rect">
                <a:avLst/>
              </a:prstGeom>
              <a:blipFill>
                <a:blip r:embed="rId12"/>
                <a:stretch>
                  <a:fillRect l="-588" r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07093" y="5671860"/>
                <a:ext cx="2186639" cy="623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093" y="5671860"/>
                <a:ext cx="2186639" cy="6237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2724150" y="3838575"/>
            <a:ext cx="2362200" cy="2362200"/>
          </a:xfrm>
          <a:custGeom>
            <a:avLst/>
            <a:gdLst>
              <a:gd name="connsiteX0" fmla="*/ 0 w 2362200"/>
              <a:gd name="connsiteY0" fmla="*/ 2362200 h 2362200"/>
              <a:gd name="connsiteX1" fmla="*/ 371475 w 2362200"/>
              <a:gd name="connsiteY1" fmla="*/ 1733550 h 2362200"/>
              <a:gd name="connsiteX2" fmla="*/ 828675 w 2362200"/>
              <a:gd name="connsiteY2" fmla="*/ 1400175 h 2362200"/>
              <a:gd name="connsiteX3" fmla="*/ 1190625 w 2362200"/>
              <a:gd name="connsiteY3" fmla="*/ 1314450 h 2362200"/>
              <a:gd name="connsiteX4" fmla="*/ 1571625 w 2362200"/>
              <a:gd name="connsiteY4" fmla="*/ 1171575 h 2362200"/>
              <a:gd name="connsiteX5" fmla="*/ 1943100 w 2362200"/>
              <a:gd name="connsiteY5" fmla="*/ 857250 h 2362200"/>
              <a:gd name="connsiteX6" fmla="*/ 2200275 w 2362200"/>
              <a:gd name="connsiteY6" fmla="*/ 533400 h 2362200"/>
              <a:gd name="connsiteX7" fmla="*/ 2362200 w 2362200"/>
              <a:gd name="connsiteY7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2200" h="2362200">
                <a:moveTo>
                  <a:pt x="0" y="2362200"/>
                </a:moveTo>
                <a:cubicBezTo>
                  <a:pt x="116681" y="2128044"/>
                  <a:pt x="233362" y="1893888"/>
                  <a:pt x="371475" y="1733550"/>
                </a:cubicBezTo>
                <a:cubicBezTo>
                  <a:pt x="509588" y="1573212"/>
                  <a:pt x="692150" y="1470025"/>
                  <a:pt x="828675" y="1400175"/>
                </a:cubicBezTo>
                <a:cubicBezTo>
                  <a:pt x="965200" y="1330325"/>
                  <a:pt x="1066800" y="1352550"/>
                  <a:pt x="1190625" y="1314450"/>
                </a:cubicBezTo>
                <a:cubicBezTo>
                  <a:pt x="1314450" y="1276350"/>
                  <a:pt x="1446213" y="1247775"/>
                  <a:pt x="1571625" y="1171575"/>
                </a:cubicBezTo>
                <a:cubicBezTo>
                  <a:pt x="1697037" y="1095375"/>
                  <a:pt x="1838325" y="963612"/>
                  <a:pt x="1943100" y="857250"/>
                </a:cubicBezTo>
                <a:cubicBezTo>
                  <a:pt x="2047875" y="750888"/>
                  <a:pt x="2130425" y="676275"/>
                  <a:pt x="2200275" y="533400"/>
                </a:cubicBezTo>
                <a:cubicBezTo>
                  <a:pt x="2270125" y="390525"/>
                  <a:pt x="2316162" y="195262"/>
                  <a:pt x="23622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24238" y="3749535"/>
                <a:ext cx="1315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238" y="3749535"/>
                <a:ext cx="1315355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1520" y="5157192"/>
                <a:ext cx="1728192" cy="1164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→∞, </m:t>
                    </m:r>
                  </m:oMath>
                </a14:m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57192"/>
                <a:ext cx="1728192" cy="1164934"/>
              </a:xfrm>
              <a:prstGeom prst="rect">
                <a:avLst/>
              </a:prstGeom>
              <a:blipFill rotWithShape="0">
                <a:blip r:embed="rId15"/>
                <a:stretch>
                  <a:fillRect l="-2817" t="-31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1034383" y="5453246"/>
            <a:ext cx="854385" cy="2879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409393" y="5753100"/>
            <a:ext cx="571807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44824" y="3786651"/>
                <a:ext cx="22901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can see we have the average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824" y="3786651"/>
                <a:ext cx="2290198" cy="523220"/>
              </a:xfrm>
              <a:prstGeom prst="rect">
                <a:avLst/>
              </a:prstGeom>
              <a:blipFill>
                <a:blip r:embed="rId16"/>
                <a:stretch>
                  <a:fillRect l="-798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8A02B9-3963-4262-83E3-B71398221265}"/>
                  </a:ext>
                </a:extLst>
              </p:cNvPr>
              <p:cNvSpPr txBox="1"/>
              <p:nvPr/>
            </p:nvSpPr>
            <p:spPr>
              <a:xfrm>
                <a:off x="5940156" y="2526546"/>
                <a:ext cx="2769360" cy="11743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sinh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is known as an </a:t>
                </a:r>
                <a:r>
                  <a:rPr lang="en-GB" sz="1400" b="1" dirty="0"/>
                  <a:t>odd function</a:t>
                </a:r>
                <a:r>
                  <a:rPr lang="en-GB" sz="1400" dirty="0"/>
                  <a:t> because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. Can you think of other odd functions?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8A02B9-3963-4262-83E3-B71398221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6" y="2526546"/>
                <a:ext cx="2769360" cy="1174360"/>
              </a:xfrm>
              <a:prstGeom prst="rect">
                <a:avLst/>
              </a:prstGeom>
              <a:blipFill>
                <a:blip r:embed="rId17"/>
                <a:stretch>
                  <a:fillRect l="-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ED183519-9F3D-4EAB-9961-8435DA9F648B}"/>
              </a:ext>
            </a:extLst>
          </p:cNvPr>
          <p:cNvSpPr/>
          <p:nvPr/>
        </p:nvSpPr>
        <p:spPr>
          <a:xfrm>
            <a:off x="6253981" y="3433939"/>
            <a:ext cx="2186639" cy="2669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042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6719 0.4060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17865 0.434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 animBg="1"/>
      <p:bldP spid="39" grpId="1" animBg="1"/>
      <p:bldP spid="40" grpId="0" animBg="1"/>
      <p:bldP spid="40" grpId="1" animBg="1"/>
      <p:bldP spid="5" grpId="0"/>
      <p:bldP spid="8" grpId="0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Sketching 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Arrow Connector 5"/>
          <p:cNvCxnSpPr/>
          <p:nvPr/>
        </p:nvCxnSpPr>
        <p:spPr>
          <a:xfrm>
            <a:off x="1288800" y="2239995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476932" y="1231883"/>
            <a:ext cx="0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65064" y="2023971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064" y="2023971"/>
                <a:ext cx="252028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50918" y="917048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18" y="917048"/>
                <a:ext cx="252028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1951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304935" y="1220423"/>
            <a:ext cx="1762125" cy="942975"/>
            <a:chOff x="1304935" y="1220423"/>
            <a:chExt cx="1762125" cy="942975"/>
          </a:xfrm>
        </p:grpSpPr>
        <p:sp>
          <p:nvSpPr>
            <p:cNvPr id="12" name="Freeform 11"/>
            <p:cNvSpPr/>
            <p:nvPr/>
          </p:nvSpPr>
          <p:spPr>
            <a:xfrm>
              <a:off x="1304935" y="1220423"/>
              <a:ext cx="1762125" cy="942975"/>
            </a:xfrm>
            <a:custGeom>
              <a:avLst/>
              <a:gdLst>
                <a:gd name="connsiteX0" fmla="*/ 0 w 1762125"/>
                <a:gd name="connsiteY0" fmla="*/ 942975 h 942975"/>
                <a:gd name="connsiteX1" fmla="*/ 438150 w 1762125"/>
                <a:gd name="connsiteY1" fmla="*/ 923925 h 942975"/>
                <a:gd name="connsiteX2" fmla="*/ 866775 w 1762125"/>
                <a:gd name="connsiteY2" fmla="*/ 847725 h 942975"/>
                <a:gd name="connsiteX3" fmla="*/ 1181100 w 1762125"/>
                <a:gd name="connsiteY3" fmla="*/ 704850 h 942975"/>
                <a:gd name="connsiteX4" fmla="*/ 1466850 w 1762125"/>
                <a:gd name="connsiteY4" fmla="*/ 466725 h 942975"/>
                <a:gd name="connsiteX5" fmla="*/ 1666875 w 1762125"/>
                <a:gd name="connsiteY5" fmla="*/ 171450 h 942975"/>
                <a:gd name="connsiteX6" fmla="*/ 1762125 w 1762125"/>
                <a:gd name="connsiteY6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125" h="942975">
                  <a:moveTo>
                    <a:pt x="0" y="942975"/>
                  </a:moveTo>
                  <a:cubicBezTo>
                    <a:pt x="146844" y="941387"/>
                    <a:pt x="293688" y="939800"/>
                    <a:pt x="438150" y="923925"/>
                  </a:cubicBezTo>
                  <a:cubicBezTo>
                    <a:pt x="582612" y="908050"/>
                    <a:pt x="742950" y="884237"/>
                    <a:pt x="866775" y="847725"/>
                  </a:cubicBezTo>
                  <a:cubicBezTo>
                    <a:pt x="990600" y="811212"/>
                    <a:pt x="1081088" y="768350"/>
                    <a:pt x="1181100" y="704850"/>
                  </a:cubicBezTo>
                  <a:cubicBezTo>
                    <a:pt x="1281113" y="641350"/>
                    <a:pt x="1385888" y="555625"/>
                    <a:pt x="1466850" y="466725"/>
                  </a:cubicBezTo>
                  <a:cubicBezTo>
                    <a:pt x="1547812" y="377825"/>
                    <a:pt x="1617663" y="249237"/>
                    <a:pt x="1666875" y="171450"/>
                  </a:cubicBezTo>
                  <a:cubicBezTo>
                    <a:pt x="1716087" y="93663"/>
                    <a:pt x="1739106" y="46831"/>
                    <a:pt x="176212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rot="20972528">
                  <a:off x="1570545" y="1797537"/>
                  <a:ext cx="91810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972528">
                  <a:off x="1570545" y="1797537"/>
                  <a:ext cx="918102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318677" y="2309721"/>
            <a:ext cx="1762125" cy="942975"/>
            <a:chOff x="1318677" y="2309721"/>
            <a:chExt cx="1762125" cy="942975"/>
          </a:xfrm>
        </p:grpSpPr>
        <p:sp>
          <p:nvSpPr>
            <p:cNvPr id="14" name="Freeform 13"/>
            <p:cNvSpPr/>
            <p:nvPr/>
          </p:nvSpPr>
          <p:spPr>
            <a:xfrm flipV="1">
              <a:off x="1318677" y="2309721"/>
              <a:ext cx="1762125" cy="942975"/>
            </a:xfrm>
            <a:custGeom>
              <a:avLst/>
              <a:gdLst>
                <a:gd name="connsiteX0" fmla="*/ 0 w 1762125"/>
                <a:gd name="connsiteY0" fmla="*/ 942975 h 942975"/>
                <a:gd name="connsiteX1" fmla="*/ 438150 w 1762125"/>
                <a:gd name="connsiteY1" fmla="*/ 923925 h 942975"/>
                <a:gd name="connsiteX2" fmla="*/ 866775 w 1762125"/>
                <a:gd name="connsiteY2" fmla="*/ 847725 h 942975"/>
                <a:gd name="connsiteX3" fmla="*/ 1181100 w 1762125"/>
                <a:gd name="connsiteY3" fmla="*/ 704850 h 942975"/>
                <a:gd name="connsiteX4" fmla="*/ 1466850 w 1762125"/>
                <a:gd name="connsiteY4" fmla="*/ 466725 h 942975"/>
                <a:gd name="connsiteX5" fmla="*/ 1666875 w 1762125"/>
                <a:gd name="connsiteY5" fmla="*/ 171450 h 942975"/>
                <a:gd name="connsiteX6" fmla="*/ 1762125 w 1762125"/>
                <a:gd name="connsiteY6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125" h="942975">
                  <a:moveTo>
                    <a:pt x="0" y="942975"/>
                  </a:moveTo>
                  <a:cubicBezTo>
                    <a:pt x="146844" y="941387"/>
                    <a:pt x="293688" y="939800"/>
                    <a:pt x="438150" y="923925"/>
                  </a:cubicBezTo>
                  <a:cubicBezTo>
                    <a:pt x="582612" y="908050"/>
                    <a:pt x="742950" y="884237"/>
                    <a:pt x="866775" y="847725"/>
                  </a:cubicBezTo>
                  <a:cubicBezTo>
                    <a:pt x="990600" y="811212"/>
                    <a:pt x="1081088" y="768350"/>
                    <a:pt x="1181100" y="704850"/>
                  </a:cubicBezTo>
                  <a:cubicBezTo>
                    <a:pt x="1281113" y="641350"/>
                    <a:pt x="1385888" y="555625"/>
                    <a:pt x="1466850" y="466725"/>
                  </a:cubicBezTo>
                  <a:cubicBezTo>
                    <a:pt x="1547812" y="377825"/>
                    <a:pt x="1617663" y="249237"/>
                    <a:pt x="1666875" y="171450"/>
                  </a:cubicBezTo>
                  <a:cubicBezTo>
                    <a:pt x="1716087" y="93663"/>
                    <a:pt x="1739106" y="46831"/>
                    <a:pt x="1762125" y="0"/>
                  </a:cubicBezTo>
                </a:path>
              </a:pathLst>
            </a:cu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rot="1593412">
                  <a:off x="1565784" y="2401245"/>
                  <a:ext cx="91810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593412">
                  <a:off x="1565784" y="2401245"/>
                  <a:ext cx="918102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4427984" y="2249123"/>
            <a:ext cx="23762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16116" y="1241011"/>
            <a:ext cx="0" cy="1944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04248" y="2033099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033099"/>
                <a:ext cx="252028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90102" y="926176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102" y="926176"/>
                <a:ext cx="252028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1951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4701294" y="1248601"/>
            <a:ext cx="1762125" cy="942975"/>
            <a:chOff x="4701294" y="1248601"/>
            <a:chExt cx="1762125" cy="942975"/>
          </a:xfrm>
        </p:grpSpPr>
        <p:sp>
          <p:nvSpPr>
            <p:cNvPr id="20" name="Freeform 19"/>
            <p:cNvSpPr/>
            <p:nvPr/>
          </p:nvSpPr>
          <p:spPr>
            <a:xfrm flipH="1">
              <a:off x="4701294" y="1248601"/>
              <a:ext cx="1762125" cy="942975"/>
            </a:xfrm>
            <a:custGeom>
              <a:avLst/>
              <a:gdLst>
                <a:gd name="connsiteX0" fmla="*/ 0 w 1762125"/>
                <a:gd name="connsiteY0" fmla="*/ 942975 h 942975"/>
                <a:gd name="connsiteX1" fmla="*/ 438150 w 1762125"/>
                <a:gd name="connsiteY1" fmla="*/ 923925 h 942975"/>
                <a:gd name="connsiteX2" fmla="*/ 866775 w 1762125"/>
                <a:gd name="connsiteY2" fmla="*/ 847725 h 942975"/>
                <a:gd name="connsiteX3" fmla="*/ 1181100 w 1762125"/>
                <a:gd name="connsiteY3" fmla="*/ 704850 h 942975"/>
                <a:gd name="connsiteX4" fmla="*/ 1466850 w 1762125"/>
                <a:gd name="connsiteY4" fmla="*/ 466725 h 942975"/>
                <a:gd name="connsiteX5" fmla="*/ 1666875 w 1762125"/>
                <a:gd name="connsiteY5" fmla="*/ 171450 h 942975"/>
                <a:gd name="connsiteX6" fmla="*/ 1762125 w 1762125"/>
                <a:gd name="connsiteY6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125" h="942975">
                  <a:moveTo>
                    <a:pt x="0" y="942975"/>
                  </a:moveTo>
                  <a:cubicBezTo>
                    <a:pt x="146844" y="941387"/>
                    <a:pt x="293688" y="939800"/>
                    <a:pt x="438150" y="923925"/>
                  </a:cubicBezTo>
                  <a:cubicBezTo>
                    <a:pt x="582612" y="908050"/>
                    <a:pt x="742950" y="884237"/>
                    <a:pt x="866775" y="847725"/>
                  </a:cubicBezTo>
                  <a:cubicBezTo>
                    <a:pt x="990600" y="811212"/>
                    <a:pt x="1081088" y="768350"/>
                    <a:pt x="1181100" y="704850"/>
                  </a:cubicBezTo>
                  <a:cubicBezTo>
                    <a:pt x="1281113" y="641350"/>
                    <a:pt x="1385888" y="555625"/>
                    <a:pt x="1466850" y="466725"/>
                  </a:cubicBezTo>
                  <a:cubicBezTo>
                    <a:pt x="1547812" y="377825"/>
                    <a:pt x="1617663" y="249237"/>
                    <a:pt x="1666875" y="171450"/>
                  </a:cubicBezTo>
                  <a:cubicBezTo>
                    <a:pt x="1716087" y="93663"/>
                    <a:pt x="1739106" y="46831"/>
                    <a:pt x="176212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2173332">
                  <a:off x="4824029" y="1549490"/>
                  <a:ext cx="91810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4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73332">
                  <a:off x="4824029" y="1549490"/>
                  <a:ext cx="918102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4583673" y="2337899"/>
            <a:ext cx="1893488" cy="942975"/>
            <a:chOff x="4583673" y="2337899"/>
            <a:chExt cx="1893488" cy="942975"/>
          </a:xfrm>
        </p:grpSpPr>
        <p:sp>
          <p:nvSpPr>
            <p:cNvPr id="22" name="Freeform 21"/>
            <p:cNvSpPr/>
            <p:nvPr/>
          </p:nvSpPr>
          <p:spPr>
            <a:xfrm flipH="1" flipV="1">
              <a:off x="4715036" y="2337899"/>
              <a:ext cx="1762125" cy="942975"/>
            </a:xfrm>
            <a:custGeom>
              <a:avLst/>
              <a:gdLst>
                <a:gd name="connsiteX0" fmla="*/ 0 w 1762125"/>
                <a:gd name="connsiteY0" fmla="*/ 942975 h 942975"/>
                <a:gd name="connsiteX1" fmla="*/ 438150 w 1762125"/>
                <a:gd name="connsiteY1" fmla="*/ 923925 h 942975"/>
                <a:gd name="connsiteX2" fmla="*/ 866775 w 1762125"/>
                <a:gd name="connsiteY2" fmla="*/ 847725 h 942975"/>
                <a:gd name="connsiteX3" fmla="*/ 1181100 w 1762125"/>
                <a:gd name="connsiteY3" fmla="*/ 704850 h 942975"/>
                <a:gd name="connsiteX4" fmla="*/ 1466850 w 1762125"/>
                <a:gd name="connsiteY4" fmla="*/ 466725 h 942975"/>
                <a:gd name="connsiteX5" fmla="*/ 1666875 w 1762125"/>
                <a:gd name="connsiteY5" fmla="*/ 171450 h 942975"/>
                <a:gd name="connsiteX6" fmla="*/ 1762125 w 1762125"/>
                <a:gd name="connsiteY6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2125" h="942975">
                  <a:moveTo>
                    <a:pt x="0" y="942975"/>
                  </a:moveTo>
                  <a:cubicBezTo>
                    <a:pt x="146844" y="941387"/>
                    <a:pt x="293688" y="939800"/>
                    <a:pt x="438150" y="923925"/>
                  </a:cubicBezTo>
                  <a:cubicBezTo>
                    <a:pt x="582612" y="908050"/>
                    <a:pt x="742950" y="884237"/>
                    <a:pt x="866775" y="847725"/>
                  </a:cubicBezTo>
                  <a:cubicBezTo>
                    <a:pt x="990600" y="811212"/>
                    <a:pt x="1081088" y="768350"/>
                    <a:pt x="1181100" y="704850"/>
                  </a:cubicBezTo>
                  <a:cubicBezTo>
                    <a:pt x="1281113" y="641350"/>
                    <a:pt x="1385888" y="555625"/>
                    <a:pt x="1466850" y="466725"/>
                  </a:cubicBezTo>
                  <a:cubicBezTo>
                    <a:pt x="1547812" y="377825"/>
                    <a:pt x="1617663" y="249237"/>
                    <a:pt x="1666875" y="171450"/>
                  </a:cubicBezTo>
                  <a:cubicBezTo>
                    <a:pt x="1716087" y="93663"/>
                    <a:pt x="1739106" y="46831"/>
                    <a:pt x="1762125" y="0"/>
                  </a:cubicBezTo>
                </a:path>
              </a:pathLst>
            </a:custGeom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rot="19980339">
                  <a:off x="4583673" y="2381228"/>
                  <a:ext cx="1046522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p>
                          <m:sSupPr>
                            <m:ctrlP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980339">
                  <a:off x="4583673" y="2381228"/>
                  <a:ext cx="1046522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4" name="Straight Arrow Connector 23"/>
          <p:cNvCxnSpPr/>
          <p:nvPr/>
        </p:nvCxnSpPr>
        <p:spPr>
          <a:xfrm flipV="1">
            <a:off x="3907999" y="3789040"/>
            <a:ext cx="9093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94567" y="5157192"/>
            <a:ext cx="3421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82356" y="4972526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56" y="4972526"/>
                <a:ext cx="252028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97367" y="3418303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67" y="3418303"/>
                <a:ext cx="2520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2195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72200" y="4365104"/>
                <a:ext cx="2042767" cy="108012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here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365104"/>
                <a:ext cx="2042767" cy="1080120"/>
              </a:xfrm>
              <a:prstGeom prst="rect">
                <a:avLst/>
              </a:prstGeom>
              <a:blipFill>
                <a:blip r:embed="rId12"/>
                <a:stretch>
                  <a:fillRect r="-1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007093" y="5671860"/>
                <a:ext cx="2186639" cy="623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093" y="5671860"/>
                <a:ext cx="2186639" cy="6237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1520" y="5157192"/>
                <a:ext cx="1728192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→∞, </m:t>
                    </m:r>
                  </m:oMath>
                </a14:m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157192"/>
                <a:ext cx="1728192" cy="887935"/>
              </a:xfrm>
              <a:prstGeom prst="rect">
                <a:avLst/>
              </a:prstGeom>
              <a:blipFill rotWithShape="0">
                <a:blip r:embed="rId14"/>
                <a:stretch>
                  <a:fillRect l="-2817" t="-4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363983" y="5435527"/>
            <a:ext cx="571807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612355" y="3756660"/>
            <a:ext cx="3811058" cy="1051169"/>
            <a:chOff x="2612355" y="3756660"/>
            <a:chExt cx="3811058" cy="10511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108058" y="3764775"/>
                  <a:ext cx="13153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058" y="3764775"/>
                  <a:ext cx="1315355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 8"/>
            <p:cNvSpPr/>
            <p:nvPr/>
          </p:nvSpPr>
          <p:spPr>
            <a:xfrm>
              <a:off x="3903616" y="3756660"/>
              <a:ext cx="1308463" cy="1050712"/>
            </a:xfrm>
            <a:custGeom>
              <a:avLst/>
              <a:gdLst>
                <a:gd name="connsiteX0" fmla="*/ 0 w 1088572"/>
                <a:gd name="connsiteY0" fmla="*/ 1306285 h 1308703"/>
                <a:gd name="connsiteX1" fmla="*/ 185057 w 1088572"/>
                <a:gd name="connsiteY1" fmla="*/ 1284514 h 1308703"/>
                <a:gd name="connsiteX2" fmla="*/ 457200 w 1088572"/>
                <a:gd name="connsiteY2" fmla="*/ 1132114 h 1308703"/>
                <a:gd name="connsiteX3" fmla="*/ 816429 w 1088572"/>
                <a:gd name="connsiteY3" fmla="*/ 718457 h 1308703"/>
                <a:gd name="connsiteX4" fmla="*/ 1034143 w 1088572"/>
                <a:gd name="connsiteY4" fmla="*/ 283028 h 1308703"/>
                <a:gd name="connsiteX5" fmla="*/ 1088572 w 1088572"/>
                <a:gd name="connsiteY5" fmla="*/ 0 h 130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572" h="1308703">
                  <a:moveTo>
                    <a:pt x="0" y="1306285"/>
                  </a:moveTo>
                  <a:cubicBezTo>
                    <a:pt x="54428" y="1309913"/>
                    <a:pt x="108857" y="1313542"/>
                    <a:pt x="185057" y="1284514"/>
                  </a:cubicBezTo>
                  <a:cubicBezTo>
                    <a:pt x="261257" y="1255486"/>
                    <a:pt x="351971" y="1226457"/>
                    <a:pt x="457200" y="1132114"/>
                  </a:cubicBezTo>
                  <a:cubicBezTo>
                    <a:pt x="562429" y="1037771"/>
                    <a:pt x="720272" y="859971"/>
                    <a:pt x="816429" y="718457"/>
                  </a:cubicBezTo>
                  <a:cubicBezTo>
                    <a:pt x="912586" y="576943"/>
                    <a:pt x="988786" y="402771"/>
                    <a:pt x="1034143" y="283028"/>
                  </a:cubicBezTo>
                  <a:cubicBezTo>
                    <a:pt x="1079500" y="163285"/>
                    <a:pt x="1084036" y="81642"/>
                    <a:pt x="1088572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 flipH="1">
              <a:off x="2612355" y="3757117"/>
              <a:ext cx="1308463" cy="1050712"/>
            </a:xfrm>
            <a:custGeom>
              <a:avLst/>
              <a:gdLst>
                <a:gd name="connsiteX0" fmla="*/ 0 w 1088572"/>
                <a:gd name="connsiteY0" fmla="*/ 1306285 h 1308703"/>
                <a:gd name="connsiteX1" fmla="*/ 185057 w 1088572"/>
                <a:gd name="connsiteY1" fmla="*/ 1284514 h 1308703"/>
                <a:gd name="connsiteX2" fmla="*/ 457200 w 1088572"/>
                <a:gd name="connsiteY2" fmla="*/ 1132114 h 1308703"/>
                <a:gd name="connsiteX3" fmla="*/ 816429 w 1088572"/>
                <a:gd name="connsiteY3" fmla="*/ 718457 h 1308703"/>
                <a:gd name="connsiteX4" fmla="*/ 1034143 w 1088572"/>
                <a:gd name="connsiteY4" fmla="*/ 283028 h 1308703"/>
                <a:gd name="connsiteX5" fmla="*/ 1088572 w 1088572"/>
                <a:gd name="connsiteY5" fmla="*/ 0 h 130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8572" h="1308703">
                  <a:moveTo>
                    <a:pt x="0" y="1306285"/>
                  </a:moveTo>
                  <a:cubicBezTo>
                    <a:pt x="54428" y="1309913"/>
                    <a:pt x="108857" y="1313542"/>
                    <a:pt x="185057" y="1284514"/>
                  </a:cubicBezTo>
                  <a:cubicBezTo>
                    <a:pt x="261257" y="1255486"/>
                    <a:pt x="351971" y="1226457"/>
                    <a:pt x="457200" y="1132114"/>
                  </a:cubicBezTo>
                  <a:cubicBezTo>
                    <a:pt x="562429" y="1037771"/>
                    <a:pt x="720272" y="859971"/>
                    <a:pt x="816429" y="718457"/>
                  </a:cubicBezTo>
                  <a:cubicBezTo>
                    <a:pt x="912586" y="576943"/>
                    <a:pt x="988786" y="402771"/>
                    <a:pt x="1034143" y="283028"/>
                  </a:cubicBezTo>
                  <a:cubicBezTo>
                    <a:pt x="1079500" y="163285"/>
                    <a:pt x="1084036" y="81642"/>
                    <a:pt x="1088572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B7BBB7-78C0-468F-94D4-27DAE3C4D986}"/>
                  </a:ext>
                </a:extLst>
              </p:cNvPr>
              <p:cNvSpPr txBox="1"/>
              <p:nvPr/>
            </p:nvSpPr>
            <p:spPr>
              <a:xfrm>
                <a:off x="5940156" y="2526546"/>
                <a:ext cx="2769360" cy="11879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40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GB" sz="1400" b="0" i="0" smtClean="0">
                        <a:latin typeface="Cambria Math" panose="02040503050406030204" pitchFamily="18" charset="0"/>
                      </a:rPr>
                      <m:t>osh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is known as an </a:t>
                </a:r>
                <a:r>
                  <a:rPr lang="en-GB" sz="1400" b="1" dirty="0"/>
                  <a:t>even function</a:t>
                </a:r>
                <a:r>
                  <a:rPr lang="en-GB" sz="1400" dirty="0"/>
                  <a:t> because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. Can you think of other even functions?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B7BBB7-78C0-468F-94D4-27DAE3C4D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6" y="2526546"/>
                <a:ext cx="2769360" cy="1187954"/>
              </a:xfrm>
              <a:prstGeom prst="rect">
                <a:avLst/>
              </a:prstGeom>
              <a:blipFill>
                <a:blip r:embed="rId16"/>
                <a:stretch>
                  <a:fillRect l="-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2F270099-E4B2-4300-9D8C-29E709FD821B}"/>
              </a:ext>
            </a:extLst>
          </p:cNvPr>
          <p:cNvSpPr/>
          <p:nvPr/>
        </p:nvSpPr>
        <p:spPr>
          <a:xfrm>
            <a:off x="6231516" y="3429000"/>
            <a:ext cx="2186639" cy="2669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246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18386 0.4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16372 0.4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8" grpId="0"/>
      <p:bldP spid="40" grpId="0" animBg="1"/>
      <p:bldP spid="40" grpId="1" animBg="1"/>
      <p:bldP spid="39" grpId="0" animBg="1"/>
      <p:bldP spid="43" grpId="0" animBg="1"/>
      <p:bldP spid="4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Sketching hyperbolic functions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V="1">
            <a:off x="3907999" y="3789040"/>
            <a:ext cx="9093" cy="2736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94567" y="5157192"/>
            <a:ext cx="34215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82356" y="4972526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356" y="4972526"/>
                <a:ext cx="252028" cy="369332"/>
              </a:xfrm>
              <a:prstGeom prst="rect">
                <a:avLst/>
              </a:prstGeom>
              <a:blipFill rotWithShape="0">
                <a:blip r:embed="rId2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97367" y="3418303"/>
                <a:ext cx="2520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367" y="3418303"/>
                <a:ext cx="252028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2195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372200" y="4365104"/>
                <a:ext cx="1564965" cy="108012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Click to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365104"/>
                <a:ext cx="1564965" cy="1080120"/>
              </a:xfrm>
              <a:prstGeom prst="rect">
                <a:avLst/>
              </a:prstGeom>
              <a:blipFill rotWithShape="0">
                <a:blip r:embed="rId4"/>
                <a:stretch>
                  <a:fillRect r="-18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516216" y="803462"/>
                <a:ext cx="2186639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803462"/>
                <a:ext cx="2186639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5832648" cy="314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sketch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consider the usual features when you sketch a graph.</a:t>
                </a:r>
              </a:p>
              <a:p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  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𝐬𝐢𝐧𝐡</m:t>
                            </m:r>
                          </m:fName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𝐜𝐨𝐬𝐡</m:t>
                            </m:r>
                          </m:fName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func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𝐭𝐚𝐧𝐡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→−∞, 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𝐭𝐚𝐧𝐡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→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sSup>
                          <m:sSup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p>
                        </m:sSup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b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5832648" cy="3144707"/>
              </a:xfrm>
              <a:prstGeom prst="rect">
                <a:avLst/>
              </a:prstGeom>
              <a:blipFill rotWithShape="0">
                <a:blip r:embed="rId7"/>
                <a:stretch>
                  <a:fillRect l="-940" t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2194567" y="5877272"/>
            <a:ext cx="342154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12606" y="4365104"/>
            <a:ext cx="342154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64160" y="4045207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60" y="4045207"/>
                <a:ext cx="1152128" cy="307777"/>
              </a:xfrm>
              <a:prstGeom prst="rect">
                <a:avLst/>
              </a:prstGeom>
              <a:blipFill rotWithShape="0"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541016" y="5877272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016" y="5877272"/>
                <a:ext cx="1152128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 35"/>
          <p:cNvSpPr/>
          <p:nvPr/>
        </p:nvSpPr>
        <p:spPr>
          <a:xfrm>
            <a:off x="2247900" y="4429900"/>
            <a:ext cx="3327400" cy="1412100"/>
          </a:xfrm>
          <a:custGeom>
            <a:avLst/>
            <a:gdLst>
              <a:gd name="connsiteX0" fmla="*/ 0 w 3327400"/>
              <a:gd name="connsiteY0" fmla="*/ 1412100 h 1412100"/>
              <a:gd name="connsiteX1" fmla="*/ 736600 w 3327400"/>
              <a:gd name="connsiteY1" fmla="*/ 1335900 h 1412100"/>
              <a:gd name="connsiteX2" fmla="*/ 1333500 w 3327400"/>
              <a:gd name="connsiteY2" fmla="*/ 1132700 h 1412100"/>
              <a:gd name="connsiteX3" fmla="*/ 1676400 w 3327400"/>
              <a:gd name="connsiteY3" fmla="*/ 739000 h 1412100"/>
              <a:gd name="connsiteX4" fmla="*/ 1955800 w 3327400"/>
              <a:gd name="connsiteY4" fmla="*/ 408800 h 1412100"/>
              <a:gd name="connsiteX5" fmla="*/ 2387600 w 3327400"/>
              <a:gd name="connsiteY5" fmla="*/ 116700 h 1412100"/>
              <a:gd name="connsiteX6" fmla="*/ 2832100 w 3327400"/>
              <a:gd name="connsiteY6" fmla="*/ 15100 h 1412100"/>
              <a:gd name="connsiteX7" fmla="*/ 3327400 w 3327400"/>
              <a:gd name="connsiteY7" fmla="*/ 2400 h 141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400" h="1412100">
                <a:moveTo>
                  <a:pt x="0" y="1412100"/>
                </a:moveTo>
                <a:cubicBezTo>
                  <a:pt x="257175" y="1397283"/>
                  <a:pt x="514350" y="1382467"/>
                  <a:pt x="736600" y="1335900"/>
                </a:cubicBezTo>
                <a:cubicBezTo>
                  <a:pt x="958850" y="1289333"/>
                  <a:pt x="1176867" y="1232183"/>
                  <a:pt x="1333500" y="1132700"/>
                </a:cubicBezTo>
                <a:cubicBezTo>
                  <a:pt x="1490133" y="1033217"/>
                  <a:pt x="1572683" y="859650"/>
                  <a:pt x="1676400" y="739000"/>
                </a:cubicBezTo>
                <a:cubicBezTo>
                  <a:pt x="1780117" y="618350"/>
                  <a:pt x="1837267" y="512517"/>
                  <a:pt x="1955800" y="408800"/>
                </a:cubicBezTo>
                <a:cubicBezTo>
                  <a:pt x="2074333" y="305083"/>
                  <a:pt x="2241550" y="182317"/>
                  <a:pt x="2387600" y="116700"/>
                </a:cubicBezTo>
                <a:cubicBezTo>
                  <a:pt x="2533650" y="51083"/>
                  <a:pt x="2675467" y="34150"/>
                  <a:pt x="2832100" y="15100"/>
                </a:cubicBezTo>
                <a:cubicBezTo>
                  <a:pt x="2988733" y="-3950"/>
                  <a:pt x="3158066" y="-775"/>
                  <a:pt x="3327400" y="24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376466" y="1691510"/>
            <a:ext cx="1672930" cy="544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5395" y="2474299"/>
            <a:ext cx="995593" cy="5954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55640" y="3071307"/>
            <a:ext cx="1223258" cy="6329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581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7" grpId="0"/>
      <p:bldP spid="44" grpId="0"/>
      <p:bldP spid="36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37247</TotalTime>
  <Words>3954</Words>
  <Application>Microsoft Office PowerPoint</Application>
  <PresentationFormat>On-screen Show (4:3)</PresentationFormat>
  <Paragraphs>583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1369</cp:revision>
  <dcterms:created xsi:type="dcterms:W3CDTF">2013-02-28T07:36:55Z</dcterms:created>
  <dcterms:modified xsi:type="dcterms:W3CDTF">2021-06-22T03:43:10Z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2021-06-20T09:51:45.1485757Z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42865c95-9b4e-47f5-938b-7d48c74e9832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