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576" r:id="rId2"/>
    <p:sldId id="544" r:id="rId3"/>
    <p:sldId id="566" r:id="rId4"/>
    <p:sldId id="567" r:id="rId5"/>
    <p:sldId id="568" r:id="rId6"/>
    <p:sldId id="572" r:id="rId7"/>
    <p:sldId id="570" r:id="rId8"/>
    <p:sldId id="575" r:id="rId9"/>
    <p:sldId id="574" r:id="rId10"/>
    <p:sldId id="573" r:id="rId11"/>
    <p:sldId id="545" r:id="rId12"/>
    <p:sldId id="54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880" autoAdjust="0"/>
    <p:restoredTop sz="88534" autoAdjust="0"/>
  </p:normalViewPr>
  <p:slideViewPr>
    <p:cSldViewPr>
      <p:cViewPr varScale="1">
        <p:scale>
          <a:sx n="70" d="100"/>
          <a:sy n="70" d="100"/>
        </p:scale>
        <p:origin x="528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0.png"/><Relationship Id="rId2" Type="http://schemas.openxmlformats.org/officeDocument/2006/relationships/image" Target="../media/image2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750178"/>
            <a:ext cx="914285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Trigonometry and Modelling</a:t>
            </a:r>
          </a:p>
          <a:p>
            <a:pPr algn="ctr"/>
            <a:endParaRPr lang="en-GB" sz="2400" b="1" dirty="0"/>
          </a:p>
          <a:p>
            <a:pPr algn="ctr"/>
            <a:r>
              <a:rPr lang="en-GB" sz="7200" dirty="0"/>
              <a:t>- </a:t>
            </a:r>
            <a:r>
              <a:rPr lang="en-GB" sz="6600" dirty="0"/>
              <a:t>Double Angle Formulae</a:t>
            </a:r>
          </a:p>
          <a:p>
            <a:pPr algn="ctr"/>
            <a:endParaRPr lang="en-GB" sz="1600" dirty="0"/>
          </a:p>
          <a:p>
            <a:pPr algn="ctr"/>
            <a:r>
              <a:rPr lang="en-GB" sz="7200" dirty="0"/>
              <a:t>Chapter 7 </a:t>
            </a:r>
          </a:p>
          <a:p>
            <a:pPr algn="ctr"/>
            <a:r>
              <a:rPr lang="en-GB" sz="7200" dirty="0"/>
              <a:t>(Part 2 of 5)</a:t>
            </a:r>
          </a:p>
        </p:txBody>
      </p:sp>
    </p:spTree>
    <p:extLst>
      <p:ext uri="{BB962C8B-B14F-4D97-AF65-F5344CB8AC3E}">
        <p14:creationId xmlns:p14="http://schemas.microsoft.com/office/powerpoint/2010/main" val="1862987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4B2361B-0CD4-4BC8-BCE2-7853FE87E50E}"/>
              </a:ext>
            </a:extLst>
          </p:cNvPr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326CE14C-86C1-406C-A92D-11993F9E0AEB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Double Angle Formulae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3503E83-B28F-4362-84BE-3ADDE6A9EAB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9FFA710-447E-4877-BA54-E0ED5E598F46}"/>
                  </a:ext>
                </a:extLst>
              </p:cNvPr>
              <p:cNvSpPr txBox="1"/>
              <p:nvPr/>
            </p:nvSpPr>
            <p:spPr>
              <a:xfrm>
                <a:off x="1115616" y="749285"/>
                <a:ext cx="6656020" cy="105753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Given that cos </a:t>
                </a:r>
                <a:r>
                  <a:rPr lang="en-GB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800" dirty="0"/>
                  <a:t> 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8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sz="28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 and that 180 &lt; x &lt; 360,</a:t>
                </a:r>
              </a:p>
              <a:p>
                <a:pPr algn="ctr"/>
                <a:r>
                  <a:rPr lang="en-GB" sz="2800" dirty="0"/>
                  <a:t>Find the exact value of:</a:t>
                </a:r>
                <a14:m>
                  <m:oMath xmlns:m="http://schemas.openxmlformats.org/officeDocument/2006/math">
                    <m:r>
                      <a:rPr lang="en-GB" sz="3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9FFA710-447E-4877-BA54-E0ED5E598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749285"/>
                <a:ext cx="6656020" cy="1057534"/>
              </a:xfrm>
              <a:prstGeom prst="rect">
                <a:avLst/>
              </a:prstGeom>
              <a:blipFill>
                <a:blip r:embed="rId2"/>
                <a:stretch>
                  <a:fillRect b="-603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266892" y="2166398"/>
                <a:ext cx="4784450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GB" sz="3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GB" sz="3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</m:func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  <m:func>
                        <m:func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6892" y="2166398"/>
                <a:ext cx="4784450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266892" y="3057051"/>
                <a:ext cx="4198201" cy="7395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GB" sz="3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GB" sz="3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</m:func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  <m:func>
                        <m:func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func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box>
                        <m:boxPr>
                          <m:ctrlPr>
                            <a:rPr lang="en-GB" sz="3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36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6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36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6892" y="3057051"/>
                <a:ext cx="4198201" cy="7395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/>
          <p:cNvGrpSpPr/>
          <p:nvPr/>
        </p:nvGrpSpPr>
        <p:grpSpPr>
          <a:xfrm>
            <a:off x="6051342" y="4506945"/>
            <a:ext cx="2822568" cy="1946391"/>
            <a:chOff x="6498720" y="4537328"/>
            <a:chExt cx="2113741" cy="194639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/>
                <p:cNvSpPr/>
                <p:nvPr/>
              </p:nvSpPr>
              <p:spPr>
                <a:xfrm>
                  <a:off x="6498720" y="4537328"/>
                  <a:ext cx="2113741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GB" sz="2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GB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GB" sz="2400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GB" sz="2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GB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r>
                          <a:rPr lang="en-GB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GB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GB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2400" b="0" i="0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1− </m:t>
                                </m:r>
                                <m:r>
                                  <m:rPr>
                                    <m:sty m:val="p"/>
                                  </m:rPr>
                                  <a:rPr lang="en-GB" sz="2400" b="0" i="0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GB" sz="2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GB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13" name="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98720" y="4537328"/>
                  <a:ext cx="2113741" cy="461665"/>
                </a:xfrm>
                <a:prstGeom prst="rect">
                  <a:avLst/>
                </a:prstGeom>
                <a:blipFill>
                  <a:blip r:embed="rId5"/>
                  <a:stretch>
                    <a:fillRect l="-43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6516216" y="4941168"/>
                  <a:ext cx="1944216" cy="50629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40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a14:m>
                  <a:r>
                    <a:rPr lang="en-GB" sz="2400" dirty="0"/>
                    <a:t> 1 </a:t>
                  </a:r>
                  <a14:m>
                    <m:oMath xmlns:m="http://schemas.openxmlformats.org/officeDocument/2006/math">
                      <m:r>
                        <a:rPr lang="en-GB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a14:m>
                  <a:r>
                    <a:rPr lang="en-GB" sz="2400" dirty="0"/>
                    <a:t> (</a:t>
                  </a:r>
                  <a14:m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box>
                    </m:oMath>
                  </a14:m>
                  <a:r>
                    <a:rPr lang="en-GB" sz="2400" dirty="0"/>
                    <a:t>)</a:t>
                  </a:r>
                  <a:r>
                    <a:rPr lang="en-GB" sz="2400" baseline="30000" dirty="0"/>
                    <a:t>2</a:t>
                  </a:r>
                  <a:r>
                    <a:rPr lang="en-GB" sz="2400" dirty="0"/>
                    <a:t> </a:t>
                  </a:r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16216" y="4941168"/>
                  <a:ext cx="1944216" cy="506292"/>
                </a:xfrm>
                <a:prstGeom prst="rect">
                  <a:avLst/>
                </a:prstGeom>
                <a:blipFill>
                  <a:blip r:embed="rId6"/>
                  <a:stretch>
                    <a:fillRect l="-471" t="-7229" b="-2048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6526043" y="5404859"/>
                  <a:ext cx="1521575" cy="5240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GB" sz="2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GB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GB" sz="2400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GB" sz="2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GB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box>
                          <m:boxPr>
                            <m:ctrlPr>
                              <a:rPr lang="en-GB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num>
                              <m:den>
                                <m:r>
                                  <a:rPr lang="en-GB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16</m:t>
                                </m:r>
                              </m:den>
                            </m:f>
                          </m:e>
                        </m:box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26043" y="5404859"/>
                  <a:ext cx="1521575" cy="524054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6518785" y="5895032"/>
                  <a:ext cx="1813376" cy="5886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GB" sz="2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400" b="0" i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box>
                          <m:boxPr>
                            <m:ctrlPr>
                              <a:rPr lang="en-GB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en-GB" sz="24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24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en-GB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box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18785" y="5895032"/>
                  <a:ext cx="1813376" cy="58868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208964" y="4012007"/>
                <a:ext cx="3857819" cy="8369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GB" sz="3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GB" sz="3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</m:func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box>
                        <m:boxPr>
                          <m:ctrlPr>
                            <a:rPr lang="en-GB" sz="3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r>
                            <m:rPr>
                              <m:brk m:alnAt="63"/>
                            </m:rP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GB" sz="36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36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36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GB" sz="36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box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box>
                        <m:boxPr>
                          <m:ctrlP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r>
                            <m:rPr>
                              <m:brk m:alnAt="63"/>
                            </m:rP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GB" sz="36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6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36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8964" y="4012007"/>
                <a:ext cx="3857819" cy="83696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1266892" y="4995574"/>
                <a:ext cx="3256566" cy="8664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GB" sz="3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GB" sz="3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</m:func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GB" sz="3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r>
                            <m:rPr>
                              <m:brk m:alnAt="63"/>
                            </m:rP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GB" sz="36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6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36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36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GB" sz="36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6892" y="4995574"/>
                <a:ext cx="3256566" cy="86645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>
          <a:xfrm>
            <a:off x="4631970" y="3659187"/>
            <a:ext cx="1315442" cy="671866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6076289" y="4039467"/>
                <a:ext cx="263713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func>
                      <m:funcPr>
                        <m:ctrlPr>
                          <a:rPr lang="en-GB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24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sin</m:t>
                            </m:r>
                          </m:e>
                          <m:sup>
                            <m:r>
                              <a:rPr lang="en-GB" sz="2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func>
                      <m:funcPr>
                        <m:ctrlP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− </m:t>
                            </m:r>
                            <m:r>
                              <m:rPr>
                                <m:sty m:val="p"/>
                              </m:rPr>
                              <a:rPr lang="en-GB" sz="240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sz="2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1</a:t>
                </a: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6289" y="4039467"/>
                <a:ext cx="2637132" cy="461665"/>
              </a:xfrm>
              <a:prstGeom prst="rect">
                <a:avLst/>
              </a:prstGeom>
              <a:blipFill>
                <a:blip r:embed="rId11"/>
                <a:stretch>
                  <a:fillRect l="-463" t="-10667" r="-2546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9400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9" grpId="0"/>
      <p:bldP spid="21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A180BF4-E8D9-44B4-AC43-CBAB71E4F4F8}"/>
              </a:ext>
            </a:extLst>
          </p:cNvPr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58BA9D16-B988-49DA-828A-4760952ED7C1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Examples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021A99C1-5346-4041-BC60-9D386F7927B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73BAD93-9085-4E86-8D4E-E0AD25BA344C}"/>
                  </a:ext>
                </a:extLst>
              </p:cNvPr>
              <p:cNvSpPr txBox="1"/>
              <p:nvPr/>
            </p:nvSpPr>
            <p:spPr>
              <a:xfrm>
                <a:off x="508269" y="851226"/>
                <a:ext cx="5503891" cy="64633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Given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=3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=3−4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/>
                  <a:t>, eliminate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/>
                  <a:t> and express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 in terms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73BAD93-9085-4E86-8D4E-E0AD25BA34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269" y="851226"/>
                <a:ext cx="5503891" cy="646331"/>
              </a:xfrm>
              <a:prstGeom prst="rect">
                <a:avLst/>
              </a:prstGeom>
              <a:blipFill>
                <a:blip r:embed="rId2"/>
                <a:stretch>
                  <a:fillRect b="-230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8965DE5-220D-49A2-9ECA-0564B513411A}"/>
                  </a:ext>
                </a:extLst>
              </p:cNvPr>
              <p:cNvSpPr txBox="1"/>
              <p:nvPr/>
            </p:nvSpPr>
            <p:spPr>
              <a:xfrm>
                <a:off x="6300192" y="851226"/>
                <a:ext cx="2694880" cy="1720727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/>
                        </a:rPr>
                        <m:t>=2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           =</m:t>
                      </m:r>
                      <m:r>
                        <a:rPr lang="en-GB" b="0" i="1" smtClean="0">
                          <a:latin typeface="Cambria Math"/>
                        </a:rPr>
                        <m:t>2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/>
                        </a:rPr>
                        <m:t>−1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             =1−2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8965DE5-220D-49A2-9ECA-0564B51341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851226"/>
                <a:ext cx="2694880" cy="1720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C016190D-B658-4A45-A1EB-4EB834B0265A}"/>
              </a:ext>
            </a:extLst>
          </p:cNvPr>
          <p:cNvSpPr txBox="1"/>
          <p:nvPr/>
        </p:nvSpPr>
        <p:spPr>
          <a:xfrm>
            <a:off x="6300192" y="2772610"/>
            <a:ext cx="2694880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b="1" dirty="0" err="1"/>
              <a:t>Fro</a:t>
            </a:r>
            <a:r>
              <a:rPr lang="en-GB" sz="1400" b="1" dirty="0"/>
              <a:t> Note</a:t>
            </a:r>
            <a:r>
              <a:rPr lang="en-GB" sz="1400" dirty="0"/>
              <a:t>: This question is an example of turning a set of </a:t>
            </a:r>
            <a:r>
              <a:rPr lang="en-GB" sz="1400" b="1" dirty="0"/>
              <a:t>parametric equations </a:t>
            </a:r>
            <a:r>
              <a:rPr lang="en-GB" sz="1400" dirty="0"/>
              <a:t>into a single </a:t>
            </a:r>
            <a:r>
              <a:rPr lang="en-GB" sz="1400" b="1" dirty="0"/>
              <a:t>Cartesian</a:t>
            </a:r>
            <a:r>
              <a:rPr lang="en-GB" sz="1400" dirty="0"/>
              <a:t> one. You will cover this in the next chapter.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DDBC082-10B7-4BF4-AC10-B217AB0D3C45}"/>
              </a:ext>
            </a:extLst>
          </p:cNvPr>
          <p:cNvCxnSpPr>
            <a:stCxn id="7" idx="1"/>
          </p:cNvCxnSpPr>
          <p:nvPr/>
        </p:nvCxnSpPr>
        <p:spPr>
          <a:xfrm flipH="1" flipV="1">
            <a:off x="6032500" y="3238500"/>
            <a:ext cx="267692" cy="1188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474FE3A-C192-4B73-BA80-A8B8544678D0}"/>
                  </a:ext>
                </a:extLst>
              </p:cNvPr>
              <p:cNvSpPr txBox="1"/>
              <p:nvPr/>
            </p:nvSpPr>
            <p:spPr>
              <a:xfrm>
                <a:off x="645468" y="1645816"/>
                <a:ext cx="4464496" cy="1983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𝟒</m:t>
                      </m:r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func>
                            <m:func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1" i="0" smtClean="0">
                                      <a:latin typeface="Cambria Math" panose="02040503050406030204" pitchFamily="18" charset="0"/>
                                    </a:rPr>
                                    <m:t>𝐬𝐢𝐧</m:t>
                                  </m:r>
                                </m:e>
                                <m:sup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    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𝟖</m:t>
                      </m:r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e>
                            <m:sup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fName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</m:func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b="1" dirty="0"/>
              </a:p>
              <a:p>
                <a:endParaRPr lang="en-GB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</m:func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𝟖</m:t>
                      </m:r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num>
                                <m:den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474FE3A-C192-4B73-BA80-A8B8544678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468" y="1645816"/>
                <a:ext cx="4464496" cy="19836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BE1536F-812F-417F-9E95-EF5F38B286F3}"/>
                  </a:ext>
                </a:extLst>
              </p:cNvPr>
              <p:cNvSpPr txBox="1"/>
              <p:nvPr/>
            </p:nvSpPr>
            <p:spPr>
              <a:xfrm>
                <a:off x="394588" y="3716872"/>
                <a:ext cx="5731251" cy="76104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is acute, find the exact value of</a:t>
                </a:r>
              </a:p>
              <a:p>
                <a:r>
                  <a:rPr lang="en-GB" dirty="0"/>
                  <a:t>(a)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/>
                  <a:t>      (b)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BE1536F-812F-417F-9E95-EF5F38B286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588" y="3716872"/>
                <a:ext cx="5731251" cy="761042"/>
              </a:xfrm>
              <a:prstGeom prst="rect">
                <a:avLst/>
              </a:prstGeom>
              <a:blipFill>
                <a:blip r:embed="rId5"/>
                <a:stretch>
                  <a:fillRect b="-201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417F98A-AC22-4E4B-B594-9B86729D1ED1}"/>
                  </a:ext>
                </a:extLst>
              </p:cNvPr>
              <p:cNvSpPr txBox="1"/>
              <p:nvPr/>
            </p:nvSpPr>
            <p:spPr>
              <a:xfrm>
                <a:off x="533669" y="4572546"/>
                <a:ext cx="5854431" cy="23097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/>
                  <a:t>Since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𝒔𝒊</m:t>
                    </m:r>
                    <m:sSup>
                      <m:sSup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400" b="1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1" i="0" smtClean="0">
                        <a:latin typeface="Cambria Math" panose="02040503050406030204" pitchFamily="18" charset="0"/>
                      </a:rPr>
                      <m:t>𝐜𝐨</m:t>
                    </m:r>
                    <m:sSup>
                      <m:sSup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1" i="0" smtClean="0">
                            <a:latin typeface="Cambria Math" panose="02040503050406030204" pitchFamily="18" charset="0"/>
                          </a:rPr>
                          <m:t>𝐬</m:t>
                        </m:r>
                      </m:e>
                      <m:sup>
                        <m:r>
                          <a:rPr lang="en-GB" sz="1400" b="1" i="0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sz="1400" b="1" i="1" dirty="0"/>
                  <a:t>,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=±</m:t>
                    </m:r>
                    <m:rad>
                      <m:radPr>
                        <m:degHide m:val="on"/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𝒄𝒐</m:t>
                        </m:r>
                        <m:sSup>
                          <m:sSup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</m:e>
                          <m:sup>
                            <m: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</m:oMath>
                </a14:m>
                <a:endParaRPr lang="en-GB" sz="1400" b="1" i="1" dirty="0"/>
              </a:p>
              <a:p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1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GB" sz="1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GB" sz="1400" b="1" i="1" smtClean="0"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  <m:t>𝟕</m:t>
                            </m:r>
                          </m:e>
                        </m:rad>
                      </m:num>
                      <m:den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GB" sz="1400" b="1" i="1" dirty="0"/>
                  <a:t> </a:t>
                </a:r>
                <a:r>
                  <a:rPr lang="en-GB" sz="1400" b="1" dirty="0"/>
                  <a:t>(and is positive given </a:t>
                </a:r>
                <a14:m>
                  <m:oMath xmlns:m="http://schemas.openxmlformats.org/officeDocument/2006/math">
                    <m:r>
                      <a:rPr lang="en-GB" sz="1400" b="1" i="0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sz="1400" b="1" i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1400" b="1" i="0" smtClean="0"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GB" sz="1400" b="1" i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1400" b="1" i="0" smtClean="0">
                        <a:latin typeface="Cambria Math" panose="02040503050406030204" pitchFamily="18" charset="0"/>
                      </a:rPr>
                      <m:t>𝟗𝟎</m:t>
                    </m:r>
                    <m:r>
                      <a:rPr lang="en-GB" sz="1400" b="1" i="0" smtClean="0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b="1" dirty="0"/>
                  <a:t>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𝒔𝒊𝒏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𝒔𝒊𝒏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𝒄𝒐𝒔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e>
                          </m:rad>
                        </m:num>
                        <m:den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ad>
                            <m:radPr>
                              <m:degHide m:val="on"/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e>
                          </m:rad>
                        </m:num>
                        <m:den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en-GB" sz="1400" b="1" i="1" dirty="0"/>
              </a:p>
              <a:p>
                <a:endParaRPr lang="en-GB" sz="1400" b="1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𝒕𝒂𝒏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𝒔𝒊𝒏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𝒄𝒐𝒔</m:t>
                          </m:r>
                        </m:den>
                      </m:f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ad>
                            <m:radPr>
                              <m:degHide m:val="on"/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e>
                          </m:rad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e>
                          </m:rad>
                        </m:num>
                        <m:den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      ∴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𝒕𝒂𝒏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  <m:t>𝟕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num>
                        <m:den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sz="14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ad>
                                        <m:radPr>
                                          <m:degHide m:val="on"/>
                                          <m:ctrlPr>
                                            <a:rPr lang="en-GB" sz="1400" b="1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GB" sz="1400" b="1" i="1" smtClean="0">
                                              <a:latin typeface="Cambria Math" panose="02040503050406030204" pitchFamily="18" charset="0"/>
                                            </a:rPr>
                                            <m:t>𝟕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n-GB" sz="1400" b="1" i="1" smtClean="0"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𝟑</m:t>
                      </m:r>
                      <m:rad>
                        <m:radPr>
                          <m:degHide m:val="on"/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</m:rad>
                    </m:oMath>
                  </m:oMathPara>
                </a14:m>
                <a:endParaRPr lang="en-GB" sz="1400" b="1" i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417F98A-AC22-4E4B-B594-9B86729D1E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669" y="4572546"/>
                <a:ext cx="5854431" cy="2309799"/>
              </a:xfrm>
              <a:prstGeom prst="rect">
                <a:avLst/>
              </a:prstGeom>
              <a:blipFill>
                <a:blip r:embed="rId6"/>
                <a:stretch>
                  <a:fillRect l="-3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823A407D-D14A-471B-A3A2-6CEC937DDEA6}"/>
              </a:ext>
            </a:extLst>
          </p:cNvPr>
          <p:cNvSpPr/>
          <p:nvPr/>
        </p:nvSpPr>
        <p:spPr>
          <a:xfrm>
            <a:off x="508269" y="1497556"/>
            <a:ext cx="5503891" cy="212468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8AE290B-0CE6-4DE0-AAB5-C4DFA7BE28E7}"/>
              </a:ext>
            </a:extLst>
          </p:cNvPr>
          <p:cNvSpPr/>
          <p:nvPr/>
        </p:nvSpPr>
        <p:spPr>
          <a:xfrm>
            <a:off x="394588" y="4484466"/>
            <a:ext cx="5731251" cy="233543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71736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175-177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238F2AE-CFA6-9549-AB76-52172B029DD5}"/>
              </a:ext>
            </a:extLst>
          </p:cNvPr>
          <p:cNvSpPr txBox="1"/>
          <p:nvPr/>
        </p:nvSpPr>
        <p:spPr>
          <a:xfrm>
            <a:off x="188145" y="2268131"/>
            <a:ext cx="37917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Q4-7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Q8-13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Q14-19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76047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Double Angle Formulae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427497" y="5301208"/>
                <a:ext cx="4736791" cy="11331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6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𝐭𝐚𝐧</m:t>
                          </m:r>
                        </m:fName>
                        <m:e>
                          <m:d>
                            <m:dPr>
                              <m:ctrlPr>
                                <a:rPr lang="en-GB" sz="36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GB" sz="36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𝑨</m:t>
                              </m:r>
                            </m:e>
                          </m:d>
                        </m:e>
                      </m:func>
                      <m:r>
                        <a:rPr lang="en-GB" sz="3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/>
                            </a:rPr>
                            <m:t>2</m:t>
                          </m:r>
                          <m:func>
                            <m:func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latin typeface="Cambria Math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36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</m:func>
                        </m:num>
                        <m:den>
                          <m:r>
                            <a:rPr lang="en-GB" sz="3600" b="0" i="1" smtClean="0">
                              <a:latin typeface="Cambria Math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3600" b="0" i="0" smtClean="0">
                                      <a:latin typeface="Cambria Math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GB" sz="36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36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497" y="5301208"/>
                <a:ext cx="4736791" cy="11331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71D65443-7F56-4433-9880-7D2C952F3803}"/>
              </a:ext>
            </a:extLst>
          </p:cNvPr>
          <p:cNvSpPr txBox="1"/>
          <p:nvPr/>
        </p:nvSpPr>
        <p:spPr>
          <a:xfrm>
            <a:off x="0" y="644495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Double-angle formula </a:t>
            </a:r>
            <a:r>
              <a:rPr lang="en-GB" sz="3600" dirty="0"/>
              <a:t>allows you to </a:t>
            </a:r>
          </a:p>
          <a:p>
            <a:pPr algn="ctr"/>
            <a:r>
              <a:rPr lang="en-GB" sz="3600" dirty="0"/>
              <a:t>halve the angle within a trig function.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427497" y="1994710"/>
                <a:ext cx="4898520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GB" sz="3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GB" sz="36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𝑨</m:t>
                              </m:r>
                            </m:e>
                          </m:d>
                        </m:e>
                      </m:func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  <m:func>
                        <m:func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497" y="1994710"/>
                <a:ext cx="4898520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403648" y="3162741"/>
                <a:ext cx="6814195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600" b="1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d>
                            <m:dPr>
                              <m:ctrlPr>
                                <a:rPr lang="en-GB" sz="36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1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GB" sz="3600" b="1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𝑨</m:t>
                              </m:r>
                            </m:e>
                          </m:d>
                        </m:e>
                      </m:func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360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</m:func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360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br>
                  <a:rPr lang="en-GB" sz="3600" i="1" dirty="0">
                    <a:solidFill>
                      <a:prstClr val="black"/>
                    </a:solidFill>
                    <a:latin typeface="Cambria Math"/>
                  </a:rPr>
                </a:br>
                <a:r>
                  <a:rPr lang="en-GB" sz="3600" i="1" dirty="0">
                    <a:solidFill>
                      <a:prstClr val="black"/>
                    </a:solidFill>
                    <a:latin typeface="Cambria Math"/>
                  </a:rPr>
                  <a:t>                             </a:t>
                </a:r>
                <a14:m>
                  <m:oMath xmlns:m="http://schemas.openxmlformats.org/officeDocument/2006/math">
                    <m:r>
                      <a:rPr lang="en-GB" sz="36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600" i="1">
                        <a:solidFill>
                          <a:prstClr val="black"/>
                        </a:solidFill>
                        <a:latin typeface="Cambria Math"/>
                      </a:rPr>
                      <m:t>2</m:t>
                    </m:r>
                    <m:func>
                      <m:funcPr>
                        <m:ctrlP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3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36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cos</m:t>
                            </m:r>
                          </m:e>
                          <m:sup>
                            <m:r>
                              <a:rPr lang="en-GB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𝐴</m:t>
                        </m:r>
                      </m:e>
                    </m:func>
                    <m:r>
                      <a:rPr lang="en-GB" sz="3600" i="1">
                        <a:solidFill>
                          <a:prstClr val="black"/>
                        </a:solidFill>
                        <a:latin typeface="Cambria Math"/>
                      </a:rPr>
                      <m:t>−1</m:t>
                    </m:r>
                  </m:oMath>
                </a14:m>
                <a:br>
                  <a:rPr lang="en-GB" sz="3600" i="1" dirty="0">
                    <a:solidFill>
                      <a:prstClr val="black"/>
                    </a:solidFill>
                    <a:latin typeface="Cambria Math"/>
                  </a:rPr>
                </a:br>
                <a:r>
                  <a:rPr lang="en-GB" sz="3600" i="1" dirty="0">
                    <a:solidFill>
                      <a:prstClr val="black"/>
                    </a:solidFill>
                    <a:latin typeface="Cambria Math"/>
                  </a:rPr>
                  <a:t>                             </a:t>
                </a:r>
                <a14:m>
                  <m:oMath xmlns:m="http://schemas.openxmlformats.org/officeDocument/2006/math">
                    <m:r>
                      <a:rPr lang="en-GB" sz="36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600" i="1">
                        <a:solidFill>
                          <a:prstClr val="black"/>
                        </a:solidFill>
                        <a:latin typeface="Cambria Math"/>
                      </a:rPr>
                      <m:t>1−2</m:t>
                    </m:r>
                    <m:func>
                      <m:funcPr>
                        <m:ctrlP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3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36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sin</m:t>
                            </m:r>
                          </m:e>
                          <m:sup>
                            <m:r>
                              <a:rPr lang="en-GB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𝐴</m:t>
                        </m:r>
                      </m:e>
                    </m:func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3162741"/>
                <a:ext cx="6814195" cy="17543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0240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Double Angle Formulae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87415" y="616758"/>
                <a:ext cx="8568952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The double angle formulae are </a:t>
                </a:r>
              </a:p>
              <a:p>
                <a:pPr algn="ctr"/>
                <a:r>
                  <a:rPr lang="en-GB" sz="3200" dirty="0"/>
                  <a:t>not in the formula booklet!</a:t>
                </a:r>
              </a:p>
              <a:p>
                <a:pPr algn="ctr"/>
                <a:endParaRPr lang="en-GB" sz="1400" dirty="0"/>
              </a:p>
              <a:p>
                <a:pPr algn="ctr"/>
                <a:r>
                  <a:rPr lang="en-GB" sz="3200" dirty="0"/>
                  <a:t>However they are all easily derivable </a:t>
                </a:r>
              </a:p>
              <a:p>
                <a:pPr algn="ctr"/>
                <a:r>
                  <a:rPr lang="en-GB" sz="3200" dirty="0"/>
                  <a:t>by just setting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/>
                      </a:rPr>
                      <m:t>𝐴</m:t>
                    </m:r>
                    <m:r>
                      <a:rPr lang="en-GB" sz="3200" b="0" i="1" smtClean="0">
                        <a:latin typeface="Cambria Math"/>
                      </a:rPr>
                      <m:t>=</m:t>
                    </m:r>
                    <m:r>
                      <a:rPr lang="en-GB" sz="3200" b="0" i="1" smtClean="0">
                        <a:latin typeface="Cambria Math"/>
                      </a:rPr>
                      <m:t>𝐵</m:t>
                    </m:r>
                  </m:oMath>
                </a14:m>
                <a:r>
                  <a:rPr lang="en-GB" sz="3200" dirty="0"/>
                  <a:t> </a:t>
                </a:r>
              </a:p>
              <a:p>
                <a:pPr algn="ctr"/>
                <a:r>
                  <a:rPr lang="en-GB" sz="3200" dirty="0"/>
                  <a:t>in the Addition angle formulae.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415" y="616758"/>
                <a:ext cx="8568952" cy="2800767"/>
              </a:xfrm>
              <a:prstGeom prst="rect">
                <a:avLst/>
              </a:prstGeom>
              <a:blipFill>
                <a:blip r:embed="rId2"/>
                <a:stretch>
                  <a:fillRect t="-2826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835696" y="3540830"/>
                <a:ext cx="6264696" cy="32932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sz="40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𝒔𝒊𝒏</m:t>
                        </m:r>
                      </m:fName>
                      <m:e>
                        <m:d>
                          <m:dPr>
                            <m:ctrlPr>
                              <a:rPr lang="en-GB" sz="4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4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GB" sz="4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</m:d>
                      </m:e>
                    </m:func>
                  </m:oMath>
                </a14:m>
                <a:endParaRPr lang="en-GB" sz="40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lvl="0"/>
                <a:endParaRPr lang="en-GB" sz="14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sz="40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r>
                  <a:rPr lang="en-GB" sz="1600" i="1" dirty="0">
                    <a:solidFill>
                      <a:schemeClr val="bg1"/>
                    </a:solidFill>
                    <a:latin typeface="Cambria Math" panose="02040503050406030204" pitchFamily="18" charset="0"/>
                  </a:rPr>
                  <a:t>9</a:t>
                </a:r>
                <a:br>
                  <a:rPr lang="en-GB" sz="40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endParaRPr lang="en-GB" sz="40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r>
                  <a:rPr lang="en-GB" sz="1400" i="1" dirty="0">
                    <a:solidFill>
                      <a:schemeClr val="bg1"/>
                    </a:solidFill>
                    <a:latin typeface="Cambria Math" panose="02040503050406030204" pitchFamily="18" charset="0"/>
                  </a:rPr>
                  <a:t>9</a:t>
                </a:r>
                <a:br>
                  <a:rPr lang="en-GB" sz="40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3540830"/>
                <a:ext cx="6264696" cy="3293209"/>
              </a:xfrm>
              <a:prstGeom prst="rect">
                <a:avLst/>
              </a:prstGeom>
              <a:blipFill>
                <a:blip r:embed="rId3"/>
                <a:stretch>
                  <a:fillRect l="-4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7668345" y="4399563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Additional Formula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7164288" y="4717898"/>
            <a:ext cx="648074" cy="57247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850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Double Angle Formulae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979712" y="751198"/>
                <a:ext cx="5544616" cy="29364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600" b="1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d>
                            <m:dPr>
                              <m:ctrlPr>
                                <a:rPr lang="en-GB" sz="36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GB" sz="36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sz="3600" b="1" i="1" dirty="0">
                  <a:solidFill>
                    <a:srgbClr val="00B050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 b="0" i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36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sz="3600" b="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r>
                  <a:rPr lang="en-GB" sz="1600" b="0" i="1" dirty="0">
                    <a:solidFill>
                      <a:schemeClr val="bg1"/>
                    </a:solidFill>
                    <a:latin typeface="Cambria Math" panose="02040503050406030204" pitchFamily="18" charset="0"/>
                  </a:rPr>
                  <a:t>3</a:t>
                </a:r>
                <a:br>
                  <a:rPr lang="en-GB" sz="3600" b="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endParaRPr lang="en-GB" sz="3600" b="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r>
                  <a:rPr lang="en-GB" sz="2400" b="0" i="1" dirty="0">
                    <a:solidFill>
                      <a:schemeClr val="bg1"/>
                    </a:solidFill>
                    <a:latin typeface="Cambria Math" panose="02040503050406030204" pitchFamily="18" charset="0"/>
                  </a:rPr>
                  <a:t>8</a:t>
                </a:r>
                <a:br>
                  <a:rPr lang="en-GB" sz="3600" b="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6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𝐜𝐨𝐬</m:t>
                              </m:r>
                            </m:e>
                            <m:sup>
                              <m:r>
                                <a:rPr lang="en-GB" sz="36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fName>
                        <m:e>
                          <m: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𝑨</m:t>
                          </m:r>
                        </m:e>
                      </m:func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6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𝐬𝐢𝐧</m:t>
                              </m:r>
                            </m:e>
                            <m:sup>
                              <m:r>
                                <a:rPr lang="en-GB" sz="36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fName>
                        <m:e>
                          <m: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𝑨</m:t>
                          </m:r>
                        </m:e>
                      </m:func>
                    </m:oMath>
                  </m:oMathPara>
                </a14:m>
                <a:endParaRPr lang="en-GB" sz="3600" b="1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751198"/>
                <a:ext cx="5544616" cy="2936445"/>
              </a:xfrm>
              <a:prstGeom prst="rect">
                <a:avLst/>
              </a:prstGeom>
              <a:blipFill>
                <a:blip r:embed="rId2"/>
                <a:stretch>
                  <a:fillRect l="-17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7092280" y="112474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Additional Formula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6516216" y="1443079"/>
            <a:ext cx="720081" cy="790178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59332" y="3938111"/>
                <a:ext cx="2372508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rgbClr val="00B050"/>
                    </a:solidFill>
                  </a:rPr>
                  <a:t>Using: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000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=1−</m:t>
                      </m:r>
                      <m:func>
                        <m:funcPr>
                          <m:ctrlPr>
                            <a:rPr lang="en-GB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000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332" y="3938111"/>
                <a:ext cx="2372508" cy="707886"/>
              </a:xfrm>
              <a:prstGeom prst="rect">
                <a:avLst/>
              </a:prstGeom>
              <a:blipFill>
                <a:blip r:embed="rId3"/>
                <a:stretch>
                  <a:fillRect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580112" y="3943163"/>
                <a:ext cx="2372508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rgbClr val="00B050"/>
                    </a:solidFill>
                  </a:rPr>
                  <a:t>Using: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000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=1−</m:t>
                      </m:r>
                      <m:func>
                        <m:funcPr>
                          <m:ctrlPr>
                            <a:rPr lang="en-GB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000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3943163"/>
                <a:ext cx="2372508" cy="707886"/>
              </a:xfrm>
              <a:prstGeom prst="rect">
                <a:avLst/>
              </a:prstGeom>
              <a:blipFill>
                <a:blip r:embed="rId4"/>
                <a:stretch>
                  <a:fillRect t="-5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860032" y="4870195"/>
                <a:ext cx="3960440" cy="13947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</m:func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(1 −</m:t>
                              </m:r>
                              <m:r>
                                <m:rPr>
                                  <m:sty m:val="p"/>
                                </m:rPr>
                                <a:rPr lang="en-GB" sz="28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</m:func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800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endParaRPr lang="en-GB" sz="2800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GB" sz="28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𝐜𝐨𝐬</m:t>
                              </m:r>
                            </m:e>
                            <m:sup>
                              <m:r>
                                <a:rPr lang="en-GB" sz="28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fName>
                        <m:e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𝑨</m:t>
                          </m:r>
                        </m:e>
                      </m:func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2800" b="1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4870195"/>
                <a:ext cx="3960440" cy="13947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67544" y="4870196"/>
                <a:ext cx="3816424" cy="13947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=(1−</m:t>
                      </m:r>
                      <m:func>
                        <m:func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𝐴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endParaRPr lang="en-GB" sz="28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:endParaRPr lang="en-GB" sz="28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/>
                        </a:rPr>
                        <m:t>𝟏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/>
                        </a:rPr>
                        <m:t>𝟐</m:t>
                      </m:r>
                      <m:func>
                        <m:funcPr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𝐬𝐢𝐧</m:t>
                              </m:r>
                            </m:e>
                            <m:sup>
                              <m:r>
                                <a:rPr lang="en-GB" sz="28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fName>
                        <m:e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𝑨</m:t>
                          </m:r>
                        </m:e>
                      </m:func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870196"/>
                <a:ext cx="3816424" cy="13947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4499992" y="4221088"/>
            <a:ext cx="0" cy="24482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3131840" y="3924976"/>
            <a:ext cx="648072" cy="656152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933918" y="3883034"/>
            <a:ext cx="646194" cy="691997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156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Double Angle Formulae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051720" y="836712"/>
                <a:ext cx="5544616" cy="53449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4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𝒕𝒂𝒏</m:t>
                          </m:r>
                          <m:r>
                            <a:rPr lang="en-GB" sz="4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fName>
                        <m:e>
                          <m:d>
                            <m:dPr>
                              <m:ctrlPr>
                                <a:rPr lang="en-GB" sz="44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4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GB" sz="44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sz="4400" b="1" i="1" dirty="0">
                  <a:solidFill>
                    <a:srgbClr val="0000FF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4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sz="4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:endParaRPr lang="en-GB" sz="4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44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func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44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4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func>
                        </m:num>
                        <m:den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44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44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4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4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:endParaRPr lang="en-GB" sz="4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4400" b="0" i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2 </m:t>
                              </m:r>
                              <m:r>
                                <m:rPr>
                                  <m:sty m:val="p"/>
                                </m:rPr>
                                <a:rPr lang="en-GB" sz="44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func>
                        </m:num>
                        <m:den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4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4400" b="0" i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ta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GB" sz="440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n</m:t>
                                  </m:r>
                                </m:e>
                                <m:sup>
                                  <m:r>
                                    <a:rPr lang="en-GB" sz="4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𝐴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br>
                  <a:rPr lang="en-GB" sz="44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:endParaRPr lang="en-GB" sz="4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836712"/>
                <a:ext cx="5544616" cy="534498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804248" y="2780928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00FF"/>
                </a:solidFill>
              </a:rPr>
              <a:t>Additional Formula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444207" y="3099263"/>
            <a:ext cx="504057" cy="362455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4069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Double Angle Formulae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12883" y="5060452"/>
                <a:ext cx="5328592" cy="12488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4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0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𝐭𝐚𝐧</m:t>
                          </m:r>
                        </m:fName>
                        <m:e>
                          <m:d>
                            <m:dPr>
                              <m:ctrlPr>
                                <a:rPr lang="en-GB" sz="40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GB" sz="40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𝑨</m:t>
                              </m:r>
                            </m:e>
                          </m:d>
                        </m:e>
                      </m:func>
                      <m:r>
                        <a:rPr lang="en-GB" sz="4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 smtClean="0">
                              <a:latin typeface="Cambria Math"/>
                            </a:rPr>
                            <m:t>2</m:t>
                          </m:r>
                          <m:func>
                            <m:func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4000" b="0" i="0" smtClean="0">
                                  <a:latin typeface="Cambria Math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40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</m:func>
                        </m:num>
                        <m:den>
                          <m:r>
                            <a:rPr lang="en-GB" sz="4000" b="0" i="1" smtClean="0">
                              <a:latin typeface="Cambria Math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4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4000" b="0" i="0" smtClean="0">
                                      <a:latin typeface="Cambria Math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GB" sz="40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40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883" y="5060452"/>
                <a:ext cx="5328592" cy="12488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71D65443-7F56-4433-9880-7D2C952F3803}"/>
              </a:ext>
            </a:extLst>
          </p:cNvPr>
          <p:cNvSpPr txBox="1"/>
          <p:nvPr/>
        </p:nvSpPr>
        <p:spPr>
          <a:xfrm>
            <a:off x="0" y="644495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Double-angle formula </a:t>
            </a:r>
            <a:r>
              <a:rPr lang="en-GB" sz="4000" dirty="0"/>
              <a:t>summary: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907704" y="1532060"/>
                <a:ext cx="5426294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4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GB" sz="4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GB" sz="4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𝑨</m:t>
                              </m:r>
                            </m:e>
                          </m:d>
                        </m:e>
                      </m:func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  <m:func>
                        <m:func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1532060"/>
                <a:ext cx="5426294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883855" y="2700091"/>
                <a:ext cx="6814195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4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000" b="1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d>
                            <m:dPr>
                              <m:ctrlPr>
                                <a:rPr lang="en-GB" sz="40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1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GB" sz="4000" b="1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𝑨</m:t>
                              </m:r>
                            </m:e>
                          </m:d>
                        </m:e>
                      </m:func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400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</m:func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400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br>
                  <a:rPr lang="en-GB" sz="4000" i="1" dirty="0">
                    <a:solidFill>
                      <a:prstClr val="black"/>
                    </a:solidFill>
                    <a:latin typeface="Cambria Math"/>
                  </a:rPr>
                </a:br>
                <a:r>
                  <a:rPr lang="en-GB" sz="4000" i="1" dirty="0">
                    <a:solidFill>
                      <a:prstClr val="black"/>
                    </a:solidFill>
                    <a:latin typeface="Cambria Math"/>
                  </a:rPr>
                  <a:t>                             </a:t>
                </a:r>
                <a14:m>
                  <m:oMath xmlns:m="http://schemas.openxmlformats.org/officeDocument/2006/math">
                    <m:r>
                      <a:rPr lang="en-GB" sz="40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i="1">
                        <a:solidFill>
                          <a:prstClr val="black"/>
                        </a:solidFill>
                        <a:latin typeface="Cambria Math"/>
                      </a:rPr>
                      <m:t>2</m:t>
                    </m:r>
                    <m:func>
                      <m:funcPr>
                        <m:ctrlPr>
                          <a:rPr lang="en-GB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4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40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cos</m:t>
                            </m:r>
                          </m:e>
                          <m:sup>
                            <m:r>
                              <a:rPr lang="en-GB" sz="40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𝐴</m:t>
                        </m:r>
                      </m:e>
                    </m:func>
                    <m:r>
                      <a:rPr lang="en-GB" sz="4000" i="1">
                        <a:solidFill>
                          <a:prstClr val="black"/>
                        </a:solidFill>
                        <a:latin typeface="Cambria Math"/>
                      </a:rPr>
                      <m:t>−1</m:t>
                    </m:r>
                  </m:oMath>
                </a14:m>
                <a:br>
                  <a:rPr lang="en-GB" sz="4000" i="1" dirty="0">
                    <a:solidFill>
                      <a:prstClr val="black"/>
                    </a:solidFill>
                    <a:latin typeface="Cambria Math"/>
                  </a:rPr>
                </a:br>
                <a:r>
                  <a:rPr lang="en-GB" sz="4000" i="1" dirty="0">
                    <a:solidFill>
                      <a:prstClr val="black"/>
                    </a:solidFill>
                    <a:latin typeface="Cambria Math"/>
                  </a:rPr>
                  <a:t>                             </a:t>
                </a:r>
                <a14:m>
                  <m:oMath xmlns:m="http://schemas.openxmlformats.org/officeDocument/2006/math">
                    <m:r>
                      <a:rPr lang="en-GB" sz="40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i="1">
                        <a:solidFill>
                          <a:prstClr val="black"/>
                        </a:solidFill>
                        <a:latin typeface="Cambria Math"/>
                      </a:rPr>
                      <m:t>1−2</m:t>
                    </m:r>
                    <m:func>
                      <m:funcPr>
                        <m:ctrlPr>
                          <a:rPr lang="en-GB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4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40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sin</m:t>
                            </m:r>
                          </m:e>
                          <m:sup>
                            <m:r>
                              <a:rPr lang="en-GB" sz="40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𝐴</m:t>
                        </m:r>
                      </m:e>
                    </m:func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855" y="2700091"/>
                <a:ext cx="6814195" cy="193899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2210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4B2361B-0CD4-4BC8-BCE2-7853FE87E50E}"/>
              </a:ext>
            </a:extLst>
          </p:cNvPr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326CE14C-86C1-406C-A92D-11993F9E0AEB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Double Angle Formulae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3503E83-B28F-4362-84BE-3ADDE6A9EAB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79FFA710-447E-4877-BA54-E0ED5E598F46}"/>
              </a:ext>
            </a:extLst>
          </p:cNvPr>
          <p:cNvSpPr txBox="1"/>
          <p:nvPr/>
        </p:nvSpPr>
        <p:spPr>
          <a:xfrm>
            <a:off x="683568" y="910461"/>
            <a:ext cx="763284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3600" b="0" dirty="0"/>
              <a:t>Show that (sin A + cos A)</a:t>
            </a:r>
            <a:r>
              <a:rPr lang="en-GB" sz="3600" b="0" baseline="30000" dirty="0"/>
              <a:t>2</a:t>
            </a:r>
            <a:r>
              <a:rPr lang="en-GB" sz="3600" b="0" dirty="0"/>
              <a:t> = 1 + sin 2A</a:t>
            </a:r>
            <a:endParaRPr lang="en-GB" sz="3200" b="1" dirty="0"/>
          </a:p>
        </p:txBody>
      </p:sp>
      <p:sp>
        <p:nvSpPr>
          <p:cNvPr id="34" name="Rectangle 33"/>
          <p:cNvSpPr/>
          <p:nvPr/>
        </p:nvSpPr>
        <p:spPr>
          <a:xfrm>
            <a:off x="1393760" y="1916832"/>
            <a:ext cx="59662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dirty="0"/>
              <a:t>(sin A + cos A)(sin A + cos A)</a:t>
            </a:r>
            <a:endParaRPr lang="en-GB" sz="3600" b="1" dirty="0"/>
          </a:p>
        </p:txBody>
      </p:sp>
      <p:sp>
        <p:nvSpPr>
          <p:cNvPr id="35" name="Rectangle 34"/>
          <p:cNvSpPr/>
          <p:nvPr/>
        </p:nvSpPr>
        <p:spPr>
          <a:xfrm>
            <a:off x="136157" y="2865130"/>
            <a:ext cx="88714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dirty="0"/>
              <a:t>= </a:t>
            </a:r>
            <a:r>
              <a:rPr lang="en-GB" sz="4000" dirty="0">
                <a:solidFill>
                  <a:srgbClr val="0000FF"/>
                </a:solidFill>
              </a:rPr>
              <a:t>sin</a:t>
            </a:r>
            <a:r>
              <a:rPr lang="en-GB" sz="4000" baseline="30000" dirty="0">
                <a:solidFill>
                  <a:srgbClr val="0000FF"/>
                </a:solidFill>
              </a:rPr>
              <a:t>2</a:t>
            </a:r>
            <a:r>
              <a:rPr lang="en-GB" sz="4000" dirty="0">
                <a:solidFill>
                  <a:srgbClr val="0000FF"/>
                </a:solidFill>
              </a:rPr>
              <a:t> A </a:t>
            </a:r>
            <a:r>
              <a:rPr lang="en-GB" sz="4000" dirty="0"/>
              <a:t>+ </a:t>
            </a:r>
            <a:r>
              <a:rPr lang="en-GB" sz="4000" dirty="0">
                <a:solidFill>
                  <a:srgbClr val="00B050"/>
                </a:solidFill>
              </a:rPr>
              <a:t>sin A cos A </a:t>
            </a:r>
            <a:r>
              <a:rPr lang="en-GB" sz="4000" dirty="0"/>
              <a:t>+ </a:t>
            </a:r>
            <a:r>
              <a:rPr lang="en-GB" sz="4000" dirty="0">
                <a:solidFill>
                  <a:srgbClr val="00B050"/>
                </a:solidFill>
              </a:rPr>
              <a:t>cos A sin A </a:t>
            </a:r>
            <a:r>
              <a:rPr lang="en-GB" sz="4000" dirty="0"/>
              <a:t>+ </a:t>
            </a:r>
            <a:r>
              <a:rPr lang="en-GB" sz="4000" dirty="0">
                <a:solidFill>
                  <a:srgbClr val="0000FF"/>
                </a:solidFill>
              </a:rPr>
              <a:t>cos</a:t>
            </a:r>
            <a:r>
              <a:rPr lang="en-GB" sz="4000" baseline="30000" dirty="0">
                <a:solidFill>
                  <a:srgbClr val="0000FF"/>
                </a:solidFill>
              </a:rPr>
              <a:t>2</a:t>
            </a:r>
            <a:r>
              <a:rPr lang="en-GB" sz="4000" dirty="0">
                <a:solidFill>
                  <a:srgbClr val="0000FF"/>
                </a:solidFill>
              </a:rPr>
              <a:t> A</a:t>
            </a:r>
            <a:endParaRPr lang="en-GB" sz="3600" b="1" dirty="0">
              <a:solidFill>
                <a:srgbClr val="0000FF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224319" y="3938184"/>
            <a:ext cx="65513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dirty="0"/>
              <a:t>= </a:t>
            </a:r>
            <a:r>
              <a:rPr lang="en-GB" sz="4000" dirty="0">
                <a:solidFill>
                  <a:srgbClr val="0000FF"/>
                </a:solidFill>
              </a:rPr>
              <a:t>sin</a:t>
            </a:r>
            <a:r>
              <a:rPr lang="en-GB" sz="4000" baseline="30000" dirty="0">
                <a:solidFill>
                  <a:srgbClr val="0000FF"/>
                </a:solidFill>
              </a:rPr>
              <a:t>2</a:t>
            </a:r>
            <a:r>
              <a:rPr lang="en-GB" sz="4000" dirty="0">
                <a:solidFill>
                  <a:srgbClr val="0000FF"/>
                </a:solidFill>
              </a:rPr>
              <a:t> A </a:t>
            </a:r>
            <a:r>
              <a:rPr lang="en-GB" sz="4000" dirty="0"/>
              <a:t>+ </a:t>
            </a:r>
            <a:r>
              <a:rPr lang="en-GB" sz="4000" dirty="0">
                <a:solidFill>
                  <a:srgbClr val="00B050"/>
                </a:solidFill>
              </a:rPr>
              <a:t>2 sin A cos A </a:t>
            </a:r>
            <a:r>
              <a:rPr lang="en-GB" sz="4000" dirty="0"/>
              <a:t>+ </a:t>
            </a:r>
            <a:r>
              <a:rPr lang="en-GB" sz="4000" dirty="0">
                <a:solidFill>
                  <a:srgbClr val="0000FF"/>
                </a:solidFill>
              </a:rPr>
              <a:t>cos</a:t>
            </a:r>
            <a:r>
              <a:rPr lang="en-GB" sz="4000" baseline="30000" dirty="0">
                <a:solidFill>
                  <a:srgbClr val="0000FF"/>
                </a:solidFill>
              </a:rPr>
              <a:t>2</a:t>
            </a:r>
            <a:r>
              <a:rPr lang="en-GB" sz="4000" dirty="0">
                <a:solidFill>
                  <a:srgbClr val="0000FF"/>
                </a:solidFill>
              </a:rPr>
              <a:t> A</a:t>
            </a:r>
            <a:endParaRPr lang="en-GB" sz="3600" b="1" dirty="0">
              <a:solidFill>
                <a:srgbClr val="0000FF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0" y="4907960"/>
            <a:ext cx="91437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dirty="0"/>
              <a:t>= </a:t>
            </a:r>
            <a:r>
              <a:rPr lang="en-GB" sz="4000" dirty="0">
                <a:solidFill>
                  <a:srgbClr val="0000FF"/>
                </a:solidFill>
              </a:rPr>
              <a:t>sin</a:t>
            </a:r>
            <a:r>
              <a:rPr lang="en-GB" sz="4000" baseline="30000" dirty="0">
                <a:solidFill>
                  <a:srgbClr val="0000FF"/>
                </a:solidFill>
              </a:rPr>
              <a:t>2</a:t>
            </a:r>
            <a:r>
              <a:rPr lang="en-GB" sz="4000" dirty="0">
                <a:solidFill>
                  <a:srgbClr val="0000FF"/>
                </a:solidFill>
              </a:rPr>
              <a:t> A + cos</a:t>
            </a:r>
            <a:r>
              <a:rPr lang="en-GB" sz="4000" baseline="30000" dirty="0">
                <a:solidFill>
                  <a:srgbClr val="0000FF"/>
                </a:solidFill>
              </a:rPr>
              <a:t>2</a:t>
            </a:r>
            <a:r>
              <a:rPr lang="en-GB" sz="4000" dirty="0">
                <a:solidFill>
                  <a:srgbClr val="0000FF"/>
                </a:solidFill>
              </a:rPr>
              <a:t> A </a:t>
            </a:r>
            <a:r>
              <a:rPr lang="en-GB" sz="4000" dirty="0"/>
              <a:t>+ </a:t>
            </a:r>
            <a:r>
              <a:rPr lang="en-GB" sz="4000" dirty="0">
                <a:solidFill>
                  <a:srgbClr val="00B050"/>
                </a:solidFill>
              </a:rPr>
              <a:t>2 sin A cos A</a:t>
            </a:r>
            <a:endParaRPr lang="en-GB" sz="3600" b="1" dirty="0">
              <a:solidFill>
                <a:srgbClr val="00B05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-3628" y="5857452"/>
            <a:ext cx="91437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dirty="0"/>
              <a:t>= </a:t>
            </a:r>
            <a:r>
              <a:rPr lang="en-GB" sz="4000" dirty="0">
                <a:solidFill>
                  <a:srgbClr val="0000FF"/>
                </a:solidFill>
              </a:rPr>
              <a:t>1</a:t>
            </a:r>
            <a:r>
              <a:rPr lang="en-GB" sz="4000" dirty="0"/>
              <a:t> + </a:t>
            </a:r>
            <a:r>
              <a:rPr lang="en-GB" sz="4000" dirty="0">
                <a:solidFill>
                  <a:srgbClr val="00B050"/>
                </a:solidFill>
              </a:rPr>
              <a:t>sin 2A</a:t>
            </a:r>
            <a:endParaRPr lang="en-GB" sz="3600" b="1" dirty="0">
              <a:solidFill>
                <a:srgbClr val="00B050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868144" y="1052736"/>
            <a:ext cx="288032" cy="144016"/>
            <a:chOff x="5868144" y="1052736"/>
            <a:chExt cx="288032" cy="144016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5868144" y="1124744"/>
              <a:ext cx="21602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ounded Rectangle 13"/>
            <p:cNvSpPr/>
            <p:nvPr/>
          </p:nvSpPr>
          <p:spPr>
            <a:xfrm>
              <a:off x="6084168" y="1052736"/>
              <a:ext cx="72008" cy="144016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42247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4B2361B-0CD4-4BC8-BCE2-7853FE87E50E}"/>
              </a:ext>
            </a:extLst>
          </p:cNvPr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326CE14C-86C1-406C-A92D-11993F9E0AEB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Double Angle Formulae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3503E83-B28F-4362-84BE-3ADDE6A9EAB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79FFA710-447E-4877-BA54-E0ED5E598F46}"/>
              </a:ext>
            </a:extLst>
          </p:cNvPr>
          <p:cNvSpPr txBox="1"/>
          <p:nvPr/>
        </p:nvSpPr>
        <p:spPr>
          <a:xfrm>
            <a:off x="395536" y="764704"/>
            <a:ext cx="8280920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5 cos 2</a:t>
            </a:r>
            <a:r>
              <a:rPr lang="en-GB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600" b="1" dirty="0"/>
              <a:t> + 3 sin </a:t>
            </a:r>
            <a:r>
              <a:rPr lang="en-GB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600" b="1" dirty="0"/>
              <a:t> = 4</a:t>
            </a:r>
          </a:p>
          <a:p>
            <a:pPr algn="ctr"/>
            <a:r>
              <a:rPr lang="en-GB" sz="3600" dirty="0"/>
              <a:t>Rewrite as quadratic that you could solve.</a:t>
            </a:r>
            <a:endParaRPr lang="en-GB" sz="3200" b="1" dirty="0"/>
          </a:p>
        </p:txBody>
      </p:sp>
      <p:sp>
        <p:nvSpPr>
          <p:cNvPr id="6" name="Rectangle 5"/>
          <p:cNvSpPr/>
          <p:nvPr/>
        </p:nvSpPr>
        <p:spPr>
          <a:xfrm>
            <a:off x="2433743" y="2254736"/>
            <a:ext cx="44701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4000" dirty="0">
                <a:solidFill>
                  <a:prstClr val="black"/>
                </a:solidFill>
              </a:rPr>
              <a:t>5 </a:t>
            </a:r>
            <a:r>
              <a:rPr lang="en-GB" sz="4000" dirty="0">
                <a:solidFill>
                  <a:srgbClr val="FF0000"/>
                </a:solidFill>
              </a:rPr>
              <a:t>cos 2</a:t>
            </a:r>
            <a:r>
              <a:rPr lang="en-GB" sz="4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000" dirty="0">
                <a:solidFill>
                  <a:srgbClr val="FF0000"/>
                </a:solidFill>
              </a:rPr>
              <a:t> </a:t>
            </a:r>
            <a:r>
              <a:rPr lang="en-GB" sz="4000" dirty="0">
                <a:solidFill>
                  <a:prstClr val="black"/>
                </a:solidFill>
              </a:rPr>
              <a:t>+ 3 sin </a:t>
            </a:r>
            <a:r>
              <a:rPr lang="en-GB" sz="4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000" dirty="0">
                <a:solidFill>
                  <a:prstClr val="black"/>
                </a:solidFill>
              </a:rPr>
              <a:t> = 4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248463" y="3246224"/>
            <a:ext cx="57118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4000" dirty="0">
                <a:solidFill>
                  <a:prstClr val="black"/>
                </a:solidFill>
              </a:rPr>
              <a:t>5 (</a:t>
            </a:r>
            <a:r>
              <a:rPr lang="en-GB" sz="4000" dirty="0">
                <a:solidFill>
                  <a:srgbClr val="FF0000"/>
                </a:solidFill>
              </a:rPr>
              <a:t>1 – 2 sin</a:t>
            </a:r>
            <a:r>
              <a:rPr lang="en-GB" sz="4000" baseline="30000" dirty="0">
                <a:solidFill>
                  <a:srgbClr val="FF0000"/>
                </a:solidFill>
              </a:rPr>
              <a:t>2</a:t>
            </a:r>
            <a:r>
              <a:rPr lang="en-GB" sz="4000" dirty="0">
                <a:solidFill>
                  <a:srgbClr val="FF0000"/>
                </a:solidFill>
              </a:rPr>
              <a:t> </a:t>
            </a:r>
            <a:r>
              <a:rPr lang="en-GB" sz="4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000" dirty="0">
                <a:solidFill>
                  <a:prstClr val="black"/>
                </a:solidFill>
              </a:rPr>
              <a:t>) + 3 sin </a:t>
            </a:r>
            <a:r>
              <a:rPr lang="en-GB" sz="4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000" dirty="0">
                <a:solidFill>
                  <a:prstClr val="black"/>
                </a:solidFill>
              </a:rPr>
              <a:t> = 4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613932" y="4237712"/>
            <a:ext cx="53591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4000" dirty="0">
                <a:solidFill>
                  <a:prstClr val="black"/>
                </a:solidFill>
              </a:rPr>
              <a:t>5</a:t>
            </a:r>
            <a:r>
              <a:rPr lang="en-GB" sz="4000" dirty="0">
                <a:solidFill>
                  <a:srgbClr val="FF0000"/>
                </a:solidFill>
              </a:rPr>
              <a:t> </a:t>
            </a:r>
            <a:r>
              <a:rPr lang="en-GB" sz="4000" dirty="0"/>
              <a:t>– 10 sin</a:t>
            </a:r>
            <a:r>
              <a:rPr lang="en-GB" sz="4000" baseline="30000" dirty="0"/>
              <a:t>2</a:t>
            </a:r>
            <a:r>
              <a:rPr lang="en-GB" sz="4000" dirty="0"/>
              <a:t> </a:t>
            </a:r>
            <a:r>
              <a:rPr lang="en-GB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000" dirty="0">
                <a:solidFill>
                  <a:prstClr val="black"/>
                </a:solidFill>
              </a:rPr>
              <a:t> + 3 sin </a:t>
            </a:r>
            <a:r>
              <a:rPr lang="en-GB" sz="4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000" dirty="0">
                <a:solidFill>
                  <a:prstClr val="black"/>
                </a:solidFill>
              </a:rPr>
              <a:t> = 4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691680" y="5229200"/>
            <a:ext cx="52122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4000" dirty="0"/>
              <a:t>10 sin</a:t>
            </a:r>
            <a:r>
              <a:rPr lang="en-GB" sz="4000" baseline="30000" dirty="0"/>
              <a:t>2</a:t>
            </a:r>
            <a:r>
              <a:rPr lang="en-GB" sz="4000" dirty="0"/>
              <a:t> </a:t>
            </a:r>
            <a:r>
              <a:rPr lang="en-GB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000" dirty="0"/>
              <a:t> </a:t>
            </a:r>
            <a:r>
              <a:rPr lang="en-GB" sz="4000" dirty="0">
                <a:solidFill>
                  <a:prstClr val="black"/>
                </a:solidFill>
              </a:rPr>
              <a:t>– 3 sin </a:t>
            </a:r>
            <a:r>
              <a:rPr lang="en-GB" sz="4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000" dirty="0">
                <a:solidFill>
                  <a:prstClr val="black"/>
                </a:solidFill>
              </a:rPr>
              <a:t> – 1 = 0</a:t>
            </a:r>
          </a:p>
        </p:txBody>
      </p:sp>
    </p:spTree>
    <p:extLst>
      <p:ext uri="{BB962C8B-B14F-4D97-AF65-F5344CB8AC3E}">
        <p14:creationId xmlns:p14="http://schemas.microsoft.com/office/powerpoint/2010/main" val="98587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6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4B2361B-0CD4-4BC8-BCE2-7853FE87E50E}"/>
              </a:ext>
            </a:extLst>
          </p:cNvPr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326CE14C-86C1-406C-A92D-11993F9E0AEB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Double Angle Formulae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3503E83-B28F-4362-84BE-3ADDE6A9EAB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9FFA710-447E-4877-BA54-E0ED5E598F46}"/>
                  </a:ext>
                </a:extLst>
              </p:cNvPr>
              <p:cNvSpPr txBox="1"/>
              <p:nvPr/>
            </p:nvSpPr>
            <p:spPr>
              <a:xfrm>
                <a:off x="1799583" y="836712"/>
                <a:ext cx="5544616" cy="108985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Given that cos </a:t>
                </a:r>
                <a:r>
                  <a:rPr lang="en-GB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800" dirty="0"/>
                  <a:t> 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8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8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8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800" dirty="0"/>
                  <a:t> </a:t>
                </a:r>
              </a:p>
              <a:p>
                <a:pPr algn="ctr"/>
                <a:r>
                  <a:rPr lang="en-GB" sz="2800" dirty="0"/>
                  <a:t>Find the exact value of:</a:t>
                </a:r>
                <a14:m>
                  <m:oMath xmlns:m="http://schemas.openxmlformats.org/officeDocument/2006/math">
                    <m:r>
                      <a:rPr lang="en-GB" sz="3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𝒄𝒐𝒔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9FFA710-447E-4877-BA54-E0ED5E598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9583" y="836712"/>
                <a:ext cx="5544616" cy="1089850"/>
              </a:xfrm>
              <a:prstGeom prst="rect">
                <a:avLst/>
              </a:prstGeom>
              <a:blipFill>
                <a:blip r:embed="rId2"/>
                <a:stretch>
                  <a:fillRect b="-292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1164793" y="2276872"/>
                <a:ext cx="6814195" cy="7079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4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000" b="1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d>
                            <m:dPr>
                              <m:ctrlPr>
                                <a:rPr lang="en-GB" sz="40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1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GB" sz="40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</m:func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  <m:func>
                        <m:func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400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/>
                        </a:rPr>
                        <m:t>−1</m:t>
                      </m:r>
                    </m:oMath>
                  </m:oMathPara>
                </a14:m>
                <a:br>
                  <a:rPr lang="en-GB" sz="4000" i="1" dirty="0">
                    <a:solidFill>
                      <a:prstClr val="black"/>
                    </a:solidFill>
                    <a:latin typeface="Cambria Math"/>
                  </a:rPr>
                </a:br>
                <a:endParaRPr lang="en-GB" sz="28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4793" y="2276872"/>
                <a:ext cx="6814195" cy="70795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1907704" y="3313806"/>
                <a:ext cx="4752528" cy="8107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4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000" b="1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d>
                            <m:dPr>
                              <m:ctrlPr>
                                <a:rPr lang="en-GB" sz="40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1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GB" sz="40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</m:func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  <m:r>
                        <m:rPr>
                          <m:nor/>
                        </m:rPr>
                        <a:rPr lang="en-GB" sz="4000" b="0" i="0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4000" dirty="0"/>
                        <m:t>(</m:t>
                      </m:r>
                      <m:box>
                        <m:box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4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4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box>
                      <m:r>
                        <m:rPr>
                          <m:nor/>
                        </m:rPr>
                        <a:rPr lang="en-GB" sz="4000" dirty="0"/>
                        <m:t>)</m:t>
                      </m:r>
                      <m:r>
                        <m:rPr>
                          <m:nor/>
                        </m:rPr>
                        <a:rPr lang="en-GB" sz="4000" baseline="30000" dirty="0"/>
                        <m:t>2</m:t>
                      </m:r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/>
                        </a:rPr>
                        <m:t>−1</m:t>
                      </m:r>
                    </m:oMath>
                  </m:oMathPara>
                </a14:m>
                <a:br>
                  <a:rPr lang="en-GB" sz="4000" i="1" dirty="0">
                    <a:solidFill>
                      <a:prstClr val="black"/>
                    </a:solidFill>
                    <a:latin typeface="Cambria Math"/>
                  </a:rPr>
                </a:br>
                <a:endParaRPr lang="en-GB" sz="2800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3313806"/>
                <a:ext cx="4752528" cy="8107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1475656" y="4388072"/>
                <a:ext cx="4752528" cy="8433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4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000" b="1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d>
                            <m:dPr>
                              <m:ctrlPr>
                                <a:rPr lang="en-GB" sz="40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1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GB" sz="40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</m:func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4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box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/>
                        </a:rPr>
                        <m:t>−1</m:t>
                      </m:r>
                    </m:oMath>
                  </m:oMathPara>
                </a14:m>
                <a:br>
                  <a:rPr lang="en-GB" sz="4000" i="1" dirty="0">
                    <a:solidFill>
                      <a:prstClr val="black"/>
                    </a:solidFill>
                    <a:latin typeface="Cambria Math"/>
                  </a:rPr>
                </a:br>
                <a:endParaRPr lang="en-GB" sz="28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4388072"/>
                <a:ext cx="4752528" cy="8433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1460859" y="5468192"/>
                <a:ext cx="4119253" cy="8411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4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000" b="1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d>
                            <m:dPr>
                              <m:ctrlPr>
                                <a:rPr lang="en-GB" sz="40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1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GB" sz="40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</m:func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r>
                            <m:rPr>
                              <m:brk m:alnAt="63"/>
                            </m:rP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4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br>
                  <a:rPr lang="en-GB" sz="4000" i="1" dirty="0">
                    <a:solidFill>
                      <a:prstClr val="black"/>
                    </a:solidFill>
                    <a:latin typeface="Cambria Math"/>
                  </a:rPr>
                </a:br>
                <a:endParaRPr lang="en-GB" sz="28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859" y="5468192"/>
                <a:ext cx="4119253" cy="84112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0572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45139</TotalTime>
  <Words>601</Words>
  <Application>Microsoft Macintosh PowerPoint</Application>
  <PresentationFormat>On-screen Show (4:3)</PresentationFormat>
  <Paragraphs>115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1065</cp:revision>
  <dcterms:created xsi:type="dcterms:W3CDTF">2013-02-28T07:36:55Z</dcterms:created>
  <dcterms:modified xsi:type="dcterms:W3CDTF">2019-07-06T17:08:41Z</dcterms:modified>
</cp:coreProperties>
</file>