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715" r:id="rId2"/>
    <p:sldId id="707" r:id="rId3"/>
    <p:sldId id="708" r:id="rId4"/>
    <p:sldId id="706" r:id="rId5"/>
    <p:sldId id="709" r:id="rId6"/>
    <p:sldId id="704" r:id="rId7"/>
    <p:sldId id="703" r:id="rId8"/>
    <p:sldId id="712" r:id="rId9"/>
    <p:sldId id="713" r:id="rId10"/>
    <p:sldId id="697" r:id="rId11"/>
    <p:sldId id="714" r:id="rId12"/>
    <p:sldId id="702" r:id="rId13"/>
    <p:sldId id="71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689" autoAdjust="0"/>
    <p:restoredTop sz="88534" autoAdjust="0"/>
  </p:normalViewPr>
  <p:slideViewPr>
    <p:cSldViewPr>
      <p:cViewPr varScale="1">
        <p:scale>
          <a:sx n="81" d="100"/>
          <a:sy n="81" d="100"/>
        </p:scale>
        <p:origin x="856" y="17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8.png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6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95238"/>
            <a:ext cx="914285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b="1" dirty="0"/>
              <a:t>Probability</a:t>
            </a:r>
          </a:p>
          <a:p>
            <a:pPr algn="ctr"/>
            <a:r>
              <a:rPr lang="en-GB" sz="7200" dirty="0"/>
              <a:t>–</a:t>
            </a:r>
            <a:r>
              <a:rPr lang="en-GB" sz="7200" b="1" dirty="0"/>
              <a:t> </a:t>
            </a:r>
            <a:r>
              <a:rPr lang="en-GB" sz="6600" dirty="0"/>
              <a:t>Conditional Probability</a:t>
            </a:r>
            <a:endParaRPr lang="en-GB" sz="6000" dirty="0"/>
          </a:p>
          <a:p>
            <a:pPr algn="ctr"/>
            <a:endParaRPr lang="en-GB" sz="4000" dirty="0"/>
          </a:p>
          <a:p>
            <a:pPr algn="ctr"/>
            <a:r>
              <a:rPr lang="en-GB" sz="7200" dirty="0"/>
              <a:t>Chapter 2 </a:t>
            </a:r>
          </a:p>
          <a:p>
            <a:pPr algn="ctr"/>
            <a:r>
              <a:rPr lang="en-GB" sz="7200" dirty="0"/>
              <a:t>(Part 2 of 4)</a:t>
            </a:r>
          </a:p>
        </p:txBody>
      </p:sp>
    </p:spTree>
    <p:extLst>
      <p:ext uri="{BB962C8B-B14F-4D97-AF65-F5344CB8AC3E}">
        <p14:creationId xmlns:p14="http://schemas.microsoft.com/office/powerpoint/2010/main" val="214627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Conditional Probability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8555" y="1124744"/>
                <a:ext cx="8525746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Given that </a:t>
                </a:r>
                <a14:m>
                  <m:oMath xmlns:m="http://schemas.openxmlformats.org/officeDocument/2006/math">
                    <m:r>
                      <a:rPr lang="en-GB" sz="3600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36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GB" sz="3600" b="0" i="0" dirty="0" smtClean="0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GB" sz="3600" dirty="0"/>
                  <a:t> and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b="0" i="1" smtClean="0">
                            <a:latin typeface="Cambria Math"/>
                          </a:rPr>
                          <m:t>𝐴</m:t>
                        </m:r>
                        <m:r>
                          <a:rPr lang="en-GB" sz="3600" b="0" i="1" smtClean="0">
                            <a:latin typeface="Cambria Math"/>
                          </a:rPr>
                          <m:t>∩</m:t>
                        </m:r>
                        <m:r>
                          <a:rPr lang="en-GB" sz="3600" b="0" i="1" smtClean="0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en-GB" sz="3600" b="0" i="1" smtClean="0">
                        <a:latin typeface="Cambria Math"/>
                      </a:rPr>
                      <m:t>=0.3</m:t>
                    </m:r>
                  </m:oMath>
                </a14:m>
                <a:r>
                  <a:rPr lang="en-GB" sz="3600" dirty="0"/>
                  <a:t> </a:t>
                </a:r>
              </a:p>
              <a:p>
                <a:pPr algn="ctr"/>
                <a:endParaRPr lang="en-GB" sz="3600" dirty="0"/>
              </a:p>
              <a:p>
                <a:pPr algn="ctr"/>
                <a:r>
                  <a:rPr lang="en-GB" sz="3600" dirty="0"/>
                  <a:t>What is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</m:oMath>
                </a14:m>
                <a:r>
                  <a:rPr lang="en-GB" sz="3600" dirty="0"/>
                  <a:t>?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555" y="1124744"/>
                <a:ext cx="8525746" cy="1754326"/>
              </a:xfrm>
              <a:prstGeom prst="rect">
                <a:avLst/>
              </a:prstGeom>
              <a:blipFill>
                <a:blip r:embed="rId2"/>
                <a:stretch>
                  <a:fillRect l="-715" t="-5575" b="-125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583321" y="3978096"/>
                <a:ext cx="247651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𝑷</m:t>
                      </m:r>
                      <m:d>
                        <m:dPr>
                          <m:ctrlP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𝑩</m:t>
                          </m:r>
                        </m:e>
                        <m:e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𝑨</m:t>
                          </m:r>
                        </m:e>
                      </m:d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40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321" y="3978096"/>
                <a:ext cx="2476511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059832" y="3645024"/>
                <a:ext cx="5544616" cy="13740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𝑷</m:t>
                          </m:r>
                          <m:d>
                            <m:dPr>
                              <m:ctrlP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𝑨</m:t>
                              </m:r>
                              <m: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∩</m:t>
                              </m:r>
                              <m: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𝑩</m:t>
                              </m:r>
                            </m:e>
                          </m:d>
                        </m:num>
                        <m:den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𝑷</m:t>
                          </m:r>
                          <m:d>
                            <m:dPr>
                              <m:ctrlP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𝑨</m:t>
                              </m:r>
                            </m:e>
                          </m:d>
                        </m:den>
                      </m:f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𝟓</m:t>
                          </m:r>
                        </m:den>
                      </m:f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𝟎</m:t>
                      </m:r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𝟔</m:t>
                      </m:r>
                    </m:oMath>
                  </m:oMathPara>
                </a14:m>
                <a:endParaRPr lang="en-GB" sz="40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3645024"/>
                <a:ext cx="5544616" cy="13740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87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Conditional Probability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971600" y="692696"/>
                <a:ext cx="7237376" cy="20621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600" dirty="0"/>
                  <a:t>Given that </a:t>
                </a:r>
                <a14:m>
                  <m:oMath xmlns:m="http://schemas.openxmlformats.org/officeDocument/2006/math">
                    <m:r>
                      <a:rPr lang="en-GB" sz="3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GB" sz="3600" i="1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GB" sz="3600" dirty="0"/>
                  <a:t>, </a:t>
                </a:r>
                <a14:m>
                  <m:oMath xmlns:m="http://schemas.openxmlformats.org/officeDocument/2006/math">
                    <m:r>
                      <a:rPr lang="en-GB" sz="3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GB" sz="3600" i="1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GB" sz="3600" dirty="0"/>
                  <a:t> </a:t>
                </a:r>
              </a:p>
              <a:p>
                <a:pPr algn="ctr"/>
                <a:r>
                  <a:rPr lang="en-GB" sz="3600" dirty="0"/>
                  <a:t>and </a:t>
                </a:r>
                <a14:m>
                  <m:oMath xmlns:m="http://schemas.openxmlformats.org/officeDocument/2006/math">
                    <m:r>
                      <a:rPr lang="en-GB" sz="36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i="1">
                            <a:latin typeface="Cambria Math"/>
                          </a:rPr>
                          <m:t>𝐴</m:t>
                        </m:r>
                        <m:r>
                          <a:rPr lang="en-GB" sz="3600" i="1">
                            <a:latin typeface="Cambria Math"/>
                          </a:rPr>
                          <m:t>∩</m:t>
                        </m:r>
                        <m:r>
                          <a:rPr lang="en-GB" sz="3600" i="1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en-GB" sz="3600" i="1">
                        <a:latin typeface="Cambria Math"/>
                      </a:rPr>
                      <m:t>=0.4</m:t>
                    </m:r>
                  </m:oMath>
                </a14:m>
                <a:r>
                  <a:rPr lang="en-GB" sz="3600" dirty="0"/>
                  <a:t> </a:t>
                </a:r>
              </a:p>
              <a:p>
                <a:pPr algn="ctr"/>
                <a:endParaRPr lang="en-GB" sz="2000" dirty="0"/>
              </a:p>
              <a:p>
                <a:pPr algn="ctr"/>
                <a:r>
                  <a:rPr lang="en-GB" sz="3600" dirty="0"/>
                  <a:t>What is </a:t>
                </a:r>
                <a14:m>
                  <m:oMath xmlns:m="http://schemas.openxmlformats.org/officeDocument/2006/math">
                    <m:r>
                      <a:rPr lang="en-GB" sz="36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i="1">
                            <a:latin typeface="Cambria Math"/>
                          </a:rPr>
                          <m:t>𝐵</m:t>
                        </m:r>
                      </m:e>
                      <m:e>
                        <m:sSup>
                          <m:sSupPr>
                            <m:ctrlPr>
                              <a:rPr lang="en-GB" sz="3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600" i="1">
                                <a:latin typeface="Cambria Math"/>
                              </a:rPr>
                              <m:t>𝐴</m:t>
                            </m:r>
                          </m:e>
                          <m:sup>
                            <m:r>
                              <a:rPr lang="en-GB" sz="3600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3600" dirty="0"/>
                  <a:t>? </a:t>
                </a: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692696"/>
                <a:ext cx="7237376" cy="2062103"/>
              </a:xfrm>
              <a:prstGeom prst="rect">
                <a:avLst/>
              </a:prstGeom>
              <a:blipFill>
                <a:blip r:embed="rId2"/>
                <a:stretch>
                  <a:fillRect t="-4734" b="-103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467544" y="5517232"/>
                <a:ext cx="2592288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000" b="1" i="1">
                          <a:latin typeface="Cambria Math"/>
                        </a:rPr>
                        <m:t>𝑷</m:t>
                      </m:r>
                      <m:d>
                        <m:dPr>
                          <m:ctrlPr>
                            <a:rPr lang="en-GB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1" i="1">
                              <a:latin typeface="Cambria Math"/>
                            </a:rPr>
                            <m:t>𝑩</m:t>
                          </m:r>
                        </m:e>
                        <m:e>
                          <m:sSup>
                            <m:sSupPr>
                              <m:ctrlPr>
                                <a:rPr lang="en-GB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000" b="1" i="1">
                                  <a:latin typeface="Cambria Math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en-GB" sz="4000" b="1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GB" sz="40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517232"/>
                <a:ext cx="2592288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Picture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5816" y="2987168"/>
            <a:ext cx="3384376" cy="196011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203848" y="5157192"/>
                <a:ext cx="5472608" cy="13740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𝑷</m:t>
                          </m:r>
                          <m:d>
                            <m:dPr>
                              <m:ctrlP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4000" b="1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4000" b="1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𝑨</m:t>
                                  </m:r>
                                </m:e>
                                <m:sup>
                                  <m:r>
                                    <a:rPr lang="en-GB" sz="4000" b="1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∩</m:t>
                              </m:r>
                              <m: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𝑩</m:t>
                              </m:r>
                            </m:e>
                          </m:d>
                        </m:num>
                        <m:den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𝑷</m:t>
                          </m:r>
                          <m:d>
                            <m:dPr>
                              <m:ctrlP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4000" b="1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4000" b="1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𝑨</m:t>
                                  </m:r>
                                </m:e>
                                <m:sup>
                                  <m:r>
                                    <a:rPr lang="en-GB" sz="4000" b="1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</m:den>
                      </m:f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5157192"/>
                <a:ext cx="5472608" cy="13740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7654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71032"/>
            <a:ext cx="3779888" cy="204201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Further Test Your Understanding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75940" y="3124429"/>
                <a:ext cx="4572000" cy="363715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Venn diagram in Figure 1 shows three events </a:t>
                </a:r>
                <a:r>
                  <a:rPr lang="en-GB" sz="16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GB" sz="16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GB" sz="16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the probabilities associated with each region of </a:t>
                </a:r>
                <a:r>
                  <a:rPr lang="en-GB" sz="16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constants </a:t>
                </a:r>
                <a:r>
                  <a:rPr lang="en-GB" sz="16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GB" sz="16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GB" sz="16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each represent probabilities associated with the three separate regions outside </a:t>
                </a:r>
                <a:r>
                  <a:rPr lang="en-GB" sz="16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GB" sz="16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GB" sz="16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events </a:t>
                </a:r>
                <a:r>
                  <a:rPr lang="en-GB" sz="16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:r>
                  <a:rPr lang="en-GB" sz="16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 </a:t>
                </a: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are independent.</a:t>
                </a:r>
                <a:endParaRPr lang="en-GB" sz="16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GB" sz="16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07000"/>
                  </a:lnSpc>
                  <a:spcAft>
                    <a:spcPts val="0"/>
                  </a:spcAft>
                  <a:buAutoNum type="alphaLcParenBoth"/>
                  <a:tabLst>
                    <a:tab pos="270510" algn="l"/>
                  </a:tabLst>
                </a:pP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Find the value of </a:t>
                </a:r>
                <a:r>
                  <a:rPr lang="en-GB" sz="16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		</a:t>
                </a:r>
                <a:r>
                  <a:rPr lang="en-GB" sz="16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(3)</a:t>
                </a: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:endParaRPr lang="en-GB" sz="16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:r>
                  <a:rPr lang="en-GB" sz="1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e>
                        <m:r>
                          <a:rPr lang="en-GB" sz="16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</m:d>
                    <m:r>
                      <a:rPr lang="en-GB" sz="16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16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GB" sz="1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:r>
                  <a:rPr lang="en-GB" sz="16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(b) 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𝑞</m:t>
                    </m:r>
                  </m:oMath>
                </a14:m>
                <a:r>
                  <a:rPr lang="en-GB" sz="1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r>
                  <a:rPr lang="en-GB" sz="1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(4)</a:t>
                </a: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:r>
                  <a:rPr lang="en-GB" sz="16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(c) Find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∪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	(2)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940" y="3124429"/>
                <a:ext cx="4572000" cy="36371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79512" y="764704"/>
            <a:ext cx="2422128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May 2013 (R) Q6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963964" y="679087"/>
                <a:ext cx="4138808" cy="40221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Both"/>
                </a:pPr>
                <a:r>
                  <a:rPr lang="en-GB" dirty="0"/>
                  <a:t> </a:t>
                </a:r>
                <a:r>
                  <a:rPr lang="en-GB" b="1" dirty="0"/>
                  <a:t>(From earlier)</a:t>
                </a:r>
                <a:br>
                  <a:rPr lang="en-GB" dirty="0"/>
                </a:b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0.1=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+0.1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×0.4</m:t>
                    </m:r>
                  </m:oMath>
                </a14:m>
                <a:br>
                  <a:rPr lang="en-GB" b="0" dirty="0"/>
                </a:b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+0.1=0.25</m:t>
                    </m:r>
                  </m:oMath>
                </a14:m>
                <a:br>
                  <a:rPr lang="en-GB" b="0" dirty="0"/>
                </a:b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=0.15</m:t>
                    </m:r>
                  </m:oMath>
                </a14:m>
                <a:endParaRPr lang="en-GB" dirty="0"/>
              </a:p>
              <a:p>
                <a:pPr marL="342900" indent="-342900">
                  <a:buAutoNum type="alphaLcParenBoth"/>
                </a:pPr>
                <a:r>
                  <a:rPr lang="en-GB" b="0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∩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</m:den>
                    </m:f>
                  </m:oMath>
                </a14:m>
                <a:br>
                  <a:rPr lang="en-GB" b="0" dirty="0"/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0.2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0.2+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</m:oMath>
                </a14:m>
                <a:br>
                  <a:rPr lang="en-GB" b="0" dirty="0"/>
                </a:b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=0.24</m:t>
                    </m:r>
                  </m:oMath>
                </a14:m>
                <a:br>
                  <a:rPr lang="en-GB" b="0" dirty="0"/>
                </a:b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=1−0.15−0.1−0.1−0.2−0.24</m:t>
                    </m:r>
                  </m:oMath>
                </a14:m>
                <a:br>
                  <a:rPr lang="en-GB" sz="1700" b="0" dirty="0"/>
                </a:b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=0.21</m:t>
                    </m:r>
                  </m:oMath>
                </a14:m>
                <a:endParaRPr lang="en-GB" dirty="0"/>
              </a:p>
              <a:p>
                <a:pPr marL="342900" indent="-342900">
                  <a:buAutoNum type="alphaLcParenBoth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∪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∪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</m:d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∩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den>
                    </m:f>
                  </m:oMath>
                </a14:m>
                <a:br>
                  <a:rPr lang="en-GB" b="0" dirty="0"/>
                </a:b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0.1+0.2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0.4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=0.75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3964" y="679087"/>
                <a:ext cx="4138808" cy="4022191"/>
              </a:xfrm>
              <a:prstGeom prst="rect">
                <a:avLst/>
              </a:prstGeom>
              <a:blipFill>
                <a:blip r:embed="rId4"/>
                <a:stretch>
                  <a:fillRect l="-1178" t="-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5358912" y="1845128"/>
            <a:ext cx="3549957" cy="17340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358912" y="3579223"/>
            <a:ext cx="3549957" cy="112205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8924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25-27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05061" y="1879873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Note: I have skipped Exercise 2B.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4777" y="2450604"/>
                <a:ext cx="3057104" cy="17518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Extension:</a:t>
                </a:r>
              </a:p>
              <a:p>
                <a:r>
                  <a:rPr lang="en-GB" sz="1400" dirty="0"/>
                  <a:t>[Classic puzzle] I have 2 children. One of them is a boy. What’s the probability the other is a boy? </a:t>
                </a:r>
              </a:p>
              <a:p>
                <a:r>
                  <a:rPr lang="en-GB" sz="1400" b="1" dirty="0"/>
                  <a:t>If (at least) one is a boy, restricted sample space is BB, BG, GB. Of these, only in one case is the other a boy.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∴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sz="1400" b="1" dirty="0"/>
                  <a:t>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77" y="2450604"/>
                <a:ext cx="3057104" cy="1751826"/>
              </a:xfrm>
              <a:prstGeom prst="rect">
                <a:avLst/>
              </a:prstGeom>
              <a:blipFill>
                <a:blip r:embed="rId2"/>
                <a:stretch>
                  <a:fillRect l="-1594" t="-1742" r="-598" b="-10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198562" y="2798862"/>
            <a:ext cx="216024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5425" y="3461835"/>
            <a:ext cx="2914447" cy="7405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DDE0B3-F1B2-3D48-8B36-423DE1D658FD}"/>
              </a:ext>
            </a:extLst>
          </p:cNvPr>
          <p:cNvSpPr txBox="1"/>
          <p:nvPr/>
        </p:nvSpPr>
        <p:spPr>
          <a:xfrm>
            <a:off x="3923928" y="3535785"/>
            <a:ext cx="52200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Before the lesson	Q1-2 &amp; From       			Ex2B Q9&amp;10</a:t>
            </a:r>
          </a:p>
          <a:p>
            <a:endParaRPr lang="en-US" sz="2400" dirty="0"/>
          </a:p>
          <a:p>
            <a:r>
              <a:rPr lang="en-US" sz="2400" dirty="0"/>
              <a:t>In Class Ex2C: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Q3-5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Q6-8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Q9-12 &amp; Ext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331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Conditional Probability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970599" y="710092"/>
            <a:ext cx="69133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Probability of an event can change dependent on the outcome </a:t>
            </a:r>
          </a:p>
          <a:p>
            <a:pPr algn="ctr"/>
            <a:r>
              <a:rPr lang="en-GB" sz="3600" dirty="0"/>
              <a:t>of a previous event.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70599" y="4797152"/>
            <a:ext cx="72016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For example, the chance of winning a </a:t>
            </a:r>
          </a:p>
          <a:p>
            <a:pPr algn="ctr"/>
            <a:r>
              <a:rPr lang="en-GB" sz="3600" dirty="0"/>
              <a:t>2</a:t>
            </a:r>
            <a:r>
              <a:rPr lang="en-GB" sz="3600" baseline="30000" dirty="0"/>
              <a:t>nd</a:t>
            </a:r>
            <a:r>
              <a:rPr lang="en-GB" sz="3600" dirty="0"/>
              <a:t> football match is dependent on </a:t>
            </a:r>
          </a:p>
          <a:p>
            <a:pPr algn="ctr"/>
            <a:r>
              <a:rPr lang="en-GB" sz="3600" dirty="0"/>
              <a:t>how you get on in your 1</a:t>
            </a:r>
            <a:r>
              <a:rPr lang="en-GB" sz="3600" baseline="30000" dirty="0"/>
              <a:t>st</a:t>
            </a:r>
            <a:r>
              <a:rPr lang="en-GB" sz="3600" dirty="0"/>
              <a:t> match. 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2728911"/>
            <a:ext cx="1777674" cy="197519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2708920"/>
            <a:ext cx="1872208" cy="2015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159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Conditional Probability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1619672" y="1977458"/>
            <a:ext cx="59949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Probability of B given that </a:t>
            </a:r>
          </a:p>
          <a:p>
            <a:pPr algn="ctr"/>
            <a:r>
              <a:rPr lang="en-GB" sz="4000" dirty="0"/>
              <a:t>A has already occurred.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935724" y="777129"/>
                <a:ext cx="3271408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7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7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GB" sz="7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724" y="777129"/>
                <a:ext cx="3271408" cy="12003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815788" y="5064333"/>
            <a:ext cx="59949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Probability of A given that </a:t>
            </a:r>
          </a:p>
          <a:p>
            <a:pPr algn="ctr"/>
            <a:r>
              <a:rPr lang="en-GB" sz="4000" dirty="0"/>
              <a:t>B has already occurred.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059832" y="3717032"/>
                <a:ext cx="3271408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7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7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en-GB" sz="7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3717032"/>
                <a:ext cx="3271408" cy="12003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541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Conditional Probability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078893"/>
              </p:ext>
            </p:extLst>
          </p:nvPr>
        </p:nvGraphicFramePr>
        <p:xfrm>
          <a:off x="1331641" y="2467109"/>
          <a:ext cx="5832648" cy="207499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876955">
                  <a:extLst>
                    <a:ext uri="{9D8B030D-6E8A-4147-A177-3AD203B41FA5}">
                      <a16:colId xmlns:a16="http://schemas.microsoft.com/office/drawing/2014/main" val="1266607211"/>
                    </a:ext>
                  </a:extLst>
                </a:gridCol>
                <a:gridCol w="1320942">
                  <a:extLst>
                    <a:ext uri="{9D8B030D-6E8A-4147-A177-3AD203B41FA5}">
                      <a16:colId xmlns:a16="http://schemas.microsoft.com/office/drawing/2014/main" val="107775848"/>
                    </a:ext>
                  </a:extLst>
                </a:gridCol>
                <a:gridCol w="1286369">
                  <a:extLst>
                    <a:ext uri="{9D8B030D-6E8A-4147-A177-3AD203B41FA5}">
                      <a16:colId xmlns:a16="http://schemas.microsoft.com/office/drawing/2014/main" val="2217464304"/>
                    </a:ext>
                  </a:extLst>
                </a:gridCol>
                <a:gridCol w="1348382">
                  <a:extLst>
                    <a:ext uri="{9D8B030D-6E8A-4147-A177-3AD203B41FA5}">
                      <a16:colId xmlns:a16="http://schemas.microsoft.com/office/drawing/2014/main" val="3528788330"/>
                    </a:ext>
                  </a:extLst>
                </a:gridCol>
              </a:tblGrid>
              <a:tr h="70339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French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Spanish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1079036"/>
                  </a:ext>
                </a:extLst>
              </a:tr>
              <a:tr h="446207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Girls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150749"/>
                  </a:ext>
                </a:extLst>
              </a:tr>
              <a:tr h="446207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Boys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4358259"/>
                  </a:ext>
                </a:extLst>
              </a:tr>
              <a:tr h="446207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507204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30014" y="733919"/>
                <a:ext cx="8482827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The following two-way table shows what foreign language students in Year 9 study.</a:t>
                </a:r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400" dirty="0"/>
                  <a:t> is the event that the student is a boy. </a:t>
                </a:r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2400" dirty="0"/>
                  <a:t> is the event they chose French as their language.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014" y="733919"/>
                <a:ext cx="8482827" cy="1569660"/>
              </a:xfrm>
              <a:prstGeom prst="rect">
                <a:avLst/>
              </a:prstGeom>
              <a:blipFill>
                <a:blip r:embed="rId2"/>
                <a:stretch>
                  <a:fillRect l="-1078" t="-3101" r="-1796" b="-7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849217" y="4931674"/>
                <a:ext cx="554461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/>
                  <a:t>Determine the probability of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217" y="4931674"/>
                <a:ext cx="5544617" cy="523220"/>
              </a:xfrm>
              <a:prstGeom prst="rect">
                <a:avLst/>
              </a:prstGeom>
              <a:blipFill>
                <a:blip r:embed="rId3"/>
                <a:stretch>
                  <a:fillRect l="-2198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516216" y="4686632"/>
                <a:ext cx="732893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26</m:t>
                          </m:r>
                        </m:num>
                        <m:den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4686632"/>
                <a:ext cx="732893" cy="10175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849217" y="5733256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 boy has already been chosen so </a:t>
            </a:r>
          </a:p>
          <a:p>
            <a:r>
              <a:rPr lang="en-GB" sz="2800" dirty="0"/>
              <a:t>what is the probability they have chosen French. </a:t>
            </a:r>
          </a:p>
        </p:txBody>
      </p:sp>
    </p:spTree>
    <p:extLst>
      <p:ext uri="{BB962C8B-B14F-4D97-AF65-F5344CB8AC3E}">
        <p14:creationId xmlns:p14="http://schemas.microsoft.com/office/powerpoint/2010/main" val="99806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Conditional Probability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31641" y="2467109"/>
          <a:ext cx="5832648" cy="207499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876955">
                  <a:extLst>
                    <a:ext uri="{9D8B030D-6E8A-4147-A177-3AD203B41FA5}">
                      <a16:colId xmlns:a16="http://schemas.microsoft.com/office/drawing/2014/main" val="1266607211"/>
                    </a:ext>
                  </a:extLst>
                </a:gridCol>
                <a:gridCol w="1320942">
                  <a:extLst>
                    <a:ext uri="{9D8B030D-6E8A-4147-A177-3AD203B41FA5}">
                      <a16:colId xmlns:a16="http://schemas.microsoft.com/office/drawing/2014/main" val="107775848"/>
                    </a:ext>
                  </a:extLst>
                </a:gridCol>
                <a:gridCol w="1286369">
                  <a:extLst>
                    <a:ext uri="{9D8B030D-6E8A-4147-A177-3AD203B41FA5}">
                      <a16:colId xmlns:a16="http://schemas.microsoft.com/office/drawing/2014/main" val="2217464304"/>
                    </a:ext>
                  </a:extLst>
                </a:gridCol>
                <a:gridCol w="1348382">
                  <a:extLst>
                    <a:ext uri="{9D8B030D-6E8A-4147-A177-3AD203B41FA5}">
                      <a16:colId xmlns:a16="http://schemas.microsoft.com/office/drawing/2014/main" val="3528788330"/>
                    </a:ext>
                  </a:extLst>
                </a:gridCol>
              </a:tblGrid>
              <a:tr h="70339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French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Spanish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1079036"/>
                  </a:ext>
                </a:extLst>
              </a:tr>
              <a:tr h="446207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Girls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150749"/>
                  </a:ext>
                </a:extLst>
              </a:tr>
              <a:tr h="446207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Boys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4358259"/>
                  </a:ext>
                </a:extLst>
              </a:tr>
              <a:tr h="446207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507204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30014" y="733919"/>
                <a:ext cx="8482827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The following two-way table shows what foreign language students in Year 9 study.</a:t>
                </a:r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GB" sz="2400" dirty="0"/>
                  <a:t> is the event that the student is a girl. </a:t>
                </a:r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2400" dirty="0"/>
                  <a:t> is the event they chose Spanish as their language.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014" y="733919"/>
                <a:ext cx="8482827" cy="1569660"/>
              </a:xfrm>
              <a:prstGeom prst="rect">
                <a:avLst/>
              </a:prstGeom>
              <a:blipFill>
                <a:blip r:embed="rId2"/>
                <a:stretch>
                  <a:fillRect l="-1078" t="-3101" r="-1796" b="-7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849217" y="4931674"/>
                <a:ext cx="554461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/>
                  <a:t>Determine the probability of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217" y="4931674"/>
                <a:ext cx="5544617" cy="523220"/>
              </a:xfrm>
              <a:prstGeom prst="rect">
                <a:avLst/>
              </a:prstGeom>
              <a:blipFill>
                <a:blip r:embed="rId3"/>
                <a:stretch>
                  <a:fillRect l="-2198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516216" y="4686632"/>
                <a:ext cx="732893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38</m:t>
                          </m:r>
                        </m:num>
                        <m:den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4686632"/>
                <a:ext cx="732893" cy="10175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849217" y="5733256"/>
            <a:ext cx="5666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Spanish has already been chosen so </a:t>
            </a:r>
          </a:p>
          <a:p>
            <a:r>
              <a:rPr lang="en-GB" sz="2800" dirty="0"/>
              <a:t>what is the probability they are girls. </a:t>
            </a:r>
          </a:p>
        </p:txBody>
      </p:sp>
    </p:spTree>
    <p:extLst>
      <p:ext uri="{BB962C8B-B14F-4D97-AF65-F5344CB8AC3E}">
        <p14:creationId xmlns:p14="http://schemas.microsoft.com/office/powerpoint/2010/main" val="367166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Conditional Probability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58960" y="1844824"/>
                <a:ext cx="8424936" cy="26555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8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80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e>
                          <m:r>
                            <a:rPr lang="en-GB" sz="80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</m:d>
                      <m:r>
                        <a:rPr lang="en-GB" sz="80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8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80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80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𝐴</m:t>
                              </m:r>
                              <m:r>
                                <a:rPr lang="en-GB" sz="80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∩</m:t>
                              </m:r>
                              <m:r>
                                <a:rPr lang="en-GB" sz="80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𝐵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GB" sz="80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80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𝐴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8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960" y="1844824"/>
                <a:ext cx="8424936" cy="26555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475656" y="5373216"/>
            <a:ext cx="6768752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The ‘</a:t>
            </a:r>
            <a:r>
              <a:rPr lang="en-GB" sz="3600" b="1" dirty="0">
                <a:solidFill>
                  <a:schemeClr val="tx1"/>
                </a:solidFill>
              </a:rPr>
              <a:t>|</a:t>
            </a:r>
            <a:r>
              <a:rPr lang="en-GB" sz="3600" dirty="0">
                <a:solidFill>
                  <a:schemeClr val="tx1"/>
                </a:solidFill>
              </a:rPr>
              <a:t>’ symbol reads: </a:t>
            </a:r>
          </a:p>
          <a:p>
            <a:pPr algn="ctr"/>
            <a:r>
              <a:rPr lang="en-GB" sz="3600" dirty="0">
                <a:solidFill>
                  <a:schemeClr val="tx1"/>
                </a:solidFill>
              </a:rPr>
              <a:t>“B occurred </a:t>
            </a:r>
            <a:r>
              <a:rPr lang="en-GB" sz="3600" b="1" dirty="0">
                <a:solidFill>
                  <a:schemeClr val="tx1"/>
                </a:solidFill>
              </a:rPr>
              <a:t>given that</a:t>
            </a:r>
            <a:r>
              <a:rPr lang="en-GB" sz="3600" dirty="0">
                <a:solidFill>
                  <a:schemeClr val="tx1"/>
                </a:solidFill>
              </a:rPr>
              <a:t> A occurred”</a:t>
            </a:r>
          </a:p>
        </p:txBody>
      </p:sp>
    </p:spTree>
    <p:extLst>
      <p:ext uri="{BB962C8B-B14F-4D97-AF65-F5344CB8AC3E}">
        <p14:creationId xmlns:p14="http://schemas.microsoft.com/office/powerpoint/2010/main" val="239020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Conditional Probability – Venn Diagram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2699792" y="1124744"/>
            <a:ext cx="4144632" cy="2446041"/>
            <a:chOff x="268301" y="2852936"/>
            <a:chExt cx="6391932" cy="3672408"/>
          </a:xfrm>
        </p:grpSpPr>
        <p:grpSp>
          <p:nvGrpSpPr>
            <p:cNvPr id="16" name="Group 15"/>
            <p:cNvGrpSpPr/>
            <p:nvPr/>
          </p:nvGrpSpPr>
          <p:grpSpPr>
            <a:xfrm>
              <a:off x="661926" y="2897737"/>
              <a:ext cx="5796567" cy="3200596"/>
              <a:chOff x="817196" y="2892700"/>
              <a:chExt cx="7004187" cy="3200596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1475656" y="3356992"/>
                <a:ext cx="5436781" cy="2736304"/>
                <a:chOff x="647387" y="2824576"/>
                <a:chExt cx="7237335" cy="3628760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647387" y="2852936"/>
                  <a:ext cx="4392842" cy="360040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/>
                </a:p>
              </p:txBody>
            </p:sp>
            <p:sp>
              <p:nvSpPr>
                <p:cNvPr id="29" name="Oval 28"/>
                <p:cNvSpPr/>
                <p:nvPr/>
              </p:nvSpPr>
              <p:spPr>
                <a:xfrm>
                  <a:off x="3491880" y="2824576"/>
                  <a:ext cx="4392842" cy="360040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817196" y="2892700"/>
                    <a:ext cx="1117254" cy="115521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4400" b="0" i="1" smtClean="0">
                              <a:latin typeface="Cambria Math"/>
                            </a:rPr>
                            <m:t>𝐴</m:t>
                          </m:r>
                        </m:oMath>
                      </m:oMathPara>
                    </a14:m>
                    <a:endParaRPr lang="en-GB" sz="4400" dirty="0"/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17196" y="2892700"/>
                    <a:ext cx="1117254" cy="115521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0" name="Rectangle 19"/>
              <p:cNvSpPr/>
              <p:nvPr/>
            </p:nvSpPr>
            <p:spPr>
              <a:xfrm>
                <a:off x="3923928" y="4388199"/>
                <a:ext cx="396044" cy="36004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2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2447764" y="4869160"/>
                <a:ext cx="396044" cy="36004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2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5473574" y="5095549"/>
                <a:ext cx="396044" cy="36004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2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7196553" y="4347886"/>
                <a:ext cx="624830" cy="66098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2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6582341" y="2949172"/>
                    <a:ext cx="1002350" cy="115521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4400" b="0" i="1" smtClean="0">
                              <a:latin typeface="Cambria Math"/>
                            </a:rPr>
                            <m:t>𝐵</m:t>
                          </m:r>
                        </m:oMath>
                      </m:oMathPara>
                    </a14:m>
                    <a:endParaRPr lang="en-GB" sz="4400" dirty="0"/>
                  </a:p>
                </p:txBody>
              </p:sp>
            </mc:Choice>
            <mc:Fallback xmlns="">
              <p:sp>
                <p:nvSpPr>
                  <p:cNvPr id="26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82341" y="2949172"/>
                    <a:ext cx="1002350" cy="115521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7" name="Rectangle 16"/>
            <p:cNvSpPr/>
            <p:nvPr/>
          </p:nvSpPr>
          <p:spPr>
            <a:xfrm>
              <a:off x="268301" y="2852936"/>
              <a:ext cx="6391932" cy="3672408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32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775272" y="4695508"/>
                <a:ext cx="3212098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5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5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en-GB" sz="5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54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272" y="4695508"/>
                <a:ext cx="3212098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3908685" y="4430108"/>
                <a:ext cx="4358823" cy="13756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2+4</m:t>
                          </m:r>
                        </m:den>
                      </m:f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4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4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8685" y="4430108"/>
                <a:ext cx="4358823" cy="13756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Oval 32"/>
          <p:cNvSpPr/>
          <p:nvPr/>
        </p:nvSpPr>
        <p:spPr>
          <a:xfrm>
            <a:off x="4455028" y="1463830"/>
            <a:ext cx="1770825" cy="1808296"/>
          </a:xfrm>
          <a:prstGeom prst="ellipse">
            <a:avLst/>
          </a:prstGeom>
          <a:solidFill>
            <a:srgbClr val="FFFF00">
              <a:alpha val="24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</p:spTree>
    <p:extLst>
      <p:ext uri="{BB962C8B-B14F-4D97-AF65-F5344CB8AC3E}">
        <p14:creationId xmlns:p14="http://schemas.microsoft.com/office/powerpoint/2010/main" val="34231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Conditional Probability – Venn Diagram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2699792" y="1124744"/>
            <a:ext cx="4144632" cy="2446041"/>
            <a:chOff x="268301" y="2852936"/>
            <a:chExt cx="6391932" cy="3672408"/>
          </a:xfrm>
        </p:grpSpPr>
        <p:grpSp>
          <p:nvGrpSpPr>
            <p:cNvPr id="16" name="Group 15"/>
            <p:cNvGrpSpPr/>
            <p:nvPr/>
          </p:nvGrpSpPr>
          <p:grpSpPr>
            <a:xfrm>
              <a:off x="661926" y="2897737"/>
              <a:ext cx="5796567" cy="3200596"/>
              <a:chOff x="817196" y="2892700"/>
              <a:chExt cx="7004187" cy="3200596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475656" y="3378378"/>
                <a:ext cx="3299962" cy="2714918"/>
              </a:xfrm>
              <a:prstGeom prst="ellipse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320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817196" y="2892700"/>
                    <a:ext cx="1117254" cy="115521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4400" b="0" i="1" smtClean="0">
                              <a:latin typeface="Cambria Math"/>
                            </a:rPr>
                            <m:t>𝐴</m:t>
                          </m:r>
                        </m:oMath>
                      </m:oMathPara>
                    </a14:m>
                    <a:endParaRPr lang="en-GB" sz="4400" dirty="0"/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17196" y="2892700"/>
                    <a:ext cx="1117254" cy="115521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0" name="Rectangle 19"/>
              <p:cNvSpPr/>
              <p:nvPr/>
            </p:nvSpPr>
            <p:spPr>
              <a:xfrm>
                <a:off x="3923928" y="4388199"/>
                <a:ext cx="396044" cy="36004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2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2447764" y="4869160"/>
                <a:ext cx="396044" cy="36004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2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7196553" y="4347886"/>
                <a:ext cx="624830" cy="66098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2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6582341" y="2949172"/>
                    <a:ext cx="1002350" cy="115521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4400" b="0" i="1" smtClean="0">
                              <a:latin typeface="Cambria Math"/>
                            </a:rPr>
                            <m:t>𝐵</m:t>
                          </m:r>
                        </m:oMath>
                      </m:oMathPara>
                    </a14:m>
                    <a:endParaRPr lang="en-GB" sz="4400" dirty="0"/>
                  </a:p>
                </p:txBody>
              </p:sp>
            </mc:Choice>
            <mc:Fallback xmlns="">
              <p:sp>
                <p:nvSpPr>
                  <p:cNvPr id="26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82341" y="2949172"/>
                    <a:ext cx="1002350" cy="115521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7" name="Rectangle 16"/>
            <p:cNvSpPr/>
            <p:nvPr/>
          </p:nvSpPr>
          <p:spPr>
            <a:xfrm>
              <a:off x="268301" y="2852936"/>
              <a:ext cx="6391932" cy="3672408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32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3908685" y="4430108"/>
                <a:ext cx="4358823" cy="13756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6+3</m:t>
                          </m:r>
                        </m:den>
                      </m:f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sz="4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4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8685" y="4430108"/>
                <a:ext cx="4358823" cy="13756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Oval 32"/>
          <p:cNvSpPr/>
          <p:nvPr/>
        </p:nvSpPr>
        <p:spPr>
          <a:xfrm>
            <a:off x="3305571" y="1470952"/>
            <a:ext cx="1770825" cy="1808296"/>
          </a:xfrm>
          <a:prstGeom prst="ellipse">
            <a:avLst/>
          </a:prstGeom>
          <a:solidFill>
            <a:srgbClr val="FFFF00">
              <a:alpha val="24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19169" y="4725144"/>
                <a:ext cx="339060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5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  <m:e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169" y="4725144"/>
                <a:ext cx="3390601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Oval 30"/>
          <p:cNvSpPr/>
          <p:nvPr/>
        </p:nvSpPr>
        <p:spPr>
          <a:xfrm>
            <a:off x="3302774" y="1463830"/>
            <a:ext cx="1770825" cy="1808296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36" name="Rectangle 35"/>
          <p:cNvSpPr/>
          <p:nvPr/>
        </p:nvSpPr>
        <p:spPr>
          <a:xfrm>
            <a:off x="2699792" y="1120929"/>
            <a:ext cx="4144632" cy="2446041"/>
          </a:xfrm>
          <a:prstGeom prst="rect">
            <a:avLst/>
          </a:prstGeom>
          <a:solidFill>
            <a:srgbClr val="FFFF00">
              <a:alpha val="24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43" name="Oval 42"/>
          <p:cNvSpPr/>
          <p:nvPr/>
        </p:nvSpPr>
        <p:spPr>
          <a:xfrm>
            <a:off x="4455029" y="1463830"/>
            <a:ext cx="1770825" cy="18082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44" name="Rectangle 43"/>
          <p:cNvSpPr/>
          <p:nvPr/>
        </p:nvSpPr>
        <p:spPr>
          <a:xfrm>
            <a:off x="5453731" y="2621812"/>
            <a:ext cx="212525" cy="239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687565" y="2231215"/>
            <a:ext cx="212525" cy="239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7" name="Oval 46"/>
          <p:cNvSpPr/>
          <p:nvPr/>
        </p:nvSpPr>
        <p:spPr>
          <a:xfrm>
            <a:off x="3305629" y="1485196"/>
            <a:ext cx="1770825" cy="1808296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</p:spTree>
    <p:extLst>
      <p:ext uri="{BB962C8B-B14F-4D97-AF65-F5344CB8AC3E}">
        <p14:creationId xmlns:p14="http://schemas.microsoft.com/office/powerpoint/2010/main" val="295629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Conditional Probability – Venn Diagram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8" name="Oval 27"/>
          <p:cNvSpPr/>
          <p:nvPr/>
        </p:nvSpPr>
        <p:spPr>
          <a:xfrm>
            <a:off x="3308368" y="1478074"/>
            <a:ext cx="1770825" cy="1808296"/>
          </a:xfrm>
          <a:prstGeom prst="ellipse">
            <a:avLst/>
          </a:prstGeom>
          <a:solidFill>
            <a:srgbClr val="FFFF00">
              <a:alpha val="23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29" name="Oval 28"/>
          <p:cNvSpPr/>
          <p:nvPr/>
        </p:nvSpPr>
        <p:spPr>
          <a:xfrm>
            <a:off x="4455029" y="1463830"/>
            <a:ext cx="1770825" cy="1808296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955025" y="1154584"/>
                <a:ext cx="59954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5025" y="1154584"/>
                <a:ext cx="599541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4622160" y="2150675"/>
            <a:ext cx="212525" cy="239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830021" y="2471023"/>
            <a:ext cx="212525" cy="239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453731" y="2621812"/>
            <a:ext cx="212525" cy="239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378317" y="2123824"/>
            <a:ext cx="335296" cy="4402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048718" y="1192198"/>
                <a:ext cx="5378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8718" y="1192198"/>
                <a:ext cx="537881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2699792" y="1124744"/>
            <a:ext cx="4144632" cy="244604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3786028" y="4296512"/>
                <a:ext cx="5356827" cy="13756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2+4</m:t>
                          </m:r>
                        </m:num>
                        <m:den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6+4+2</m:t>
                          </m:r>
                        </m:den>
                      </m:f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GB" sz="4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4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6028" y="4296512"/>
                <a:ext cx="5356827" cy="13756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Oval 32"/>
          <p:cNvSpPr/>
          <p:nvPr/>
        </p:nvSpPr>
        <p:spPr>
          <a:xfrm>
            <a:off x="4455028" y="1463830"/>
            <a:ext cx="1770825" cy="1808296"/>
          </a:xfrm>
          <a:prstGeom prst="ellipse">
            <a:avLst/>
          </a:prstGeom>
          <a:solidFill>
            <a:srgbClr val="FFFF00">
              <a:alpha val="24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0866" y="4653136"/>
                <a:ext cx="3779155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4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∪</m:t>
                          </m:r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44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66" y="4653136"/>
                <a:ext cx="3779155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Oval 22"/>
          <p:cNvSpPr/>
          <p:nvPr/>
        </p:nvSpPr>
        <p:spPr>
          <a:xfrm>
            <a:off x="3305571" y="1466458"/>
            <a:ext cx="1770825" cy="1808296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</p:spTree>
    <p:extLst>
      <p:ext uri="{BB962C8B-B14F-4D97-AF65-F5344CB8AC3E}">
        <p14:creationId xmlns:p14="http://schemas.microsoft.com/office/powerpoint/2010/main" val="2805852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49" grpId="0"/>
      <p:bldP spid="3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29282</TotalTime>
  <Words>516</Words>
  <Application>Microsoft Macintosh PowerPoint</Application>
  <PresentationFormat>On-screen Show (4:3)</PresentationFormat>
  <Paragraphs>141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1137</cp:revision>
  <dcterms:created xsi:type="dcterms:W3CDTF">2013-02-28T07:36:55Z</dcterms:created>
  <dcterms:modified xsi:type="dcterms:W3CDTF">2019-07-30T17:01:52Z</dcterms:modified>
</cp:coreProperties>
</file>