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654" r:id="rId2"/>
    <p:sldId id="653" r:id="rId3"/>
    <p:sldId id="655" r:id="rId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90" autoAdjust="0"/>
    <p:restoredTop sz="88534" autoAdjust="0"/>
  </p:normalViewPr>
  <p:slideViewPr>
    <p:cSldViewPr>
      <p:cViewPr varScale="1">
        <p:scale>
          <a:sx n="69" d="100"/>
          <a:sy n="69" d="100"/>
        </p:scale>
        <p:origin x="1260" y="44"/>
      </p:cViewPr>
      <p:guideLst>
        <p:guide orient="horz" pos="2160"/>
        <p:guide pos="288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5D45DDB-7264-48B3-861E-616B8401B485}" type="datetimeFigureOut">
              <a:rPr lang="en-GB" smtClean="0"/>
              <a:t>17/09/2019</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7B2EEC60-2337-4ED6-B3CB-EF65B5BDAE19}" type="slidenum">
              <a:rPr lang="en-GB" smtClean="0"/>
              <a:t>‹#›</a:t>
            </a:fld>
            <a:endParaRPr lang="en-GB"/>
          </a:p>
        </p:txBody>
      </p:sp>
    </p:spTree>
    <p:extLst>
      <p:ext uri="{BB962C8B-B14F-4D97-AF65-F5344CB8AC3E}">
        <p14:creationId xmlns:p14="http://schemas.microsoft.com/office/powerpoint/2010/main" val="4069406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4E87F4A-DD11-41AF-8B76-F2E5B6202836}" type="datetimeFigureOut">
              <a:rPr lang="en-GB" smtClean="0"/>
              <a:pPr/>
              <a:t>17/09/2019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62F2399-CD51-4C4C-BC34-03B9F40F9CF8}" type="slidenum">
              <a:rPr lang="en-GB" smtClean="0"/>
              <a:pPr/>
              <a:t>‹#›</a:t>
            </a:fld>
            <a:endParaRPr lang="en-GB"/>
          </a:p>
        </p:txBody>
      </p:sp>
    </p:spTree>
    <p:extLst>
      <p:ext uri="{BB962C8B-B14F-4D97-AF65-F5344CB8AC3E}">
        <p14:creationId xmlns:p14="http://schemas.microsoft.com/office/powerpoint/2010/main" val="547450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281611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02339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96221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87517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9AFE4D-3339-4F90-AB07-DAB31D79E32A}" type="datetimeFigureOut">
              <a:rPr lang="en-GB" smtClean="0"/>
              <a:pPr/>
              <a:t>17/09/2019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932520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B9AFE4D-3339-4F90-AB07-DAB31D79E32A}" type="datetimeFigureOut">
              <a:rPr lang="en-GB" smtClean="0"/>
              <a:pPr/>
              <a:t>17/09/2019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56617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B9AFE4D-3339-4F90-AB07-DAB31D79E32A}" type="datetimeFigureOut">
              <a:rPr lang="en-GB" smtClean="0"/>
              <a:pPr/>
              <a:t>17/09/2019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020052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B9AFE4D-3339-4F90-AB07-DAB31D79E32A}" type="datetimeFigureOut">
              <a:rPr lang="en-GB" smtClean="0"/>
              <a:pPr/>
              <a:t>17/09/2019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3408912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AFE4D-3339-4F90-AB07-DAB31D79E32A}" type="datetimeFigureOut">
              <a:rPr lang="en-GB" smtClean="0"/>
              <a:pPr/>
              <a:t>17/09/2019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179336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17/09/2019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997128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17/09/2019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06649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AFE4D-3339-4F90-AB07-DAB31D79E32A}" type="datetimeFigureOut">
              <a:rPr lang="en-GB" smtClean="0"/>
              <a:pPr/>
              <a:t>17/09/2019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77B05-5D28-4021-9BD2-A7A72850B659}" type="slidenum">
              <a:rPr lang="en-GB" smtClean="0"/>
              <a:pPr/>
              <a:t>‹#›</a:t>
            </a:fld>
            <a:endParaRPr lang="en-GB"/>
          </a:p>
        </p:txBody>
      </p:sp>
    </p:spTree>
    <p:extLst>
      <p:ext uri="{BB962C8B-B14F-4D97-AF65-F5344CB8AC3E}">
        <p14:creationId xmlns:p14="http://schemas.microsoft.com/office/powerpoint/2010/main" val="3896745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DE21266-E977-4E7F-8B7E-66942F8F50B7}"/>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1DCD659B-9B0F-4736-B272-47379BEFFD3A}"/>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smtClean="0"/>
                <a:t>Year 2 Pure Mathematics</a:t>
              </a:r>
              <a:endParaRPr lang="en-GB" sz="3200" dirty="0"/>
            </a:p>
          </p:txBody>
        </p:sp>
        <p:cxnSp>
          <p:nvCxnSpPr>
            <p:cNvPr id="4" name="Straight Connector 3">
              <a:extLst>
                <a:ext uri="{FF2B5EF4-FFF2-40B4-BE49-F238E27FC236}">
                  <a16:creationId xmlns:a16="http://schemas.microsoft.com/office/drawing/2014/main" id="{694170A7-F542-433D-AE47-C7A950C348C9}"/>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0" y="1268760"/>
            <a:ext cx="9142856" cy="4770537"/>
          </a:xfrm>
          <a:prstGeom prst="rect">
            <a:avLst/>
          </a:prstGeom>
          <a:noFill/>
        </p:spPr>
        <p:txBody>
          <a:bodyPr wrap="square" rtlCol="0">
            <a:spAutoFit/>
          </a:bodyPr>
          <a:lstStyle/>
          <a:p>
            <a:pPr algn="ctr"/>
            <a:r>
              <a:rPr lang="en-GB" sz="8800" b="1" dirty="0" smtClean="0"/>
              <a:t>Probability</a:t>
            </a:r>
          </a:p>
          <a:p>
            <a:pPr algn="ctr"/>
            <a:r>
              <a:rPr lang="en-GB" sz="8800" b="1" dirty="0" smtClean="0"/>
              <a:t>- </a:t>
            </a:r>
            <a:r>
              <a:rPr lang="en-GB" sz="8000" b="1" dirty="0" smtClean="0"/>
              <a:t>Tree Diagrams</a:t>
            </a:r>
          </a:p>
          <a:p>
            <a:pPr algn="ctr"/>
            <a:endParaRPr lang="en-GB" sz="4800" dirty="0" smtClean="0"/>
          </a:p>
          <a:p>
            <a:pPr algn="ctr"/>
            <a:r>
              <a:rPr lang="en-GB" sz="8000" dirty="0" smtClean="0"/>
              <a:t>Chapter 6 (Part 4)</a:t>
            </a:r>
          </a:p>
        </p:txBody>
      </p:sp>
    </p:spTree>
    <p:extLst>
      <p:ext uri="{BB962C8B-B14F-4D97-AF65-F5344CB8AC3E}">
        <p14:creationId xmlns:p14="http://schemas.microsoft.com/office/powerpoint/2010/main" val="14555545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Tree Diagrams</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251520" y="759516"/>
            <a:ext cx="8496944" cy="830997"/>
          </a:xfrm>
          <a:prstGeom prst="rect">
            <a:avLst/>
          </a:prstGeom>
          <a:noFill/>
        </p:spPr>
        <p:txBody>
          <a:bodyPr wrap="square" rtlCol="0">
            <a:spAutoFit/>
          </a:bodyPr>
          <a:lstStyle/>
          <a:p>
            <a:pPr algn="ctr"/>
            <a:r>
              <a:rPr lang="en-GB" sz="2400" dirty="0"/>
              <a:t>At GCSE we saw that tree diagrams were an effective way of showing the outcome of two events which happen </a:t>
            </a:r>
            <a:r>
              <a:rPr lang="en-GB" sz="2400" b="1" dirty="0"/>
              <a:t>in succession</a:t>
            </a:r>
            <a:r>
              <a:rPr lang="en-GB" sz="2400" dirty="0" smtClean="0"/>
              <a:t>.</a:t>
            </a:r>
          </a:p>
        </p:txBody>
      </p:sp>
      <p:sp>
        <p:nvSpPr>
          <p:cNvPr id="6" name="TextBox 5"/>
          <p:cNvSpPr txBox="1"/>
          <p:nvPr/>
        </p:nvSpPr>
        <p:spPr>
          <a:xfrm>
            <a:off x="565566" y="1703930"/>
            <a:ext cx="7992888" cy="1323439"/>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2000" dirty="0"/>
              <a:t>There are 3 yellow and 2 green counters in a bag. I take two counters at random. </a:t>
            </a:r>
            <a:r>
              <a:rPr lang="en-GB" sz="2000" dirty="0" smtClean="0"/>
              <a:t>Draw a tree diagram and determine </a:t>
            </a:r>
            <a:r>
              <a:rPr lang="en-GB" sz="2000" dirty="0"/>
              <a:t>the probability that:</a:t>
            </a:r>
          </a:p>
          <a:p>
            <a:pPr marL="342900" indent="-342900">
              <a:buAutoNum type="alphaLcParenR"/>
            </a:pPr>
            <a:r>
              <a:rPr lang="en-GB" sz="2000" dirty="0"/>
              <a:t>They are of the same colour.</a:t>
            </a:r>
          </a:p>
          <a:p>
            <a:pPr marL="342900" indent="-342900">
              <a:buAutoNum type="alphaLcParenR"/>
            </a:pPr>
            <a:r>
              <a:rPr lang="en-GB" sz="2000" dirty="0"/>
              <a:t>They are of different colours.</a:t>
            </a:r>
          </a:p>
        </p:txBody>
      </p:sp>
      <p:grpSp>
        <p:nvGrpSpPr>
          <p:cNvPr id="27" name="Group 26"/>
          <p:cNvGrpSpPr/>
          <p:nvPr/>
        </p:nvGrpSpPr>
        <p:grpSpPr>
          <a:xfrm>
            <a:off x="323528" y="3227418"/>
            <a:ext cx="4441216" cy="3081902"/>
            <a:chOff x="899592" y="3168740"/>
            <a:chExt cx="4441216" cy="3081902"/>
          </a:xfrm>
        </p:grpSpPr>
        <p:pic>
          <p:nvPicPr>
            <p:cNvPr id="11" name="Picture 10"/>
            <p:cNvPicPr>
              <a:picLocks noChangeAspect="1"/>
            </p:cNvPicPr>
            <p:nvPr/>
          </p:nvPicPr>
          <p:blipFill>
            <a:blip r:embed="rId2"/>
            <a:stretch>
              <a:fillRect/>
            </a:stretch>
          </p:blipFill>
          <p:spPr>
            <a:xfrm>
              <a:off x="899592" y="3284984"/>
              <a:ext cx="4441216" cy="2952328"/>
            </a:xfrm>
            <a:prstGeom prst="rect">
              <a:avLst/>
            </a:prstGeom>
          </p:spPr>
        </p:pic>
        <mc:AlternateContent xmlns:mc="http://schemas.openxmlformats.org/markup-compatibility/2006" xmlns:a14="http://schemas.microsoft.com/office/drawing/2010/main">
          <mc:Choice Requires="a14">
            <p:sp>
              <p:nvSpPr>
                <p:cNvPr id="12" name="Rectangle 11"/>
                <p:cNvSpPr/>
                <p:nvPr/>
              </p:nvSpPr>
              <p:spPr>
                <a:xfrm>
                  <a:off x="1403648" y="3861048"/>
                  <a:ext cx="385041" cy="670505"/>
                </a:xfrm>
                <a:prstGeom prst="rect">
                  <a:avLst/>
                </a:prstGeom>
                <a:solidFill>
                  <a:schemeClr val="bg1"/>
                </a:solidFill>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2000" i="1" smtClean="0">
                                <a:latin typeface="Cambria Math" panose="02040503050406030204" pitchFamily="18" charset="0"/>
                              </a:rPr>
                            </m:ctrlPr>
                          </m:fPr>
                          <m:num>
                            <m:r>
                              <a:rPr lang="en-GB" sz="2000" b="0" i="1" smtClean="0">
                                <a:latin typeface="Cambria Math" panose="02040503050406030204" pitchFamily="18" charset="0"/>
                              </a:rPr>
                              <m:t>3</m:t>
                            </m:r>
                          </m:num>
                          <m:den>
                            <m:r>
                              <a:rPr lang="en-GB" sz="2000" b="0" i="1" smtClean="0">
                                <a:latin typeface="Cambria Math" panose="02040503050406030204" pitchFamily="18" charset="0"/>
                              </a:rPr>
                              <m:t>5</m:t>
                            </m:r>
                          </m:den>
                        </m:f>
                      </m:oMath>
                    </m:oMathPara>
                  </a14:m>
                  <a:endParaRPr lang="en-GB" sz="2000" dirty="0"/>
                </a:p>
              </p:txBody>
            </p:sp>
          </mc:Choice>
          <mc:Fallback xmlns="">
            <p:sp>
              <p:nvSpPr>
                <p:cNvPr id="12" name="Rectangle 11"/>
                <p:cNvSpPr>
                  <a:spLocks noRot="1" noChangeAspect="1" noMove="1" noResize="1" noEditPoints="1" noAdjustHandles="1" noChangeArrowheads="1" noChangeShapeType="1" noTextEdit="1"/>
                </p:cNvSpPr>
                <p:nvPr/>
              </p:nvSpPr>
              <p:spPr>
                <a:xfrm>
                  <a:off x="1403648" y="3861048"/>
                  <a:ext cx="385041" cy="670505"/>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1378647" y="5301208"/>
                  <a:ext cx="385041" cy="670505"/>
                </a:xfrm>
                <a:prstGeom prst="rect">
                  <a:avLst/>
                </a:prstGeom>
                <a:solidFill>
                  <a:schemeClr val="bg1"/>
                </a:solidFill>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2000" i="1" smtClean="0">
                                <a:latin typeface="Cambria Math" panose="02040503050406030204" pitchFamily="18" charset="0"/>
                              </a:rPr>
                            </m:ctrlPr>
                          </m:fPr>
                          <m:num>
                            <m:r>
                              <a:rPr lang="en-GB" sz="2000" b="0" i="1" smtClean="0">
                                <a:latin typeface="Cambria Math" panose="02040503050406030204" pitchFamily="18" charset="0"/>
                              </a:rPr>
                              <m:t>2</m:t>
                            </m:r>
                          </m:num>
                          <m:den>
                            <m:r>
                              <a:rPr lang="en-GB" sz="2000" b="0" i="1" smtClean="0">
                                <a:latin typeface="Cambria Math" panose="02040503050406030204" pitchFamily="18" charset="0"/>
                              </a:rPr>
                              <m:t>5</m:t>
                            </m:r>
                          </m:den>
                        </m:f>
                      </m:oMath>
                    </m:oMathPara>
                  </a14:m>
                  <a:endParaRPr lang="en-GB" sz="2000" dirty="0"/>
                </a:p>
              </p:txBody>
            </p:sp>
          </mc:Choice>
          <mc:Fallback xmlns="">
            <p:sp>
              <p:nvSpPr>
                <p:cNvPr id="13" name="Rectangle 12"/>
                <p:cNvSpPr>
                  <a:spLocks noRot="1" noChangeAspect="1" noMove="1" noResize="1" noEditPoints="1" noAdjustHandles="1" noChangeArrowheads="1" noChangeShapeType="1" noTextEdit="1"/>
                </p:cNvSpPr>
                <p:nvPr/>
              </p:nvSpPr>
              <p:spPr>
                <a:xfrm>
                  <a:off x="1378647" y="5301208"/>
                  <a:ext cx="385041" cy="670505"/>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Rectangle 13"/>
                <p:cNvSpPr/>
                <p:nvPr/>
              </p:nvSpPr>
              <p:spPr>
                <a:xfrm>
                  <a:off x="3495823" y="4359224"/>
                  <a:ext cx="444352" cy="440570"/>
                </a:xfrm>
                <a:prstGeom prst="rect">
                  <a:avLst/>
                </a:prstGeom>
                <a:solidFill>
                  <a:schemeClr val="bg1"/>
                </a:solidFill>
              </p:spPr>
              <p:txBody>
                <a:bodyPr wrap="none">
                  <a:spAutoFit/>
                </a:bodyPr>
                <a:lstStyle/>
                <a:p>
                  <a:r>
                    <a:rPr lang="en-GB" sz="1600" dirty="0" smtClean="0"/>
                    <a:t>   </a:t>
                  </a:r>
                  <a14:m>
                    <m:oMath xmlns:m="http://schemas.openxmlformats.org/officeDocument/2006/math">
                      <m:f>
                        <m:fPr>
                          <m:ctrlPr>
                            <a:rPr lang="en-GB" sz="1600" i="1" smtClean="0">
                              <a:latin typeface="Cambria Math" panose="02040503050406030204" pitchFamily="18" charset="0"/>
                            </a:rPr>
                          </m:ctrlPr>
                        </m:fPr>
                        <m:num>
                          <m:r>
                            <a:rPr lang="en-GB" sz="1600" b="0" i="1" smtClean="0">
                              <a:latin typeface="Cambria Math" panose="02040503050406030204" pitchFamily="18" charset="0"/>
                            </a:rPr>
                            <m:t>2</m:t>
                          </m:r>
                        </m:num>
                        <m:den>
                          <m:r>
                            <a:rPr lang="en-GB" sz="1600" b="0" i="1" smtClean="0">
                              <a:latin typeface="Cambria Math" panose="02040503050406030204" pitchFamily="18" charset="0"/>
                            </a:rPr>
                            <m:t>4 </m:t>
                          </m:r>
                        </m:den>
                      </m:f>
                    </m:oMath>
                  </a14:m>
                  <a:endParaRPr lang="en-GB" sz="1600" dirty="0"/>
                </a:p>
              </p:txBody>
            </p:sp>
          </mc:Choice>
          <mc:Fallback xmlns="">
            <p:sp>
              <p:nvSpPr>
                <p:cNvPr id="14" name="Rectangle 13"/>
                <p:cNvSpPr>
                  <a:spLocks noRot="1" noChangeAspect="1" noMove="1" noResize="1" noEditPoints="1" noAdjustHandles="1" noChangeArrowheads="1" noChangeShapeType="1" noTextEdit="1"/>
                </p:cNvSpPr>
                <p:nvPr/>
              </p:nvSpPr>
              <p:spPr>
                <a:xfrm>
                  <a:off x="3495823" y="4359224"/>
                  <a:ext cx="444352" cy="440570"/>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Rectangle 14"/>
                <p:cNvSpPr/>
                <p:nvPr/>
              </p:nvSpPr>
              <p:spPr>
                <a:xfrm>
                  <a:off x="3471688" y="4861228"/>
                  <a:ext cx="380232" cy="396968"/>
                </a:xfrm>
                <a:prstGeom prst="rect">
                  <a:avLst/>
                </a:prstGeom>
                <a:solidFill>
                  <a:schemeClr val="bg1"/>
                </a:solidFill>
              </p:spPr>
              <p:txBody>
                <a:bodyPr wrap="none">
                  <a:spAutoFit/>
                </a:bodyPr>
                <a:lstStyle/>
                <a:p>
                  <a:r>
                    <a:rPr lang="en-GB" sz="1400" dirty="0" smtClean="0"/>
                    <a:t>   </a:t>
                  </a:r>
                  <a14:m>
                    <m:oMath xmlns:m="http://schemas.openxmlformats.org/officeDocument/2006/math">
                      <m:f>
                        <m:fPr>
                          <m:ctrlPr>
                            <a:rPr lang="en-GB" sz="1400" i="1" smtClean="0">
                              <a:latin typeface="Cambria Math" panose="02040503050406030204" pitchFamily="18" charset="0"/>
                            </a:rPr>
                          </m:ctrlPr>
                        </m:fPr>
                        <m:num>
                          <m:r>
                            <a:rPr lang="en-GB" sz="1400" b="0" i="1" smtClean="0">
                              <a:latin typeface="Cambria Math" panose="02040503050406030204" pitchFamily="18" charset="0"/>
                            </a:rPr>
                            <m:t>3</m:t>
                          </m:r>
                        </m:num>
                        <m:den>
                          <m:r>
                            <a:rPr lang="en-GB" sz="1400" b="0" i="1" smtClean="0">
                              <a:latin typeface="Cambria Math" panose="02040503050406030204" pitchFamily="18" charset="0"/>
                            </a:rPr>
                            <m:t>4</m:t>
                          </m:r>
                        </m:den>
                      </m:f>
                    </m:oMath>
                  </a14:m>
                  <a:endParaRPr lang="en-GB" sz="1400" dirty="0"/>
                </a:p>
              </p:txBody>
            </p:sp>
          </mc:Choice>
          <mc:Fallback xmlns="">
            <p:sp>
              <p:nvSpPr>
                <p:cNvPr id="15" name="Rectangle 14"/>
                <p:cNvSpPr>
                  <a:spLocks noRot="1" noChangeAspect="1" noMove="1" noResize="1" noEditPoints="1" noAdjustHandles="1" noChangeArrowheads="1" noChangeShapeType="1" noTextEdit="1"/>
                </p:cNvSpPr>
                <p:nvPr/>
              </p:nvSpPr>
              <p:spPr>
                <a:xfrm>
                  <a:off x="3471688" y="4861228"/>
                  <a:ext cx="380232" cy="396968"/>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Rectangle 15"/>
                <p:cNvSpPr/>
                <p:nvPr/>
              </p:nvSpPr>
              <p:spPr>
                <a:xfrm>
                  <a:off x="3555133" y="3168740"/>
                  <a:ext cx="385042" cy="668516"/>
                </a:xfrm>
                <a:prstGeom prst="rect">
                  <a:avLst/>
                </a:prstGeom>
                <a:solidFill>
                  <a:schemeClr val="bg1"/>
                </a:solidFill>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2000" i="1" smtClean="0">
                                <a:latin typeface="Cambria Math" panose="02040503050406030204" pitchFamily="18" charset="0"/>
                              </a:rPr>
                            </m:ctrlPr>
                          </m:fPr>
                          <m:num>
                            <m:r>
                              <a:rPr lang="en-GB" sz="2000" b="0" i="1" smtClean="0">
                                <a:latin typeface="Cambria Math" panose="02040503050406030204" pitchFamily="18" charset="0"/>
                              </a:rPr>
                              <m:t>2</m:t>
                            </m:r>
                          </m:num>
                          <m:den>
                            <m:r>
                              <a:rPr lang="en-GB" sz="2000" b="0" i="1" smtClean="0">
                                <a:latin typeface="Cambria Math" panose="02040503050406030204" pitchFamily="18" charset="0"/>
                              </a:rPr>
                              <m:t>4</m:t>
                            </m:r>
                          </m:den>
                        </m:f>
                      </m:oMath>
                    </m:oMathPara>
                  </a14:m>
                  <a:endParaRPr lang="en-GB" sz="2000" dirty="0"/>
                </a:p>
              </p:txBody>
            </p:sp>
          </mc:Choice>
          <mc:Fallback xmlns="">
            <p:sp>
              <p:nvSpPr>
                <p:cNvPr id="16" name="Rectangle 15"/>
                <p:cNvSpPr>
                  <a:spLocks noRot="1" noChangeAspect="1" noMove="1" noResize="1" noEditPoints="1" noAdjustHandles="1" noChangeArrowheads="1" noChangeShapeType="1" noTextEdit="1"/>
                </p:cNvSpPr>
                <p:nvPr/>
              </p:nvSpPr>
              <p:spPr>
                <a:xfrm>
                  <a:off x="3555133" y="3168740"/>
                  <a:ext cx="385042" cy="668516"/>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Rectangle 16"/>
                <p:cNvSpPr/>
                <p:nvPr/>
              </p:nvSpPr>
              <p:spPr>
                <a:xfrm>
                  <a:off x="3419872" y="5582126"/>
                  <a:ext cx="385042" cy="668516"/>
                </a:xfrm>
                <a:prstGeom prst="rect">
                  <a:avLst/>
                </a:prstGeom>
                <a:solidFill>
                  <a:schemeClr val="bg1"/>
                </a:solidFill>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2000" i="1" smtClean="0">
                                <a:latin typeface="Cambria Math" panose="02040503050406030204" pitchFamily="18" charset="0"/>
                              </a:rPr>
                            </m:ctrlPr>
                          </m:fPr>
                          <m:num>
                            <m:r>
                              <a:rPr lang="en-GB" sz="2000" b="0" i="1" smtClean="0">
                                <a:latin typeface="Cambria Math" panose="02040503050406030204" pitchFamily="18" charset="0"/>
                              </a:rPr>
                              <m:t>1</m:t>
                            </m:r>
                          </m:num>
                          <m:den>
                            <m:r>
                              <a:rPr lang="en-GB" sz="2000" b="0" i="1" smtClean="0">
                                <a:latin typeface="Cambria Math" panose="02040503050406030204" pitchFamily="18" charset="0"/>
                              </a:rPr>
                              <m:t>4</m:t>
                            </m:r>
                          </m:den>
                        </m:f>
                      </m:oMath>
                    </m:oMathPara>
                  </a14:m>
                  <a:endParaRPr lang="en-GB" sz="2000" dirty="0"/>
                </a:p>
              </p:txBody>
            </p:sp>
          </mc:Choice>
          <mc:Fallback xmlns="">
            <p:sp>
              <p:nvSpPr>
                <p:cNvPr id="17" name="Rectangle 16"/>
                <p:cNvSpPr>
                  <a:spLocks noRot="1" noChangeAspect="1" noMove="1" noResize="1" noEditPoints="1" noAdjustHandles="1" noChangeArrowheads="1" noChangeShapeType="1" noTextEdit="1"/>
                </p:cNvSpPr>
                <p:nvPr/>
              </p:nvSpPr>
              <p:spPr>
                <a:xfrm>
                  <a:off x="3419872" y="5582126"/>
                  <a:ext cx="385042" cy="668516"/>
                </a:xfrm>
                <a:prstGeom prst="rect">
                  <a:avLst/>
                </a:prstGeom>
                <a:blipFill>
                  <a:blip r:embed="rId8"/>
                  <a:stretch>
                    <a:fillRect/>
                  </a:stretch>
                </a:blipFill>
              </p:spPr>
              <p:txBody>
                <a:bodyPr/>
                <a:lstStyle/>
                <a:p>
                  <a:r>
                    <a:rPr lang="en-GB">
                      <a:noFill/>
                    </a:rPr>
                    <a:t> </a:t>
                  </a:r>
                </a:p>
              </p:txBody>
            </p:sp>
          </mc:Fallback>
        </mc:AlternateContent>
        <p:sp>
          <p:nvSpPr>
            <p:cNvPr id="18" name="Rectangle 17"/>
            <p:cNvSpPr/>
            <p:nvPr/>
          </p:nvSpPr>
          <p:spPr>
            <a:xfrm>
              <a:off x="2373451" y="4077072"/>
              <a:ext cx="504056" cy="396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tx1"/>
                  </a:solidFill>
                </a:rPr>
                <a:t>Y</a:t>
              </a:r>
              <a:endParaRPr lang="en-GB" sz="3600" dirty="0">
                <a:solidFill>
                  <a:schemeClr val="tx1"/>
                </a:solidFill>
              </a:endParaRPr>
            </a:p>
          </p:txBody>
        </p:sp>
        <p:sp>
          <p:nvSpPr>
            <p:cNvPr id="19" name="Rectangle 18"/>
            <p:cNvSpPr/>
            <p:nvPr/>
          </p:nvSpPr>
          <p:spPr>
            <a:xfrm>
              <a:off x="4395544" y="3361047"/>
              <a:ext cx="504056" cy="396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tx1"/>
                  </a:solidFill>
                </a:rPr>
                <a:t>Y</a:t>
              </a:r>
              <a:endParaRPr lang="en-GB" sz="3600" dirty="0">
                <a:solidFill>
                  <a:schemeClr val="tx1"/>
                </a:solidFill>
              </a:endParaRPr>
            </a:p>
          </p:txBody>
        </p:sp>
        <p:sp>
          <p:nvSpPr>
            <p:cNvPr id="20" name="Rectangle 19"/>
            <p:cNvSpPr/>
            <p:nvPr/>
          </p:nvSpPr>
          <p:spPr>
            <a:xfrm>
              <a:off x="4398639" y="4797152"/>
              <a:ext cx="504056" cy="396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tx1"/>
                  </a:solidFill>
                </a:rPr>
                <a:t>Y</a:t>
              </a:r>
              <a:endParaRPr lang="en-GB" sz="3600" dirty="0">
                <a:solidFill>
                  <a:schemeClr val="tx1"/>
                </a:solidFill>
              </a:endParaRPr>
            </a:p>
          </p:txBody>
        </p:sp>
        <p:sp>
          <p:nvSpPr>
            <p:cNvPr id="21" name="Rectangle 20"/>
            <p:cNvSpPr/>
            <p:nvPr/>
          </p:nvSpPr>
          <p:spPr>
            <a:xfrm>
              <a:off x="2291457" y="5157192"/>
              <a:ext cx="768375" cy="396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tx1"/>
                  </a:solidFill>
                </a:rPr>
                <a:t>G   </a:t>
              </a:r>
              <a:endParaRPr lang="en-GB" sz="3600" dirty="0">
                <a:solidFill>
                  <a:schemeClr val="tx1"/>
                </a:solidFill>
              </a:endParaRPr>
            </a:p>
          </p:txBody>
        </p:sp>
        <p:sp>
          <p:nvSpPr>
            <p:cNvPr id="22" name="Rectangle 21"/>
            <p:cNvSpPr/>
            <p:nvPr/>
          </p:nvSpPr>
          <p:spPr>
            <a:xfrm>
              <a:off x="4282275" y="4212055"/>
              <a:ext cx="865789" cy="396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tx1"/>
                  </a:solidFill>
                </a:rPr>
                <a:t>G   </a:t>
              </a:r>
              <a:endParaRPr lang="en-GB" sz="3600" dirty="0">
                <a:solidFill>
                  <a:schemeClr val="tx1"/>
                </a:solidFill>
              </a:endParaRPr>
            </a:p>
          </p:txBody>
        </p:sp>
        <p:sp>
          <p:nvSpPr>
            <p:cNvPr id="23" name="Rectangle 22"/>
            <p:cNvSpPr/>
            <p:nvPr/>
          </p:nvSpPr>
          <p:spPr>
            <a:xfrm>
              <a:off x="4379689" y="5733123"/>
              <a:ext cx="768375" cy="396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smtClean="0">
                  <a:solidFill>
                    <a:schemeClr val="tx1"/>
                  </a:solidFill>
                </a:rPr>
                <a:t>G   </a:t>
              </a:r>
              <a:endParaRPr lang="en-GB" sz="3600" dirty="0">
                <a:solidFill>
                  <a:schemeClr val="tx1"/>
                </a:solidFill>
              </a:endParaRPr>
            </a:p>
          </p:txBody>
        </p:sp>
        <p:sp>
          <p:nvSpPr>
            <p:cNvPr id="24" name="Rounded Rectangle 23"/>
            <p:cNvSpPr/>
            <p:nvPr/>
          </p:nvSpPr>
          <p:spPr>
            <a:xfrm>
              <a:off x="3923928" y="3502998"/>
              <a:ext cx="72008" cy="14202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ounded Rectangle 24"/>
            <p:cNvSpPr/>
            <p:nvPr/>
          </p:nvSpPr>
          <p:spPr>
            <a:xfrm>
              <a:off x="3788410" y="5829686"/>
              <a:ext cx="135517" cy="263609"/>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ounded Rectangle 25"/>
            <p:cNvSpPr/>
            <p:nvPr/>
          </p:nvSpPr>
          <p:spPr>
            <a:xfrm>
              <a:off x="3403929" y="4916038"/>
              <a:ext cx="135517" cy="263609"/>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28" name="Rectangle 27"/>
              <p:cNvSpPr/>
              <p:nvPr/>
            </p:nvSpPr>
            <p:spPr>
              <a:xfrm>
                <a:off x="4427984" y="3283138"/>
                <a:ext cx="1754839" cy="6127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i="1">
                          <a:latin typeface="Cambria Math" panose="02040503050406030204" pitchFamily="18" charset="0"/>
                        </a:rPr>
                        <m:t>𝑌𝑌</m:t>
                      </m:r>
                      <m:r>
                        <a:rPr lang="en-GB" i="1">
                          <a:latin typeface="Cambria Math" panose="02040503050406030204" pitchFamily="18" charset="0"/>
                        </a:rPr>
                        <m:t>: </m:t>
                      </m:r>
                      <m:f>
                        <m:fPr>
                          <m:ctrlPr>
                            <a:rPr lang="en-GB" i="1">
                              <a:latin typeface="Cambria Math" panose="02040503050406030204" pitchFamily="18" charset="0"/>
                            </a:rPr>
                          </m:ctrlPr>
                        </m:fPr>
                        <m:num>
                          <m:r>
                            <a:rPr lang="en-GB" i="1">
                              <a:latin typeface="Cambria Math" panose="02040503050406030204" pitchFamily="18" charset="0"/>
                            </a:rPr>
                            <m:t>3</m:t>
                          </m:r>
                        </m:num>
                        <m:den>
                          <m:r>
                            <a:rPr lang="en-GB" i="1">
                              <a:latin typeface="Cambria Math" panose="02040503050406030204" pitchFamily="18" charset="0"/>
                            </a:rPr>
                            <m:t>5</m:t>
                          </m:r>
                        </m:den>
                      </m:f>
                      <m:r>
                        <a:rPr lang="en-GB" i="1">
                          <a:latin typeface="Cambria Math" panose="02040503050406030204" pitchFamily="18" charset="0"/>
                        </a:rPr>
                        <m:t>×</m:t>
                      </m:r>
                      <m:f>
                        <m:fPr>
                          <m:ctrlPr>
                            <a:rPr lang="en-GB" i="1">
                              <a:latin typeface="Cambria Math" panose="02040503050406030204" pitchFamily="18" charset="0"/>
                            </a:rPr>
                          </m:ctrlPr>
                        </m:fPr>
                        <m:num>
                          <m:r>
                            <a:rPr lang="en-GB" i="1">
                              <a:latin typeface="Cambria Math" panose="02040503050406030204" pitchFamily="18" charset="0"/>
                            </a:rPr>
                            <m:t>2</m:t>
                          </m:r>
                        </m:num>
                        <m:den>
                          <m:r>
                            <a:rPr lang="en-GB" i="1">
                              <a:latin typeface="Cambria Math" panose="02040503050406030204" pitchFamily="18" charset="0"/>
                            </a:rPr>
                            <m:t>4</m:t>
                          </m:r>
                        </m:den>
                      </m:f>
                      <m:r>
                        <a:rPr lang="en-GB" i="1">
                          <a:latin typeface="Cambria Math" panose="02040503050406030204" pitchFamily="18" charset="0"/>
                        </a:rPr>
                        <m:t>=</m:t>
                      </m:r>
                      <m:f>
                        <m:fPr>
                          <m:ctrlPr>
                            <a:rPr lang="en-GB" i="1" smtClean="0">
                              <a:solidFill>
                                <a:srgbClr val="0070C0"/>
                              </a:solidFill>
                              <a:latin typeface="Cambria Math" panose="02040503050406030204" pitchFamily="18" charset="0"/>
                            </a:rPr>
                          </m:ctrlPr>
                        </m:fPr>
                        <m:num>
                          <m:r>
                            <a:rPr lang="en-GB" i="1">
                              <a:solidFill>
                                <a:srgbClr val="0070C0"/>
                              </a:solidFill>
                              <a:latin typeface="Cambria Math" panose="02040503050406030204" pitchFamily="18" charset="0"/>
                            </a:rPr>
                            <m:t>6</m:t>
                          </m:r>
                        </m:num>
                        <m:den>
                          <m:r>
                            <a:rPr lang="en-GB" i="1">
                              <a:solidFill>
                                <a:srgbClr val="0070C0"/>
                              </a:solidFill>
                              <a:latin typeface="Cambria Math" panose="02040503050406030204" pitchFamily="18" charset="0"/>
                            </a:rPr>
                            <m:t>20</m:t>
                          </m:r>
                        </m:den>
                      </m:f>
                    </m:oMath>
                  </m:oMathPara>
                </a14:m>
                <a:endParaRPr lang="en-GB" dirty="0"/>
              </a:p>
            </p:txBody>
          </p:sp>
        </mc:Choice>
        <mc:Fallback xmlns="">
          <p:sp>
            <p:nvSpPr>
              <p:cNvPr id="28" name="Rectangle 27"/>
              <p:cNvSpPr>
                <a:spLocks noRot="1" noChangeAspect="1" noMove="1" noResize="1" noEditPoints="1" noAdjustHandles="1" noChangeArrowheads="1" noChangeShapeType="1" noTextEdit="1"/>
              </p:cNvSpPr>
              <p:nvPr/>
            </p:nvSpPr>
            <p:spPr>
              <a:xfrm>
                <a:off x="4427984" y="3283138"/>
                <a:ext cx="1754839" cy="612796"/>
              </a:xfrm>
              <a:prstGeom prst="rect">
                <a:avLst/>
              </a:prstGeom>
              <a:blipFill>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Rectangle 28"/>
              <p:cNvSpPr/>
              <p:nvPr/>
            </p:nvSpPr>
            <p:spPr>
              <a:xfrm>
                <a:off x="4484808" y="5647058"/>
                <a:ext cx="1720856" cy="6127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i="1">
                          <a:latin typeface="Cambria Math" panose="02040503050406030204" pitchFamily="18" charset="0"/>
                        </a:rPr>
                        <m:t>𝐺𝐺</m:t>
                      </m:r>
                      <m:r>
                        <a:rPr lang="en-GB" i="1">
                          <a:latin typeface="Cambria Math" panose="02040503050406030204" pitchFamily="18" charset="0"/>
                        </a:rPr>
                        <m:t>:</m:t>
                      </m:r>
                      <m:f>
                        <m:fPr>
                          <m:ctrlPr>
                            <a:rPr lang="en-GB" i="1">
                              <a:latin typeface="Cambria Math" panose="02040503050406030204" pitchFamily="18" charset="0"/>
                            </a:rPr>
                          </m:ctrlPr>
                        </m:fPr>
                        <m:num>
                          <m:r>
                            <a:rPr lang="en-GB" i="1">
                              <a:latin typeface="Cambria Math" panose="02040503050406030204" pitchFamily="18" charset="0"/>
                            </a:rPr>
                            <m:t>2</m:t>
                          </m:r>
                        </m:num>
                        <m:den>
                          <m:r>
                            <a:rPr lang="en-GB" i="1">
                              <a:latin typeface="Cambria Math" panose="02040503050406030204" pitchFamily="18" charset="0"/>
                            </a:rPr>
                            <m:t>5</m:t>
                          </m:r>
                        </m:den>
                      </m:f>
                      <m:r>
                        <a:rPr lang="en-GB" i="1">
                          <a:latin typeface="Cambria Math" panose="02040503050406030204" pitchFamily="18" charset="0"/>
                        </a:rPr>
                        <m:t>×</m:t>
                      </m:r>
                      <m:f>
                        <m:fPr>
                          <m:ctrlPr>
                            <a:rPr lang="en-GB" i="1">
                              <a:latin typeface="Cambria Math" panose="02040503050406030204" pitchFamily="18" charset="0"/>
                            </a:rPr>
                          </m:ctrlPr>
                        </m:fPr>
                        <m:num>
                          <m:r>
                            <a:rPr lang="en-GB" i="1">
                              <a:latin typeface="Cambria Math" panose="02040503050406030204" pitchFamily="18" charset="0"/>
                            </a:rPr>
                            <m:t>1</m:t>
                          </m:r>
                        </m:num>
                        <m:den>
                          <m:r>
                            <a:rPr lang="en-GB" i="1">
                              <a:latin typeface="Cambria Math" panose="02040503050406030204" pitchFamily="18" charset="0"/>
                            </a:rPr>
                            <m:t>4</m:t>
                          </m:r>
                        </m:den>
                      </m:f>
                      <m:r>
                        <a:rPr lang="en-GB" i="1">
                          <a:latin typeface="Cambria Math" panose="02040503050406030204" pitchFamily="18" charset="0"/>
                        </a:rPr>
                        <m:t>=</m:t>
                      </m:r>
                      <m:f>
                        <m:fPr>
                          <m:ctrlPr>
                            <a:rPr lang="en-GB" i="1" smtClean="0">
                              <a:solidFill>
                                <a:srgbClr val="7030A0"/>
                              </a:solidFill>
                              <a:latin typeface="Cambria Math" panose="02040503050406030204" pitchFamily="18" charset="0"/>
                            </a:rPr>
                          </m:ctrlPr>
                        </m:fPr>
                        <m:num>
                          <m:r>
                            <a:rPr lang="en-GB" i="1">
                              <a:solidFill>
                                <a:srgbClr val="7030A0"/>
                              </a:solidFill>
                              <a:latin typeface="Cambria Math" panose="02040503050406030204" pitchFamily="18" charset="0"/>
                            </a:rPr>
                            <m:t>2</m:t>
                          </m:r>
                        </m:num>
                        <m:den>
                          <m:r>
                            <a:rPr lang="en-GB" i="1">
                              <a:solidFill>
                                <a:srgbClr val="7030A0"/>
                              </a:solidFill>
                              <a:latin typeface="Cambria Math" panose="02040503050406030204" pitchFamily="18" charset="0"/>
                            </a:rPr>
                            <m:t>20</m:t>
                          </m:r>
                        </m:den>
                      </m:f>
                    </m:oMath>
                  </m:oMathPara>
                </a14:m>
                <a:endParaRPr lang="en-GB" dirty="0"/>
              </a:p>
            </p:txBody>
          </p:sp>
        </mc:Choice>
        <mc:Fallback xmlns="">
          <p:sp>
            <p:nvSpPr>
              <p:cNvPr id="29" name="Rectangle 28"/>
              <p:cNvSpPr>
                <a:spLocks noRot="1" noChangeAspect="1" noMove="1" noResize="1" noEditPoints="1" noAdjustHandles="1" noChangeArrowheads="1" noChangeShapeType="1" noTextEdit="1"/>
              </p:cNvSpPr>
              <p:nvPr/>
            </p:nvSpPr>
            <p:spPr>
              <a:xfrm>
                <a:off x="4484808" y="5647058"/>
                <a:ext cx="1720856" cy="612796"/>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Rectangle 29"/>
              <p:cNvSpPr/>
              <p:nvPr/>
            </p:nvSpPr>
            <p:spPr>
              <a:xfrm>
                <a:off x="4437535" y="4764631"/>
                <a:ext cx="1709955" cy="6127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i="1">
                          <a:latin typeface="Cambria Math" panose="02040503050406030204" pitchFamily="18" charset="0"/>
                        </a:rPr>
                        <m:t>𝐺𝑌</m:t>
                      </m:r>
                      <m:r>
                        <a:rPr lang="en-GB" i="1">
                          <a:latin typeface="Cambria Math" panose="02040503050406030204" pitchFamily="18" charset="0"/>
                        </a:rPr>
                        <m:t>:</m:t>
                      </m:r>
                      <m:f>
                        <m:fPr>
                          <m:ctrlPr>
                            <a:rPr lang="en-GB" i="1">
                              <a:latin typeface="Cambria Math" panose="02040503050406030204" pitchFamily="18" charset="0"/>
                            </a:rPr>
                          </m:ctrlPr>
                        </m:fPr>
                        <m:num>
                          <m:r>
                            <a:rPr lang="en-GB" i="1">
                              <a:latin typeface="Cambria Math" panose="02040503050406030204" pitchFamily="18" charset="0"/>
                            </a:rPr>
                            <m:t>2</m:t>
                          </m:r>
                        </m:num>
                        <m:den>
                          <m:r>
                            <a:rPr lang="en-GB" i="1">
                              <a:latin typeface="Cambria Math" panose="02040503050406030204" pitchFamily="18" charset="0"/>
                            </a:rPr>
                            <m:t>5</m:t>
                          </m:r>
                        </m:den>
                      </m:f>
                      <m:r>
                        <a:rPr lang="en-GB" i="1">
                          <a:latin typeface="Cambria Math" panose="02040503050406030204" pitchFamily="18" charset="0"/>
                        </a:rPr>
                        <m:t>×</m:t>
                      </m:r>
                      <m:f>
                        <m:fPr>
                          <m:ctrlPr>
                            <a:rPr lang="en-GB" i="1">
                              <a:latin typeface="Cambria Math" panose="02040503050406030204" pitchFamily="18" charset="0"/>
                            </a:rPr>
                          </m:ctrlPr>
                        </m:fPr>
                        <m:num>
                          <m:r>
                            <a:rPr lang="en-GB" i="1">
                              <a:latin typeface="Cambria Math" panose="02040503050406030204" pitchFamily="18" charset="0"/>
                            </a:rPr>
                            <m:t>3</m:t>
                          </m:r>
                        </m:num>
                        <m:den>
                          <m:r>
                            <a:rPr lang="en-GB" i="1">
                              <a:latin typeface="Cambria Math" panose="02040503050406030204" pitchFamily="18" charset="0"/>
                            </a:rPr>
                            <m:t>4</m:t>
                          </m:r>
                        </m:den>
                      </m:f>
                      <m:r>
                        <a:rPr lang="en-GB" i="1">
                          <a:latin typeface="Cambria Math" panose="02040503050406030204" pitchFamily="18" charset="0"/>
                        </a:rPr>
                        <m:t>=</m:t>
                      </m:r>
                      <m:f>
                        <m:fPr>
                          <m:ctrlPr>
                            <a:rPr lang="en-GB" i="1" smtClean="0">
                              <a:solidFill>
                                <a:srgbClr val="00B050"/>
                              </a:solidFill>
                              <a:latin typeface="Cambria Math" panose="02040503050406030204" pitchFamily="18" charset="0"/>
                            </a:rPr>
                          </m:ctrlPr>
                        </m:fPr>
                        <m:num>
                          <m:r>
                            <a:rPr lang="en-GB" i="1">
                              <a:solidFill>
                                <a:srgbClr val="00B050"/>
                              </a:solidFill>
                              <a:latin typeface="Cambria Math" panose="02040503050406030204" pitchFamily="18" charset="0"/>
                            </a:rPr>
                            <m:t>6</m:t>
                          </m:r>
                        </m:num>
                        <m:den>
                          <m:r>
                            <a:rPr lang="en-GB" i="1">
                              <a:solidFill>
                                <a:srgbClr val="00B050"/>
                              </a:solidFill>
                              <a:latin typeface="Cambria Math" panose="02040503050406030204" pitchFamily="18" charset="0"/>
                            </a:rPr>
                            <m:t>20</m:t>
                          </m:r>
                        </m:den>
                      </m:f>
                    </m:oMath>
                  </m:oMathPara>
                </a14:m>
                <a:endParaRPr lang="en-GB" dirty="0"/>
              </a:p>
            </p:txBody>
          </p:sp>
        </mc:Choice>
        <mc:Fallback xmlns="">
          <p:sp>
            <p:nvSpPr>
              <p:cNvPr id="30" name="Rectangle 29"/>
              <p:cNvSpPr>
                <a:spLocks noRot="1" noChangeAspect="1" noMove="1" noResize="1" noEditPoints="1" noAdjustHandles="1" noChangeArrowheads="1" noChangeShapeType="1" noTextEdit="1"/>
              </p:cNvSpPr>
              <p:nvPr/>
            </p:nvSpPr>
            <p:spPr>
              <a:xfrm>
                <a:off x="4437535" y="4764631"/>
                <a:ext cx="1709955" cy="612796"/>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Rectangle 30"/>
              <p:cNvSpPr/>
              <p:nvPr/>
            </p:nvSpPr>
            <p:spPr>
              <a:xfrm>
                <a:off x="4469448" y="4060154"/>
                <a:ext cx="1714444" cy="6127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i="1">
                          <a:latin typeface="Cambria Math" panose="02040503050406030204" pitchFamily="18" charset="0"/>
                        </a:rPr>
                        <m:t>𝑌𝐺</m:t>
                      </m:r>
                      <m:r>
                        <a:rPr lang="en-GB" i="1">
                          <a:latin typeface="Cambria Math" panose="02040503050406030204" pitchFamily="18" charset="0"/>
                        </a:rPr>
                        <m:t>:</m:t>
                      </m:r>
                      <m:f>
                        <m:fPr>
                          <m:ctrlPr>
                            <a:rPr lang="en-GB" i="1">
                              <a:latin typeface="Cambria Math" panose="02040503050406030204" pitchFamily="18" charset="0"/>
                            </a:rPr>
                          </m:ctrlPr>
                        </m:fPr>
                        <m:num>
                          <m:r>
                            <a:rPr lang="en-GB" i="1">
                              <a:latin typeface="Cambria Math" panose="02040503050406030204" pitchFamily="18" charset="0"/>
                            </a:rPr>
                            <m:t>3</m:t>
                          </m:r>
                        </m:num>
                        <m:den>
                          <m:r>
                            <a:rPr lang="en-GB" i="1">
                              <a:latin typeface="Cambria Math" panose="02040503050406030204" pitchFamily="18" charset="0"/>
                            </a:rPr>
                            <m:t>5</m:t>
                          </m:r>
                        </m:den>
                      </m:f>
                      <m:r>
                        <a:rPr lang="en-GB" i="1">
                          <a:latin typeface="Cambria Math" panose="02040503050406030204" pitchFamily="18" charset="0"/>
                        </a:rPr>
                        <m:t>×</m:t>
                      </m:r>
                      <m:f>
                        <m:fPr>
                          <m:ctrlPr>
                            <a:rPr lang="en-GB" i="1">
                              <a:latin typeface="Cambria Math" panose="02040503050406030204" pitchFamily="18" charset="0"/>
                            </a:rPr>
                          </m:ctrlPr>
                        </m:fPr>
                        <m:num>
                          <m:r>
                            <a:rPr lang="en-GB" i="1">
                              <a:latin typeface="Cambria Math" panose="02040503050406030204" pitchFamily="18" charset="0"/>
                            </a:rPr>
                            <m:t>2</m:t>
                          </m:r>
                        </m:num>
                        <m:den>
                          <m:r>
                            <a:rPr lang="en-GB" i="1">
                              <a:latin typeface="Cambria Math" panose="02040503050406030204" pitchFamily="18" charset="0"/>
                            </a:rPr>
                            <m:t>4</m:t>
                          </m:r>
                        </m:den>
                      </m:f>
                      <m:r>
                        <a:rPr lang="en-GB" i="1">
                          <a:latin typeface="Cambria Math" panose="02040503050406030204" pitchFamily="18" charset="0"/>
                        </a:rPr>
                        <m:t>=</m:t>
                      </m:r>
                      <m:f>
                        <m:fPr>
                          <m:ctrlPr>
                            <a:rPr lang="en-GB" i="1" smtClean="0">
                              <a:solidFill>
                                <a:srgbClr val="FF0000"/>
                              </a:solidFill>
                              <a:latin typeface="Cambria Math" panose="02040503050406030204" pitchFamily="18" charset="0"/>
                            </a:rPr>
                          </m:ctrlPr>
                        </m:fPr>
                        <m:num>
                          <m:r>
                            <a:rPr lang="en-GB" i="1">
                              <a:solidFill>
                                <a:srgbClr val="FF0000"/>
                              </a:solidFill>
                              <a:latin typeface="Cambria Math" panose="02040503050406030204" pitchFamily="18" charset="0"/>
                            </a:rPr>
                            <m:t>6</m:t>
                          </m:r>
                        </m:num>
                        <m:den>
                          <m:r>
                            <a:rPr lang="en-GB" i="1">
                              <a:solidFill>
                                <a:srgbClr val="FF0000"/>
                              </a:solidFill>
                              <a:latin typeface="Cambria Math" panose="02040503050406030204" pitchFamily="18" charset="0"/>
                            </a:rPr>
                            <m:t>20</m:t>
                          </m:r>
                        </m:den>
                      </m:f>
                    </m:oMath>
                  </m:oMathPara>
                </a14:m>
                <a:endParaRPr lang="en-GB" dirty="0"/>
              </a:p>
            </p:txBody>
          </p:sp>
        </mc:Choice>
        <mc:Fallback xmlns="">
          <p:sp>
            <p:nvSpPr>
              <p:cNvPr id="31" name="Rectangle 30"/>
              <p:cNvSpPr>
                <a:spLocks noRot="1" noChangeAspect="1" noMove="1" noResize="1" noEditPoints="1" noAdjustHandles="1" noChangeArrowheads="1" noChangeShapeType="1" noTextEdit="1"/>
              </p:cNvSpPr>
              <p:nvPr/>
            </p:nvSpPr>
            <p:spPr>
              <a:xfrm>
                <a:off x="4469448" y="4060154"/>
                <a:ext cx="1714444" cy="612796"/>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Rectangle 31"/>
              <p:cNvSpPr/>
              <p:nvPr/>
            </p:nvSpPr>
            <p:spPr>
              <a:xfrm>
                <a:off x="6378851" y="3376949"/>
                <a:ext cx="2609432" cy="115550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2400" b="1" i="1" smtClean="0">
                          <a:latin typeface="Cambria Math" panose="02040503050406030204" pitchFamily="18" charset="0"/>
                        </a:rPr>
                        <m:t>𝑷</m:t>
                      </m:r>
                      <m:d>
                        <m:dPr>
                          <m:ctrlPr>
                            <a:rPr lang="en-GB" sz="2400" b="1" i="1">
                              <a:latin typeface="Cambria Math" panose="02040503050406030204" pitchFamily="18" charset="0"/>
                            </a:rPr>
                          </m:ctrlPr>
                        </m:dPr>
                        <m:e>
                          <m:r>
                            <a:rPr lang="en-GB" sz="2400" b="1" i="1">
                              <a:latin typeface="Cambria Math" panose="02040503050406030204" pitchFamily="18" charset="0"/>
                            </a:rPr>
                            <m:t>𝒔𝒂𝒎𝒆</m:t>
                          </m:r>
                        </m:e>
                      </m:d>
                      <m:r>
                        <a:rPr lang="en-GB" sz="2400" b="1" i="1">
                          <a:latin typeface="Cambria Math" panose="02040503050406030204" pitchFamily="18" charset="0"/>
                        </a:rPr>
                        <m:t>=</m:t>
                      </m:r>
                    </m:oMath>
                  </m:oMathPara>
                </a14:m>
                <a:endParaRPr lang="en-GB" sz="2400" b="1" i="1"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f>
                        <m:fPr>
                          <m:ctrlPr>
                            <a:rPr lang="en-GB" sz="2400" i="1" smtClean="0">
                              <a:solidFill>
                                <a:srgbClr val="0070C0"/>
                              </a:solidFill>
                              <a:latin typeface="Cambria Math" panose="02040503050406030204" pitchFamily="18" charset="0"/>
                            </a:rPr>
                          </m:ctrlPr>
                        </m:fPr>
                        <m:num>
                          <m:r>
                            <a:rPr lang="en-GB" sz="2400" i="1">
                              <a:solidFill>
                                <a:srgbClr val="0070C0"/>
                              </a:solidFill>
                              <a:latin typeface="Cambria Math" panose="02040503050406030204" pitchFamily="18" charset="0"/>
                            </a:rPr>
                            <m:t>6</m:t>
                          </m:r>
                        </m:num>
                        <m:den>
                          <m:r>
                            <a:rPr lang="en-GB" sz="2400" i="1">
                              <a:solidFill>
                                <a:srgbClr val="0070C0"/>
                              </a:solidFill>
                              <a:latin typeface="Cambria Math" panose="02040503050406030204" pitchFamily="18" charset="0"/>
                            </a:rPr>
                            <m:t>20</m:t>
                          </m:r>
                        </m:den>
                      </m:f>
                      <m:r>
                        <a:rPr lang="en-GB" sz="2400" i="1">
                          <a:latin typeface="Cambria Math" panose="02040503050406030204" pitchFamily="18" charset="0"/>
                        </a:rPr>
                        <m:t>+</m:t>
                      </m:r>
                      <m:f>
                        <m:fPr>
                          <m:ctrlPr>
                            <a:rPr lang="en-GB" sz="2400" i="1" smtClean="0">
                              <a:solidFill>
                                <a:srgbClr val="7030A0"/>
                              </a:solidFill>
                              <a:latin typeface="Cambria Math" panose="02040503050406030204" pitchFamily="18" charset="0"/>
                            </a:rPr>
                          </m:ctrlPr>
                        </m:fPr>
                        <m:num>
                          <m:r>
                            <a:rPr lang="en-GB" sz="2400" i="1">
                              <a:solidFill>
                                <a:srgbClr val="7030A0"/>
                              </a:solidFill>
                              <a:latin typeface="Cambria Math" panose="02040503050406030204" pitchFamily="18" charset="0"/>
                            </a:rPr>
                            <m:t>2</m:t>
                          </m:r>
                        </m:num>
                        <m:den>
                          <m:r>
                            <a:rPr lang="en-GB" sz="2400" i="1">
                              <a:solidFill>
                                <a:srgbClr val="7030A0"/>
                              </a:solidFill>
                              <a:latin typeface="Cambria Math" panose="02040503050406030204" pitchFamily="18" charset="0"/>
                            </a:rPr>
                            <m:t>20</m:t>
                          </m:r>
                        </m:den>
                      </m:f>
                      <m:r>
                        <a:rPr lang="en-GB" sz="2400" i="1">
                          <a:latin typeface="Cambria Math" panose="02040503050406030204" pitchFamily="18" charset="0"/>
                        </a:rPr>
                        <m:t>=</m:t>
                      </m:r>
                      <m:f>
                        <m:fPr>
                          <m:ctrlPr>
                            <a:rPr lang="en-GB" sz="2400" i="1">
                              <a:latin typeface="Cambria Math" panose="02040503050406030204" pitchFamily="18" charset="0"/>
                            </a:rPr>
                          </m:ctrlPr>
                        </m:fPr>
                        <m:num>
                          <m:r>
                            <a:rPr lang="en-GB" sz="2400" i="1">
                              <a:latin typeface="Cambria Math" panose="02040503050406030204" pitchFamily="18" charset="0"/>
                            </a:rPr>
                            <m:t>8</m:t>
                          </m:r>
                        </m:num>
                        <m:den>
                          <m:r>
                            <a:rPr lang="en-GB" sz="2400" i="1">
                              <a:latin typeface="Cambria Math" panose="02040503050406030204" pitchFamily="18" charset="0"/>
                            </a:rPr>
                            <m:t>20</m:t>
                          </m:r>
                        </m:den>
                      </m:f>
                      <m:r>
                        <a:rPr lang="en-GB" sz="2400" i="1">
                          <a:latin typeface="Cambria Math" panose="02040503050406030204" pitchFamily="18" charset="0"/>
                        </a:rPr>
                        <m:t>=</m:t>
                      </m:r>
                      <m:f>
                        <m:fPr>
                          <m:ctrlPr>
                            <a:rPr lang="en-GB" sz="2400" b="1" i="1">
                              <a:latin typeface="Cambria Math" panose="02040503050406030204" pitchFamily="18" charset="0"/>
                            </a:rPr>
                          </m:ctrlPr>
                        </m:fPr>
                        <m:num>
                          <m:r>
                            <a:rPr lang="en-GB" sz="2400" b="1" i="1">
                              <a:latin typeface="Cambria Math" panose="02040503050406030204" pitchFamily="18" charset="0"/>
                            </a:rPr>
                            <m:t>𝟐</m:t>
                          </m:r>
                        </m:num>
                        <m:den>
                          <m:r>
                            <a:rPr lang="en-GB" sz="2400" b="1" i="1">
                              <a:latin typeface="Cambria Math" panose="02040503050406030204" pitchFamily="18" charset="0"/>
                            </a:rPr>
                            <m:t>𝟓</m:t>
                          </m:r>
                        </m:den>
                      </m:f>
                    </m:oMath>
                  </m:oMathPara>
                </a14:m>
                <a:endParaRPr lang="en-GB" sz="2400" b="1" dirty="0"/>
              </a:p>
            </p:txBody>
          </p:sp>
        </mc:Choice>
        <mc:Fallback xmlns="">
          <p:sp>
            <p:nvSpPr>
              <p:cNvPr id="32" name="Rectangle 31"/>
              <p:cNvSpPr>
                <a:spLocks noRot="1" noChangeAspect="1" noMove="1" noResize="1" noEditPoints="1" noAdjustHandles="1" noChangeArrowheads="1" noChangeShapeType="1" noTextEdit="1"/>
              </p:cNvSpPr>
              <p:nvPr/>
            </p:nvSpPr>
            <p:spPr>
              <a:xfrm>
                <a:off x="6378851" y="3376949"/>
                <a:ext cx="2609432" cy="1155509"/>
              </a:xfrm>
              <a:prstGeom prst="rect">
                <a:avLst/>
              </a:prstGeom>
              <a:blipFill>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3" name="Rectangle 32"/>
              <p:cNvSpPr/>
              <p:nvPr/>
            </p:nvSpPr>
            <p:spPr>
              <a:xfrm>
                <a:off x="6487535" y="5104345"/>
                <a:ext cx="2522935" cy="115550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GB" sz="2400" b="1" i="1" smtClean="0">
                          <a:latin typeface="Cambria Math" panose="02040503050406030204" pitchFamily="18" charset="0"/>
                        </a:rPr>
                        <m:t>𝑷</m:t>
                      </m:r>
                      <m:d>
                        <m:dPr>
                          <m:ctrlPr>
                            <a:rPr lang="en-GB" sz="2400" b="1" i="1">
                              <a:latin typeface="Cambria Math" panose="02040503050406030204" pitchFamily="18" charset="0"/>
                            </a:rPr>
                          </m:ctrlPr>
                        </m:dPr>
                        <m:e>
                          <m:r>
                            <a:rPr lang="en-GB" sz="2400" b="1" i="1">
                              <a:latin typeface="Cambria Math" panose="02040503050406030204" pitchFamily="18" charset="0"/>
                            </a:rPr>
                            <m:t>𝒅𝒊𝒇𝒇𝒆𝒓𝒆𝒏𝒕</m:t>
                          </m:r>
                        </m:e>
                      </m:d>
                      <m:r>
                        <a:rPr lang="en-GB" sz="2400" b="1" i="1">
                          <a:latin typeface="Cambria Math" panose="02040503050406030204" pitchFamily="18" charset="0"/>
                        </a:rPr>
                        <m:t>=</m:t>
                      </m:r>
                    </m:oMath>
                  </m:oMathPara>
                </a14:m>
                <a:endParaRPr lang="en-GB" sz="2400" b="1" i="1"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f>
                        <m:fPr>
                          <m:ctrlPr>
                            <a:rPr lang="en-GB" sz="2400" i="1" smtClean="0">
                              <a:solidFill>
                                <a:srgbClr val="FF0000"/>
                              </a:solidFill>
                              <a:latin typeface="Cambria Math" panose="02040503050406030204" pitchFamily="18" charset="0"/>
                            </a:rPr>
                          </m:ctrlPr>
                        </m:fPr>
                        <m:num>
                          <m:r>
                            <a:rPr lang="en-GB" sz="2400" i="1">
                              <a:solidFill>
                                <a:srgbClr val="FF0000"/>
                              </a:solidFill>
                              <a:latin typeface="Cambria Math" panose="02040503050406030204" pitchFamily="18" charset="0"/>
                            </a:rPr>
                            <m:t>6</m:t>
                          </m:r>
                        </m:num>
                        <m:den>
                          <m:r>
                            <a:rPr lang="en-GB" sz="2400" i="1">
                              <a:solidFill>
                                <a:srgbClr val="FF0000"/>
                              </a:solidFill>
                              <a:latin typeface="Cambria Math" panose="02040503050406030204" pitchFamily="18" charset="0"/>
                            </a:rPr>
                            <m:t>20</m:t>
                          </m:r>
                        </m:den>
                      </m:f>
                      <m:r>
                        <a:rPr lang="en-GB" sz="2400" i="1">
                          <a:latin typeface="Cambria Math" panose="02040503050406030204" pitchFamily="18" charset="0"/>
                        </a:rPr>
                        <m:t>+</m:t>
                      </m:r>
                      <m:f>
                        <m:fPr>
                          <m:ctrlPr>
                            <a:rPr lang="en-GB" sz="2400" i="1" smtClean="0">
                              <a:solidFill>
                                <a:srgbClr val="00B050"/>
                              </a:solidFill>
                              <a:latin typeface="Cambria Math" panose="02040503050406030204" pitchFamily="18" charset="0"/>
                            </a:rPr>
                          </m:ctrlPr>
                        </m:fPr>
                        <m:num>
                          <m:r>
                            <a:rPr lang="en-GB" sz="2400" i="1">
                              <a:solidFill>
                                <a:srgbClr val="00B050"/>
                              </a:solidFill>
                              <a:latin typeface="Cambria Math" panose="02040503050406030204" pitchFamily="18" charset="0"/>
                            </a:rPr>
                            <m:t>6</m:t>
                          </m:r>
                        </m:num>
                        <m:den>
                          <m:r>
                            <a:rPr lang="en-GB" sz="2400" i="1">
                              <a:solidFill>
                                <a:srgbClr val="00B050"/>
                              </a:solidFill>
                              <a:latin typeface="Cambria Math" panose="02040503050406030204" pitchFamily="18" charset="0"/>
                            </a:rPr>
                            <m:t>20</m:t>
                          </m:r>
                        </m:den>
                      </m:f>
                      <m:r>
                        <a:rPr lang="en-GB" sz="2400" i="1">
                          <a:latin typeface="Cambria Math" panose="02040503050406030204" pitchFamily="18" charset="0"/>
                        </a:rPr>
                        <m:t>=</m:t>
                      </m:r>
                      <m:f>
                        <m:fPr>
                          <m:ctrlPr>
                            <a:rPr lang="en-GB" sz="2400" b="1" i="1">
                              <a:latin typeface="Cambria Math" panose="02040503050406030204" pitchFamily="18" charset="0"/>
                            </a:rPr>
                          </m:ctrlPr>
                        </m:fPr>
                        <m:num>
                          <m:r>
                            <a:rPr lang="en-GB" sz="2400" b="1" i="1">
                              <a:latin typeface="Cambria Math" panose="02040503050406030204" pitchFamily="18" charset="0"/>
                            </a:rPr>
                            <m:t>𝟑</m:t>
                          </m:r>
                        </m:num>
                        <m:den>
                          <m:r>
                            <a:rPr lang="en-GB" sz="2400" b="1" i="1">
                              <a:latin typeface="Cambria Math" panose="02040503050406030204" pitchFamily="18" charset="0"/>
                            </a:rPr>
                            <m:t>𝟓</m:t>
                          </m:r>
                        </m:den>
                      </m:f>
                    </m:oMath>
                  </m:oMathPara>
                </a14:m>
                <a:endParaRPr lang="en-GB" sz="2400" b="1" i="1" dirty="0">
                  <a:latin typeface="Cambria Math" panose="02040503050406030204" pitchFamily="18" charset="0"/>
                </a:endParaRPr>
              </a:p>
            </p:txBody>
          </p:sp>
        </mc:Choice>
        <mc:Fallback xmlns="">
          <p:sp>
            <p:nvSpPr>
              <p:cNvPr id="33" name="Rectangle 32"/>
              <p:cNvSpPr>
                <a:spLocks noRot="1" noChangeAspect="1" noMove="1" noResize="1" noEditPoints="1" noAdjustHandles="1" noChangeArrowheads="1" noChangeShapeType="1" noTextEdit="1"/>
              </p:cNvSpPr>
              <p:nvPr/>
            </p:nvSpPr>
            <p:spPr>
              <a:xfrm>
                <a:off x="6487535" y="5104345"/>
                <a:ext cx="2522935" cy="1155509"/>
              </a:xfrm>
              <a:prstGeom prst="rect">
                <a:avLst/>
              </a:prstGeom>
              <a:blipFill>
                <a:blip r:embed="rId1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218339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0" grpId="0"/>
      <p:bldP spid="31" grpId="0"/>
      <p:bldP spid="32" grpId="0"/>
      <p:bldP spid="3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Exercise 5D</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410051" y="609726"/>
            <a:ext cx="7920880" cy="830997"/>
          </a:xfrm>
          <a:prstGeom prst="rect">
            <a:avLst/>
          </a:prstGeom>
          <a:noFill/>
        </p:spPr>
        <p:txBody>
          <a:bodyPr wrap="square" rtlCol="0">
            <a:spAutoFit/>
          </a:bodyPr>
          <a:lstStyle/>
          <a:p>
            <a:r>
              <a:rPr lang="en-GB" sz="2400" dirty="0"/>
              <a:t>Pearson Pure </a:t>
            </a:r>
            <a:r>
              <a:rPr lang="en-GB" sz="2400" dirty="0" smtClean="0"/>
              <a:t>Mathematics</a:t>
            </a:r>
            <a:endParaRPr lang="en-GB" sz="2400" dirty="0"/>
          </a:p>
          <a:p>
            <a:r>
              <a:rPr lang="en-GB" sz="2400" dirty="0"/>
              <a:t>Pages 79-80</a:t>
            </a:r>
          </a:p>
        </p:txBody>
      </p:sp>
      <p:cxnSp>
        <p:nvCxnSpPr>
          <p:cNvPr id="6" name="Straight Connector 5"/>
          <p:cNvCxnSpPr/>
          <p:nvPr/>
        </p:nvCxnSpPr>
        <p:spPr>
          <a:xfrm>
            <a:off x="-1" y="1478460"/>
            <a:ext cx="9144000" cy="0"/>
          </a:xfrm>
          <a:prstGeom prst="line">
            <a:avLst/>
          </a:prstGeom>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395536" y="1534018"/>
            <a:ext cx="3168352" cy="369332"/>
          </a:xfrm>
          <a:prstGeom prst="rect">
            <a:avLst/>
          </a:prstGeom>
          <a:noFill/>
        </p:spPr>
        <p:txBody>
          <a:bodyPr wrap="square" rtlCol="0">
            <a:spAutoFit/>
          </a:bodyPr>
          <a:lstStyle/>
          <a:p>
            <a:r>
              <a:rPr lang="en-GB" b="1" dirty="0"/>
              <a:t>Extension Questions</a:t>
            </a:r>
          </a:p>
        </p:txBody>
      </p:sp>
      <mc:AlternateContent xmlns:mc="http://schemas.openxmlformats.org/markup-compatibility/2006">
        <mc:Choice xmlns:a14="http://schemas.microsoft.com/office/drawing/2010/main" Requires="a14">
          <p:sp>
            <p:nvSpPr>
              <p:cNvPr id="8" name="TextBox 7"/>
              <p:cNvSpPr txBox="1"/>
              <p:nvPr/>
            </p:nvSpPr>
            <p:spPr>
              <a:xfrm>
                <a:off x="4462704" y="4577705"/>
                <a:ext cx="4490796" cy="1943161"/>
              </a:xfrm>
              <a:prstGeom prst="rect">
                <a:avLst/>
              </a:prstGeom>
              <a:noFill/>
            </p:spPr>
            <p:txBody>
              <a:bodyPr wrap="square" rtlCol="0">
                <a:spAutoFit/>
              </a:bodyPr>
              <a:lstStyle/>
              <a:p>
                <a:r>
                  <a:rPr lang="en-GB" sz="1200" dirty="0"/>
                  <a:t>I have an unfair coin with a fixed probability </a:t>
                </a:r>
                <a14:m>
                  <m:oMath xmlns:m="http://schemas.openxmlformats.org/officeDocument/2006/math">
                    <m:r>
                      <a:rPr lang="en-GB" sz="1200" b="0" i="1" smtClean="0">
                        <a:latin typeface="Cambria Math" panose="02040503050406030204" pitchFamily="18" charset="0"/>
                      </a:rPr>
                      <m:t>𝑝</m:t>
                    </m:r>
                  </m:oMath>
                </a14:m>
                <a:r>
                  <a:rPr lang="en-GB" sz="1200" dirty="0"/>
                  <a:t> of heads. Determine how the unfair coin could be used to simulate a fair coin, i.e. you declare “Heads” or “Tails” each with probability 0.5.</a:t>
                </a:r>
              </a:p>
              <a:p>
                <a:r>
                  <a:rPr lang="en-GB" sz="1200" b="1" dirty="0"/>
                  <a:t>Throw the coin twice. Then the probability of each sequence:</a:t>
                </a:r>
              </a:p>
              <a:p>
                <a:pPr/>
                <a14:m>
                  <m:oMathPara xmlns:m="http://schemas.openxmlformats.org/officeDocument/2006/math">
                    <m:oMathParaPr>
                      <m:jc m:val="centerGroup"/>
                    </m:oMathParaPr>
                    <m:oMath xmlns:m="http://schemas.openxmlformats.org/officeDocument/2006/math">
                      <m:r>
                        <a:rPr lang="en-GB" sz="1200" b="1" i="1" smtClean="0">
                          <a:latin typeface="Cambria Math" panose="02040503050406030204" pitchFamily="18" charset="0"/>
                        </a:rPr>
                        <m:t>𝑷</m:t>
                      </m:r>
                      <m:d>
                        <m:dPr>
                          <m:ctrlPr>
                            <a:rPr lang="en-GB" sz="1200" b="1" i="1" smtClean="0">
                              <a:latin typeface="Cambria Math" panose="02040503050406030204" pitchFamily="18" charset="0"/>
                            </a:rPr>
                          </m:ctrlPr>
                        </m:dPr>
                        <m:e>
                          <m:r>
                            <a:rPr lang="en-GB" sz="1200" b="1" i="1" smtClean="0">
                              <a:latin typeface="Cambria Math" panose="02040503050406030204" pitchFamily="18" charset="0"/>
                            </a:rPr>
                            <m:t>𝑯𝑯</m:t>
                          </m:r>
                        </m:e>
                      </m:d>
                      <m:r>
                        <a:rPr lang="en-GB" sz="1200" b="1" i="1" smtClean="0">
                          <a:latin typeface="Cambria Math" panose="02040503050406030204" pitchFamily="18" charset="0"/>
                        </a:rPr>
                        <m:t>=</m:t>
                      </m:r>
                      <m:sSup>
                        <m:sSupPr>
                          <m:ctrlPr>
                            <a:rPr lang="en-GB" sz="1200" b="1" i="1" smtClean="0">
                              <a:latin typeface="Cambria Math" panose="02040503050406030204" pitchFamily="18" charset="0"/>
                            </a:rPr>
                          </m:ctrlPr>
                        </m:sSupPr>
                        <m:e>
                          <m:r>
                            <a:rPr lang="en-GB" sz="1200" b="1" i="1" smtClean="0">
                              <a:latin typeface="Cambria Math" panose="02040503050406030204" pitchFamily="18" charset="0"/>
                            </a:rPr>
                            <m:t>𝒑</m:t>
                          </m:r>
                        </m:e>
                        <m:sup>
                          <m:r>
                            <a:rPr lang="en-GB" sz="1200" b="1" i="1" smtClean="0">
                              <a:latin typeface="Cambria Math" panose="02040503050406030204" pitchFamily="18" charset="0"/>
                            </a:rPr>
                            <m:t>𝟐</m:t>
                          </m:r>
                        </m:sup>
                      </m:sSup>
                      <m:r>
                        <a:rPr lang="en-GB" sz="1200" b="1" i="1" smtClean="0">
                          <a:latin typeface="Cambria Math" panose="02040503050406030204" pitchFamily="18" charset="0"/>
                        </a:rPr>
                        <m:t>      </m:t>
                      </m:r>
                      <m:r>
                        <a:rPr lang="en-GB" sz="1200" b="1" i="1" smtClean="0">
                          <a:latin typeface="Cambria Math" panose="02040503050406030204" pitchFamily="18" charset="0"/>
                        </a:rPr>
                        <m:t>𝑷</m:t>
                      </m:r>
                      <m:d>
                        <m:dPr>
                          <m:ctrlPr>
                            <a:rPr lang="en-GB" sz="1200" b="1" i="1" smtClean="0">
                              <a:latin typeface="Cambria Math" panose="02040503050406030204" pitchFamily="18" charset="0"/>
                            </a:rPr>
                          </m:ctrlPr>
                        </m:dPr>
                        <m:e>
                          <m:r>
                            <a:rPr lang="en-GB" sz="1200" b="1" i="1" smtClean="0">
                              <a:latin typeface="Cambria Math" panose="02040503050406030204" pitchFamily="18" charset="0"/>
                            </a:rPr>
                            <m:t>𝑻𝑻</m:t>
                          </m:r>
                        </m:e>
                      </m:d>
                      <m:r>
                        <a:rPr lang="en-GB" sz="1200" b="1" i="1" smtClean="0">
                          <a:latin typeface="Cambria Math" panose="02040503050406030204" pitchFamily="18" charset="0"/>
                        </a:rPr>
                        <m:t>=</m:t>
                      </m:r>
                      <m:sSup>
                        <m:sSupPr>
                          <m:ctrlPr>
                            <a:rPr lang="en-GB" sz="1200" b="1" i="1" smtClean="0">
                              <a:latin typeface="Cambria Math" panose="02040503050406030204" pitchFamily="18" charset="0"/>
                            </a:rPr>
                          </m:ctrlPr>
                        </m:sSupPr>
                        <m:e>
                          <m:d>
                            <m:dPr>
                              <m:ctrlPr>
                                <a:rPr lang="en-GB" sz="1200" b="1" i="1" smtClean="0">
                                  <a:latin typeface="Cambria Math" panose="02040503050406030204" pitchFamily="18" charset="0"/>
                                </a:rPr>
                              </m:ctrlPr>
                            </m:dPr>
                            <m:e>
                              <m:r>
                                <a:rPr lang="en-GB" sz="1200" b="1" i="1" smtClean="0">
                                  <a:latin typeface="Cambria Math" panose="02040503050406030204" pitchFamily="18" charset="0"/>
                                </a:rPr>
                                <m:t>𝟏</m:t>
                              </m:r>
                              <m:r>
                                <a:rPr lang="en-GB" sz="1200" b="1" i="1" smtClean="0">
                                  <a:latin typeface="Cambria Math" panose="02040503050406030204" pitchFamily="18" charset="0"/>
                                </a:rPr>
                                <m:t>−</m:t>
                              </m:r>
                              <m:r>
                                <a:rPr lang="en-GB" sz="1200" b="1" i="1" smtClean="0">
                                  <a:latin typeface="Cambria Math" panose="02040503050406030204" pitchFamily="18" charset="0"/>
                                </a:rPr>
                                <m:t>𝒑</m:t>
                              </m:r>
                            </m:e>
                          </m:d>
                        </m:e>
                        <m:sup>
                          <m:r>
                            <a:rPr lang="en-GB" sz="1200" b="1" i="1" smtClean="0">
                              <a:latin typeface="Cambria Math" panose="02040503050406030204" pitchFamily="18" charset="0"/>
                            </a:rPr>
                            <m:t>𝟐</m:t>
                          </m:r>
                        </m:sup>
                      </m:sSup>
                    </m:oMath>
                    <m:oMath xmlns:m="http://schemas.openxmlformats.org/officeDocument/2006/math">
                      <m:r>
                        <a:rPr lang="en-GB" sz="1200" b="1" i="1" smtClean="0">
                          <a:latin typeface="Cambria Math" panose="02040503050406030204" pitchFamily="18" charset="0"/>
                        </a:rPr>
                        <m:t>𝑷</m:t>
                      </m:r>
                      <m:d>
                        <m:dPr>
                          <m:ctrlPr>
                            <a:rPr lang="en-GB" sz="1200" b="1" i="1" smtClean="0">
                              <a:latin typeface="Cambria Math" panose="02040503050406030204" pitchFamily="18" charset="0"/>
                            </a:rPr>
                          </m:ctrlPr>
                        </m:dPr>
                        <m:e>
                          <m:r>
                            <a:rPr lang="en-GB" sz="1200" b="1" i="1" smtClean="0">
                              <a:latin typeface="Cambria Math" panose="02040503050406030204" pitchFamily="18" charset="0"/>
                            </a:rPr>
                            <m:t>𝑯𝑻</m:t>
                          </m:r>
                        </m:e>
                      </m:d>
                      <m:r>
                        <a:rPr lang="en-GB" sz="1200" b="1" i="1" smtClean="0">
                          <a:latin typeface="Cambria Math" panose="02040503050406030204" pitchFamily="18" charset="0"/>
                        </a:rPr>
                        <m:t>=</m:t>
                      </m:r>
                      <m:r>
                        <a:rPr lang="en-GB" sz="1200" b="1" i="1" smtClean="0">
                          <a:latin typeface="Cambria Math" panose="02040503050406030204" pitchFamily="18" charset="0"/>
                        </a:rPr>
                        <m:t>𝒑</m:t>
                      </m:r>
                      <m:d>
                        <m:dPr>
                          <m:ctrlPr>
                            <a:rPr lang="en-GB" sz="1200" b="1" i="1" smtClean="0">
                              <a:latin typeface="Cambria Math" panose="02040503050406030204" pitchFamily="18" charset="0"/>
                            </a:rPr>
                          </m:ctrlPr>
                        </m:dPr>
                        <m:e>
                          <m:r>
                            <a:rPr lang="en-GB" sz="1200" b="1" i="1" smtClean="0">
                              <a:latin typeface="Cambria Math" panose="02040503050406030204" pitchFamily="18" charset="0"/>
                            </a:rPr>
                            <m:t>𝟏</m:t>
                          </m:r>
                          <m:r>
                            <a:rPr lang="en-GB" sz="1200" b="1" i="1" smtClean="0">
                              <a:latin typeface="Cambria Math" panose="02040503050406030204" pitchFamily="18" charset="0"/>
                            </a:rPr>
                            <m:t>−</m:t>
                          </m:r>
                          <m:r>
                            <a:rPr lang="en-GB" sz="1200" b="1" i="1" smtClean="0">
                              <a:latin typeface="Cambria Math" panose="02040503050406030204" pitchFamily="18" charset="0"/>
                            </a:rPr>
                            <m:t>𝒑</m:t>
                          </m:r>
                        </m:e>
                      </m:d>
                      <m:r>
                        <a:rPr lang="en-GB" sz="1200" b="1" i="1" smtClean="0">
                          <a:latin typeface="Cambria Math" panose="02040503050406030204" pitchFamily="18" charset="0"/>
                        </a:rPr>
                        <m:t>    </m:t>
                      </m:r>
                      <m:r>
                        <a:rPr lang="en-GB" sz="1200" b="1" i="1" smtClean="0">
                          <a:latin typeface="Cambria Math" panose="02040503050406030204" pitchFamily="18" charset="0"/>
                        </a:rPr>
                        <m:t>𝑷</m:t>
                      </m:r>
                      <m:d>
                        <m:dPr>
                          <m:ctrlPr>
                            <a:rPr lang="en-GB" sz="1200" b="1" i="1" smtClean="0">
                              <a:latin typeface="Cambria Math" panose="02040503050406030204" pitchFamily="18" charset="0"/>
                            </a:rPr>
                          </m:ctrlPr>
                        </m:dPr>
                        <m:e>
                          <m:r>
                            <a:rPr lang="en-GB" sz="1200" b="1" i="1" smtClean="0">
                              <a:latin typeface="Cambria Math" panose="02040503050406030204" pitchFamily="18" charset="0"/>
                            </a:rPr>
                            <m:t>𝑻𝑯</m:t>
                          </m:r>
                        </m:e>
                      </m:d>
                      <m:r>
                        <a:rPr lang="en-GB" sz="1200" b="1" i="1" smtClean="0">
                          <a:latin typeface="Cambria Math" panose="02040503050406030204" pitchFamily="18" charset="0"/>
                        </a:rPr>
                        <m:t>=</m:t>
                      </m:r>
                      <m:r>
                        <a:rPr lang="en-GB" sz="1200" b="1" i="1" smtClean="0">
                          <a:latin typeface="Cambria Math" panose="02040503050406030204" pitchFamily="18" charset="0"/>
                        </a:rPr>
                        <m:t>𝒑</m:t>
                      </m:r>
                      <m:r>
                        <a:rPr lang="en-GB" sz="1200" b="1" i="1" smtClean="0">
                          <a:latin typeface="Cambria Math" panose="02040503050406030204" pitchFamily="18" charset="0"/>
                        </a:rPr>
                        <m:t>(</m:t>
                      </m:r>
                      <m:r>
                        <a:rPr lang="en-GB" sz="1200" b="1" i="1" smtClean="0">
                          <a:latin typeface="Cambria Math" panose="02040503050406030204" pitchFamily="18" charset="0"/>
                        </a:rPr>
                        <m:t>𝟏</m:t>
                      </m:r>
                      <m:r>
                        <a:rPr lang="en-GB" sz="1200" b="1" i="1" smtClean="0">
                          <a:latin typeface="Cambria Math" panose="02040503050406030204" pitchFamily="18" charset="0"/>
                        </a:rPr>
                        <m:t>−</m:t>
                      </m:r>
                      <m:r>
                        <a:rPr lang="en-GB" sz="1200" b="1" i="1" smtClean="0">
                          <a:latin typeface="Cambria Math" panose="02040503050406030204" pitchFamily="18" charset="0"/>
                        </a:rPr>
                        <m:t>𝒑</m:t>
                      </m:r>
                      <m:r>
                        <a:rPr lang="en-GB" sz="1200" b="1" i="1" smtClean="0">
                          <a:latin typeface="Cambria Math" panose="02040503050406030204" pitchFamily="18" charset="0"/>
                        </a:rPr>
                        <m:t>)</m:t>
                      </m:r>
                    </m:oMath>
                  </m:oMathPara>
                </a14:m>
                <a:endParaRPr lang="en-GB" sz="1200" b="1" dirty="0"/>
              </a:p>
              <a:p>
                <a:r>
                  <a:rPr lang="en-GB" sz="1200" b="1" dirty="0"/>
                  <a:t>Note that two of these have the same probability. So if the first throw is Heads and the second Tails, declare “Heads”, or if Tails then Heads, declare “Tails”. If the two throws are the same, repeat the process until the two throws are different.</a:t>
                </a:r>
              </a:p>
            </p:txBody>
          </p:sp>
        </mc:Choice>
        <mc:Fallback>
          <p:sp>
            <p:nvSpPr>
              <p:cNvPr id="8" name="TextBox 7"/>
              <p:cNvSpPr txBox="1">
                <a:spLocks noRot="1" noChangeAspect="1" noMove="1" noResize="1" noEditPoints="1" noAdjustHandles="1" noChangeArrowheads="1" noChangeShapeType="1" noTextEdit="1"/>
              </p:cNvSpPr>
              <p:nvPr/>
            </p:nvSpPr>
            <p:spPr>
              <a:xfrm>
                <a:off x="4462704" y="4577705"/>
                <a:ext cx="4490796" cy="1943161"/>
              </a:xfrm>
              <a:prstGeom prst="rect">
                <a:avLst/>
              </a:prstGeom>
              <a:blipFill>
                <a:blip r:embed="rId2"/>
                <a:stretch>
                  <a:fillRect t="-313" b="-15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TextBox 8"/>
              <p:cNvSpPr txBox="1"/>
              <p:nvPr/>
            </p:nvSpPr>
            <p:spPr>
              <a:xfrm>
                <a:off x="321782" y="1897611"/>
                <a:ext cx="3878077" cy="4920963"/>
              </a:xfrm>
              <a:prstGeom prst="rect">
                <a:avLst/>
              </a:prstGeom>
              <a:noFill/>
            </p:spPr>
            <p:txBody>
              <a:bodyPr wrap="square" rtlCol="0">
                <a:spAutoFit/>
              </a:bodyPr>
              <a:lstStyle/>
              <a:p>
                <a:r>
                  <a:rPr lang="en-GB" sz="1200" dirty="0"/>
                  <a:t>[STEP I 2010 Q12] Prove that, for any real numbers </a:t>
                </a:r>
                <a14:m>
                  <m:oMath xmlns:m="http://schemas.openxmlformats.org/officeDocument/2006/math">
                    <m:r>
                      <a:rPr lang="en-GB" sz="1200" b="0" i="1" smtClean="0">
                        <a:latin typeface="Cambria Math" panose="02040503050406030204" pitchFamily="18" charset="0"/>
                      </a:rPr>
                      <m:t>𝑥</m:t>
                    </m:r>
                  </m:oMath>
                </a14:m>
                <a:r>
                  <a:rPr lang="en-GB" sz="1200" dirty="0"/>
                  <a:t> and </a:t>
                </a:r>
                <a14:m>
                  <m:oMath xmlns:m="http://schemas.openxmlformats.org/officeDocument/2006/math">
                    <m:r>
                      <a:rPr lang="en-GB" sz="1200" b="0" i="1" smtClean="0">
                        <a:latin typeface="Cambria Math" panose="02040503050406030204" pitchFamily="18" charset="0"/>
                      </a:rPr>
                      <m:t>𝑦</m:t>
                    </m:r>
                  </m:oMath>
                </a14:m>
                <a:r>
                  <a:rPr lang="en-GB" sz="1200" dirty="0"/>
                  <a:t>, </a:t>
                </a:r>
                <a14:m>
                  <m:oMath xmlns:m="http://schemas.openxmlformats.org/officeDocument/2006/math">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𝑥</m:t>
                        </m:r>
                      </m:e>
                      <m:sup>
                        <m:r>
                          <a:rPr lang="en-GB" sz="1200" b="0" i="1" smtClean="0">
                            <a:latin typeface="Cambria Math" panose="02040503050406030204" pitchFamily="18" charset="0"/>
                          </a:rPr>
                          <m:t>2</m:t>
                        </m:r>
                      </m:sup>
                    </m:sSup>
                    <m:r>
                      <a:rPr lang="en-GB" sz="1200" b="0" i="1" smtClean="0">
                        <a:latin typeface="Cambria Math" panose="02040503050406030204" pitchFamily="18" charset="0"/>
                      </a:rPr>
                      <m:t>+</m:t>
                    </m:r>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𝑦</m:t>
                        </m:r>
                      </m:e>
                      <m:sup>
                        <m:r>
                          <a:rPr lang="en-GB" sz="1200" b="0" i="1" smtClean="0">
                            <a:latin typeface="Cambria Math" panose="02040503050406030204" pitchFamily="18" charset="0"/>
                          </a:rPr>
                          <m:t>2</m:t>
                        </m:r>
                      </m:sup>
                    </m:sSup>
                    <m:r>
                      <a:rPr lang="en-GB" sz="1200" b="0" i="1" smtClean="0">
                        <a:latin typeface="Cambria Math" panose="02040503050406030204" pitchFamily="18" charset="0"/>
                      </a:rPr>
                      <m:t>≥2</m:t>
                    </m:r>
                    <m:r>
                      <a:rPr lang="en-GB" sz="1200" b="0" i="1" smtClean="0">
                        <a:latin typeface="Cambria Math" panose="02040503050406030204" pitchFamily="18" charset="0"/>
                      </a:rPr>
                      <m:t>𝑥𝑦</m:t>
                    </m:r>
                  </m:oMath>
                </a14:m>
                <a:r>
                  <a:rPr lang="en-GB" sz="1200" dirty="0"/>
                  <a:t>.</a:t>
                </a:r>
              </a:p>
              <a:p>
                <a:pPr marL="400050" indent="-400050">
                  <a:buAutoNum type="romanLcParenBoth"/>
                </a:pPr>
                <a:r>
                  <a:rPr lang="en-GB" sz="1200" dirty="0"/>
                  <a:t>Carol has two bags of sweets. The first bag contains </a:t>
                </a:r>
                <a14:m>
                  <m:oMath xmlns:m="http://schemas.openxmlformats.org/officeDocument/2006/math">
                    <m:r>
                      <a:rPr lang="en-GB" sz="1200" b="0" i="1" smtClean="0">
                        <a:latin typeface="Cambria Math" panose="02040503050406030204" pitchFamily="18" charset="0"/>
                      </a:rPr>
                      <m:t>𝑎</m:t>
                    </m:r>
                  </m:oMath>
                </a14:m>
                <a:r>
                  <a:rPr lang="en-GB" sz="1200" dirty="0"/>
                  <a:t> red sweets and </a:t>
                </a:r>
                <a14:m>
                  <m:oMath xmlns:m="http://schemas.openxmlformats.org/officeDocument/2006/math">
                    <m:r>
                      <a:rPr lang="en-GB" sz="1200" b="0" i="1" smtClean="0">
                        <a:latin typeface="Cambria Math" panose="02040503050406030204" pitchFamily="18" charset="0"/>
                      </a:rPr>
                      <m:t>𝑏</m:t>
                    </m:r>
                  </m:oMath>
                </a14:m>
                <a:r>
                  <a:rPr lang="en-GB" sz="1200" dirty="0"/>
                  <a:t> blue sweets, whereas the second bag contains </a:t>
                </a:r>
                <a14:m>
                  <m:oMath xmlns:m="http://schemas.openxmlformats.org/officeDocument/2006/math">
                    <m:r>
                      <a:rPr lang="en-GB" sz="1200" b="0" i="1" smtClean="0">
                        <a:latin typeface="Cambria Math" panose="02040503050406030204" pitchFamily="18" charset="0"/>
                      </a:rPr>
                      <m:t>𝑏</m:t>
                    </m:r>
                  </m:oMath>
                </a14:m>
                <a:r>
                  <a:rPr lang="en-GB" sz="1200" dirty="0"/>
                  <a:t> red sweets and </a:t>
                </a:r>
                <a14:m>
                  <m:oMath xmlns:m="http://schemas.openxmlformats.org/officeDocument/2006/math">
                    <m:r>
                      <a:rPr lang="en-GB" sz="1200" b="0" i="1" smtClean="0">
                        <a:latin typeface="Cambria Math" panose="02040503050406030204" pitchFamily="18" charset="0"/>
                      </a:rPr>
                      <m:t>𝑎</m:t>
                    </m:r>
                  </m:oMath>
                </a14:m>
                <a:r>
                  <a:rPr lang="en-GB" sz="1200" dirty="0"/>
                  <a:t> blue sweets. Carol shakes the bags and picks one sweet from each bag without looking. Prove that the probability that the sweets are of the same colour cannot exceed the probability that they are of different colours.</a:t>
                </a:r>
              </a:p>
              <a:p>
                <a:pPr marL="400050" indent="-400050">
                  <a:buAutoNum type="romanLcParenBoth"/>
                </a:pPr>
                <a:r>
                  <a:rPr lang="en-GB" sz="1200" dirty="0"/>
                  <a:t>Simon has three bags of sweets. The first bag contains </a:t>
                </a:r>
                <a14:m>
                  <m:oMath xmlns:m="http://schemas.openxmlformats.org/officeDocument/2006/math">
                    <m:r>
                      <a:rPr lang="en-GB" sz="1200" b="0" i="1" smtClean="0">
                        <a:latin typeface="Cambria Math" panose="02040503050406030204" pitchFamily="18" charset="0"/>
                      </a:rPr>
                      <m:t>𝑎</m:t>
                    </m:r>
                  </m:oMath>
                </a14:m>
                <a:r>
                  <a:rPr lang="en-GB" sz="1200" dirty="0"/>
                  <a:t> red sweet, </a:t>
                </a:r>
                <a14:m>
                  <m:oMath xmlns:m="http://schemas.openxmlformats.org/officeDocument/2006/math">
                    <m:r>
                      <a:rPr lang="en-GB" sz="1200" b="0" i="1" smtClean="0">
                        <a:latin typeface="Cambria Math" panose="02040503050406030204" pitchFamily="18" charset="0"/>
                      </a:rPr>
                      <m:t>𝑏</m:t>
                    </m:r>
                  </m:oMath>
                </a14:m>
                <a:r>
                  <a:rPr lang="en-GB" sz="1200" dirty="0"/>
                  <a:t> white sweets and </a:t>
                </a:r>
                <a14:m>
                  <m:oMath xmlns:m="http://schemas.openxmlformats.org/officeDocument/2006/math">
                    <m:r>
                      <a:rPr lang="en-GB" sz="1200" b="0" i="1" smtClean="0">
                        <a:latin typeface="Cambria Math" panose="02040503050406030204" pitchFamily="18" charset="0"/>
                      </a:rPr>
                      <m:t>𝑐</m:t>
                    </m:r>
                  </m:oMath>
                </a14:m>
                <a:r>
                  <a:rPr lang="en-GB" sz="1200" dirty="0"/>
                  <a:t> yellow sweets. The second bag contains </a:t>
                </a:r>
                <a14:m>
                  <m:oMath xmlns:m="http://schemas.openxmlformats.org/officeDocument/2006/math">
                    <m:r>
                      <a:rPr lang="en-GB" sz="1200" b="0" i="1" smtClean="0">
                        <a:latin typeface="Cambria Math" panose="02040503050406030204" pitchFamily="18" charset="0"/>
                      </a:rPr>
                      <m:t>𝑏</m:t>
                    </m:r>
                  </m:oMath>
                </a14:m>
                <a:r>
                  <a:rPr lang="en-GB" sz="1200" dirty="0"/>
                  <a:t> red sweets, </a:t>
                </a:r>
                <a14:m>
                  <m:oMath xmlns:m="http://schemas.openxmlformats.org/officeDocument/2006/math">
                    <m:r>
                      <a:rPr lang="en-GB" sz="1200" b="0" i="1" smtClean="0">
                        <a:latin typeface="Cambria Math" panose="02040503050406030204" pitchFamily="18" charset="0"/>
                      </a:rPr>
                      <m:t>𝑐</m:t>
                    </m:r>
                  </m:oMath>
                </a14:m>
                <a:r>
                  <a:rPr lang="en-GB" sz="1200" dirty="0"/>
                  <a:t> white sweets and </a:t>
                </a:r>
                <a14:m>
                  <m:oMath xmlns:m="http://schemas.openxmlformats.org/officeDocument/2006/math">
                    <m:r>
                      <a:rPr lang="en-GB" sz="1200" b="0" i="1" smtClean="0">
                        <a:latin typeface="Cambria Math" panose="02040503050406030204" pitchFamily="18" charset="0"/>
                      </a:rPr>
                      <m:t>𝑎</m:t>
                    </m:r>
                  </m:oMath>
                </a14:m>
                <a:r>
                  <a:rPr lang="en-GB" sz="1200" dirty="0"/>
                  <a:t> yellow sweets. The third bag contains </a:t>
                </a:r>
                <a14:m>
                  <m:oMath xmlns:m="http://schemas.openxmlformats.org/officeDocument/2006/math">
                    <m:r>
                      <a:rPr lang="en-GB" sz="1200" b="0" i="1" smtClean="0">
                        <a:latin typeface="Cambria Math" panose="02040503050406030204" pitchFamily="18" charset="0"/>
                      </a:rPr>
                      <m:t>𝑐</m:t>
                    </m:r>
                  </m:oMath>
                </a14:m>
                <a:r>
                  <a:rPr lang="en-GB" sz="1200" dirty="0"/>
                  <a:t> red sweets, </a:t>
                </a:r>
                <a14:m>
                  <m:oMath xmlns:m="http://schemas.openxmlformats.org/officeDocument/2006/math">
                    <m:r>
                      <a:rPr lang="en-GB" sz="1200" b="0" i="1" smtClean="0">
                        <a:latin typeface="Cambria Math" panose="02040503050406030204" pitchFamily="18" charset="0"/>
                      </a:rPr>
                      <m:t>𝑎</m:t>
                    </m:r>
                  </m:oMath>
                </a14:m>
                <a:r>
                  <a:rPr lang="en-GB" sz="1200" dirty="0"/>
                  <a:t> white sweets and </a:t>
                </a:r>
                <a14:m>
                  <m:oMath xmlns:m="http://schemas.openxmlformats.org/officeDocument/2006/math">
                    <m:r>
                      <a:rPr lang="en-GB" sz="1200" b="0" i="1" smtClean="0">
                        <a:latin typeface="Cambria Math" panose="02040503050406030204" pitchFamily="18" charset="0"/>
                      </a:rPr>
                      <m:t>𝑏</m:t>
                    </m:r>
                  </m:oMath>
                </a14:m>
                <a:r>
                  <a:rPr lang="en-GB" sz="1200" dirty="0"/>
                  <a:t> yellow sweets. Simon shakes the bags and picks one sweet from each bag without looking. Show that the probability that exactly two of the sweets are of the same colour is</a:t>
                </a:r>
                <a:br>
                  <a:rPr lang="en-GB" sz="1200" dirty="0"/>
                </a:br>
                <a14:m>
                  <m:oMath xmlns:m="http://schemas.openxmlformats.org/officeDocument/2006/math">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3</m:t>
                        </m:r>
                        <m:d>
                          <m:dPr>
                            <m:ctrlPr>
                              <a:rPr lang="en-GB" sz="1200" b="0" i="1" smtClean="0">
                                <a:latin typeface="Cambria Math" panose="02040503050406030204" pitchFamily="18" charset="0"/>
                              </a:rPr>
                            </m:ctrlPr>
                          </m:dPr>
                          <m:e>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𝑎</m:t>
                                </m:r>
                              </m:e>
                              <m:sup>
                                <m:r>
                                  <a:rPr lang="en-GB" sz="1200" b="0" i="1" smtClean="0">
                                    <a:latin typeface="Cambria Math" panose="02040503050406030204" pitchFamily="18" charset="0"/>
                                  </a:rPr>
                                  <m:t>2</m:t>
                                </m:r>
                              </m:sup>
                            </m:sSup>
                            <m:r>
                              <a:rPr lang="en-GB" sz="1200" b="0" i="1" smtClean="0">
                                <a:latin typeface="Cambria Math" panose="02040503050406030204" pitchFamily="18" charset="0"/>
                              </a:rPr>
                              <m:t>𝑏</m:t>
                            </m:r>
                            <m:r>
                              <a:rPr lang="en-GB" sz="1200" b="0" i="1" smtClean="0">
                                <a:latin typeface="Cambria Math" panose="02040503050406030204" pitchFamily="18" charset="0"/>
                              </a:rPr>
                              <m:t>+</m:t>
                            </m:r>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𝑏</m:t>
                                </m:r>
                              </m:e>
                              <m:sup>
                                <m:r>
                                  <a:rPr lang="en-GB" sz="1200" b="0" i="1" smtClean="0">
                                    <a:latin typeface="Cambria Math" panose="02040503050406030204" pitchFamily="18" charset="0"/>
                                  </a:rPr>
                                  <m:t>2</m:t>
                                </m:r>
                              </m:sup>
                            </m:sSup>
                            <m:r>
                              <a:rPr lang="en-GB" sz="1200" b="0" i="1" smtClean="0">
                                <a:latin typeface="Cambria Math" panose="02040503050406030204" pitchFamily="18" charset="0"/>
                              </a:rPr>
                              <m:t>𝑐</m:t>
                            </m:r>
                            <m:r>
                              <a:rPr lang="en-GB" sz="1200" b="0" i="1" smtClean="0">
                                <a:latin typeface="Cambria Math" panose="02040503050406030204" pitchFamily="18" charset="0"/>
                              </a:rPr>
                              <m:t>+</m:t>
                            </m:r>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𝑐</m:t>
                                </m:r>
                              </m:e>
                              <m:sup>
                                <m:r>
                                  <a:rPr lang="en-GB" sz="1200" b="0" i="1" smtClean="0">
                                    <a:latin typeface="Cambria Math" panose="02040503050406030204" pitchFamily="18" charset="0"/>
                                  </a:rPr>
                                  <m:t>2</m:t>
                                </m:r>
                              </m:sup>
                            </m:sSup>
                            <m:r>
                              <a:rPr lang="en-GB" sz="1200" b="0" i="1" smtClean="0">
                                <a:latin typeface="Cambria Math" panose="02040503050406030204" pitchFamily="18" charset="0"/>
                              </a:rPr>
                              <m:t>𝑎</m:t>
                            </m:r>
                            <m:r>
                              <a:rPr lang="en-GB" sz="1200" b="0" i="1" smtClean="0">
                                <a:latin typeface="Cambria Math" panose="02040503050406030204" pitchFamily="18" charset="0"/>
                              </a:rPr>
                              <m:t>+</m:t>
                            </m:r>
                            <m:r>
                              <a:rPr lang="en-GB" sz="1200" b="0" i="1" smtClean="0">
                                <a:latin typeface="Cambria Math" panose="02040503050406030204" pitchFamily="18" charset="0"/>
                              </a:rPr>
                              <m:t>𝑎</m:t>
                            </m:r>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𝑏</m:t>
                                </m:r>
                              </m:e>
                              <m:sup>
                                <m:r>
                                  <a:rPr lang="en-GB" sz="1200" b="0" i="1" smtClean="0">
                                    <a:latin typeface="Cambria Math" panose="02040503050406030204" pitchFamily="18" charset="0"/>
                                  </a:rPr>
                                  <m:t>2</m:t>
                                </m:r>
                              </m:sup>
                            </m:sSup>
                            <m:r>
                              <a:rPr lang="en-GB" sz="1200" b="0" i="1" smtClean="0">
                                <a:latin typeface="Cambria Math" panose="02040503050406030204" pitchFamily="18" charset="0"/>
                              </a:rPr>
                              <m:t>+</m:t>
                            </m:r>
                            <m:r>
                              <a:rPr lang="en-GB" sz="1200" b="0" i="1" smtClean="0">
                                <a:latin typeface="Cambria Math" panose="02040503050406030204" pitchFamily="18" charset="0"/>
                              </a:rPr>
                              <m:t>𝑏</m:t>
                            </m:r>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𝑐</m:t>
                                </m:r>
                              </m:e>
                              <m:sup>
                                <m:r>
                                  <a:rPr lang="en-GB" sz="1200" b="0" i="1" smtClean="0">
                                    <a:latin typeface="Cambria Math" panose="02040503050406030204" pitchFamily="18" charset="0"/>
                                  </a:rPr>
                                  <m:t>2</m:t>
                                </m:r>
                              </m:sup>
                            </m:sSup>
                            <m:r>
                              <a:rPr lang="en-GB" sz="1200" b="0" i="1" smtClean="0">
                                <a:latin typeface="Cambria Math" panose="02040503050406030204" pitchFamily="18" charset="0"/>
                              </a:rPr>
                              <m:t>+</m:t>
                            </m:r>
                            <m:r>
                              <a:rPr lang="en-GB" sz="1200" b="0" i="1" smtClean="0">
                                <a:latin typeface="Cambria Math" panose="02040503050406030204" pitchFamily="18" charset="0"/>
                              </a:rPr>
                              <m:t>𝑐</m:t>
                            </m:r>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𝑎</m:t>
                                </m:r>
                              </m:e>
                              <m:sup>
                                <m:r>
                                  <a:rPr lang="en-GB" sz="1200" b="0" i="1" smtClean="0">
                                    <a:latin typeface="Cambria Math" panose="02040503050406030204" pitchFamily="18" charset="0"/>
                                  </a:rPr>
                                  <m:t>2</m:t>
                                </m:r>
                              </m:sup>
                            </m:sSup>
                          </m:e>
                        </m:d>
                      </m:num>
                      <m:den>
                        <m:sSup>
                          <m:sSupPr>
                            <m:ctrlPr>
                              <a:rPr lang="en-GB" sz="1200" b="0" i="1" smtClean="0">
                                <a:latin typeface="Cambria Math" panose="02040503050406030204" pitchFamily="18" charset="0"/>
                              </a:rPr>
                            </m:ctrlPr>
                          </m:sSupPr>
                          <m:e>
                            <m:d>
                              <m:dPr>
                                <m:ctrlPr>
                                  <a:rPr lang="en-GB" sz="1200" b="0" i="1" smtClean="0">
                                    <a:latin typeface="Cambria Math" panose="02040503050406030204" pitchFamily="18" charset="0"/>
                                  </a:rPr>
                                </m:ctrlPr>
                              </m:dPr>
                              <m:e>
                                <m:r>
                                  <a:rPr lang="en-GB" sz="1200" b="0" i="1" smtClean="0">
                                    <a:latin typeface="Cambria Math" panose="02040503050406030204" pitchFamily="18" charset="0"/>
                                  </a:rPr>
                                  <m:t>𝑎</m:t>
                                </m:r>
                                <m:r>
                                  <a:rPr lang="en-GB" sz="1200" b="0" i="1" smtClean="0">
                                    <a:latin typeface="Cambria Math" panose="02040503050406030204" pitchFamily="18" charset="0"/>
                                  </a:rPr>
                                  <m:t>+</m:t>
                                </m:r>
                                <m:r>
                                  <a:rPr lang="en-GB" sz="1200" b="0" i="1" smtClean="0">
                                    <a:latin typeface="Cambria Math" panose="02040503050406030204" pitchFamily="18" charset="0"/>
                                  </a:rPr>
                                  <m:t>𝑏</m:t>
                                </m:r>
                                <m:r>
                                  <a:rPr lang="en-GB" sz="1200" b="0" i="1" smtClean="0">
                                    <a:latin typeface="Cambria Math" panose="02040503050406030204" pitchFamily="18" charset="0"/>
                                  </a:rPr>
                                  <m:t>+</m:t>
                                </m:r>
                                <m:r>
                                  <a:rPr lang="en-GB" sz="1200" b="0" i="1" smtClean="0">
                                    <a:latin typeface="Cambria Math" panose="02040503050406030204" pitchFamily="18" charset="0"/>
                                  </a:rPr>
                                  <m:t>𝑐</m:t>
                                </m:r>
                              </m:e>
                            </m:d>
                          </m:e>
                          <m:sup>
                            <m:r>
                              <a:rPr lang="en-GB" sz="1200" b="0" i="1" smtClean="0">
                                <a:latin typeface="Cambria Math" panose="02040503050406030204" pitchFamily="18" charset="0"/>
                              </a:rPr>
                              <m:t>3</m:t>
                            </m:r>
                          </m:sup>
                        </m:sSup>
                      </m:den>
                    </m:f>
                  </m:oMath>
                </a14:m>
                <a:r>
                  <a:rPr lang="en-GB" sz="1200" dirty="0"/>
                  <a:t/>
                </a:r>
                <a:br>
                  <a:rPr lang="en-GB" sz="1200" dirty="0"/>
                </a:br>
                <a:r>
                  <a:rPr lang="en-GB" sz="1200" dirty="0"/>
                  <a:t>and find the probability that the sweets are all of the same colour. Deduce that the probability that exactly two of the sweets are of the same colour is at least 6 times the probability that the sweets are all of the same colour.</a:t>
                </a:r>
              </a:p>
            </p:txBody>
          </p:sp>
        </mc:Choice>
        <mc:Fallback>
          <p:sp>
            <p:nvSpPr>
              <p:cNvPr id="9" name="TextBox 8"/>
              <p:cNvSpPr txBox="1">
                <a:spLocks noRot="1" noChangeAspect="1" noMove="1" noResize="1" noEditPoints="1" noAdjustHandles="1" noChangeArrowheads="1" noChangeShapeType="1" noTextEdit="1"/>
              </p:cNvSpPr>
              <p:nvPr/>
            </p:nvSpPr>
            <p:spPr>
              <a:xfrm>
                <a:off x="321782" y="1897611"/>
                <a:ext cx="3878077" cy="4920963"/>
              </a:xfrm>
              <a:prstGeom prst="rect">
                <a:avLst/>
              </a:prstGeom>
              <a:blipFill>
                <a:blip r:embed="rId3"/>
                <a:stretch>
                  <a:fillRect l="-157" r="-472"/>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TextBox 9"/>
              <p:cNvSpPr txBox="1"/>
              <p:nvPr/>
            </p:nvSpPr>
            <p:spPr>
              <a:xfrm>
                <a:off x="4424604" y="1573364"/>
                <a:ext cx="4617796" cy="2647648"/>
              </a:xfrm>
              <a:prstGeom prst="rect">
                <a:avLst/>
              </a:prstGeom>
              <a:noFill/>
            </p:spPr>
            <p:txBody>
              <a:bodyPr wrap="square" rtlCol="0">
                <a:spAutoFit/>
              </a:bodyPr>
              <a:lstStyle/>
              <a:p>
                <a:r>
                  <a:rPr lang="en-GB" sz="1200" dirty="0"/>
                  <a:t>[STEP I 2011 Q12] I am selling raffle tickets for £1 per ticket. In the queue for tickets, there are </a:t>
                </a:r>
                <a14:m>
                  <m:oMath xmlns:m="http://schemas.openxmlformats.org/officeDocument/2006/math">
                    <m:r>
                      <a:rPr lang="en-GB" sz="1200" b="0" i="1" smtClean="0">
                        <a:latin typeface="Cambria Math" panose="02040503050406030204" pitchFamily="18" charset="0"/>
                      </a:rPr>
                      <m:t>𝑚</m:t>
                    </m:r>
                  </m:oMath>
                </a14:m>
                <a:r>
                  <a:rPr lang="en-GB" sz="1200" dirty="0"/>
                  <a:t> people each with a single £1 coin and </a:t>
                </a:r>
                <a14:m>
                  <m:oMath xmlns:m="http://schemas.openxmlformats.org/officeDocument/2006/math">
                    <m:r>
                      <a:rPr lang="en-GB" sz="1200" b="0" i="1" smtClean="0">
                        <a:latin typeface="Cambria Math" panose="02040503050406030204" pitchFamily="18" charset="0"/>
                      </a:rPr>
                      <m:t>𝑛</m:t>
                    </m:r>
                  </m:oMath>
                </a14:m>
                <a:r>
                  <a:rPr lang="en-GB" sz="1200" dirty="0"/>
                  <a:t> people each with a single £2 coin. Each person in the queue wants to buy a single raffle ticket and each arrangement of people in the queue is equally likely to occur. Initially, I have no coins and a large supply of tickets. I stop selling tickets if I cannot give the required change.</a:t>
                </a:r>
              </a:p>
              <a:p>
                <a:pPr marL="285750" indent="-285750">
                  <a:buAutoNum type="romanLcParenBoth"/>
                </a:pPr>
                <a:r>
                  <a:rPr lang="en-GB" sz="1200" dirty="0"/>
                  <a:t>In the case </a:t>
                </a:r>
                <a14:m>
                  <m:oMath xmlns:m="http://schemas.openxmlformats.org/officeDocument/2006/math">
                    <m:r>
                      <a:rPr lang="en-GB" sz="1200" b="0" i="1" smtClean="0">
                        <a:latin typeface="Cambria Math" panose="02040503050406030204" pitchFamily="18" charset="0"/>
                      </a:rPr>
                      <m:t>𝑛</m:t>
                    </m:r>
                    <m:r>
                      <a:rPr lang="en-GB" sz="1200" b="0" i="1" smtClean="0">
                        <a:latin typeface="Cambria Math" panose="02040503050406030204" pitchFamily="18" charset="0"/>
                      </a:rPr>
                      <m:t>=1</m:t>
                    </m:r>
                  </m:oMath>
                </a14:m>
                <a:r>
                  <a:rPr lang="en-GB" sz="1200" dirty="0"/>
                  <a:t> and </a:t>
                </a:r>
                <a14:m>
                  <m:oMath xmlns:m="http://schemas.openxmlformats.org/officeDocument/2006/math">
                    <m:r>
                      <a:rPr lang="en-GB" sz="1200" b="0" i="1" smtClean="0">
                        <a:latin typeface="Cambria Math" panose="02040503050406030204" pitchFamily="18" charset="0"/>
                      </a:rPr>
                      <m:t>,</m:t>
                    </m:r>
                    <m:r>
                      <a:rPr lang="en-GB" sz="1200" b="0" i="1" smtClean="0">
                        <a:latin typeface="Cambria Math" panose="02040503050406030204" pitchFamily="18" charset="0"/>
                      </a:rPr>
                      <m:t>𝑚</m:t>
                    </m:r>
                    <m:r>
                      <a:rPr lang="en-GB" sz="1200" b="0" i="1" smtClean="0">
                        <a:latin typeface="Cambria Math" panose="02040503050406030204" pitchFamily="18" charset="0"/>
                      </a:rPr>
                      <m:t>≥1</m:t>
                    </m:r>
                  </m:oMath>
                </a14:m>
                <a:r>
                  <a:rPr lang="en-GB" sz="1200" dirty="0"/>
                  <a:t>, find the probability that I am able to sell one ticket each person in the queue.</a:t>
                </a:r>
              </a:p>
              <a:p>
                <a:pPr marL="285750" indent="-285750">
                  <a:buAutoNum type="romanLcParenBoth"/>
                </a:pPr>
                <a:r>
                  <a:rPr lang="en-GB" sz="1200" dirty="0"/>
                  <a:t>By considering the first people in the queue, show that the probability that I am able to sell one ticket to each person in the queue in the case </a:t>
                </a:r>
                <a14:m>
                  <m:oMath xmlns:m="http://schemas.openxmlformats.org/officeDocument/2006/math">
                    <m:r>
                      <a:rPr lang="en-GB" sz="1200" b="0" i="1" smtClean="0">
                        <a:latin typeface="Cambria Math" panose="02040503050406030204" pitchFamily="18" charset="0"/>
                      </a:rPr>
                      <m:t>𝑛</m:t>
                    </m:r>
                    <m:r>
                      <a:rPr lang="en-GB" sz="1200" b="0" i="1" smtClean="0">
                        <a:latin typeface="Cambria Math" panose="02040503050406030204" pitchFamily="18" charset="0"/>
                      </a:rPr>
                      <m:t>=2</m:t>
                    </m:r>
                  </m:oMath>
                </a14:m>
                <a:r>
                  <a:rPr lang="en-GB" sz="1200" dirty="0"/>
                  <a:t> and </a:t>
                </a:r>
                <a14:m>
                  <m:oMath xmlns:m="http://schemas.openxmlformats.org/officeDocument/2006/math">
                    <m:r>
                      <a:rPr lang="en-GB" sz="1200" b="0" i="1" smtClean="0">
                        <a:latin typeface="Cambria Math" panose="02040503050406030204" pitchFamily="18" charset="0"/>
                      </a:rPr>
                      <m:t>𝑚</m:t>
                    </m:r>
                    <m:r>
                      <a:rPr lang="en-GB" sz="1200" b="0" i="1" smtClean="0">
                        <a:latin typeface="Cambria Math" panose="02040503050406030204" pitchFamily="18" charset="0"/>
                      </a:rPr>
                      <m:t>≥2</m:t>
                    </m:r>
                  </m:oMath>
                </a14:m>
                <a:r>
                  <a:rPr lang="en-GB" sz="1200" dirty="0"/>
                  <a:t> is </a:t>
                </a:r>
                <a14:m>
                  <m:oMath xmlns:m="http://schemas.openxmlformats.org/officeDocument/2006/math">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𝑚</m:t>
                        </m:r>
                        <m:r>
                          <a:rPr lang="en-GB" sz="1200" b="0" i="1" smtClean="0">
                            <a:latin typeface="Cambria Math" panose="02040503050406030204" pitchFamily="18" charset="0"/>
                          </a:rPr>
                          <m:t>−1</m:t>
                        </m:r>
                      </m:num>
                      <m:den>
                        <m:r>
                          <a:rPr lang="en-GB" sz="1200" b="0" i="1" smtClean="0">
                            <a:latin typeface="Cambria Math" panose="02040503050406030204" pitchFamily="18" charset="0"/>
                          </a:rPr>
                          <m:t>𝑚</m:t>
                        </m:r>
                        <m:r>
                          <a:rPr lang="en-GB" sz="1200" b="0" i="1" smtClean="0">
                            <a:latin typeface="Cambria Math" panose="02040503050406030204" pitchFamily="18" charset="0"/>
                          </a:rPr>
                          <m:t>+1</m:t>
                        </m:r>
                      </m:den>
                    </m:f>
                  </m:oMath>
                </a14:m>
                <a:endParaRPr lang="en-GB" sz="1200" dirty="0"/>
              </a:p>
              <a:p>
                <a:pPr marL="285750" indent="-285750">
                  <a:buAutoNum type="romanLcParenBoth"/>
                </a:pPr>
                <a:r>
                  <a:rPr lang="en-GB" sz="1200" dirty="0"/>
                  <a:t>Show that the probability that I am able to sell one ticket to each person in the queue in the case </a:t>
                </a:r>
                <a14:m>
                  <m:oMath xmlns:m="http://schemas.openxmlformats.org/officeDocument/2006/math">
                    <m:r>
                      <a:rPr lang="en-GB" sz="1200" b="0" i="1" smtClean="0">
                        <a:latin typeface="Cambria Math" panose="02040503050406030204" pitchFamily="18" charset="0"/>
                      </a:rPr>
                      <m:t>𝑛</m:t>
                    </m:r>
                    <m:r>
                      <a:rPr lang="en-GB" sz="1200" b="0" i="1" smtClean="0">
                        <a:latin typeface="Cambria Math" panose="02040503050406030204" pitchFamily="18" charset="0"/>
                      </a:rPr>
                      <m:t>=3</m:t>
                    </m:r>
                  </m:oMath>
                </a14:m>
                <a:r>
                  <a:rPr lang="en-GB" sz="1200" dirty="0"/>
                  <a:t> and </a:t>
                </a:r>
                <a14:m>
                  <m:oMath xmlns:m="http://schemas.openxmlformats.org/officeDocument/2006/math">
                    <m:r>
                      <a:rPr lang="en-GB" sz="1200" b="0" i="1" smtClean="0">
                        <a:latin typeface="Cambria Math" panose="02040503050406030204" pitchFamily="18" charset="0"/>
                      </a:rPr>
                      <m:t>𝑚</m:t>
                    </m:r>
                    <m:r>
                      <a:rPr lang="en-GB" sz="1200" b="0" i="1" smtClean="0">
                        <a:latin typeface="Cambria Math" panose="02040503050406030204" pitchFamily="18" charset="0"/>
                      </a:rPr>
                      <m:t>≥3</m:t>
                    </m:r>
                  </m:oMath>
                </a14:m>
                <a:r>
                  <a:rPr lang="en-GB" sz="1200" dirty="0"/>
                  <a:t> is </a:t>
                </a:r>
                <a14:m>
                  <m:oMath xmlns:m="http://schemas.openxmlformats.org/officeDocument/2006/math">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𝑚</m:t>
                        </m:r>
                        <m:r>
                          <a:rPr lang="en-GB" sz="1200" b="0" i="1" smtClean="0">
                            <a:latin typeface="Cambria Math" panose="02040503050406030204" pitchFamily="18" charset="0"/>
                          </a:rPr>
                          <m:t>−2</m:t>
                        </m:r>
                      </m:num>
                      <m:den>
                        <m:r>
                          <a:rPr lang="en-GB" sz="1200" b="0" i="1" smtClean="0">
                            <a:latin typeface="Cambria Math" panose="02040503050406030204" pitchFamily="18" charset="0"/>
                          </a:rPr>
                          <m:t>𝑚</m:t>
                        </m:r>
                        <m:r>
                          <a:rPr lang="en-GB" sz="1200" b="0" i="1" smtClean="0">
                            <a:latin typeface="Cambria Math" panose="02040503050406030204" pitchFamily="18" charset="0"/>
                          </a:rPr>
                          <m:t>+1</m:t>
                        </m:r>
                      </m:den>
                    </m:f>
                  </m:oMath>
                </a14:m>
                <a:r>
                  <a:rPr lang="en-GB" sz="1200" dirty="0"/>
                  <a:t>.</a:t>
                </a:r>
              </a:p>
            </p:txBody>
          </p:sp>
        </mc:Choice>
        <mc:Fallback>
          <p:sp>
            <p:nvSpPr>
              <p:cNvPr id="10" name="TextBox 9"/>
              <p:cNvSpPr txBox="1">
                <a:spLocks noRot="1" noChangeAspect="1" noMove="1" noResize="1" noEditPoints="1" noAdjustHandles="1" noChangeArrowheads="1" noChangeShapeType="1" noTextEdit="1"/>
              </p:cNvSpPr>
              <p:nvPr/>
            </p:nvSpPr>
            <p:spPr>
              <a:xfrm>
                <a:off x="4424604" y="1573364"/>
                <a:ext cx="4617796" cy="2647648"/>
              </a:xfrm>
              <a:prstGeom prst="rect">
                <a:avLst/>
              </a:prstGeom>
              <a:blipFill>
                <a:blip r:embed="rId4"/>
                <a:stretch>
                  <a:fillRect l="-132"/>
                </a:stretch>
              </a:blipFill>
            </p:spPr>
            <p:txBody>
              <a:bodyPr/>
              <a:lstStyle/>
              <a:p>
                <a:r>
                  <a:rPr lang="en-US">
                    <a:noFill/>
                  </a:rPr>
                  <a:t> </a:t>
                </a:r>
              </a:p>
            </p:txBody>
          </p:sp>
        </mc:Fallback>
      </mc:AlternateContent>
      <p:sp>
        <p:nvSpPr>
          <p:cNvPr id="11" name="Rectangle 10"/>
          <p:cNvSpPr/>
          <p:nvPr/>
        </p:nvSpPr>
        <p:spPr>
          <a:xfrm>
            <a:off x="92954" y="1963603"/>
            <a:ext cx="261051" cy="24313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1</a:t>
            </a:r>
          </a:p>
        </p:txBody>
      </p:sp>
      <p:sp>
        <p:nvSpPr>
          <p:cNvPr id="12" name="Rectangle 11"/>
          <p:cNvSpPr/>
          <p:nvPr/>
        </p:nvSpPr>
        <p:spPr>
          <a:xfrm>
            <a:off x="4163553" y="1602147"/>
            <a:ext cx="261051" cy="24313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2</a:t>
            </a:r>
          </a:p>
        </p:txBody>
      </p:sp>
      <p:sp>
        <p:nvSpPr>
          <p:cNvPr id="13" name="Rectangle 12"/>
          <p:cNvSpPr/>
          <p:nvPr/>
        </p:nvSpPr>
        <p:spPr>
          <a:xfrm>
            <a:off x="4198264" y="4653136"/>
            <a:ext cx="261051" cy="24313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3</a:t>
            </a:r>
          </a:p>
        </p:txBody>
      </p:sp>
      <p:sp>
        <p:nvSpPr>
          <p:cNvPr id="14" name="Rectangle 13"/>
          <p:cNvSpPr/>
          <p:nvPr/>
        </p:nvSpPr>
        <p:spPr>
          <a:xfrm>
            <a:off x="4544832" y="5185387"/>
            <a:ext cx="4408668" cy="148397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5" name="TextBox 7">
            <a:extLst>
              <a:ext uri="{FF2B5EF4-FFF2-40B4-BE49-F238E27FC236}">
                <a16:creationId xmlns:a16="http://schemas.microsoft.com/office/drawing/2014/main" id="{075B4E23-3E17-D047-94EF-0811F871D3C4}"/>
              </a:ext>
            </a:extLst>
          </p:cNvPr>
          <p:cNvSpPr txBox="1"/>
          <p:nvPr/>
        </p:nvSpPr>
        <p:spPr>
          <a:xfrm>
            <a:off x="4163553" y="73211"/>
            <a:ext cx="4878847" cy="193899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a:solidFill>
                  <a:schemeClr val="bg1"/>
                </a:solidFill>
              </a:rPr>
              <a:t>Complete before the lesson	</a:t>
            </a:r>
            <a:r>
              <a:rPr lang="en-US" sz="2400" dirty="0" smtClean="0">
                <a:solidFill>
                  <a:schemeClr val="bg1"/>
                </a:solidFill>
              </a:rPr>
              <a:t>Q1-2</a:t>
            </a:r>
            <a:endParaRPr lang="en-US" sz="2400" dirty="0">
              <a:solidFill>
                <a:schemeClr val="bg1"/>
              </a:solidFill>
            </a:endParaRPr>
          </a:p>
          <a:p>
            <a:r>
              <a:rPr lang="en-US" sz="2400" dirty="0" smtClean="0">
                <a:solidFill>
                  <a:srgbClr val="00B050"/>
                </a:solidFill>
              </a:rPr>
              <a:t>Green</a:t>
            </a:r>
            <a:r>
              <a:rPr lang="en-US" sz="2400" dirty="0"/>
              <a:t>		</a:t>
            </a:r>
            <a:r>
              <a:rPr lang="en-US" sz="2400" dirty="0" smtClean="0"/>
              <a:t>Q3-4</a:t>
            </a:r>
            <a:endParaRPr lang="en-US" sz="2400" dirty="0"/>
          </a:p>
          <a:p>
            <a:r>
              <a:rPr lang="en-US" sz="2400" dirty="0" smtClean="0">
                <a:solidFill>
                  <a:schemeClr val="accent6"/>
                </a:solidFill>
              </a:rPr>
              <a:t>Amber		</a:t>
            </a:r>
            <a:r>
              <a:rPr lang="en-US" sz="2400" dirty="0" smtClean="0"/>
              <a:t>Q5-6</a:t>
            </a:r>
            <a:endParaRPr lang="en-US" sz="2400" dirty="0" smtClean="0">
              <a:solidFill>
                <a:schemeClr val="accent6"/>
              </a:solidFill>
            </a:endParaRPr>
          </a:p>
          <a:p>
            <a:r>
              <a:rPr lang="en-US" sz="2400" dirty="0" smtClean="0">
                <a:solidFill>
                  <a:srgbClr val="FF0000"/>
                </a:solidFill>
              </a:rPr>
              <a:t>Red		Ext</a:t>
            </a:r>
            <a:r>
              <a:rPr lang="en-US" sz="2400" dirty="0" smtClean="0"/>
              <a:t>		</a:t>
            </a:r>
          </a:p>
          <a:p>
            <a:endParaRPr lang="en-US" sz="2400" dirty="0"/>
          </a:p>
        </p:txBody>
      </p:sp>
    </p:spTree>
    <p:extLst>
      <p:ext uri="{BB962C8B-B14F-4D97-AF65-F5344CB8AC3E}">
        <p14:creationId xmlns:p14="http://schemas.microsoft.com/office/powerpoint/2010/main" val="258017873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4"/>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4"/>
                                        </p:tgtEl>
                                      </p:cBhvr>
                                    </p:animEffect>
                                    <p:set>
                                      <p:cBhvr>
                                        <p:cTn id="7"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24268</TotalTime>
  <Words>358</Words>
  <Application>Microsoft Office PowerPoint</Application>
  <PresentationFormat>On-screen Show (4:3)</PresentationFormat>
  <Paragraphs>53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Cambria Math</vt:lpstr>
      <vt:lpstr>Office Theme</vt:lpstr>
      <vt:lpstr>PowerPoint Presentation</vt:lpstr>
      <vt:lpstr>PowerPoint Presentation</vt:lpstr>
      <vt:lpstr>PowerPoint Presentation</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Frost J</dc:creator>
  <cp:lastModifiedBy>Richard Lawton</cp:lastModifiedBy>
  <cp:revision>829</cp:revision>
  <cp:lastPrinted>2018-09-23T03:29:18Z</cp:lastPrinted>
  <dcterms:created xsi:type="dcterms:W3CDTF">2013-02-28T07:36:55Z</dcterms:created>
  <dcterms:modified xsi:type="dcterms:W3CDTF">2019-09-17T03:49:42Z</dcterms:modified>
</cp:coreProperties>
</file>