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58" r:id="rId2"/>
    <p:sldId id="650" r:id="rId3"/>
    <p:sldId id="656" r:id="rId4"/>
    <p:sldId id="626" r:id="rId5"/>
    <p:sldId id="652" r:id="rId6"/>
    <p:sldId id="655" r:id="rId7"/>
    <p:sldId id="657" r:id="rId8"/>
    <p:sldId id="63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660" autoAdjust="0"/>
    <p:restoredTop sz="88534" autoAdjust="0"/>
  </p:normalViewPr>
  <p:slideViewPr>
    <p:cSldViewPr>
      <p:cViewPr varScale="1">
        <p:scale>
          <a:sx n="70" d="100"/>
          <a:sy n="70" d="100"/>
        </p:scale>
        <p:origin x="7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634" y="836712"/>
                <a:ext cx="9142856" cy="5878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0" b="1" dirty="0"/>
                  <a:t>Binomial Expansion</a:t>
                </a:r>
              </a:p>
              <a:p>
                <a:pPr algn="ctr"/>
                <a:r>
                  <a:rPr lang="en-GB" sz="8000" dirty="0"/>
                  <a:t>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8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8000" i="1">
                                <a:latin typeface="Cambria Math"/>
                              </a:rPr>
                              <m:t>1+</m:t>
                            </m:r>
                            <m:r>
                              <a:rPr lang="en-GB" sz="8000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GB" sz="80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endParaRPr lang="en-GB" sz="2800" dirty="0"/>
              </a:p>
              <a:p>
                <a:pPr marL="457200" indent="-457200" algn="ctr">
                  <a:buFontTx/>
                  <a:buChar char="-"/>
                </a:pPr>
                <a:endParaRPr lang="en-GB" sz="2800" dirty="0"/>
              </a:p>
              <a:p>
                <a:pPr marL="457200" indent="-457200" algn="ctr">
                  <a:buFontTx/>
                  <a:buChar char="-"/>
                </a:pPr>
                <a:endParaRPr lang="en-GB" sz="1400" dirty="0"/>
              </a:p>
              <a:p>
                <a:pPr algn="ctr"/>
                <a:r>
                  <a:rPr lang="en-GB" sz="8000" dirty="0"/>
                  <a:t>Chapter 4</a:t>
                </a:r>
              </a:p>
              <a:p>
                <a:pPr algn="ctr"/>
                <a:r>
                  <a:rPr lang="en-GB" sz="8000" dirty="0"/>
                  <a:t>(Part 1 of 1)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4" y="836712"/>
                <a:ext cx="9142856" cy="5878532"/>
              </a:xfrm>
              <a:prstGeom prst="rect">
                <a:avLst/>
              </a:prstGeom>
              <a:blipFill>
                <a:blip r:embed="rId2"/>
                <a:stretch>
                  <a:fillRect l="-2067" t="-4456" r="-1933" b="-4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497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Formulas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3527" t="17257" r="32452" b="52487"/>
          <a:stretch/>
        </p:blipFill>
        <p:spPr>
          <a:xfrm>
            <a:off x="395536" y="1259977"/>
            <a:ext cx="8476536" cy="31649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764704"/>
            <a:ext cx="9143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/>
              <a:t>Given in the formula booklet:</a:t>
            </a:r>
            <a:endParaRPr lang="en-GB" sz="2800" dirty="0"/>
          </a:p>
        </p:txBody>
      </p:sp>
      <p:sp>
        <p:nvSpPr>
          <p:cNvPr id="9" name="Oval 8"/>
          <p:cNvSpPr/>
          <p:nvPr/>
        </p:nvSpPr>
        <p:spPr>
          <a:xfrm>
            <a:off x="755576" y="1844824"/>
            <a:ext cx="792088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9910" y="3573016"/>
            <a:ext cx="792088" cy="648072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55397" y="4651765"/>
            <a:ext cx="3511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Use when the question is: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63509" y="5103675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(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3200" b="1" dirty="0">
                <a:solidFill>
                  <a:srgbClr val="FF0000"/>
                </a:solidFill>
              </a:rPr>
              <a:t> + </a:t>
            </a:r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FF0000"/>
                </a:solidFill>
              </a:rPr>
              <a:t>)</a:t>
            </a:r>
            <a:r>
              <a:rPr lang="en-GB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77025" y="5688450"/>
            <a:ext cx="19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(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3200" b="1" dirty="0">
                <a:solidFill>
                  <a:srgbClr val="FF0000"/>
                </a:solidFill>
              </a:rPr>
              <a:t> + 3</a:t>
            </a:r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FF0000"/>
                </a:solidFill>
              </a:rPr>
              <a:t>)</a:t>
            </a:r>
            <a:r>
              <a:rPr lang="en-GB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78091" y="6273225"/>
            <a:ext cx="19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(</a:t>
            </a:r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200" b="1" dirty="0">
                <a:solidFill>
                  <a:srgbClr val="FF0000"/>
                </a:solidFill>
              </a:rPr>
              <a:t> – 2</a:t>
            </a:r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FF0000"/>
                </a:solidFill>
              </a:rPr>
              <a:t>)</a:t>
            </a:r>
            <a:r>
              <a:rPr lang="en-GB" sz="32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79046" y="5671988"/>
            <a:ext cx="19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FF"/>
                </a:solidFill>
              </a:rPr>
              <a:t>(</a:t>
            </a:r>
            <a:r>
              <a:rPr lang="en-GB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200" b="1" dirty="0">
                <a:solidFill>
                  <a:srgbClr val="0000FF"/>
                </a:solidFill>
              </a:rPr>
              <a:t> + 3</a:t>
            </a:r>
            <a:r>
              <a:rPr lang="en-GB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0000FF"/>
                </a:solidFill>
              </a:rPr>
              <a:t>)</a:t>
            </a:r>
            <a:r>
              <a:rPr lang="en-GB" sz="32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80112" y="6256763"/>
            <a:ext cx="19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FF"/>
                </a:solidFill>
              </a:rPr>
              <a:t>(</a:t>
            </a:r>
            <a:r>
              <a:rPr lang="en-GB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200" b="1" dirty="0">
                <a:solidFill>
                  <a:srgbClr val="0000FF"/>
                </a:solidFill>
              </a:rPr>
              <a:t> – 2</a:t>
            </a:r>
            <a:r>
              <a:rPr lang="en-GB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0000FF"/>
                </a:solidFill>
              </a:rPr>
              <a:t>)</a:t>
            </a:r>
            <a:r>
              <a:rPr lang="en-GB" sz="32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-1/2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03671" y="5087213"/>
            <a:ext cx="1930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FF"/>
                </a:solidFill>
              </a:rPr>
              <a:t>(</a:t>
            </a:r>
            <a:r>
              <a:rPr lang="en-GB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3200" b="1" dirty="0">
                <a:solidFill>
                  <a:srgbClr val="0000FF"/>
                </a:solidFill>
              </a:rPr>
              <a:t> + </a:t>
            </a:r>
            <a:r>
              <a:rPr lang="en-GB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b="1" dirty="0">
                <a:solidFill>
                  <a:srgbClr val="0000FF"/>
                </a:solidFill>
              </a:rPr>
              <a:t>)</a:t>
            </a:r>
            <a:r>
              <a:rPr lang="en-GB" sz="3200" b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en-GB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200" b="1" baseline="300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6016" y="4675200"/>
            <a:ext cx="3511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Use when the question is:</a:t>
            </a:r>
          </a:p>
        </p:txBody>
      </p:sp>
      <p:sp>
        <p:nvSpPr>
          <p:cNvPr id="8" name="Rectangle 7"/>
          <p:cNvSpPr/>
          <p:nvPr/>
        </p:nvSpPr>
        <p:spPr>
          <a:xfrm>
            <a:off x="6768181" y="2276872"/>
            <a:ext cx="1587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</a:rPr>
              <a:t>Natural Numbers: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</a:rPr>
              <a:t>positive integers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314379" y="3959478"/>
            <a:ext cx="282962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arial" panose="020B0604020202020204" pitchFamily="34" charset="0"/>
              </a:rPr>
              <a:t>Real Numbers: </a:t>
            </a:r>
          </a:p>
          <a:p>
            <a:pPr algn="ctr"/>
            <a:r>
              <a:rPr lang="en-GB" sz="1400" dirty="0">
                <a:solidFill>
                  <a:srgbClr val="0000FF"/>
                </a:solidFill>
                <a:latin typeface="arial" panose="020B0604020202020204" pitchFamily="34" charset="0"/>
              </a:rPr>
              <a:t>all rational and irrational numbers</a:t>
            </a:r>
          </a:p>
          <a:p>
            <a:pPr algn="ctr"/>
            <a:r>
              <a:rPr lang="en-GB" sz="1400" dirty="0">
                <a:solidFill>
                  <a:srgbClr val="0000FF"/>
                </a:solidFill>
                <a:latin typeface="arial" panose="020B0604020202020204" pitchFamily="34" charset="0"/>
              </a:rPr>
              <a:t>(positive, negatives and fractions)</a:t>
            </a:r>
            <a:endParaRPr lang="en-GB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18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8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Factorials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2414" t="70482" r="20998" b="6760"/>
          <a:stretch/>
        </p:blipFill>
        <p:spPr>
          <a:xfrm>
            <a:off x="152272" y="1175489"/>
            <a:ext cx="8839238" cy="980704"/>
          </a:xfrm>
          <a:prstGeom prst="rect">
            <a:avLst/>
          </a:prstGeom>
          <a:ln w="28575">
            <a:solidFill>
              <a:srgbClr val="0000FF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348880"/>
            <a:ext cx="7153790" cy="435959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 rot="18799161">
            <a:off x="3040027" y="59175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FF"/>
                </a:solidFill>
              </a:rPr>
              <a:t>3rd term</a:t>
            </a:r>
          </a:p>
        </p:txBody>
      </p:sp>
      <p:sp>
        <p:nvSpPr>
          <p:cNvPr id="15" name="TextBox 14"/>
          <p:cNvSpPr txBox="1"/>
          <p:nvPr/>
        </p:nvSpPr>
        <p:spPr>
          <a:xfrm rot="18859171">
            <a:off x="2044044" y="69485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FF"/>
                </a:solidFill>
              </a:rPr>
              <a:t>2nd term</a:t>
            </a:r>
          </a:p>
        </p:txBody>
      </p:sp>
      <p:sp>
        <p:nvSpPr>
          <p:cNvPr id="16" name="TextBox 15"/>
          <p:cNvSpPr txBox="1"/>
          <p:nvPr/>
        </p:nvSpPr>
        <p:spPr>
          <a:xfrm rot="18941892">
            <a:off x="1476914" y="607445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FF"/>
                </a:solidFill>
              </a:rPr>
              <a:t>1st term</a:t>
            </a:r>
          </a:p>
        </p:txBody>
      </p:sp>
    </p:spTree>
    <p:extLst>
      <p:ext uri="{BB962C8B-B14F-4D97-AF65-F5344CB8AC3E}">
        <p14:creationId xmlns:p14="http://schemas.microsoft.com/office/powerpoint/2010/main" val="2048551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-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0993" y="743502"/>
                <a:ext cx="8905503" cy="5637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Expand and find the first four terms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latin typeface="Cambria Math"/>
                          </a:rPr>
                          <m:t>1−3</m:t>
                        </m:r>
                        <m:r>
                          <a:rPr lang="en-GB" sz="28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93" y="743502"/>
                <a:ext cx="8905503" cy="563744"/>
              </a:xfrm>
              <a:prstGeom prst="rect">
                <a:avLst/>
              </a:prstGeom>
              <a:blipFill>
                <a:blip r:embed="rId2"/>
                <a:stretch>
                  <a:fillRect b="-14655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39552" y="1427294"/>
                <a:ext cx="4176464" cy="4484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𝟑</m:t>
                          </m:r>
                          <m:r>
                            <a:rPr lang="en-GB" sz="3200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den>
                      </m:f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GB" sz="3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GB" sz="3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2 </m:t>
                          </m:r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den>
                      </m:f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𝟑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GB" sz="32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427294"/>
                <a:ext cx="4176464" cy="4484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655906" y="1427294"/>
                <a:ext cx="147126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/>
                      </a:rPr>
                      <m:t>𝑛</m:t>
                    </m:r>
                    <m:r>
                      <a:rPr lang="en-GB" sz="36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GB" sz="3600" dirty="0"/>
                  <a:t>= </a:t>
                </a:r>
                <a:r>
                  <a:rPr lang="en-GB" sz="3600" dirty="0">
                    <a:solidFill>
                      <a:srgbClr val="FF0000"/>
                    </a:solidFill>
                  </a:rPr>
                  <a:t>½</a:t>
                </a:r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906" y="1427294"/>
                <a:ext cx="1471261" cy="646331"/>
              </a:xfrm>
              <a:prstGeom prst="rect">
                <a:avLst/>
              </a:prstGeom>
              <a:blipFill>
                <a:blip r:embed="rId4"/>
                <a:stretch>
                  <a:fillRect t="-14151" r="-2905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7257267" y="1427294"/>
                <a:ext cx="1783015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GB" sz="3600" dirty="0"/>
                  <a:t>= </a:t>
                </a:r>
                <a:r>
                  <a:rPr lang="en-GB" sz="3600" dirty="0">
                    <a:solidFill>
                      <a:srgbClr val="0000FF"/>
                    </a:solidFill>
                  </a:rPr>
                  <a:t>-3</a:t>
                </a:r>
                <a:r>
                  <a:rPr lang="en-GB" sz="3600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600" dirty="0">
                    <a:solidFill>
                      <a:srgbClr val="0000FF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7267" y="1427294"/>
                <a:ext cx="1783015" cy="646331"/>
              </a:xfrm>
              <a:prstGeom prst="rect">
                <a:avLst/>
              </a:prstGeom>
              <a:blipFill>
                <a:blip r:embed="rId5"/>
                <a:stretch>
                  <a:fillRect t="-16038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119432" y="692696"/>
                <a:ext cx="1845056" cy="627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1</m:t>
                              </m:r>
                              <m:r>
                                <a:rPr lang="en-GB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−3</m:t>
                              </m:r>
                              <m:r>
                                <a:rPr lang="en-GB" sz="24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432" y="692696"/>
                <a:ext cx="1845056" cy="62735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2329" y="2119210"/>
            <a:ext cx="2769285" cy="26778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475656" y="5828445"/>
                <a:ext cx="6057556" cy="936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  <m:r>
                            <a:rPr lang="en-GB" sz="28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rad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𝟐𝟕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𝟏𝟔</m:t>
                          </m:r>
                        </m:den>
                      </m:f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5828445"/>
                <a:ext cx="6057556" cy="93698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105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Combining Expansions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59523" y="1808339"/>
                <a:ext cx="1440160" cy="1170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GB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GB" sz="4400" b="0" i="1" baseline="30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d>
                          <m:dPr>
                            <m:ctrlPr>
                              <a:rPr lang="en-GB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GB" sz="4400" b="0" i="1" baseline="30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523" y="1808339"/>
                <a:ext cx="1440160" cy="11708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92080" y="2039845"/>
                <a:ext cx="214642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039845"/>
                <a:ext cx="214642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899592" y="980728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Question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3968" y="1001732"/>
            <a:ext cx="394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Expansion Required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19872" y="2332233"/>
            <a:ext cx="11520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247503" y="3552827"/>
                <a:ext cx="1440160" cy="1121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lang="en-GB" sz="4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400" b="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en-GB" sz="4400" b="0" i="1" baseline="300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000" dirty="0"/>
                  <a:t>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7503" y="3552827"/>
                <a:ext cx="1440160" cy="11215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280060" y="3784333"/>
                <a:ext cx="241893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060" y="3784333"/>
                <a:ext cx="241893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3407852" y="4076721"/>
            <a:ext cx="11520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7584" y="5517232"/>
                <a:ext cx="2088232" cy="780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517232"/>
                <a:ext cx="2088232" cy="780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436096" y="5229200"/>
                <a:ext cx="2146421" cy="9845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i="1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229200"/>
                <a:ext cx="2146421" cy="984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3407852" y="5877272"/>
            <a:ext cx="115201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059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Combining Expansions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179512" y="1001732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Question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3968" y="1001732"/>
            <a:ext cx="3946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Expansion Required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929487" y="3506114"/>
            <a:ext cx="78006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932040" y="3445957"/>
            <a:ext cx="78006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-189415" y="2609082"/>
                <a:ext cx="2304256" cy="1729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9415" y="2609082"/>
                <a:ext cx="2304256" cy="17291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65591" y="2492896"/>
                <a:ext cx="1973104" cy="1845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40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0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4000" i="1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sz="36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GB" sz="360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3600" i="1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591" y="2492896"/>
                <a:ext cx="1973104" cy="1845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693350" y="2924944"/>
                <a:ext cx="3450432" cy="8059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32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350" y="2924944"/>
                <a:ext cx="3450432" cy="8059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073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54003"/>
            <a:ext cx="7986342" cy="144016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Combining Expansions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79712" y="2370812"/>
                <a:ext cx="4968334" cy="1183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24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370812"/>
                <a:ext cx="4968334" cy="11835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1520" y="4221088"/>
                <a:ext cx="3636403" cy="1484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 </m:t>
                      </m:r>
                    </m:oMath>
                  </m:oMathPara>
                </a14:m>
                <a:endParaRPr lang="en-GB" b="0" i="1" dirty="0">
                  <a:solidFill>
                    <a:srgbClr val="FF0000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+…</m:t>
                      </m:r>
                    </m:oMath>
                  </m:oMathPara>
                </a14:m>
                <a:endParaRPr lang="en-GB" sz="2400" b="1" i="1" dirty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21088"/>
                <a:ext cx="3636403" cy="14843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75955" y="4141397"/>
                <a:ext cx="4890572" cy="155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i="1">
                          <a:solidFill>
                            <a:srgbClr val="0000FF"/>
                          </a:solidFill>
                          <a:latin typeface="Cambria Math"/>
                        </a:rPr>
                        <m:t>=1+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i="1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×−</m:t>
                          </m:r>
                          <m:f>
                            <m:f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2!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2400" b="1" i="1">
                          <a:solidFill>
                            <a:srgbClr val="0000FF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2400" b="1" i="1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GB" sz="2400" b="1" i="1">
                          <a:solidFill>
                            <a:srgbClr val="0000FF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2400" b="1" i="1">
                          <a:solidFill>
                            <a:srgbClr val="0000FF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𝟖</m:t>
                          </m:r>
                        </m:den>
                      </m:f>
                      <m:sSup>
                        <m:sSupPr>
                          <m:ctrlP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24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GB" sz="2400" b="1" i="1">
                          <a:solidFill>
                            <a:srgbClr val="0000FF"/>
                          </a:solidFill>
                          <a:latin typeface="Cambria Math"/>
                        </a:rPr>
                        <m:t>−…</m:t>
                      </m:r>
                    </m:oMath>
                  </m:oMathPara>
                </a14:m>
                <a:br>
                  <a:rPr lang="en-GB" i="1" dirty="0">
                    <a:solidFill>
                      <a:srgbClr val="0000FF"/>
                    </a:solidFill>
                    <a:latin typeface="Cambria Math"/>
                  </a:rPr>
                </a:br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5955" y="4141397"/>
                <a:ext cx="4890572" cy="15583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3874060" y="3789040"/>
            <a:ext cx="0" cy="2664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10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754003"/>
            <a:ext cx="7986342" cy="144016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Binomial Expansion – Combining Expansions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23728" y="2371006"/>
                <a:ext cx="4968334" cy="9845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000" b="0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371006"/>
                <a:ext cx="4968334" cy="9845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483768" y="3823417"/>
                <a:ext cx="4752528" cy="28996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GB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2000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GB" sz="20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GB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2000" b="1" i="1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20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/>
                <a:endParaRPr lang="en-GB" sz="2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=1+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solidFill>
                            <a:prstClr val="black"/>
                          </a:solidFill>
                          <a:latin typeface="Cambria Math"/>
                        </a:rPr>
                        <m:t>+…</m:t>
                      </m:r>
                    </m:oMath>
                  </m:oMathPara>
                </a14:m>
                <a:br>
                  <a:rPr lang="en-GB" sz="2000" i="1" dirty="0">
                    <a:solidFill>
                      <a:prstClr val="black"/>
                    </a:solidFill>
                    <a:latin typeface="Cambria Math"/>
                  </a:rPr>
                </a:br>
                <a:endParaRPr lang="en-GB" sz="2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:endParaRPr lang="en-GB" sz="20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𝟏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GB" sz="3200" b="1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823417"/>
                <a:ext cx="4752528" cy="28996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347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26968</TotalTime>
  <Words>248</Words>
  <Application>Microsoft Macintosh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965</cp:revision>
  <dcterms:created xsi:type="dcterms:W3CDTF">2013-02-28T07:36:55Z</dcterms:created>
  <dcterms:modified xsi:type="dcterms:W3CDTF">2019-07-06T12:29:30Z</dcterms:modified>
</cp:coreProperties>
</file>