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47" r:id="rId2"/>
    <p:sldId id="640" r:id="rId3"/>
    <p:sldId id="641" r:id="rId4"/>
    <p:sldId id="635" r:id="rId5"/>
    <p:sldId id="645" r:id="rId6"/>
    <p:sldId id="642" r:id="rId7"/>
    <p:sldId id="646" r:id="rId8"/>
    <p:sldId id="636" r:id="rId9"/>
    <p:sldId id="648" r:id="rId10"/>
    <p:sldId id="637" r:id="rId11"/>
    <p:sldId id="639" r:id="rId12"/>
    <p:sldId id="64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034" autoAdjust="0"/>
    <p:restoredTop sz="88534" autoAdjust="0"/>
  </p:normalViewPr>
  <p:slideViewPr>
    <p:cSldViewPr>
      <p:cViewPr varScale="1">
        <p:scale>
          <a:sx n="70" d="100"/>
          <a:sy n="70" d="100"/>
        </p:scale>
        <p:origin x="648" y="1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6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10" Type="http://schemas.openxmlformats.org/officeDocument/2006/relationships/image" Target="../media/image190.png"/><Relationship Id="rId4" Type="http://schemas.openxmlformats.org/officeDocument/2006/relationships/image" Target="../media/image16.png"/><Relationship Id="rId9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E21266-E977-4E7F-8B7E-66942F8F50B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DCD659B-9B0F-4736-B272-47379BEFFD3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Year 2 Pure Mathematics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94170A7-F542-433D-AE47-C7A950C348C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634" y="836712"/>
                <a:ext cx="9142856" cy="587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0" b="1" dirty="0"/>
                  <a:t>Binomial Expansion</a:t>
                </a:r>
              </a:p>
              <a:p>
                <a:pPr algn="ctr"/>
                <a:r>
                  <a:rPr lang="en-GB" sz="8000" dirty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8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8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8000" i="1">
                                <a:latin typeface="Cambria Math"/>
                              </a:rPr>
                              <m:t>𝑎</m:t>
                            </m:r>
                            <m:r>
                              <a:rPr lang="en-GB" sz="8000" i="1">
                                <a:latin typeface="Cambria Math"/>
                              </a:rPr>
                              <m:t>+</m:t>
                            </m:r>
                            <m:r>
                              <a:rPr lang="en-GB" sz="8000" i="1">
                                <a:latin typeface="Cambria Math"/>
                              </a:rPr>
                              <m:t>𝑏𝑥</m:t>
                            </m:r>
                          </m:e>
                        </m:d>
                      </m:e>
                      <m:sup>
                        <m:r>
                          <a:rPr lang="en-GB" sz="80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457200" indent="-457200" algn="ctr">
                  <a:buFontTx/>
                  <a:buChar char="-"/>
                </a:pPr>
                <a:endParaRPr lang="en-GB" sz="2800" dirty="0"/>
              </a:p>
              <a:p>
                <a:pPr marL="457200" indent="-457200" algn="ctr">
                  <a:buFontTx/>
                  <a:buChar char="-"/>
                </a:pPr>
                <a:endParaRPr lang="en-GB" sz="1400" dirty="0"/>
              </a:p>
              <a:p>
                <a:pPr algn="ctr"/>
                <a:r>
                  <a:rPr lang="en-GB" sz="8000" dirty="0"/>
                  <a:t>Chapter 4</a:t>
                </a:r>
              </a:p>
              <a:p>
                <a:pPr algn="ctr"/>
                <a:r>
                  <a:rPr lang="en-GB" sz="8000" dirty="0"/>
                  <a:t>(Part 3 of 3)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" y="836712"/>
                <a:ext cx="9142856" cy="5878532"/>
              </a:xfrm>
              <a:prstGeom prst="rect">
                <a:avLst/>
              </a:prstGeom>
              <a:blipFill>
                <a:blip r:embed="rId2"/>
                <a:stretch>
                  <a:fillRect l="-2067" t="-4456" r="-1933" b="-4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93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99-100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20BC57-9537-47DC-9CF8-D5EA0B97268B}"/>
                  </a:ext>
                </a:extLst>
              </p:cNvPr>
              <p:cNvSpPr txBox="1"/>
              <p:nvPr/>
            </p:nvSpPr>
            <p:spPr>
              <a:xfrm>
                <a:off x="236048" y="3822834"/>
                <a:ext cx="3934335" cy="2232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Extension</a:t>
                </a:r>
              </a:p>
              <a:p>
                <a:endParaRPr lang="en-GB" sz="700" dirty="0"/>
              </a:p>
              <a:p>
                <a:r>
                  <a:rPr lang="en-GB" sz="1600" dirty="0"/>
                  <a:t>[</a:t>
                </a:r>
                <a:r>
                  <a:rPr lang="en-GB" sz="1400" dirty="0"/>
                  <a:t>AEA 2006 Q1]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1400" dirty="0"/>
                  <a:t>, write down the binomial series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/>
                  <a:t> in ascending powers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up to and including the term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Hence, or otherwise, show that</a:t>
                </a:r>
                <a:br>
                  <a:rPr lang="en-GB" sz="1400" dirty="0"/>
                </a:b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br>
                  <a:rPr lang="en-GB" sz="1400" dirty="0"/>
                </a:br>
                <a:r>
                  <a:rPr lang="en-GB" sz="1400" dirty="0"/>
                  <a:t>can be written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400" dirty="0"/>
                  <a:t>. Write down the values of the integers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set of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for which the series in part (b) is convergent.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20BC57-9537-47DC-9CF8-D5EA0B972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48" y="3822834"/>
                <a:ext cx="3934335" cy="2232406"/>
              </a:xfrm>
              <a:prstGeom prst="rect">
                <a:avLst/>
              </a:prstGeom>
              <a:blipFill>
                <a:blip r:embed="rId2"/>
                <a:stretch>
                  <a:fillRect l="-968" t="-565" r="-1290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A363DD4-9E41-4E1F-802E-B95F65A4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972706"/>
            <a:ext cx="4714872" cy="27758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91E82F7-51AF-4099-A80A-8F5FE694923D}"/>
              </a:ext>
            </a:extLst>
          </p:cNvPr>
          <p:cNvSpPr/>
          <p:nvPr/>
        </p:nvSpPr>
        <p:spPr>
          <a:xfrm>
            <a:off x="4742121" y="3934047"/>
            <a:ext cx="4384275" cy="368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7AABC9-07E5-4CF1-A2AF-D01307083EDC}"/>
              </a:ext>
            </a:extLst>
          </p:cNvPr>
          <p:cNvSpPr/>
          <p:nvPr/>
        </p:nvSpPr>
        <p:spPr>
          <a:xfrm>
            <a:off x="4742120" y="4302185"/>
            <a:ext cx="4384275" cy="982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7C6DB-9C5C-4EC1-8FC9-70235F5CE6CD}"/>
              </a:ext>
            </a:extLst>
          </p:cNvPr>
          <p:cNvSpPr/>
          <p:nvPr/>
        </p:nvSpPr>
        <p:spPr>
          <a:xfrm>
            <a:off x="4733793" y="5284380"/>
            <a:ext cx="4384275" cy="15417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6FA16-6B1A-6B4D-B4A4-4ED82A22C3FF}"/>
              </a:ext>
            </a:extLst>
          </p:cNvPr>
          <p:cNvSpPr txBox="1"/>
          <p:nvPr/>
        </p:nvSpPr>
        <p:spPr>
          <a:xfrm>
            <a:off x="1028136" y="1752267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 all parts</a:t>
            </a:r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Q2-3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Q4-5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Q6-8</a:t>
            </a:r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433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324AB0-810B-4924-8986-8E3FB52F6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20" y="850717"/>
            <a:ext cx="7038975" cy="2057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00CFDD4-0D22-4D59-9690-0B96A48A2B2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6CA42B02-3EA8-4309-AA06-47F10FF13B1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7791657-25EC-46A8-94D3-CB5180E8663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07E126B-D340-410D-ADBC-BEC28AA05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159707"/>
            <a:ext cx="5552158" cy="35258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342E72-F85A-447A-A792-587BBD803B5A}"/>
              </a:ext>
            </a:extLst>
          </p:cNvPr>
          <p:cNvSpPr/>
          <p:nvPr/>
        </p:nvSpPr>
        <p:spPr>
          <a:xfrm>
            <a:off x="1841564" y="3139033"/>
            <a:ext cx="5826780" cy="1082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46B4FE-7440-4C9A-80E7-14149E09C11B}"/>
              </a:ext>
            </a:extLst>
          </p:cNvPr>
          <p:cNvSpPr/>
          <p:nvPr/>
        </p:nvSpPr>
        <p:spPr>
          <a:xfrm>
            <a:off x="1841564" y="4212761"/>
            <a:ext cx="5826780" cy="2493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</p:spTree>
    <p:extLst>
      <p:ext uri="{BB962C8B-B14F-4D97-AF65-F5344CB8AC3E}">
        <p14:creationId xmlns:p14="http://schemas.microsoft.com/office/powerpoint/2010/main" val="256431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102-103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D252DDA-9547-294D-9A2B-FD828635B0E1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Q2-3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Q4-5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</a:t>
            </a:r>
            <a:r>
              <a:rPr lang="en-US" sz="2400"/>
              <a:t>	Q6-7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89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Binomial Expansion -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𝑏𝑥</m:t>
                              </m:r>
                            </m:e>
                          </m:d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372" y="783541"/>
                <a:ext cx="8353037" cy="12577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/>
                  <a:t>Find first four terms in the binomial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i="1">
                                <a:latin typeface="Cambria Math"/>
                              </a:rPr>
                              <m:t>4+</m:t>
                            </m:r>
                            <m:r>
                              <a:rPr lang="en-GB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72" y="783541"/>
                <a:ext cx="8353037" cy="1257780"/>
              </a:xfrm>
              <a:prstGeom prst="rect">
                <a:avLst/>
              </a:prstGeom>
              <a:blipFill>
                <a:blip r:embed="rId3"/>
                <a:stretch>
                  <a:fillRect r="-35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3527" t="17257" r="32452" b="52487"/>
          <a:stretch/>
        </p:blipFill>
        <p:spPr>
          <a:xfrm>
            <a:off x="179512" y="3140968"/>
            <a:ext cx="8476536" cy="316498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29457" y="5445224"/>
            <a:ext cx="792088" cy="64807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578129" y="4201924"/>
            <a:ext cx="1587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</a:rPr>
              <a:t>Natural Numbers: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</a:rPr>
              <a:t>positive integers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5002" y="5877272"/>
            <a:ext cx="29001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arial" panose="020B0604020202020204" pitchFamily="34" charset="0"/>
              </a:rPr>
              <a:t>Real Numbers: </a:t>
            </a:r>
          </a:p>
          <a:p>
            <a:pPr algn="ctr"/>
            <a:r>
              <a:rPr lang="en-GB" sz="1400" dirty="0">
                <a:solidFill>
                  <a:srgbClr val="0000FF"/>
                </a:solidFill>
                <a:latin typeface="arial" panose="020B0604020202020204" pitchFamily="34" charset="0"/>
              </a:rPr>
              <a:t>all rational and irrational numbers</a:t>
            </a:r>
          </a:p>
          <a:p>
            <a:pPr algn="ctr"/>
            <a:r>
              <a:rPr lang="en-GB" sz="1400" dirty="0">
                <a:solidFill>
                  <a:srgbClr val="0000FF"/>
                </a:solidFill>
                <a:latin typeface="arial" panose="020B0604020202020204" pitchFamily="34" charset="0"/>
              </a:rPr>
              <a:t>(positive, negatives and fractions)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228370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Which formula should you use?</a:t>
            </a:r>
          </a:p>
        </p:txBody>
      </p:sp>
    </p:spTree>
    <p:extLst>
      <p:ext uri="{BB962C8B-B14F-4D97-AF65-F5344CB8AC3E}">
        <p14:creationId xmlns:p14="http://schemas.microsoft.com/office/powerpoint/2010/main" val="32932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Binomial Expansion -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𝑏𝑥</m:t>
                              </m:r>
                            </m:e>
                          </m:d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7414" y="880222"/>
                <a:ext cx="8568952" cy="6807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Find first four terms in the binomial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</a:rPr>
                              <m:t>4+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14" y="880222"/>
                <a:ext cx="8568952" cy="680764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4489" y="4365104"/>
                <a:ext cx="6714801" cy="1987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400" b="0" i="1" smtClean="0">
                                  <a:latin typeface="Cambria Math"/>
                                </a:rPr>
                                <m:t>4+</m:t>
                              </m:r>
                              <m:r>
                                <a:rPr lang="en-GB" sz="4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/>
                        </a:rPr>
                        <m:t>=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e>
                        <m:sup>
                          <m:f>
                            <m:fPr>
                              <m:ctrlPr>
                                <a:rPr lang="en-GB" sz="4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400" b="0" i="1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4400" b="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489" y="4365104"/>
                <a:ext cx="6714801" cy="19872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944370"/>
                <a:ext cx="9144000" cy="13193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tx1"/>
                    </a:solidFill>
                  </a:rPr>
                  <a:t>You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4+</m:t>
                            </m:r>
                            <m:r>
                              <a:rPr lang="en-GB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GB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to be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1+</m:t>
                            </m:r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. </a:t>
                </a:r>
              </a:p>
              <a:p>
                <a:pPr algn="ctr"/>
                <a:r>
                  <a:rPr lang="en-GB" sz="3600" dirty="0">
                    <a:solidFill>
                      <a:schemeClr val="tx1"/>
                    </a:solidFill>
                  </a:rPr>
                  <a:t>So factorise the 4 out.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44370"/>
                <a:ext cx="9144000" cy="1319336"/>
              </a:xfrm>
              <a:prstGeom prst="rect">
                <a:avLst/>
              </a:prstGeom>
              <a:blipFill>
                <a:blip r:embed="rId5"/>
                <a:stretch>
                  <a:fillRect b="-171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3372" y="1662384"/>
                <a:ext cx="8317034" cy="734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1+</m:t>
                            </m:r>
                            <m:r>
                              <a:rPr lang="en-GB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=1+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𝑛𝑥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2!</m:t>
                        </m:r>
                      </m:den>
                    </m:f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3!</m:t>
                        </m:r>
                      </m:den>
                    </m:f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+…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72" y="1662384"/>
                <a:ext cx="8317034" cy="7341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3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Binomial Expansion – Write in the form (1 + </a:t>
              </a:r>
              <a:r>
                <a:rPr lang="en-GB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GB" sz="3200" dirty="0"/>
                <a:t>)</a:t>
              </a:r>
              <a:r>
                <a:rPr lang="en-GB" sz="32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sz="3200" dirty="0"/>
                <a:t>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35696" y="1034096"/>
                <a:ext cx="3240360" cy="552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/>
                                </a:rPr>
                                <m:t>2+</m:t>
                              </m:r>
                              <m:r>
                                <a:rPr lang="en-GB" sz="3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 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b="1" i="1" dirty="0">
                  <a:latin typeface="Cambria Math"/>
                </a:endParaRPr>
              </a:p>
              <a:p>
                <a:endParaRPr lang="en-GB" sz="36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/>
                                </a:rPr>
                                <m:t>9+2</m:t>
                              </m:r>
                              <m:r>
                                <a:rPr lang="en-GB" sz="3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 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b="1" i="1" dirty="0">
                  <a:latin typeface="Cambria Math"/>
                </a:endParaRPr>
              </a:p>
              <a:p>
                <a:endParaRPr lang="en-GB" sz="3600" b="1" i="1" dirty="0">
                  <a:latin typeface="Cambria Math"/>
                </a:endParaRPr>
              </a:p>
              <a:p>
                <a:endParaRPr lang="en-GB" sz="36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/>
                                </a:rPr>
                                <m:t>5−2</m:t>
                              </m:r>
                              <m:r>
                                <a:rPr lang="en-GB" sz="3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b="0" i="1" dirty="0">
                  <a:latin typeface="Cambria Math"/>
                </a:endParaRPr>
              </a:p>
              <a:p>
                <a:endParaRPr lang="en-GB" sz="3600" b="1" i="1" dirty="0">
                  <a:latin typeface="Cambria Math"/>
                </a:endParaRPr>
              </a:p>
              <a:p>
                <a:endParaRPr lang="en-GB" sz="3600" b="1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latin typeface="Cambria Math"/>
                              </a:rPr>
                              <m:t>16+3</m:t>
                            </m:r>
                            <m:r>
                              <a:rPr lang="en-GB" sz="36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36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36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034096"/>
                <a:ext cx="3240360" cy="55297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90310" y="805841"/>
                <a:ext cx="2117311" cy="1004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>
                              <a:latin typeface="Cambria Math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sz="24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sz="2400" b="1" i="1">
                              <a:latin typeface="Cambria Math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310" y="805841"/>
                <a:ext cx="2117311" cy="100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132235"/>
            <a:ext cx="1674768" cy="1046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812649" y="3813054"/>
                <a:ext cx="2486002" cy="1004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  <m:sSup>
                        <m:sSupPr>
                          <m:ctrlP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GB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49" y="3813054"/>
                <a:ext cx="2486002" cy="1004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96995" y="5461272"/>
                <a:ext cx="2301656" cy="1136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𝟏𝟔</m:t>
                                  </m:r>
                                </m:den>
                              </m:f>
                              <m:r>
                                <a:rPr lang="en-GB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995" y="5461272"/>
                <a:ext cx="2301656" cy="1136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57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Binomial Expansion – Combining Expansions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443" y="1829343"/>
                <a:ext cx="1440160" cy="1170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4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GB" sz="4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GB" sz="4400" b="0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d>
                          <m:dPr>
                            <m:ctrlPr>
                              <a:rPr lang="en-GB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4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GB" sz="4400" b="0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43" y="1829343"/>
                <a:ext cx="1440160" cy="11708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87824" y="2017515"/>
                <a:ext cx="214642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4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4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017515"/>
                <a:ext cx="214642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79512" y="100173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Question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2308" y="1011150"/>
            <a:ext cx="394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Expansion Required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7756" y="2336246"/>
            <a:ext cx="78006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7423" y="3573831"/>
                <a:ext cx="1440160" cy="1121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GB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4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GB" sz="4400" b="0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23" y="3573831"/>
                <a:ext cx="1440160" cy="1121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09810" y="3806538"/>
                <a:ext cx="24189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4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4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810" y="3806538"/>
                <a:ext cx="241893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2195736" y="4080734"/>
            <a:ext cx="72008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504" y="5538236"/>
                <a:ext cx="2088232" cy="780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rad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538236"/>
                <a:ext cx="2088232" cy="780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951267" y="5229200"/>
                <a:ext cx="2146421" cy="984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GB" sz="4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4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67" y="5229200"/>
                <a:ext cx="2146421" cy="984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195736" y="5881285"/>
            <a:ext cx="79208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341615" y="1688386"/>
                <a:ext cx="2596801" cy="1302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GB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sz="4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4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615" y="1688386"/>
                <a:ext cx="2596801" cy="13024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239023" y="3392518"/>
                <a:ext cx="2801986" cy="1302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4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GB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sz="40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4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023" y="3392518"/>
                <a:ext cx="2801986" cy="13024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349069" y="5002368"/>
                <a:ext cx="2596801" cy="1520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GB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sz="4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069" y="5002368"/>
                <a:ext cx="2596801" cy="15206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>
            <a:off x="5292080" y="2392627"/>
            <a:ext cx="78006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280060" y="4137115"/>
            <a:ext cx="72008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280060" y="5937666"/>
            <a:ext cx="79208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885178" y="2824925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178" y="2824925"/>
                <a:ext cx="64807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00997" y="4669709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997" y="4669709"/>
                <a:ext cx="648072" cy="461665"/>
              </a:xfrm>
              <a:prstGeom prst="rect">
                <a:avLst/>
              </a:prstGeom>
              <a:blipFill>
                <a:blip r:embed="rId12"/>
                <a:stretch>
                  <a:fillRect l="-1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914987" y="6256777"/>
                <a:ext cx="648072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987" y="6256777"/>
                <a:ext cx="648072" cy="6488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V="1">
            <a:off x="6341615" y="2625877"/>
            <a:ext cx="174601" cy="199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209811" y="4496372"/>
            <a:ext cx="174601" cy="199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445949" y="6213765"/>
            <a:ext cx="174601" cy="199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69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6" grpId="0"/>
      <p:bldP spid="25" grpId="0"/>
      <p:bldP spid="26" grpId="0"/>
      <p:bldP spid="27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Binomial Expansion -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𝑏𝑥</m:t>
                              </m:r>
                            </m:e>
                          </m:d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407" y="847087"/>
                <a:ext cx="8784975" cy="6807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Find first four terms in the binomial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</a:rPr>
                              <m:t>4+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07" y="847087"/>
                <a:ext cx="8784975" cy="680764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1075" y="1719531"/>
                <a:ext cx="4680520" cy="1297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4+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  <m:sup>
                          <m:f>
                            <m:fPr>
                              <m:ctrlPr>
                                <a:rPr lang="en-GB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800" b="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75" y="1719531"/>
                <a:ext cx="4680520" cy="1297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0001" y="3191036"/>
                <a:ext cx="8532440" cy="3313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en-GB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1+</m:t>
                      </m:r>
                      <m:d>
                        <m:d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×−</m:t>
                              </m:r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×−</m:t>
                              </m:r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4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4000" dirty="0">
                  <a:solidFill>
                    <a:srgbClr val="00B050"/>
                  </a:solidFill>
                </a:endParaRPr>
              </a:p>
              <a:p>
                <a:pPr lvl="0"/>
                <a:endParaRPr lang="en-GB" sz="24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en-GB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/>
                        </a:rPr>
                        <m:t>1+</m:t>
                      </m:r>
                      <m:f>
                        <m:f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128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1024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4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/>
                <a:endParaRPr lang="en-GB" sz="24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r>
                        <a:rPr lang="en-GB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GB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𝟔𝟒</m:t>
                          </m:r>
                        </m:den>
                      </m:f>
                      <m:sSup>
                        <m:sSupPr>
                          <m:ctrlP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𝟓𝟏𝟐</m:t>
                          </m:r>
                        </m:den>
                      </m:f>
                      <m:sSup>
                        <m:sSupPr>
                          <m:ctrlP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1" y="3191036"/>
                <a:ext cx="8532440" cy="33132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44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Binomial Expansion – When is it Valid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790186" y="661984"/>
            <a:ext cx="142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(1 + 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200" b="1" dirty="0"/>
              <a:t>)</a:t>
            </a:r>
            <a:r>
              <a:rPr lang="en-GB" sz="3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6148" y="1625697"/>
                <a:ext cx="225227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2+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b="1" i="1" dirty="0">
                  <a:latin typeface="Cambria Math"/>
                </a:endParaRPr>
              </a:p>
              <a:p>
                <a:endParaRPr lang="en-GB" sz="2400" b="1" i="1" dirty="0">
                  <a:latin typeface="Cambria Math"/>
                </a:endParaRPr>
              </a:p>
              <a:p>
                <a:endParaRPr lang="en-GB" sz="24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9+2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b="1" i="1" dirty="0">
                  <a:latin typeface="Cambria Math"/>
                </a:endParaRPr>
              </a:p>
              <a:p>
                <a:endParaRPr lang="en-GB" sz="2400" b="1" i="1" dirty="0">
                  <a:latin typeface="Cambria Math"/>
                </a:endParaRPr>
              </a:p>
              <a:p>
                <a:endParaRPr lang="en-GB" sz="2400" b="1" i="1" dirty="0">
                  <a:latin typeface="Cambria Math"/>
                </a:endParaRPr>
              </a:p>
              <a:p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5−2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b="0" i="1" dirty="0">
                  <a:latin typeface="Cambria Math"/>
                </a:endParaRPr>
              </a:p>
              <a:p>
                <a:endParaRPr lang="en-GB" sz="2400" b="1" i="1" dirty="0">
                  <a:latin typeface="Cambria Math"/>
                </a:endParaRPr>
              </a:p>
              <a:p>
                <a:br>
                  <a:rPr lang="en-GB" sz="2400" b="1" i="1" dirty="0">
                    <a:latin typeface="Cambria Math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16+3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48" y="1625697"/>
                <a:ext cx="2252273" cy="44558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08A99F-E1FC-46EC-9A63-0337D0B7A6AE}"/>
                  </a:ext>
                </a:extLst>
              </p:cNvPr>
              <p:cNvSpPr txBox="1"/>
              <p:nvPr/>
            </p:nvSpPr>
            <p:spPr>
              <a:xfrm>
                <a:off x="5076056" y="1378118"/>
                <a:ext cx="3291392" cy="91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&lt;1  =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08A99F-E1FC-46EC-9A63-0337D0B7A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378118"/>
                <a:ext cx="3291392" cy="9140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F8CDBF-BBD9-4E24-B3B9-F433D89D370F}"/>
                  </a:ext>
                </a:extLst>
              </p:cNvPr>
              <p:cNvSpPr txBox="1"/>
              <p:nvPr/>
            </p:nvSpPr>
            <p:spPr>
              <a:xfrm>
                <a:off x="5076056" y="2653058"/>
                <a:ext cx="3291392" cy="91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&lt;1  =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F8CDBF-BBD9-4E24-B3B9-F433D89D3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653058"/>
                <a:ext cx="3291392" cy="9140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0A8235-8A37-4B03-8BD0-ECE35BD8EF49}"/>
                  </a:ext>
                </a:extLst>
              </p:cNvPr>
              <p:cNvSpPr txBox="1"/>
              <p:nvPr/>
            </p:nvSpPr>
            <p:spPr>
              <a:xfrm>
                <a:off x="5076056" y="4073738"/>
                <a:ext cx="3291392" cy="91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&lt;1  =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0A8235-8A37-4B03-8BD0-ECE35BD8E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073738"/>
                <a:ext cx="3291392" cy="9140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6DB727-2876-463F-8B39-2F507FCFB71C}"/>
                  </a:ext>
                </a:extLst>
              </p:cNvPr>
              <p:cNvSpPr txBox="1"/>
              <p:nvPr/>
            </p:nvSpPr>
            <p:spPr>
              <a:xfrm>
                <a:off x="5148014" y="5366907"/>
                <a:ext cx="3291392" cy="91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&lt;1  =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6DB727-2876-463F-8B39-2F507FCFB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14" y="5366907"/>
                <a:ext cx="3291392" cy="9140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66482" y="1446951"/>
                <a:ext cx="1634037" cy="776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>
                              <a:latin typeface="Cambria Math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1" i="1">
                              <a:latin typeface="Cambria Math"/>
                            </a:rPr>
                            <m:t>−</m:t>
                          </m:r>
                          <m:r>
                            <a:rPr lang="en-GB" b="1" i="1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482" y="1446951"/>
                <a:ext cx="1634037" cy="7764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0186" y="2741064"/>
            <a:ext cx="1243692" cy="749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597552" y="4142571"/>
                <a:ext cx="1909754" cy="776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  <m:sSup>
                        <m:sSupPr>
                          <m:ctrlPr>
                            <a:rPr lang="en-GB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GB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552" y="4142571"/>
                <a:ext cx="1909754" cy="7764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693058" y="5329398"/>
                <a:ext cx="1771895" cy="874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GB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𝟏𝟔</m:t>
                                  </m:r>
                                </m:den>
                              </m:f>
                              <m:r>
                                <a:rPr lang="en-GB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058" y="5329398"/>
                <a:ext cx="1771895" cy="8748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599060" y="692761"/>
            <a:ext cx="1994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Valid when:</a:t>
            </a:r>
            <a:endParaRPr lang="en-GB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399792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Binomial Expansion – Exam Question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653"/>
          <a:stretch/>
        </p:blipFill>
        <p:spPr bwMode="auto">
          <a:xfrm>
            <a:off x="827584" y="692696"/>
            <a:ext cx="7679654" cy="19442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780928"/>
            <a:ext cx="6480720" cy="39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7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7" y="1089173"/>
            <a:ext cx="5217935" cy="199105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2177" y="695432"/>
            <a:ext cx="399379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2013 (Withdrawn) Q1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3" y="3140968"/>
            <a:ext cx="5903328" cy="367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26" y="5074054"/>
            <a:ext cx="3680155" cy="87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512" y="3140968"/>
            <a:ext cx="5284114" cy="3673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13085" y="5051083"/>
            <a:ext cx="3530915" cy="894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5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26836</TotalTime>
  <Words>365</Words>
  <Application>Microsoft Macintosh PowerPoint</Application>
  <PresentationFormat>On-screen Show (4:3)</PresentationFormat>
  <Paragraphs>112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947</cp:revision>
  <dcterms:created xsi:type="dcterms:W3CDTF">2013-02-28T07:36:55Z</dcterms:created>
  <dcterms:modified xsi:type="dcterms:W3CDTF">2019-07-06T12:30:57Z</dcterms:modified>
</cp:coreProperties>
</file>