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0"/>
  </p:notesMasterIdLst>
  <p:sldIdLst>
    <p:sldId id="256" r:id="rId3"/>
    <p:sldId id="259" r:id="rId4"/>
    <p:sldId id="258" r:id="rId5"/>
    <p:sldId id="260" r:id="rId6"/>
    <p:sldId id="267" r:id="rId7"/>
    <p:sldId id="268" r:id="rId8"/>
    <p:sldId id="62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4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BD9840-0D51-45E7-AAD0-DD471B5BE228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6D252-D7BF-459C-AA2C-F8271A569C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3870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82886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3047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9663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56498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36357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88795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49584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129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71955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50307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7515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8440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3" Type="http://schemas.openxmlformats.org/officeDocument/2006/relationships/image" Target="../media/image12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17" Type="http://schemas.openxmlformats.org/officeDocument/2006/relationships/image" Target="../media/image27.png"/><Relationship Id="rId2" Type="http://schemas.openxmlformats.org/officeDocument/2006/relationships/image" Target="../media/image13.png"/><Relationship Id="rId16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5" Type="http://schemas.openxmlformats.org/officeDocument/2006/relationships/image" Target="../media/image2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1546296" y="1696923"/>
            <a:ext cx="6175408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Volumes of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Revolution</a:t>
            </a:r>
            <a:endParaRPr lang="ja-JP" altLang="en-US" sz="80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latin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282696" y="4645215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7B27685-B151-4840-9B2F-8C3E632E36C2}"/>
              </a:ext>
            </a:extLst>
          </p:cNvPr>
          <p:cNvSpPr txBox="1"/>
          <p:nvPr/>
        </p:nvSpPr>
        <p:spPr>
          <a:xfrm>
            <a:off x="550416" y="1325563"/>
            <a:ext cx="151195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arenR"/>
            </a:pPr>
            <a:r>
              <a:rPr lang="en-US" dirty="0">
                <a:latin typeface="Comic Sans MS" panose="030F0702030302020204" pitchFamily="66" charset="0"/>
              </a:rPr>
              <a:t>Evaluate: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a)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b)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c)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14A46C50-E8A4-42CE-AE23-DB4498BC75E7}"/>
                  </a:ext>
                </a:extLst>
              </p:cNvPr>
              <p:cNvSpPr txBox="1"/>
              <p:nvPr/>
            </p:nvSpPr>
            <p:spPr>
              <a:xfrm>
                <a:off x="1043126" y="1832448"/>
                <a:ext cx="1528687" cy="4843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GB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−6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14A46C50-E8A4-42CE-AE23-DB4498BC75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126" y="1832448"/>
                <a:ext cx="1528687" cy="48436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FFB5B4B5-E8E7-48B9-BC93-F3FF37606537}"/>
                  </a:ext>
                </a:extLst>
              </p:cNvPr>
              <p:cNvSpPr txBox="1"/>
              <p:nvPr/>
            </p:nvSpPr>
            <p:spPr>
              <a:xfrm>
                <a:off x="1043126" y="2519734"/>
                <a:ext cx="1005916" cy="6079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sub>
                        <m:sup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FFB5B4B5-E8E7-48B9-BC93-F3FF376065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126" y="2519734"/>
                <a:ext cx="1005916" cy="60792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01665B43-4B90-49A7-BBE5-B5E63270CC6A}"/>
                  </a:ext>
                </a:extLst>
              </p:cNvPr>
              <p:cNvSpPr txBox="1"/>
              <p:nvPr/>
            </p:nvSpPr>
            <p:spPr>
              <a:xfrm>
                <a:off x="1043126" y="3426523"/>
                <a:ext cx="1052211" cy="4843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01665B43-4B90-49A7-BBE5-B5E63270CC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126" y="3426523"/>
                <a:ext cx="1052211" cy="4843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4BCE8DF9-E6FA-435A-82A2-9F734E6E7653}"/>
                  </a:ext>
                </a:extLst>
              </p:cNvPr>
              <p:cNvSpPr txBox="1"/>
              <p:nvPr/>
            </p:nvSpPr>
            <p:spPr>
              <a:xfrm>
                <a:off x="550416" y="4590770"/>
                <a:ext cx="2717885" cy="1591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2) Find the area of the region bounded by the curve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𝑠𝑒𝑐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, the x-axis, the y-axis and the line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4BCE8DF9-E6FA-435A-82A2-9F734E6E76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416" y="4590770"/>
                <a:ext cx="2717885" cy="1591461"/>
              </a:xfrm>
              <a:prstGeom prst="rect">
                <a:avLst/>
              </a:prstGeom>
              <a:blipFill>
                <a:blip r:embed="rId5"/>
                <a:stretch>
                  <a:fillRect l="-1794" t="-1533" r="-1570" b="-53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F32E2AEC-42C1-44F4-9F2A-C51DC1AC65D1}"/>
                  </a:ext>
                </a:extLst>
              </p:cNvPr>
              <p:cNvSpPr txBox="1"/>
              <p:nvPr/>
            </p:nvSpPr>
            <p:spPr>
              <a:xfrm>
                <a:off x="4180700" y="1325563"/>
                <a:ext cx="3865829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3) The region R is bounded by the curve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, the x-axis and the lines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. The region is rotated through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 radians about the x-axis. Find the volume of the object generated.</a:t>
                </a:r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F32E2AEC-42C1-44F4-9F2A-C51DC1AC65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700" y="1325563"/>
                <a:ext cx="3865829" cy="1754326"/>
              </a:xfrm>
              <a:prstGeom prst="rect">
                <a:avLst/>
              </a:prstGeom>
              <a:blipFill>
                <a:blip r:embed="rId6"/>
                <a:stretch>
                  <a:fillRect l="-1420" t="-1389" r="-1262" b="-4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A27821B-4B47-4778-8E93-20480F344415}"/>
                  </a:ext>
                </a:extLst>
              </p:cNvPr>
              <p:cNvSpPr txBox="1"/>
              <p:nvPr/>
            </p:nvSpPr>
            <p:spPr>
              <a:xfrm>
                <a:off x="2774483" y="1920745"/>
                <a:ext cx="6941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15633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A27821B-4B47-4778-8E93-20480F3444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4483" y="1920745"/>
                <a:ext cx="694101" cy="276999"/>
              </a:xfrm>
              <a:prstGeom prst="rect">
                <a:avLst/>
              </a:prstGeom>
              <a:blipFill>
                <a:blip r:embed="rId7"/>
                <a:stretch>
                  <a:fillRect l="-7895" r="-8772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6F0EE322-F611-4AD3-8CBF-94D43E64E991}"/>
                  </a:ext>
                </a:extLst>
              </p:cNvPr>
              <p:cNvSpPr txBox="1"/>
              <p:nvPr/>
            </p:nvSpPr>
            <p:spPr>
              <a:xfrm>
                <a:off x="2280784" y="2463884"/>
                <a:ext cx="749628" cy="5827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6F0EE322-F611-4AD3-8CBF-94D43E64E9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0784" y="2463884"/>
                <a:ext cx="749628" cy="58272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467AAFD5-8532-4AC9-9201-51140E4629D5}"/>
                  </a:ext>
                </a:extLst>
              </p:cNvPr>
              <p:cNvSpPr txBox="1"/>
              <p:nvPr/>
            </p:nvSpPr>
            <p:spPr>
              <a:xfrm>
                <a:off x="2353211" y="3442622"/>
                <a:ext cx="1068690" cy="552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1−13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467AAFD5-8532-4AC9-9201-51140E4629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3211" y="3442622"/>
                <a:ext cx="1068690" cy="55284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0702F40B-9015-4865-96DC-A01FE3704678}"/>
                  </a:ext>
                </a:extLst>
              </p:cNvPr>
              <p:cNvSpPr txBox="1"/>
              <p:nvPr/>
            </p:nvSpPr>
            <p:spPr>
              <a:xfrm>
                <a:off x="2530668" y="6043731"/>
                <a:ext cx="4857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1.41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0702F40B-9015-4865-96DC-A01FE37046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0668" y="6043731"/>
                <a:ext cx="485710" cy="276999"/>
              </a:xfrm>
              <a:prstGeom prst="rect">
                <a:avLst/>
              </a:prstGeom>
              <a:blipFill>
                <a:blip r:embed="rId10"/>
                <a:stretch>
                  <a:fillRect l="-10000" r="-1250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26AD544C-271C-4535-BB01-089C94FBB332}"/>
                  </a:ext>
                </a:extLst>
              </p:cNvPr>
              <p:cNvSpPr txBox="1"/>
              <p:nvPr/>
            </p:nvSpPr>
            <p:spPr>
              <a:xfrm>
                <a:off x="5822066" y="3274265"/>
                <a:ext cx="835293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59566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26AD544C-271C-4535-BB01-089C94FBB3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2066" y="3274265"/>
                <a:ext cx="835293" cy="52418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959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B38A01E-7DA4-41D7-9E3C-DDAA32F18184}"/>
              </a:ext>
            </a:extLst>
          </p:cNvPr>
          <p:cNvSpPr/>
          <p:nvPr/>
        </p:nvSpPr>
        <p:spPr>
          <a:xfrm>
            <a:off x="1278333" y="2035187"/>
            <a:ext cx="6587381" cy="228524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72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72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4A</a:t>
            </a:r>
            <a:endParaRPr lang="ja-JP" altLang="en-US" sz="72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latin typeface="Segoe UI Black" panose="020B0A02040204020203" pitchFamily="34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22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337171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calculate volumes of revolution of solids rotated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𝝅</m:t>
                    </m:r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radians about the x-axis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You have already learned about this in Core Pure 1!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b="1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This section is essentially a reminder, but you may need to apply a wider variety of techniques in order to perform the integrals themselves…</a:t>
                </a:r>
                <a:r>
                  <a:rPr lang="en-US" sz="1400" b="1" dirty="0">
                    <a:latin typeface="Comic Sans MS" panose="030F0702030302020204" pitchFamily="66" charset="0"/>
                  </a:rPr>
                  <a:t> 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337171" cy="4776787"/>
              </a:xfrm>
              <a:blipFill>
                <a:blip r:embed="rId2"/>
                <a:stretch>
                  <a:fillRect t="-766" r="-18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986875CE-8440-4562-868C-520F45CAE762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986875CE-8440-4562-868C-520F45CAE7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0627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337171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calculate volumes of revolution of solids rotated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𝝅</m:t>
                    </m:r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radians about the x-axis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region R is bounded by the curve with equation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the x-axis and the lines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volume of the solid formed when region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rotated through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radians about the x-axis.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337171" cy="4776787"/>
              </a:xfrm>
              <a:blipFill>
                <a:blip r:embed="rId2"/>
                <a:stretch>
                  <a:fillRect t="-766" r="-7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986875CE-8440-4562-868C-520F45CAE762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986875CE-8440-4562-868C-520F45CAE7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58B4B40-5C7A-499F-8086-24E6F0EF79A9}"/>
                  </a:ext>
                </a:extLst>
              </p:cNvPr>
              <p:cNvSpPr txBox="1"/>
              <p:nvPr/>
            </p:nvSpPr>
            <p:spPr>
              <a:xfrm>
                <a:off x="4095750" y="1390650"/>
                <a:ext cx="1227323" cy="4886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358B4B40-5C7A-499F-8086-24E6F0EF79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5750" y="1390650"/>
                <a:ext cx="1227323" cy="488660"/>
              </a:xfrm>
              <a:prstGeom prst="rect">
                <a:avLst/>
              </a:prstGeom>
              <a:blipFill>
                <a:blip r:embed="rId4"/>
                <a:stretch>
                  <a:fillRect b="-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45F37A2B-3F9D-4175-8B2E-57F29AD35188}"/>
                  </a:ext>
                </a:extLst>
              </p:cNvPr>
              <p:cNvSpPr txBox="1"/>
              <p:nvPr/>
            </p:nvSpPr>
            <p:spPr>
              <a:xfrm>
                <a:off x="4267200" y="1981200"/>
                <a:ext cx="1549142" cy="5421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𝑠𝑖𝑛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45F37A2B-3F9D-4175-8B2E-57F29AD351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1981200"/>
                <a:ext cx="1549142" cy="5421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E081AC09-D5B5-4063-8E67-B567EBE4A6F9}"/>
                  </a:ext>
                </a:extLst>
              </p:cNvPr>
              <p:cNvSpPr txBox="1"/>
              <p:nvPr/>
            </p:nvSpPr>
            <p:spPr>
              <a:xfrm>
                <a:off x="4286250" y="2647950"/>
                <a:ext cx="1433149" cy="5421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E081AC09-D5B5-4063-8E67-B567EBE4A6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6250" y="2647950"/>
                <a:ext cx="1433149" cy="54213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円弧 8">
            <a:extLst>
              <a:ext uri="{FF2B5EF4-FFF2-40B4-BE49-F238E27FC236}">
                <a16:creationId xmlns:a16="http://schemas.microsoft.com/office/drawing/2014/main" id="{5F9CDEB9-5531-47C9-A798-13BC28FCC1B2}"/>
              </a:ext>
            </a:extLst>
          </p:cNvPr>
          <p:cNvSpPr/>
          <p:nvPr/>
        </p:nvSpPr>
        <p:spPr>
          <a:xfrm>
            <a:off x="5743575" y="1647825"/>
            <a:ext cx="381000" cy="63817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円弧 9">
            <a:extLst>
              <a:ext uri="{FF2B5EF4-FFF2-40B4-BE49-F238E27FC236}">
                <a16:creationId xmlns:a16="http://schemas.microsoft.com/office/drawing/2014/main" id="{B1232DA5-B054-4C95-B500-7325B3B466CF}"/>
              </a:ext>
            </a:extLst>
          </p:cNvPr>
          <p:cNvSpPr/>
          <p:nvPr/>
        </p:nvSpPr>
        <p:spPr>
          <a:xfrm>
            <a:off x="5715000" y="2324100"/>
            <a:ext cx="381000" cy="63817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A89D1CE-3893-4BF3-B31F-05BF26B02386}"/>
              </a:ext>
            </a:extLst>
          </p:cNvPr>
          <p:cNvSpPr txBox="1"/>
          <p:nvPr/>
        </p:nvSpPr>
        <p:spPr>
          <a:xfrm>
            <a:off x="6086475" y="1533525"/>
            <a:ext cx="28479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the limits and the function. Remember the whole function needs to be squared!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9A6B346-D2BB-486E-804B-9606ABD452B5}"/>
              </a:ext>
            </a:extLst>
          </p:cNvPr>
          <p:cNvSpPr txBox="1"/>
          <p:nvPr/>
        </p:nvSpPr>
        <p:spPr>
          <a:xfrm>
            <a:off x="6076950" y="2362200"/>
            <a:ext cx="2847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the bracket (there will often be more to do than this!)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F9CC3F3E-3B76-469E-A597-AC2BB27D44E5}"/>
                  </a:ext>
                </a:extLst>
              </p:cNvPr>
              <p:cNvSpPr txBox="1"/>
              <p:nvPr/>
            </p:nvSpPr>
            <p:spPr>
              <a:xfrm>
                <a:off x="4295775" y="3333750"/>
                <a:ext cx="1960280" cy="5421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𝑐𝑜𝑠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F9CC3F3E-3B76-469E-A597-AC2BB27D44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5775" y="3333750"/>
                <a:ext cx="1960280" cy="54213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円弧 13">
            <a:extLst>
              <a:ext uri="{FF2B5EF4-FFF2-40B4-BE49-F238E27FC236}">
                <a16:creationId xmlns:a16="http://schemas.microsoft.com/office/drawing/2014/main" id="{6AE8BE41-1F1E-4465-A217-9925AF9FD30C}"/>
              </a:ext>
            </a:extLst>
          </p:cNvPr>
          <p:cNvSpPr/>
          <p:nvPr/>
        </p:nvSpPr>
        <p:spPr>
          <a:xfrm>
            <a:off x="6143625" y="3000375"/>
            <a:ext cx="381000" cy="63817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43E83D4-1BCB-4BD0-B243-5B79B45D2142}"/>
              </a:ext>
            </a:extLst>
          </p:cNvPr>
          <p:cNvSpPr txBox="1"/>
          <p:nvPr/>
        </p:nvSpPr>
        <p:spPr>
          <a:xfrm>
            <a:off x="6419850" y="2943225"/>
            <a:ext cx="28479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If it cannot be integrated easily, find a way to change it using rules you know…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8B6E518F-2CE8-49D3-8605-BA6C8864F0DE}"/>
                  </a:ext>
                </a:extLst>
              </p:cNvPr>
              <p:cNvSpPr txBox="1"/>
              <p:nvPr/>
            </p:nvSpPr>
            <p:spPr>
              <a:xfrm>
                <a:off x="561975" y="4552950"/>
                <a:ext cx="158113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=1−2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8B6E518F-2CE8-49D3-8605-BA6C8864F0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975" y="4552950"/>
                <a:ext cx="1581138" cy="215444"/>
              </a:xfrm>
              <a:prstGeom prst="rect">
                <a:avLst/>
              </a:prstGeom>
              <a:blipFill>
                <a:blip r:embed="rId8"/>
                <a:stretch>
                  <a:fillRect l="-2308" r="-385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AC420E61-6FCD-4CED-AD3A-CA6ECBCDB793}"/>
                  </a:ext>
                </a:extLst>
              </p:cNvPr>
              <p:cNvSpPr txBox="1"/>
              <p:nvPr/>
            </p:nvSpPr>
            <p:spPr>
              <a:xfrm>
                <a:off x="504825" y="5105400"/>
                <a:ext cx="158113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AC420E61-6FCD-4CED-AD3A-CA6ECBCDB7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825" y="5105400"/>
                <a:ext cx="1581138" cy="215444"/>
              </a:xfrm>
              <a:prstGeom prst="rect">
                <a:avLst/>
              </a:prstGeom>
              <a:blipFill>
                <a:blip r:embed="rId9"/>
                <a:stretch>
                  <a:fillRect l="-2317" r="-1544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FEEC92D8-D875-4F81-9C5F-E3C53372DE3F}"/>
                  </a:ext>
                </a:extLst>
              </p:cNvPr>
              <p:cNvSpPr txBox="1"/>
              <p:nvPr/>
            </p:nvSpPr>
            <p:spPr>
              <a:xfrm>
                <a:off x="609600" y="5524500"/>
                <a:ext cx="1760097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FEEC92D8-D875-4F81-9C5F-E3C53372DE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5524500"/>
                <a:ext cx="1760097" cy="403316"/>
              </a:xfrm>
              <a:prstGeom prst="rect">
                <a:avLst/>
              </a:prstGeom>
              <a:blipFill>
                <a:blip r:embed="rId10"/>
                <a:stretch>
                  <a:fillRect l="-1730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1337063D-BCB8-4697-BA28-924CA9DF037D}"/>
                  </a:ext>
                </a:extLst>
              </p:cNvPr>
              <p:cNvSpPr txBox="1"/>
              <p:nvPr/>
            </p:nvSpPr>
            <p:spPr>
              <a:xfrm>
                <a:off x="514350" y="6038850"/>
                <a:ext cx="1859483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1337063D-BCB8-4697-BA28-924CA9DF03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350" y="6038850"/>
                <a:ext cx="1859483" cy="403316"/>
              </a:xfrm>
              <a:prstGeom prst="rect">
                <a:avLst/>
              </a:prstGeom>
              <a:blipFill>
                <a:blip r:embed="rId11"/>
                <a:stretch>
                  <a:fillRect l="-1639" t="-1515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円弧 19">
            <a:extLst>
              <a:ext uri="{FF2B5EF4-FFF2-40B4-BE49-F238E27FC236}">
                <a16:creationId xmlns:a16="http://schemas.microsoft.com/office/drawing/2014/main" id="{4A77CB3D-6BCA-4914-AE19-73C065927B9B}"/>
              </a:ext>
            </a:extLst>
          </p:cNvPr>
          <p:cNvSpPr/>
          <p:nvPr/>
        </p:nvSpPr>
        <p:spPr>
          <a:xfrm>
            <a:off x="2095500" y="4695825"/>
            <a:ext cx="314325" cy="48577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0000FF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円弧 20">
            <a:extLst>
              <a:ext uri="{FF2B5EF4-FFF2-40B4-BE49-F238E27FC236}">
                <a16:creationId xmlns:a16="http://schemas.microsoft.com/office/drawing/2014/main" id="{7598B46F-D8E8-4041-B6EC-68892FC0FEE0}"/>
              </a:ext>
            </a:extLst>
          </p:cNvPr>
          <p:cNvSpPr/>
          <p:nvPr/>
        </p:nvSpPr>
        <p:spPr>
          <a:xfrm>
            <a:off x="2266950" y="5238750"/>
            <a:ext cx="314325" cy="48577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0000FF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円弧 21">
            <a:extLst>
              <a:ext uri="{FF2B5EF4-FFF2-40B4-BE49-F238E27FC236}">
                <a16:creationId xmlns:a16="http://schemas.microsoft.com/office/drawing/2014/main" id="{7A551EC8-12AD-49C7-A33C-70BD45B465F1}"/>
              </a:ext>
            </a:extLst>
          </p:cNvPr>
          <p:cNvSpPr/>
          <p:nvPr/>
        </p:nvSpPr>
        <p:spPr>
          <a:xfrm>
            <a:off x="2286000" y="5791200"/>
            <a:ext cx="314325" cy="48577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0000FF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61B8F92A-0E2C-4A34-9C06-D19332287F22}"/>
                  </a:ext>
                </a:extLst>
              </p:cNvPr>
              <p:cNvSpPr txBox="1"/>
              <p:nvPr/>
            </p:nvSpPr>
            <p:spPr>
              <a:xfrm>
                <a:off x="2343151" y="4695825"/>
                <a:ext cx="135254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Add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US" sz="12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2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, subtract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61B8F92A-0E2C-4A34-9C06-D19332287F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3151" y="4695825"/>
                <a:ext cx="1352549" cy="461665"/>
              </a:xfrm>
              <a:prstGeom prst="rect">
                <a:avLst/>
              </a:prstGeom>
              <a:blipFill>
                <a:blip r:embed="rId12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418066E1-051E-4C30-8933-8169F091C739}"/>
              </a:ext>
            </a:extLst>
          </p:cNvPr>
          <p:cNvSpPr txBox="1"/>
          <p:nvPr/>
        </p:nvSpPr>
        <p:spPr>
          <a:xfrm>
            <a:off x="2533651" y="5353050"/>
            <a:ext cx="10286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Divide by 2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524689BD-3AF6-415C-A1F5-C09BDD362933}"/>
              </a:ext>
            </a:extLst>
          </p:cNvPr>
          <p:cNvSpPr txBox="1"/>
          <p:nvPr/>
        </p:nvSpPr>
        <p:spPr>
          <a:xfrm>
            <a:off x="2466976" y="5848350"/>
            <a:ext cx="1142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Double the angles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38F48DBF-0789-4C1C-B8CF-72216553ED3B}"/>
              </a:ext>
            </a:extLst>
          </p:cNvPr>
          <p:cNvSpPr/>
          <p:nvPr/>
        </p:nvSpPr>
        <p:spPr>
          <a:xfrm>
            <a:off x="4857750" y="2790825"/>
            <a:ext cx="600075" cy="31432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648729D1-61D7-47B0-B878-5AA1EFA4078C}"/>
              </a:ext>
            </a:extLst>
          </p:cNvPr>
          <p:cNvSpPr/>
          <p:nvPr/>
        </p:nvSpPr>
        <p:spPr>
          <a:xfrm>
            <a:off x="4886325" y="3381375"/>
            <a:ext cx="1047750" cy="47625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DF215056-2EC1-4588-A8F9-E2BF31E8A847}"/>
              </a:ext>
            </a:extLst>
          </p:cNvPr>
          <p:cNvSpPr/>
          <p:nvPr/>
        </p:nvSpPr>
        <p:spPr>
          <a:xfrm>
            <a:off x="504825" y="6000751"/>
            <a:ext cx="1838325" cy="4953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B2EBD9E3-09CA-4EE6-A76B-DF2D52529FB7}"/>
                  </a:ext>
                </a:extLst>
              </p:cNvPr>
              <p:cNvSpPr txBox="1"/>
              <p:nvPr/>
            </p:nvSpPr>
            <p:spPr>
              <a:xfrm>
                <a:off x="4286250" y="3990975"/>
                <a:ext cx="1955985" cy="5421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𝑐𝑜𝑠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B2EBD9E3-09CA-4EE6-A76B-DF2D52529F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6250" y="3990975"/>
                <a:ext cx="1955985" cy="54213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ABE13E54-C199-48F9-8851-C48C98A73729}"/>
                  </a:ext>
                </a:extLst>
              </p:cNvPr>
              <p:cNvSpPr txBox="1"/>
              <p:nvPr/>
            </p:nvSpPr>
            <p:spPr>
              <a:xfrm>
                <a:off x="4324350" y="4657725"/>
                <a:ext cx="1614866" cy="5402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bSup>
                        <m:sSubSup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b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ABE13E54-C199-48F9-8851-C48C98A737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4350" y="4657725"/>
                <a:ext cx="1614866" cy="54021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円弧 30">
            <a:extLst>
              <a:ext uri="{FF2B5EF4-FFF2-40B4-BE49-F238E27FC236}">
                <a16:creationId xmlns:a16="http://schemas.microsoft.com/office/drawing/2014/main" id="{8BD10245-F55F-4E17-88A5-92E73995C323}"/>
              </a:ext>
            </a:extLst>
          </p:cNvPr>
          <p:cNvSpPr/>
          <p:nvPr/>
        </p:nvSpPr>
        <p:spPr>
          <a:xfrm>
            <a:off x="6105525" y="3686175"/>
            <a:ext cx="381000" cy="63817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円弧 31">
            <a:extLst>
              <a:ext uri="{FF2B5EF4-FFF2-40B4-BE49-F238E27FC236}">
                <a16:creationId xmlns:a16="http://schemas.microsoft.com/office/drawing/2014/main" id="{FB357C76-5140-473A-9B29-E0808D87C79D}"/>
              </a:ext>
            </a:extLst>
          </p:cNvPr>
          <p:cNvSpPr/>
          <p:nvPr/>
        </p:nvSpPr>
        <p:spPr>
          <a:xfrm>
            <a:off x="6029325" y="4352925"/>
            <a:ext cx="381000" cy="63817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63C0F7B1-F68F-43F1-AB47-B720BA2D1BCE}"/>
                  </a:ext>
                </a:extLst>
              </p:cNvPr>
              <p:cNvSpPr txBox="1"/>
              <p:nvPr/>
            </p:nvSpPr>
            <p:spPr>
              <a:xfrm>
                <a:off x="6381751" y="3790950"/>
                <a:ext cx="2647950" cy="3965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Take out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from the integral</a:t>
                </a:r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63C0F7B1-F68F-43F1-AB47-B720BA2D1B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1751" y="3790950"/>
                <a:ext cx="2647950" cy="396519"/>
              </a:xfrm>
              <a:prstGeom prst="rect">
                <a:avLst/>
              </a:prstGeom>
              <a:blipFill>
                <a:blip r:embed="rId15"/>
                <a:stretch>
                  <a:fillRect b="-30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B1BB9EEE-294B-42BC-A18B-32CE7CC2739C}"/>
              </a:ext>
            </a:extLst>
          </p:cNvPr>
          <p:cNvSpPr txBox="1"/>
          <p:nvPr/>
        </p:nvSpPr>
        <p:spPr>
          <a:xfrm>
            <a:off x="6257926" y="4352925"/>
            <a:ext cx="20478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Integrate and use a square bracket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D48B22D9-422C-40CC-A84C-0605A290E8A9}"/>
                  </a:ext>
                </a:extLst>
              </p:cNvPr>
              <p:cNvSpPr txBox="1"/>
              <p:nvPr/>
            </p:nvSpPr>
            <p:spPr>
              <a:xfrm>
                <a:off x="4276725" y="5353050"/>
                <a:ext cx="3911776" cy="5568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d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d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D48B22D9-422C-40CC-A84C-0605A290E8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6725" y="5353050"/>
                <a:ext cx="3911776" cy="55681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B31ADF44-0B90-40A5-BB04-7CCA6309CE66}"/>
                  </a:ext>
                </a:extLst>
              </p:cNvPr>
              <p:cNvSpPr txBox="1"/>
              <p:nvPr/>
            </p:nvSpPr>
            <p:spPr>
              <a:xfrm>
                <a:off x="4362450" y="6000750"/>
                <a:ext cx="423193" cy="4308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B31ADF44-0B90-40A5-BB04-7CCA6309CE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2450" y="6000750"/>
                <a:ext cx="423193" cy="430824"/>
              </a:xfrm>
              <a:prstGeom prst="rect">
                <a:avLst/>
              </a:prstGeom>
              <a:blipFill>
                <a:blip r:embed="rId17"/>
                <a:stretch>
                  <a:fillRect l="-4348" r="-2899" b="-112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円弧 36">
            <a:extLst>
              <a:ext uri="{FF2B5EF4-FFF2-40B4-BE49-F238E27FC236}">
                <a16:creationId xmlns:a16="http://schemas.microsoft.com/office/drawing/2014/main" id="{959DD2DD-11B6-4B15-BA8D-2F0C085DCE8C}"/>
              </a:ext>
            </a:extLst>
          </p:cNvPr>
          <p:cNvSpPr/>
          <p:nvPr/>
        </p:nvSpPr>
        <p:spPr>
          <a:xfrm>
            <a:off x="8010525" y="5019676"/>
            <a:ext cx="238125" cy="590550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円弧 38">
            <a:extLst>
              <a:ext uri="{FF2B5EF4-FFF2-40B4-BE49-F238E27FC236}">
                <a16:creationId xmlns:a16="http://schemas.microsoft.com/office/drawing/2014/main" id="{D5BE96AD-69D8-4A98-AAC4-7461F2AD0D33}"/>
              </a:ext>
            </a:extLst>
          </p:cNvPr>
          <p:cNvSpPr/>
          <p:nvPr/>
        </p:nvSpPr>
        <p:spPr>
          <a:xfrm>
            <a:off x="7991475" y="5629276"/>
            <a:ext cx="238125" cy="590550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8AE01F76-16D1-4EB3-9058-C6C03065E640}"/>
              </a:ext>
            </a:extLst>
          </p:cNvPr>
          <p:cNvSpPr txBox="1"/>
          <p:nvPr/>
        </p:nvSpPr>
        <p:spPr>
          <a:xfrm>
            <a:off x="8134351" y="4886325"/>
            <a:ext cx="11239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limits and subtract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E690F7A5-D965-41AB-ACDF-2E299F40D768}"/>
              </a:ext>
            </a:extLst>
          </p:cNvPr>
          <p:cNvSpPr txBox="1"/>
          <p:nvPr/>
        </p:nvSpPr>
        <p:spPr>
          <a:xfrm>
            <a:off x="8124826" y="5757386"/>
            <a:ext cx="11239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 animBg="1"/>
      <p:bldP spid="10" grpId="0" animBg="1"/>
      <p:bldP spid="11" grpId="0"/>
      <p:bldP spid="12" grpId="0"/>
      <p:bldP spid="13" grpId="0"/>
      <p:bldP spid="14" grpId="0" animBg="1"/>
      <p:bldP spid="15" grpId="0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/>
      <p:bldP spid="23" grpId="1"/>
      <p:bldP spid="24" grpId="0"/>
      <p:bldP spid="24" grpId="1"/>
      <p:bldP spid="25" grpId="0"/>
      <p:bldP spid="25" grpId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/>
      <p:bldP spid="30" grpId="0"/>
      <p:bldP spid="31" grpId="0" animBg="1"/>
      <p:bldP spid="32" grpId="0" animBg="1"/>
      <p:bldP spid="33" grpId="0"/>
      <p:bldP spid="34" grpId="0"/>
      <p:bldP spid="35" grpId="0"/>
      <p:bldP spid="36" grpId="0"/>
      <p:bldP spid="37" grpId="0" animBg="1"/>
      <p:bldP spid="39" grpId="0" animBg="1"/>
      <p:bldP spid="40" grpId="0"/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337171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calculate volumes of revolution of solids rotated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𝝅</m:t>
                    </m:r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radians about the x-axis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Look out for situations where you are given the equation with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𝑦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as the subject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</a:rPr>
                  <a:t>In this case you can substitute the expression directly without needing to square it!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(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eg</a:t>
                </a:r>
                <a:r>
                  <a:rPr lang="en-US" sz="1400" dirty="0">
                    <a:latin typeface="Comic Sans MS" panose="030F0702030302020204" pitchFamily="66" charset="0"/>
                  </a:rPr>
                  <a:t> Exercise 4A Question 5)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337171" cy="4776787"/>
              </a:xfrm>
              <a:blipFill>
                <a:blip r:embed="rId2"/>
                <a:stretch>
                  <a:fillRect t="-766" r="-18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986875CE-8440-4562-868C-520F45CAE762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986875CE-8440-4562-868C-520F45CAE7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5153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Exercise 4A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Pearson Core Pure Year 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Pages 78-80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B82E31D-885E-4533-BB56-F7AE002A28A9}"/>
              </a:ext>
            </a:extLst>
          </p:cNvPr>
          <p:cNvSpPr txBox="1"/>
          <p:nvPr/>
        </p:nvSpPr>
        <p:spPr>
          <a:xfrm>
            <a:off x="1403648" y="2662363"/>
            <a:ext cx="47525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Complete before the lesson Q1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 Class:		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Green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Q2-5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Amber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		Q6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Q7-8 &amp; Challenge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2737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1540</TotalTime>
  <Words>496</Words>
  <Application>Microsoft Office PowerPoint</Application>
  <PresentationFormat>On-screen Show (4:3)</PresentationFormat>
  <Paragraphs>84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9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Segoe UI Black</vt:lpstr>
      <vt:lpstr>Wingdings</vt:lpstr>
      <vt:lpstr>Office テーマ</vt:lpstr>
      <vt:lpstr>Office Theme</vt:lpstr>
      <vt:lpstr>PowerPoint Presentation</vt:lpstr>
      <vt:lpstr>Prior Knowledge Check</vt:lpstr>
      <vt:lpstr>PowerPoint Presentation</vt:lpstr>
      <vt:lpstr>Volumes of Revolution</vt:lpstr>
      <vt:lpstr>Volumes of Revolution</vt:lpstr>
      <vt:lpstr>Volumes of Revolution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Richard Lawton</cp:lastModifiedBy>
  <cp:revision>217</cp:revision>
  <dcterms:created xsi:type="dcterms:W3CDTF">2017-08-14T15:35:38Z</dcterms:created>
  <dcterms:modified xsi:type="dcterms:W3CDTF">2021-06-22T04:08:15Z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c1703a4-cc6f-4025-8438-815d9f7bd05c_Enabled">
    <vt:lpwstr>True</vt:lpwstr>
  </property>
  <property fmtid="{D5CDD505-2E9C-101B-9397-08002B2CF9AE}" pid="3" name="MSIP_Label_2c1703a4-cc6f-4025-8438-815d9f7bd05c_SiteId">
    <vt:lpwstr>d2b3a7dc-d57e-417f-90ad-149b872e9aa1</vt:lpwstr>
  </property>
  <property fmtid="{D5CDD505-2E9C-101B-9397-08002B2CF9AE}" pid="4" name="MSIP_Label_2c1703a4-cc6f-4025-8438-815d9f7bd05c_Owner">
    <vt:lpwstr>r.lawton_jcd@gemsedu.com</vt:lpwstr>
  </property>
  <property fmtid="{D5CDD505-2E9C-101B-9397-08002B2CF9AE}" pid="5" name="MSIP_Label_2c1703a4-cc6f-4025-8438-815d9f7bd05c_SetDate">
    <vt:lpwstr>2021-06-22T04:08:13.9842262Z</vt:lpwstr>
  </property>
  <property fmtid="{D5CDD505-2E9C-101B-9397-08002B2CF9AE}" pid="6" name="MSIP_Label_2c1703a4-cc6f-4025-8438-815d9f7bd05c_Name">
    <vt:lpwstr>Internal</vt:lpwstr>
  </property>
  <property fmtid="{D5CDD505-2E9C-101B-9397-08002B2CF9AE}" pid="7" name="MSIP_Label_2c1703a4-cc6f-4025-8438-815d9f7bd05c_Application">
    <vt:lpwstr>Microsoft Azure Information Protection</vt:lpwstr>
  </property>
  <property fmtid="{D5CDD505-2E9C-101B-9397-08002B2CF9AE}" pid="8" name="MSIP_Label_2c1703a4-cc6f-4025-8438-815d9f7bd05c_ActionId">
    <vt:lpwstr>828ceb95-5b95-4b3c-9b69-204fa6897f3d</vt:lpwstr>
  </property>
  <property fmtid="{D5CDD505-2E9C-101B-9397-08002B2CF9AE}" pid="9" name="MSIP_Label_2c1703a4-cc6f-4025-8438-815d9f7bd05c_Extended_MSFT_Method">
    <vt:lpwstr>Automatic</vt:lpwstr>
  </property>
  <property fmtid="{D5CDD505-2E9C-101B-9397-08002B2CF9AE}" pid="10" name="Sensitivity">
    <vt:lpwstr>Internal</vt:lpwstr>
  </property>
</Properties>
</file>