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452" r:id="rId2"/>
    <p:sldId id="460" r:id="rId3"/>
    <p:sldId id="461" r:id="rId4"/>
    <p:sldId id="462" r:id="rId5"/>
    <p:sldId id="465" r:id="rId6"/>
    <p:sldId id="466" r:id="rId7"/>
    <p:sldId id="467" r:id="rId8"/>
    <p:sldId id="475" r:id="rId9"/>
    <p:sldId id="468" r:id="rId10"/>
    <p:sldId id="469" r:id="rId11"/>
    <p:sldId id="624" r:id="rId12"/>
    <p:sldId id="625" r:id="rId13"/>
    <p:sldId id="453" r:id="rId14"/>
    <p:sldId id="454" r:id="rId15"/>
    <p:sldId id="456" r:id="rId16"/>
    <p:sldId id="457" r:id="rId17"/>
    <p:sldId id="458" r:id="rId18"/>
    <p:sldId id="459" r:id="rId19"/>
    <p:sldId id="626" r:id="rId20"/>
    <p:sldId id="627" r:id="rId21"/>
    <p:sldId id="628" r:id="rId22"/>
    <p:sldId id="463" r:id="rId23"/>
    <p:sldId id="464" r:id="rId24"/>
    <p:sldId id="629" r:id="rId25"/>
    <p:sldId id="630" r:id="rId26"/>
    <p:sldId id="631" r:id="rId27"/>
    <p:sldId id="632" r:id="rId28"/>
    <p:sldId id="633" r:id="rId29"/>
    <p:sldId id="634" r:id="rId30"/>
    <p:sldId id="635" r:id="rId31"/>
    <p:sldId id="471" r:id="rId32"/>
    <p:sldId id="472" r:id="rId33"/>
    <p:sldId id="636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802" autoAdjust="0"/>
    <p:restoredTop sz="88534" autoAdjust="0"/>
  </p:normalViewPr>
  <p:slideViewPr>
    <p:cSldViewPr>
      <p:cViewPr varScale="1">
        <p:scale>
          <a:sx n="63" d="100"/>
          <a:sy n="63" d="100"/>
        </p:scale>
        <p:origin x="1444" y="64"/>
      </p:cViewPr>
      <p:guideLst>
        <p:guide orient="horz" pos="2160"/>
        <p:guide pos="2880"/>
      </p:guideLst>
    </p:cSldViewPr>
  </p:slideViewPr>
  <p:notesTextViewPr>
    <p:cViewPr>
      <p:scale>
        <a:sx n="150" d="100"/>
        <a:sy n="15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E87F4A-DD11-41AF-8B76-F2E5B6202836}" type="datetimeFigureOut">
              <a:rPr lang="en-GB" smtClean="0"/>
              <a:pPr/>
              <a:t>22/06/2021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2F2399-CD51-4C4C-BC34-03B9F40F9CF8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474507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22/06/2021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816114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22/06/2021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233991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22/06/2021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622113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22/06/2021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751718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22/06/2021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325203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22/06/2021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66172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22/06/2021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200525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22/06/2021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089123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22/06/2021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93369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22/06/2021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971285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22/06/2021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664966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9AFE4D-3339-4F90-AB07-DAB31D79E32A}" type="datetimeFigureOut">
              <a:rPr lang="en-GB" smtClean="0"/>
              <a:pPr/>
              <a:t>22/06/2021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177B05-5D28-4021-9BD2-A7A72850B65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967452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3" Type="http://schemas.openxmlformats.org/officeDocument/2006/relationships/image" Target="../media/image310.png"/><Relationship Id="rId7" Type="http://schemas.openxmlformats.org/officeDocument/2006/relationships/image" Target="../media/image70.png"/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7.png"/><Relationship Id="rId5" Type="http://schemas.openxmlformats.org/officeDocument/2006/relationships/image" Target="../media/image510.png"/><Relationship Id="rId4" Type="http://schemas.openxmlformats.org/officeDocument/2006/relationships/image" Target="../media/image41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1.png"/><Relationship Id="rId7" Type="http://schemas.openxmlformats.org/officeDocument/2006/relationships/image" Target="../media/image2.png"/><Relationship Id="rId2" Type="http://schemas.openxmlformats.org/officeDocument/2006/relationships/image" Target="../media/image2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png"/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160.png"/><Relationship Id="rId7" Type="http://schemas.openxmlformats.org/officeDocument/2006/relationships/image" Target="../media/image200.png"/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0.png"/><Relationship Id="rId5" Type="http://schemas.openxmlformats.org/officeDocument/2006/relationships/image" Target="../media/image180.png"/><Relationship Id="rId4" Type="http://schemas.openxmlformats.org/officeDocument/2006/relationships/image" Target="../media/image17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0.png"/><Relationship Id="rId2" Type="http://schemas.openxmlformats.org/officeDocument/2006/relationships/image" Target="../media/image22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0.png"/><Relationship Id="rId4" Type="http://schemas.openxmlformats.org/officeDocument/2006/relationships/image" Target="../media/image4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0.png"/><Relationship Id="rId2" Type="http://schemas.openxmlformats.org/officeDocument/2006/relationships/image" Target="../media/image2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0.png"/><Relationship Id="rId5" Type="http://schemas.openxmlformats.org/officeDocument/2006/relationships/image" Target="../media/image50.png"/><Relationship Id="rId4" Type="http://schemas.openxmlformats.org/officeDocument/2006/relationships/image" Target="../media/image27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2.png"/><Relationship Id="rId2" Type="http://schemas.openxmlformats.org/officeDocument/2006/relationships/image" Target="../media/image30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0.png"/><Relationship Id="rId2" Type="http://schemas.openxmlformats.org/officeDocument/2006/relationships/image" Target="../media/image3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0.png"/><Relationship Id="rId5" Type="http://schemas.openxmlformats.org/officeDocument/2006/relationships/image" Target="../media/image350.png"/><Relationship Id="rId4" Type="http://schemas.openxmlformats.org/officeDocument/2006/relationships/image" Target="../media/image5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37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1.png"/><Relationship Id="rId4" Type="http://schemas.openxmlformats.org/officeDocument/2006/relationships/image" Target="../media/image39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41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0.png"/><Relationship Id="rId2" Type="http://schemas.openxmlformats.org/officeDocument/2006/relationships/image" Target="../media/image430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0.png"/><Relationship Id="rId2" Type="http://schemas.openxmlformats.org/officeDocument/2006/relationships/image" Target="../media/image45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80.png"/><Relationship Id="rId4" Type="http://schemas.openxmlformats.org/officeDocument/2006/relationships/image" Target="../media/image47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0.png"/><Relationship Id="rId2" Type="http://schemas.openxmlformats.org/officeDocument/2006/relationships/image" Target="../media/image49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1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0.png"/><Relationship Id="rId2" Type="http://schemas.openxmlformats.org/officeDocument/2006/relationships/image" Target="../media/image49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0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7" Type="http://schemas.openxmlformats.org/officeDocument/2006/relationships/image" Target="../media/image15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0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6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0.png"/><Relationship Id="rId2" Type="http://schemas.openxmlformats.org/officeDocument/2006/relationships/image" Target="../media/image40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Intro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95536" y="908720"/>
                <a:ext cx="799288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Differential equations are equations which relate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dirty="0"/>
                  <a:t> and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dirty="0"/>
                  <a:t> with derivatives. e.g.</a:t>
                </a: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908720"/>
                <a:ext cx="7992888" cy="369332"/>
              </a:xfrm>
              <a:prstGeom prst="rect">
                <a:avLst/>
              </a:prstGeom>
              <a:blipFill rotWithShape="0">
                <a:blip r:embed="rId2"/>
                <a:stretch>
                  <a:fillRect l="-686" t="-8197" b="-2459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417775" y="1371165"/>
            <a:ext cx="3919364" cy="923330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GB" dirty="0"/>
              <a:t>The rate of temperature loss is proportional to the current temperature.</a:t>
            </a:r>
          </a:p>
        </p:txBody>
      </p:sp>
      <p:sp>
        <p:nvSpPr>
          <p:cNvPr id="10" name="Right Arrow 9"/>
          <p:cNvSpPr/>
          <p:nvPr/>
        </p:nvSpPr>
        <p:spPr>
          <a:xfrm>
            <a:off x="4586144" y="1885561"/>
            <a:ext cx="648072" cy="36004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5666264" y="1597529"/>
                <a:ext cx="2016224" cy="7935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𝑑𝑇</m:t>
                          </m:r>
                        </m:num>
                        <m:den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𝑘𝑇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6264" y="1597529"/>
                <a:ext cx="2016224" cy="793551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417775" y="2462544"/>
                <a:ext cx="3919364" cy="1553310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The rate of population change is proportional to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f>
                          <m:f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num>
                          <m:den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den>
                        </m:f>
                      </m:e>
                    </m:d>
                  </m:oMath>
                </a14:m>
                <a:r>
                  <a:rPr lang="en-GB" dirty="0"/>
                  <a:t> where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GB" dirty="0"/>
                  <a:t> is the current population and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GB" dirty="0"/>
                  <a:t> is the limiting size of the population </a:t>
                </a:r>
              </a:p>
              <a:p>
                <a:r>
                  <a:rPr lang="en-GB" sz="1400" dirty="0"/>
                  <a:t>(the </a:t>
                </a:r>
                <a:r>
                  <a:rPr lang="en-GB" sz="1400" dirty="0" err="1"/>
                  <a:t>Verhulst</a:t>
                </a:r>
                <a:r>
                  <a:rPr lang="en-GB" sz="1400" dirty="0"/>
                  <a:t>-Pearl Model)</a:t>
                </a: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775" y="2462544"/>
                <a:ext cx="3919364" cy="155331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ight Arrow 12"/>
          <p:cNvSpPr/>
          <p:nvPr/>
        </p:nvSpPr>
        <p:spPr>
          <a:xfrm>
            <a:off x="4624038" y="3059179"/>
            <a:ext cx="648072" cy="36004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5851862" y="2776828"/>
                <a:ext cx="2520593" cy="8014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𝑑𝑃</m:t>
                          </m:r>
                        </m:num>
                        <m:den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𝑘𝑃</m:t>
                      </m:r>
                      <m:d>
                        <m:d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f>
                            <m:f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num>
                            <m:den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1862" y="2776828"/>
                <a:ext cx="2520593" cy="801438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395536" y="5370219"/>
                <a:ext cx="8496944" cy="14318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/>
                  <a:t>As you might imagine, they’re used a lot in physics and engineering, including modelling radioactive decay, mixing fluids, cooling materials and bodies falling under gravity against resistance.</a:t>
                </a:r>
              </a:p>
              <a:p>
                <a:endParaRPr lang="en-GB" sz="1600" dirty="0"/>
              </a:p>
              <a:p>
                <a:r>
                  <a:rPr lang="en-GB" sz="1600" dirty="0"/>
                  <a:t>A ‘first order’ differential equation means the equation contains the first derivative 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𝑑𝑦</m:t>
                        </m:r>
                      </m:num>
                      <m:den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</m:oMath>
                </a14:m>
                <a:r>
                  <a:rPr lang="en-GB" sz="1600" dirty="0"/>
                  <a:t>) but not the second derivative or beyond.</a:t>
                </a: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5370219"/>
                <a:ext cx="8496944" cy="1431802"/>
              </a:xfrm>
              <a:prstGeom prst="rect">
                <a:avLst/>
              </a:prstGeom>
              <a:blipFill rotWithShape="0">
                <a:blip r:embed="rId6"/>
                <a:stretch>
                  <a:fillRect l="-430" t="-1277" b="-468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405899" y="4183903"/>
                <a:ext cx="3931240" cy="830997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/>
                  <a:t>Suppose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600" dirty="0"/>
                  <a:t> is GDP (Gross Domestic Product).</a:t>
                </a:r>
              </a:p>
              <a:p>
                <a:r>
                  <a:rPr lang="en-GB" sz="1600" dirty="0"/>
                  <a:t>Rate of change of GDP is proportional to current GDP.</a:t>
                </a: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899" y="4183903"/>
                <a:ext cx="3931240" cy="830997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ight Arrow 16"/>
          <p:cNvSpPr/>
          <p:nvPr/>
        </p:nvSpPr>
        <p:spPr>
          <a:xfrm>
            <a:off x="4637425" y="4314832"/>
            <a:ext cx="648072" cy="36004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5578131" y="4073523"/>
                <a:ext cx="2520593" cy="8014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num>
                        <m:den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𝑘𝑥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8131" y="4073523"/>
                <a:ext cx="2520593" cy="801438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968609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87744"/>
            <a:chOff x="0" y="13335"/>
            <a:chExt cx="9144218" cy="587744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8477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Test Your Understanding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95536" y="1340768"/>
                <a:ext cx="6984776" cy="1162947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/>
                  <a:t>Find the general solution of the differential equation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f>
                        <m:f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+5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2400" b="0" i="0" smtClean="0">
                                  <a:latin typeface="Cambria Math" panose="02040503050406030204" pitchFamily="18" charset="0"/>
                                </a:rPr>
                                <m:t>ln</m:t>
                              </m:r>
                            </m:fName>
                            <m:e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</m:num>
                        <m:den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,      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&gt;0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1340768"/>
                <a:ext cx="6984776" cy="1162947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395536" y="940658"/>
            <a:ext cx="3528392" cy="40011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2000" dirty="0"/>
              <a:t>Edexcel FP2(Old) June 2011 Q3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568" y="2934409"/>
            <a:ext cx="7340364" cy="282511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83568" y="2852977"/>
            <a:ext cx="7632848" cy="302429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905591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Exercise 7A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395536" y="725840"/>
            <a:ext cx="7920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Pearson Core Pure Year 2</a:t>
            </a:r>
          </a:p>
          <a:p>
            <a:r>
              <a:rPr lang="en-GB" sz="2400" dirty="0"/>
              <a:t>Pages 151-153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1739717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3D6A51D0-9A7B-4BAD-9176-55D6FB24A93F}"/>
              </a:ext>
            </a:extLst>
          </p:cNvPr>
          <p:cNvSpPr txBox="1"/>
          <p:nvPr/>
        </p:nvSpPr>
        <p:spPr>
          <a:xfrm>
            <a:off x="1403648" y="2662363"/>
            <a:ext cx="475252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Complete before the lesson Q1</a:t>
            </a:r>
          </a:p>
          <a:p>
            <a:endParaRPr lang="en-US" sz="2400" dirty="0"/>
          </a:p>
          <a:p>
            <a:r>
              <a:rPr lang="en-US" sz="2400" dirty="0"/>
              <a:t>In Class:			</a:t>
            </a:r>
          </a:p>
          <a:p>
            <a:r>
              <a:rPr lang="en-US" sz="2400" dirty="0">
                <a:solidFill>
                  <a:srgbClr val="00B050"/>
                </a:solidFill>
              </a:rPr>
              <a:t>Green</a:t>
            </a:r>
            <a:r>
              <a:rPr lang="en-US" sz="2400" dirty="0"/>
              <a:t>		Q2-7</a:t>
            </a:r>
          </a:p>
          <a:p>
            <a:r>
              <a:rPr lang="en-US" sz="2400" dirty="0">
                <a:solidFill>
                  <a:schemeClr val="accent6"/>
                </a:solidFill>
              </a:rPr>
              <a:t>Amber</a:t>
            </a:r>
            <a:r>
              <a:rPr lang="en-US" sz="2400" dirty="0"/>
              <a:t> 		Q8-12</a:t>
            </a:r>
          </a:p>
          <a:p>
            <a:r>
              <a:rPr lang="en-US" sz="2400" dirty="0">
                <a:solidFill>
                  <a:srgbClr val="FF0000"/>
                </a:solidFill>
              </a:rPr>
              <a:t>Red</a:t>
            </a:r>
            <a:r>
              <a:rPr lang="en-US" sz="2400" dirty="0"/>
              <a:t>		Q13-16 </a:t>
            </a:r>
          </a:p>
        </p:txBody>
      </p:sp>
    </p:spTree>
    <p:extLst>
      <p:ext uri="{BB962C8B-B14F-4D97-AF65-F5344CB8AC3E}">
        <p14:creationId xmlns:p14="http://schemas.microsoft.com/office/powerpoint/2010/main" val="8009569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Second Order Differential Equation Intro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95536" y="908720"/>
                <a:ext cx="7992888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We’ve already seen that differential equations are equations which relate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dirty="0"/>
                  <a:t> and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dirty="0"/>
                  <a:t> with derivatives. Unsurprisingly, second order differential equations involve the second derivative.</a:t>
                </a: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908720"/>
                <a:ext cx="7992888" cy="923330"/>
              </a:xfrm>
              <a:prstGeom prst="rect">
                <a:avLst/>
              </a:prstGeom>
              <a:blipFill rotWithShape="0">
                <a:blip r:embed="rId2"/>
                <a:stretch>
                  <a:fillRect l="-686" t="-3289" b="-92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739386" y="1994304"/>
            <a:ext cx="3384376" cy="1569660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GB" sz="1600" dirty="0"/>
              <a:t>Shock absorbers as part of suspension of car subject to force down of car acting under acceleration, and forces up: damping force (proportional to velocity) and restoring force (proportional to extension of spring)</a:t>
            </a:r>
          </a:p>
        </p:txBody>
      </p:sp>
      <p:sp>
        <p:nvSpPr>
          <p:cNvPr id="10" name="Right Arrow 9"/>
          <p:cNvSpPr/>
          <p:nvPr/>
        </p:nvSpPr>
        <p:spPr>
          <a:xfrm>
            <a:off x="4555810" y="2605524"/>
            <a:ext cx="648072" cy="36004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5515019" y="2295550"/>
                <a:ext cx="3226216" cy="8334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𝑚</m:t>
                      </m:r>
                      <m:f>
                        <m:f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sSup>
                            <m:sSup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𝑏</m:t>
                      </m:r>
                      <m:f>
                        <m:f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num>
                        <m:den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𝑐𝑥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5019" y="2295550"/>
                <a:ext cx="3226216" cy="833433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5635930" y="2268186"/>
                <a:ext cx="1026127" cy="952043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GB" sz="2800" dirty="0" err="1"/>
                  <a:t>Acc</a:t>
                </a:r>
                <a:r>
                  <a:rPr lang="en-GB" sz="2800" dirty="0"/>
                  <a:t> </a:t>
                </a:r>
                <a14:m>
                  <m:oMath xmlns:m="http://schemas.openxmlformats.org/officeDocument/2006/math">
                    <m:r>
                      <a:rPr lang="en-GB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↓</m:t>
                    </m:r>
                  </m:oMath>
                </a14:m>
                <a:endParaRPr lang="en-GB" sz="2800" dirty="0"/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5930" y="2268186"/>
                <a:ext cx="1026127" cy="952043"/>
              </a:xfrm>
              <a:prstGeom prst="rect">
                <a:avLst/>
              </a:prstGeom>
              <a:blipFill>
                <a:blip r:embed="rId4"/>
                <a:stretch>
                  <a:fillRect l="-697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6911439" y="2291938"/>
                <a:ext cx="985652" cy="904268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GB" sz="2400" dirty="0" err="1"/>
                  <a:t>Dmp</a:t>
                </a:r>
                <a:r>
                  <a:rPr lang="en-GB" sz="2400" dirty="0"/>
                  <a:t> </a:t>
                </a:r>
                <a14:m>
                  <m:oMath xmlns:m="http://schemas.openxmlformats.org/officeDocument/2006/math">
                    <m:r>
                      <a:rPr lang="en-GB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↑</m:t>
                    </m:r>
                  </m:oMath>
                </a14:m>
                <a:endParaRPr lang="en-GB" sz="2400" dirty="0"/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11439" y="2291938"/>
                <a:ext cx="985652" cy="904268"/>
              </a:xfrm>
              <a:prstGeom prst="rect">
                <a:avLst/>
              </a:prstGeom>
              <a:blipFill>
                <a:blip r:embed="rId5"/>
                <a:stretch>
                  <a:fillRect l="-8485" r="-60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7899774" y="2291938"/>
                <a:ext cx="864520" cy="904268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GB" sz="2400" dirty="0" err="1"/>
                  <a:t>Rst</a:t>
                </a:r>
                <a:r>
                  <a:rPr lang="en-GB" sz="2400" dirty="0"/>
                  <a:t> </a:t>
                </a:r>
                <a14:m>
                  <m:oMath xmlns:m="http://schemas.openxmlformats.org/officeDocument/2006/math">
                    <m:r>
                      <a:rPr lang="en-GB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↑</m:t>
                    </m:r>
                  </m:oMath>
                </a14:m>
                <a:endParaRPr lang="en-GB" sz="2400" dirty="0"/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99774" y="2291938"/>
                <a:ext cx="864520" cy="904268"/>
              </a:xfrm>
              <a:prstGeom prst="rect">
                <a:avLst/>
              </a:prstGeom>
              <a:blipFill>
                <a:blip r:embed="rId6"/>
                <a:stretch>
                  <a:fillRect l="-479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36351" y="3739038"/>
            <a:ext cx="4270995" cy="2951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2789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Simple second order differential equations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23528" y="980728"/>
                <a:ext cx="8496944" cy="12001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We know from the previous chapter that the solution of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𝑎</m:t>
                    </m:r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𝑑𝑦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  <m:r>
                      <a:rPr lang="en-GB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𝑏𝑦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GB" dirty="0"/>
                  <a:t> is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𝐴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num>
                          <m:den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den>
                        </m:f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r>
                  <a:rPr lang="en-GB" dirty="0"/>
                  <a:t>.</a:t>
                </a:r>
              </a:p>
              <a:p>
                <a:r>
                  <a:rPr lang="en-GB" dirty="0"/>
                  <a:t>Let’s ‘guess’ that the solution of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𝑎</m:t>
                    </m:r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p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sSup>
                          <m:sSup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GB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𝑏</m:t>
                    </m:r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𝑑𝑦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  <m:r>
                      <a:rPr lang="en-GB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𝑐𝑦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GB" dirty="0"/>
                  <a:t> is similar, and of the form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𝐴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𝑚𝑥</m:t>
                        </m:r>
                      </m:sup>
                    </m:sSup>
                  </m:oMath>
                </a14:m>
                <a:endParaRPr lang="en-GB" dirty="0"/>
              </a:p>
              <a:p>
                <a:r>
                  <a:rPr lang="en-GB" dirty="0"/>
                  <a:t>Are the any restrictions on the constants?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980728"/>
                <a:ext cx="8496944" cy="1200137"/>
              </a:xfrm>
              <a:prstGeom prst="rect">
                <a:avLst/>
              </a:prstGeom>
              <a:blipFill rotWithShape="0">
                <a:blip r:embed="rId2"/>
                <a:stretch>
                  <a:fillRect l="-574" b="-710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259632" y="2492896"/>
                <a:ext cx="6336704" cy="18226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Let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𝐴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𝑚𝑥</m:t>
                        </m:r>
                      </m:sup>
                    </m:sSup>
                  </m:oMath>
                </a14:m>
                <a:endParaRPr lang="en-GB" dirty="0"/>
              </a:p>
              <a:p>
                <a:r>
                  <a:rPr lang="en-GB" dirty="0"/>
                  <a:t>Then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𝑑𝑦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𝑨𝒎</m:t>
                    </m:r>
                    <m:sSup>
                      <m:sSupPr>
                        <m:ctrlPr>
                          <a:rPr lang="en-GB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𝒆</m:t>
                        </m:r>
                      </m:e>
                      <m:sup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𝒎𝒙</m:t>
                        </m:r>
                      </m:sup>
                    </m:sSup>
                  </m:oMath>
                </a14:m>
                <a:r>
                  <a:rPr lang="en-GB" dirty="0"/>
                  <a:t>    and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p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sSup>
                          <m:sSup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𝑨</m:t>
                    </m:r>
                    <m:sSup>
                      <m:sSupPr>
                        <m:ctrlPr>
                          <a:rPr lang="en-GB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𝒎</m:t>
                        </m:r>
                      </m:e>
                      <m:sup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sSup>
                      <m:sSupPr>
                        <m:ctrlPr>
                          <a:rPr lang="en-GB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𝒆</m:t>
                        </m:r>
                      </m:e>
                      <m:sup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𝒎𝒙</m:t>
                        </m:r>
                      </m:sup>
                    </m:sSup>
                  </m:oMath>
                </a14:m>
                <a:endParaRPr lang="en-GB" b="1" dirty="0"/>
              </a:p>
              <a:p>
                <a:endParaRPr lang="en-GB" dirty="0"/>
              </a:p>
              <a:p>
                <a:r>
                  <a:rPr lang="en-GB" dirty="0"/>
                  <a:t>Thus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𝑎</m:t>
                    </m:r>
                    <m:f>
                      <m:f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p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GB" i="1">
                            <a:latin typeface="Cambria Math" panose="02040503050406030204" pitchFamily="18" charset="0"/>
                          </a:rPr>
                          <m:t>𝑦</m:t>
                        </m:r>
                      </m:num>
                      <m:den>
                        <m:r>
                          <a:rPr lang="en-GB" i="1">
                            <a:latin typeface="Cambria Math" panose="02040503050406030204" pitchFamily="18" charset="0"/>
                          </a:rPr>
                          <m:t>𝑑</m:t>
                        </m:r>
                        <m:sSup>
                          <m:sSup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GB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𝑏</m:t>
                    </m:r>
                    <m:f>
                      <m:f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i="1">
                            <a:latin typeface="Cambria Math" panose="02040503050406030204" pitchFamily="18" charset="0"/>
                          </a:rPr>
                          <m:t>𝑑𝑦</m:t>
                        </m:r>
                      </m:num>
                      <m:den>
                        <m:r>
                          <a:rPr lang="en-GB" i="1"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  <m:r>
                      <a:rPr lang="en-GB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𝑐𝑦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GB" b="1" i="1">
                        <a:latin typeface="Cambria Math" panose="02040503050406030204" pitchFamily="18" charset="0"/>
                      </a:rPr>
                      <m:t>𝑨</m:t>
                    </m:r>
                    <m:sSup>
                      <m:sSupPr>
                        <m:ctrlPr>
                          <a:rPr lang="en-GB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1" i="1">
                            <a:latin typeface="Cambria Math" panose="02040503050406030204" pitchFamily="18" charset="0"/>
                          </a:rPr>
                          <m:t>𝒎</m:t>
                        </m:r>
                      </m:e>
                      <m:sup>
                        <m:r>
                          <a:rPr lang="en-GB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sSup>
                      <m:sSupPr>
                        <m:ctrlPr>
                          <a:rPr lang="en-GB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1" i="1">
                            <a:latin typeface="Cambria Math" panose="02040503050406030204" pitchFamily="18" charset="0"/>
                          </a:rPr>
                          <m:t>𝒆</m:t>
                        </m:r>
                      </m:e>
                      <m:sup>
                        <m:r>
                          <a:rPr lang="en-GB" b="1" i="1">
                            <a:latin typeface="Cambria Math" panose="02040503050406030204" pitchFamily="18" charset="0"/>
                          </a:rPr>
                          <m:t>𝒎𝒙</m:t>
                        </m:r>
                      </m:sup>
                    </m:sSup>
                    <m:r>
                      <a:rPr lang="en-GB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𝒃𝑨𝒎</m:t>
                    </m:r>
                    <m:sSup>
                      <m:sSupPr>
                        <m:ctrlPr>
                          <a:rPr lang="en-GB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1" i="1">
                            <a:latin typeface="Cambria Math" panose="02040503050406030204" pitchFamily="18" charset="0"/>
                          </a:rPr>
                          <m:t>𝒆</m:t>
                        </m:r>
                      </m:e>
                      <m:sup>
                        <m:r>
                          <a:rPr lang="en-GB" b="1" i="1">
                            <a:latin typeface="Cambria Math" panose="02040503050406030204" pitchFamily="18" charset="0"/>
                          </a:rPr>
                          <m:t>𝒎𝒙</m:t>
                        </m:r>
                      </m:sup>
                    </m:sSup>
                    <m:r>
                      <a:rPr lang="en-GB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𝒄𝑨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endParaRPr lang="en-GB" b="1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𝑨𝒆</m:t>
                          </m:r>
                        </m:e>
                        <m:sup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𝒎𝒙</m:t>
                          </m:r>
                        </m:sup>
                      </m:sSup>
                      <m:d>
                        <m:d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𝒂</m:t>
                          </m:r>
                          <m:sSup>
                            <m:sSupPr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𝒎</m:t>
                              </m:r>
                            </m:e>
                            <m:sup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𝒃𝒎</m:t>
                          </m:r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𝒄</m:t>
                          </m:r>
                        </m:e>
                      </m:d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9632" y="2492896"/>
                <a:ext cx="6336704" cy="1822678"/>
              </a:xfrm>
              <a:prstGeom prst="rect">
                <a:avLst/>
              </a:prstGeom>
              <a:blipFill rotWithShape="0">
                <a:blip r:embed="rId3"/>
                <a:stretch>
                  <a:fillRect l="-866" t="-200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259632" y="4653136"/>
                <a:ext cx="655272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Since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𝐴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𝑚𝑥</m:t>
                        </m:r>
                      </m:sup>
                    </m:sSup>
                    <m:r>
                      <a:rPr lang="en-GB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GB" dirty="0"/>
                  <a:t> thus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𝑎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𝑏𝑚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9632" y="4653136"/>
                <a:ext cx="6552728" cy="369332"/>
              </a:xfrm>
              <a:prstGeom prst="rect">
                <a:avLst/>
              </a:prstGeom>
              <a:blipFill rotWithShape="0">
                <a:blip r:embed="rId4"/>
                <a:stretch>
                  <a:fillRect l="-837" t="-8197" b="-2459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3995936" y="5364867"/>
            <a:ext cx="4680520" cy="120032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dirty="0"/>
              <a:t>This is known as an </a:t>
            </a:r>
            <a:r>
              <a:rPr lang="en-GB" b="1" dirty="0"/>
              <a:t>auxiliary equation</a:t>
            </a:r>
            <a:r>
              <a:rPr lang="en-GB" dirty="0"/>
              <a:t>.</a:t>
            </a:r>
          </a:p>
          <a:p>
            <a:r>
              <a:rPr lang="en-GB" dirty="0"/>
              <a:t>An auxiliary equation is (by definition) is an equation on which the solutions of a differential equation depend.</a:t>
            </a:r>
          </a:p>
        </p:txBody>
      </p:sp>
      <p:cxnSp>
        <p:nvCxnSpPr>
          <p:cNvPr id="10" name="Straight Arrow Connector 9"/>
          <p:cNvCxnSpPr>
            <a:stCxn id="8" idx="0"/>
          </p:cNvCxnSpPr>
          <p:nvPr/>
        </p:nvCxnSpPr>
        <p:spPr>
          <a:xfrm flipH="1" flipV="1">
            <a:off x="5148064" y="5022468"/>
            <a:ext cx="1188132" cy="34239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2346466" y="2790701"/>
            <a:ext cx="824246" cy="51274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351792" y="2791276"/>
            <a:ext cx="1012296" cy="51274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814781" y="3408218"/>
            <a:ext cx="3346039" cy="50875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965337" y="3944900"/>
            <a:ext cx="3346039" cy="50875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347865" y="4541678"/>
            <a:ext cx="2736304" cy="43408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482072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Simple second order differential equations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95536" y="836712"/>
                <a:ext cx="7344816" cy="2323072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q"/>
                </a:pPr>
                <a:r>
                  <a:rPr lang="en-GB" dirty="0"/>
                  <a:t>The equation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𝑎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𝑏𝑚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GB" dirty="0"/>
                  <a:t> is called the auxiliary equation, and if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GB" dirty="0"/>
                  <a:t> is a root of the auxiliary equation then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𝐴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𝑚𝑥</m:t>
                        </m:r>
                      </m:sup>
                    </m:sSup>
                  </m:oMath>
                </a14:m>
                <a:r>
                  <a:rPr lang="en-GB" dirty="0"/>
                  <a:t> is a solution of the differential equation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𝑎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𝑏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𝑐𝑦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GB" dirty="0"/>
              </a:p>
              <a:p>
                <a:pPr marL="342900" indent="-342900">
                  <a:buFont typeface="Wingdings" panose="05000000000000000000" pitchFamily="2" charset="2"/>
                  <a:buChar char="q"/>
                </a:pPr>
                <a:r>
                  <a:rPr lang="en-GB" dirty="0"/>
                  <a:t>When the auxiliary equation has </a:t>
                </a:r>
                <a:r>
                  <a:rPr lang="en-GB" b="1" dirty="0"/>
                  <a:t>two real distinct roots</a:t>
                </a:r>
                <a:r>
                  <a:rPr lang="en-GB" dirty="0"/>
                  <a:t>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GB" dirty="0"/>
                  <a:t> and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GB" dirty="0"/>
                  <a:t>, the general solution of the differential equation is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𝐴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 lang="en-GB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𝐵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r>
                  <a:rPr lang="en-GB" dirty="0"/>
                  <a:t>, where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dirty="0"/>
                  <a:t> and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GB" dirty="0"/>
                  <a:t> are arbitrary constants.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836712"/>
                <a:ext cx="7344816" cy="2323072"/>
              </a:xfrm>
              <a:prstGeom prst="rect">
                <a:avLst/>
              </a:prstGeom>
              <a:blipFill rotWithShape="0">
                <a:blip r:embed="rId2"/>
                <a:stretch>
                  <a:fillRect l="-414" t="-779" b="-285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07633" y="3398936"/>
                <a:ext cx="5904656" cy="476221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/>
                  <a:t>Find the general solution of the equation </a:t>
                </a:r>
                <a14:m>
                  <m:oMath xmlns:m="http://schemas.openxmlformats.org/officeDocument/2006/math">
                    <m:r>
                      <a:rPr lang="en-GB" sz="1600" b="0" i="0" smtClean="0">
                        <a:latin typeface="Cambria Math" panose="02040503050406030204" pitchFamily="18" charset="0"/>
                      </a:rPr>
                      <m:t>2</m:t>
                    </m:r>
                    <m:f>
                      <m:fPr>
                        <m:ctrlPr>
                          <a:rPr lang="en-GB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GB" sz="1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1600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p>
                            <m:r>
                              <a:rPr lang="en-GB" sz="16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𝑦</m:t>
                        </m:r>
                      </m:num>
                      <m:den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𝑑</m:t>
                        </m:r>
                        <m:sSup>
                          <m:sSupPr>
                            <m:ctrlPr>
                              <a:rPr lang="en-GB" sz="1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16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GB" sz="16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GB" sz="16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5</m:t>
                    </m:r>
                    <m:f>
                      <m:fPr>
                        <m:ctrlPr>
                          <a:rPr lang="en-GB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𝑑𝑦</m:t>
                        </m:r>
                      </m:num>
                      <m:den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  <m:r>
                      <a:rPr lang="en-GB" sz="16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1600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GB" sz="16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633" y="3398936"/>
                <a:ext cx="5904656" cy="476221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899592" y="4077072"/>
                <a:ext cx="6048672" cy="12666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Auxiliary equation: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2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b="0" i="1" smtClean="0">
                        <a:latin typeface="Cambria Math" panose="02040503050406030204" pitchFamily="18" charset="0"/>
                      </a:rPr>
                      <m:t>+5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+3=0</m:t>
                    </m:r>
                  </m:oMath>
                </a14:m>
                <a:endParaRPr lang="en-GB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𝑜𝑟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=−1</m:t>
                      </m:r>
                    </m:oMath>
                  </m:oMathPara>
                </a14:m>
                <a:endParaRPr lang="en-GB" dirty="0"/>
              </a:p>
              <a:p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∴</m:t>
                    </m:r>
                  </m:oMath>
                </a14:m>
                <a:r>
                  <a:rPr lang="en-GB" dirty="0"/>
                  <a:t> General solution is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𝐴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 lang="en-GB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𝐵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592" y="4077072"/>
                <a:ext cx="6048672" cy="1266629"/>
              </a:xfrm>
              <a:prstGeom prst="rect">
                <a:avLst/>
              </a:prstGeom>
              <a:blipFill rotWithShape="0">
                <a:blip r:embed="rId4"/>
                <a:stretch>
                  <a:fillRect l="-907" t="-2885" b="-673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/>
          <p:cNvSpPr/>
          <p:nvPr/>
        </p:nvSpPr>
        <p:spPr>
          <a:xfrm>
            <a:off x="395535" y="3875157"/>
            <a:ext cx="5916753" cy="157006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ABDCFCA-6185-443E-920B-4626A4CF909A}"/>
              </a:ext>
            </a:extLst>
          </p:cNvPr>
          <p:cNvSpPr txBox="1"/>
          <p:nvPr/>
        </p:nvSpPr>
        <p:spPr>
          <a:xfrm>
            <a:off x="3491880" y="5791265"/>
            <a:ext cx="5328592" cy="73866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400" dirty="0"/>
              <a:t>This is known as a </a:t>
            </a:r>
            <a:r>
              <a:rPr lang="en-GB" sz="1400" b="1" dirty="0"/>
              <a:t>homogeneous</a:t>
            </a:r>
            <a:r>
              <a:rPr lang="en-GB" sz="1400" dirty="0"/>
              <a:t> second-order differential equation because the RHS is 0. We will encountered nonhomogeneous equations later in the chapter.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C8CD5318-B8F2-465C-B262-C1069C151475}"/>
              </a:ext>
            </a:extLst>
          </p:cNvPr>
          <p:cNvCxnSpPr/>
          <p:nvPr/>
        </p:nvCxnSpPr>
        <p:spPr>
          <a:xfrm flipH="1" flipV="1">
            <a:off x="6516216" y="4869160"/>
            <a:ext cx="792088" cy="9361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0790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87744"/>
            <a:chOff x="0" y="13335"/>
            <a:chExt cx="9144218" cy="58774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TextBox 32"/>
                <p:cNvSpPr txBox="1"/>
                <p:nvPr/>
              </p:nvSpPr>
              <p:spPr>
                <a:xfrm>
                  <a:off x="0" y="13335"/>
                  <a:ext cx="9144000" cy="584775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wrap="square" lIns="324000" rtlCol="0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en-GB" sz="3200" dirty="0"/>
                    <a:t>Variants: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GB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−4</m:t>
                      </m:r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𝑎𝑐</m:t>
                      </m:r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a14:m>
                  <a:endParaRPr lang="en-GB" sz="3200" dirty="0"/>
                </a:p>
              </p:txBody>
            </p:sp>
          </mc:Choice>
          <mc:Fallback xmlns="">
            <p:sp>
              <p:nvSpPr>
                <p:cNvPr id="3" name="TextBox 3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0" y="13335"/>
                  <a:ext cx="9144000" cy="584775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 t="-12500" b="-34375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67544" y="908720"/>
                <a:ext cx="662473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In the previous examples, the auxiliary equation had distinct roots, i.e.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b="0" i="1" smtClean="0">
                        <a:latin typeface="Cambria Math" panose="02040503050406030204" pitchFamily="18" charset="0"/>
                      </a:rPr>
                      <m:t>−4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𝑎𝑐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GB" dirty="0"/>
                  <a:t>. What if we have equal roots?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908720"/>
                <a:ext cx="6624736" cy="646331"/>
              </a:xfrm>
              <a:prstGeom prst="rect">
                <a:avLst/>
              </a:prstGeom>
              <a:blipFill rotWithShape="0">
                <a:blip r:embed="rId3"/>
                <a:stretch>
                  <a:fillRect l="-829" t="-4717" b="-1415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39552" y="1772816"/>
                <a:ext cx="7776864" cy="669992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q"/>
                </a:pPr>
                <a:r>
                  <a:rPr lang="en-GB" dirty="0"/>
                  <a:t>When the auxiliary equation has two equal roots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GB" dirty="0"/>
                  <a:t>, the general solution is</a:t>
                </a:r>
                <a:br>
                  <a:rPr lang="en-GB" dirty="0"/>
                </a:b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𝐵𝑥</m:t>
                        </m:r>
                      </m:e>
                    </m:d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1772816"/>
                <a:ext cx="7776864" cy="669992"/>
              </a:xfrm>
              <a:prstGeom prst="rect">
                <a:avLst/>
              </a:prstGeom>
              <a:blipFill rotWithShape="0">
                <a:blip r:embed="rId4"/>
                <a:stretch>
                  <a:fillRect l="-391" t="-350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755576" y="3098713"/>
                <a:ext cx="5262023" cy="524182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Show that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𝐵𝑥</m:t>
                        </m:r>
                      </m:e>
                    </m:d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r>
                  <a:rPr lang="en-GB" dirty="0"/>
                  <a:t> satisfies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p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sSup>
                          <m:sSup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GB" b="0" i="1" smtClean="0">
                        <a:latin typeface="Cambria Math" panose="02040503050406030204" pitchFamily="18" charset="0"/>
                      </a:rPr>
                      <m:t>−6</m:t>
                    </m:r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𝑑𝑦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  <m:r>
                      <a:rPr lang="en-GB" b="0" i="1" smtClean="0">
                        <a:latin typeface="Cambria Math" panose="02040503050406030204" pitchFamily="18" charset="0"/>
                      </a:rPr>
                      <m:t>+9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6" y="3098713"/>
                <a:ext cx="5262023" cy="52418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699792" y="2708920"/>
                <a:ext cx="547260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dirty="0"/>
                  <a:t>This is because the root of the auxiliary equation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−6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+9=0</m:t>
                    </m:r>
                  </m:oMath>
                </a14:m>
                <a:r>
                  <a:rPr lang="en-GB" sz="1400" dirty="0"/>
                  <a:t> is 3.</a:t>
                </a: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9792" y="2708920"/>
                <a:ext cx="5472608" cy="307777"/>
              </a:xfrm>
              <a:prstGeom prst="rect">
                <a:avLst/>
              </a:prstGeom>
              <a:blipFill rotWithShape="0">
                <a:blip r:embed="rId6"/>
                <a:stretch>
                  <a:fillRect l="-334" b="-2156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Arrow Connector 9"/>
          <p:cNvCxnSpPr/>
          <p:nvPr/>
        </p:nvCxnSpPr>
        <p:spPr>
          <a:xfrm flipH="1">
            <a:off x="2987824" y="2981325"/>
            <a:ext cx="241151" cy="2316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971600" y="3789040"/>
                <a:ext cx="5184576" cy="20068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𝐵𝑥</m:t>
                          </m:r>
                        </m:e>
                      </m:d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𝐵𝑥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</m:oMath>
                    <m:oMath xmlns:m="http://schemas.openxmlformats.org/officeDocument/2006/math"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=3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𝐴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+3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𝐵𝑥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𝐵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</m:oMath>
                    <m:oMath xmlns:m="http://schemas.openxmlformats.org/officeDocument/2006/math"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=9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𝐴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+9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𝐵𝑥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+6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𝐵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∴</m:t>
                      </m:r>
                      <m:f>
                        <m:f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𝑦</m:t>
                          </m:r>
                        </m:num>
                        <m:den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𝑑</m:t>
                          </m:r>
                          <m:sSup>
                            <m:sSup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GB" i="1">
                          <a:latin typeface="Cambria Math" panose="02040503050406030204" pitchFamily="18" charset="0"/>
                        </a:rPr>
                        <m:t>−6</m:t>
                      </m:r>
                      <m:f>
                        <m:f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GB" i="1">
                          <a:latin typeface="Cambria Math" panose="02040503050406030204" pitchFamily="18" charset="0"/>
                        </a:rPr>
                        <m:t>+9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=9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𝐴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+…=0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600" y="3789040"/>
                <a:ext cx="5184576" cy="2006831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6017599" y="4958718"/>
                <a:ext cx="3096344" cy="16743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b="1" dirty="0" err="1"/>
                  <a:t>Fro</a:t>
                </a:r>
                <a:r>
                  <a:rPr lang="en-GB" sz="1600" b="1" dirty="0"/>
                  <a:t> Side Note</a:t>
                </a:r>
                <a:r>
                  <a:rPr lang="en-GB" sz="1600" dirty="0"/>
                  <a:t>: The reason we have to use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𝐵𝑥</m:t>
                        </m:r>
                      </m:e>
                    </m:d>
                    <m:sSup>
                      <m:sSup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r>
                  <a:rPr lang="en-GB" sz="1600" dirty="0"/>
                  <a:t> instead of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𝐴</m:t>
                    </m:r>
                    <m:sSup>
                      <m:sSup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𝐵</m:t>
                    </m:r>
                    <m:sSup>
                      <m:sSup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r>
                  <a:rPr lang="en-GB" sz="1600" dirty="0"/>
                  <a:t> is similar to why in Pure Year 2 partial fractions, we have to use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num>
                      <m:den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num>
                      <m:den>
                        <m:sSup>
                          <m:sSupPr>
                            <m:ctrlP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GB" sz="1600" dirty="0"/>
                  <a:t> if we had a repeated denominator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600" dirty="0"/>
                  <a:t>.</a:t>
                </a: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7599" y="4958718"/>
                <a:ext cx="3096344" cy="1674305"/>
              </a:xfrm>
              <a:prstGeom prst="rect">
                <a:avLst/>
              </a:prstGeom>
              <a:blipFill>
                <a:blip r:embed="rId8"/>
                <a:stretch>
                  <a:fillRect l="-984" t="-1091" r="-2165" b="-363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 13"/>
          <p:cNvSpPr/>
          <p:nvPr/>
        </p:nvSpPr>
        <p:spPr>
          <a:xfrm>
            <a:off x="755575" y="3616497"/>
            <a:ext cx="5262023" cy="233278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124390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87744"/>
            <a:chOff x="0" y="13335"/>
            <a:chExt cx="9144218" cy="58774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TextBox 32"/>
                <p:cNvSpPr txBox="1"/>
                <p:nvPr/>
              </p:nvSpPr>
              <p:spPr>
                <a:xfrm>
                  <a:off x="0" y="13335"/>
                  <a:ext cx="9144000" cy="584775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wrap="square" lIns="324000" rtlCol="0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en-GB" sz="3200" dirty="0"/>
                    <a:t>Variants: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GB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−4</m:t>
                      </m:r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𝑎𝑐</m:t>
                      </m:r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&lt;0</m:t>
                      </m:r>
                    </m:oMath>
                  </a14:m>
                  <a:endParaRPr lang="en-GB" sz="3200" dirty="0"/>
                </a:p>
              </p:txBody>
            </p:sp>
          </mc:Choice>
          <mc:Fallback xmlns="">
            <p:sp>
              <p:nvSpPr>
                <p:cNvPr id="3" name="TextBox 3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0" y="13335"/>
                  <a:ext cx="9144000" cy="584775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 t="-12500" b="-34375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323528" y="836712"/>
            <a:ext cx="82089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This is actually exactly the same as when we usually have distinct real roots!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67544" y="1485789"/>
                <a:ext cx="6984776" cy="524182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Find the general solution of the differential equation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p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sSup>
                          <m:sSup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GB" b="0" i="1" smtClean="0">
                        <a:latin typeface="Cambria Math" panose="02040503050406030204" pitchFamily="18" charset="0"/>
                      </a:rPr>
                      <m:t>+16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1485789"/>
                <a:ext cx="6984776" cy="52418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899592" y="2420888"/>
                <a:ext cx="6768752" cy="23172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Auxiliary equation: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𝒎</m:t>
                        </m:r>
                      </m:e>
                      <m:sup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GB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𝟏𝟔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endParaRPr lang="en-GB" b="1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𝒎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=±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𝒊</m:t>
                      </m:r>
                    </m:oMath>
                  </m:oMathPara>
                </a14:m>
                <a:endParaRPr lang="en-GB" b="1" dirty="0"/>
              </a:p>
              <a:p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∴</m:t>
                    </m:r>
                  </m:oMath>
                </a14:m>
                <a:r>
                  <a:rPr lang="en-GB" dirty="0"/>
                  <a:t> General solution is </a:t>
                </a:r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𝑨</m:t>
                    </m:r>
                    <m:sSup>
                      <m:sSupPr>
                        <m:ctrlPr>
                          <a:rPr lang="en-GB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𝒆</m:t>
                        </m:r>
                      </m:e>
                      <m:sup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𝟒</m:t>
                        </m:r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𝒊𝒙</m:t>
                        </m:r>
                      </m:sup>
                    </m:sSup>
                    <m:r>
                      <a:rPr lang="en-GB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𝑩</m:t>
                    </m:r>
                    <m:sSup>
                      <m:sSupPr>
                        <m:ctrlPr>
                          <a:rPr lang="en-GB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𝒆</m:t>
                        </m:r>
                      </m:e>
                      <m:sup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𝟒</m:t>
                        </m:r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𝒊𝒙</m:t>
                        </m:r>
                      </m:sup>
                    </m:sSup>
                  </m:oMath>
                </a14:m>
                <a:endParaRPr lang="en-GB" b="1" dirty="0"/>
              </a:p>
              <a:p>
                <a:endParaRPr lang="en-GB" dirty="0"/>
              </a:p>
              <a:p>
                <a:r>
                  <a:rPr lang="en-GB" dirty="0"/>
                  <a:t>This can be rewritten as (using Chapter 1 knowledge):</a:t>
                </a:r>
              </a:p>
              <a:p>
                <a:endParaRPr lang="en-GB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𝐴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func>
                            <m:func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𝐵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func>
                            <m:func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</m:e>
                      </m:d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   =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𝑃</m:t>
                      </m:r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𝑄</m:t>
                      </m:r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     (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𝑤h𝑒𝑟𝑒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𝑖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592" y="2420888"/>
                <a:ext cx="6768752" cy="2317237"/>
              </a:xfrm>
              <a:prstGeom prst="rect">
                <a:avLst/>
              </a:prstGeom>
              <a:blipFill>
                <a:blip r:embed="rId4"/>
                <a:stretch>
                  <a:fillRect l="-811" t="-1053" b="-157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/>
          <p:cNvSpPr/>
          <p:nvPr/>
        </p:nvSpPr>
        <p:spPr>
          <a:xfrm>
            <a:off x="2798133" y="2333963"/>
            <a:ext cx="2153878" cy="68237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0" name="Rectangle 9"/>
          <p:cNvSpPr/>
          <p:nvPr/>
        </p:nvSpPr>
        <p:spPr>
          <a:xfrm>
            <a:off x="3351045" y="3016923"/>
            <a:ext cx="2064103" cy="37942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766081" y="4010688"/>
            <a:ext cx="5477867" cy="77506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547664" y="5149042"/>
                <a:ext cx="5256584" cy="923330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dirty="0"/>
                  <a:t>If the auxiliary equation has two </a:t>
                </a:r>
                <a:r>
                  <a:rPr lang="en-GB" u="sng" dirty="0"/>
                  <a:t>imaginary</a:t>
                </a:r>
                <a:r>
                  <a:rPr lang="en-GB" dirty="0"/>
                  <a:t> roots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±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𝜔</m:t>
                    </m:r>
                  </m:oMath>
                </a14:m>
                <a:r>
                  <a:rPr lang="en-GB" dirty="0"/>
                  <a:t>, the general solution is </a:t>
                </a:r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𝑨</m:t>
                    </m:r>
                    <m:func>
                      <m:funcPr>
                        <m:ctrlPr>
                          <a:rPr lang="en-GB" b="1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GB" b="1" i="0" smtClean="0">
                            <a:latin typeface="Cambria Math" panose="02040503050406030204" pitchFamily="18" charset="0"/>
                          </a:rPr>
                          <m:t>𝐜𝐨𝐬</m:t>
                        </m:r>
                      </m:fName>
                      <m:e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𝝎</m:t>
                        </m:r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func>
                    <m:r>
                      <a:rPr lang="en-GB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𝑩</m:t>
                    </m:r>
                    <m:func>
                      <m:funcPr>
                        <m:ctrlPr>
                          <a:rPr lang="en-GB" b="1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GB" b="1" i="0" smtClean="0">
                            <a:latin typeface="Cambria Math" panose="02040503050406030204" pitchFamily="18" charset="0"/>
                          </a:rPr>
                          <m:t>𝐬𝐢𝐧</m:t>
                        </m:r>
                      </m:fName>
                      <m:e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𝝎</m:t>
                        </m:r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func>
                  </m:oMath>
                </a14:m>
                <a:r>
                  <a:rPr lang="en-GB" dirty="0"/>
                  <a:t> where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dirty="0"/>
                  <a:t> and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GB" dirty="0"/>
                  <a:t> are arbitrary constants.</a:t>
                </a: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7664" y="5149042"/>
                <a:ext cx="5256584" cy="923330"/>
              </a:xfrm>
              <a:prstGeom prst="rect">
                <a:avLst/>
              </a:prstGeom>
              <a:blipFill rotWithShape="0">
                <a:blip r:embed="rId5"/>
                <a:stretch>
                  <a:fillRect l="-808" t="-2581" r="-693" b="-838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52925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87744"/>
            <a:chOff x="0" y="13335"/>
            <a:chExt cx="9144218" cy="58774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TextBox 32"/>
                <p:cNvSpPr txBox="1"/>
                <p:nvPr/>
              </p:nvSpPr>
              <p:spPr>
                <a:xfrm>
                  <a:off x="0" y="13335"/>
                  <a:ext cx="9144000" cy="584775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wrap="square" lIns="324000" rtlCol="0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en-GB" sz="3200" dirty="0"/>
                    <a:t>Variants: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GB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−4</m:t>
                      </m:r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𝑎𝑐</m:t>
                      </m:r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&lt;0</m:t>
                      </m:r>
                    </m:oMath>
                  </a14:m>
                  <a:endParaRPr lang="en-GB" sz="3200" dirty="0"/>
                </a:p>
              </p:txBody>
            </p:sp>
          </mc:Choice>
          <mc:Fallback xmlns="">
            <p:sp>
              <p:nvSpPr>
                <p:cNvPr id="3" name="TextBox 3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0" y="13335"/>
                  <a:ext cx="9144000" cy="584775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 t="-12500" b="-34375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95536" y="836712"/>
                <a:ext cx="568863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/>
                  <a:t>So what about more general complex roots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±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𝑏𝑖</m:t>
                    </m:r>
                  </m:oMath>
                </a14:m>
                <a:r>
                  <a:rPr lang="en-GB" sz="2000" dirty="0"/>
                  <a:t>?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836712"/>
                <a:ext cx="5688632" cy="400110"/>
              </a:xfrm>
              <a:prstGeom prst="rect">
                <a:avLst/>
              </a:prstGeom>
              <a:blipFill rotWithShape="0">
                <a:blip r:embed="rId3"/>
                <a:stretch>
                  <a:fillRect l="-1179" t="-7576" b="-257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67544" y="1485789"/>
                <a:ext cx="7488832" cy="524182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Find the general solution of the differential equation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p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sSup>
                          <m:sSup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GB" b="0" i="1" smtClean="0">
                        <a:latin typeface="Cambria Math" panose="02040503050406030204" pitchFamily="18" charset="0"/>
                      </a:rPr>
                      <m:t>−6</m:t>
                    </m:r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𝑑𝑦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  <m:r>
                      <a:rPr lang="en-GB" b="0" i="1" smtClean="0">
                        <a:latin typeface="Cambria Math" panose="02040503050406030204" pitchFamily="18" charset="0"/>
                      </a:rPr>
                      <m:t>+34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1485789"/>
                <a:ext cx="7488832" cy="52418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899592" y="2420888"/>
                <a:ext cx="6768752" cy="20561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Auxiliary equation: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𝒎</m:t>
                        </m:r>
                      </m:e>
                      <m:sup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GB" b="1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𝟔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𝒎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𝟑𝟒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endParaRPr lang="en-GB" b="1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𝒎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±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𝒊</m:t>
                      </m:r>
                    </m:oMath>
                  </m:oMathPara>
                </a14:m>
                <a:endParaRPr lang="en-GB" b="1" dirty="0"/>
              </a:p>
              <a:p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∴</m:t>
                    </m:r>
                  </m:oMath>
                </a14:m>
                <a:r>
                  <a:rPr lang="en-GB" dirty="0"/>
                  <a:t> General solution is </a:t>
                </a:r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𝑨</m:t>
                    </m:r>
                    <m:sSup>
                      <m:sSupPr>
                        <m:ctrlPr>
                          <a:rPr lang="en-GB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𝒆</m:t>
                        </m:r>
                      </m:e>
                      <m:sup>
                        <m:d>
                          <m:dPr>
                            <m:ctrlPr>
                              <a:rPr lang="en-GB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b="1" i="1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  <m:r>
                              <a:rPr lang="en-GB" b="1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GB" b="1" i="1" smtClean="0">
                                <a:latin typeface="Cambria Math" panose="02040503050406030204" pitchFamily="18" charset="0"/>
                              </a:rPr>
                              <m:t>𝟓</m:t>
                            </m:r>
                            <m:r>
                              <a:rPr lang="en-GB" b="1" i="1" smtClean="0">
                                <a:latin typeface="Cambria Math" panose="02040503050406030204" pitchFamily="18" charset="0"/>
                              </a:rPr>
                              <m:t>𝒊</m:t>
                            </m:r>
                          </m:e>
                        </m:d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sup>
                    </m:sSup>
                    <m:r>
                      <a:rPr lang="en-GB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𝑩</m:t>
                    </m:r>
                    <m:sSup>
                      <m:sSupPr>
                        <m:ctrlPr>
                          <a:rPr lang="en-GB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𝒆</m:t>
                        </m:r>
                      </m:e>
                      <m:sup>
                        <m:d>
                          <m:dPr>
                            <m:ctrlPr>
                              <a:rPr lang="en-GB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b="1" i="1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  <m:r>
                              <a:rPr lang="en-GB" b="1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GB" b="1" i="1" smtClean="0">
                                <a:latin typeface="Cambria Math" panose="02040503050406030204" pitchFamily="18" charset="0"/>
                              </a:rPr>
                              <m:t>𝟓</m:t>
                            </m:r>
                            <m:r>
                              <a:rPr lang="en-GB" b="1" i="1" smtClean="0">
                                <a:latin typeface="Cambria Math" panose="02040503050406030204" pitchFamily="18" charset="0"/>
                              </a:rPr>
                              <m:t>𝒊</m:t>
                            </m:r>
                          </m:e>
                        </m:d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sup>
                    </m:sSup>
                  </m:oMath>
                </a14:m>
                <a:endParaRPr lang="en-GB" b="1" dirty="0"/>
              </a:p>
              <a:p>
                <a:endParaRPr lang="en-GB" dirty="0"/>
              </a:p>
              <a:p>
                <a:r>
                  <a:rPr lang="en-GB" dirty="0"/>
                  <a:t>This can be rewritten as (using Chapter 1 knowledge):</a:t>
                </a:r>
              </a:p>
              <a:p>
                <a:endParaRPr lang="en-GB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𝑃</m:t>
                      </m:r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𝑄</m:t>
                      </m:r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592" y="2420888"/>
                <a:ext cx="6768752" cy="2056140"/>
              </a:xfrm>
              <a:prstGeom prst="rect">
                <a:avLst/>
              </a:prstGeom>
              <a:blipFill>
                <a:blip r:embed="rId5"/>
                <a:stretch>
                  <a:fillRect l="-811" t="-1187" b="-178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/>
          <p:cNvSpPr/>
          <p:nvPr/>
        </p:nvSpPr>
        <p:spPr>
          <a:xfrm>
            <a:off x="2771800" y="2339439"/>
            <a:ext cx="2192086" cy="42263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9" name="Rectangle 8"/>
          <p:cNvSpPr/>
          <p:nvPr/>
        </p:nvSpPr>
        <p:spPr>
          <a:xfrm>
            <a:off x="3347864" y="3016201"/>
            <a:ext cx="2160240" cy="39917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0" name="Rectangle 9"/>
          <p:cNvSpPr/>
          <p:nvPr/>
        </p:nvSpPr>
        <p:spPr>
          <a:xfrm>
            <a:off x="1686421" y="3956089"/>
            <a:ext cx="5477867" cy="77506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547664" y="5149042"/>
                <a:ext cx="5616624" cy="1200329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dirty="0"/>
                  <a:t>If the auxiliary equation has two </a:t>
                </a:r>
                <a:r>
                  <a:rPr lang="en-GB" u="sng" dirty="0"/>
                  <a:t>complex</a:t>
                </a:r>
                <a:r>
                  <a:rPr lang="en-GB" dirty="0"/>
                  <a:t> roots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±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𝑖𝑞</m:t>
                    </m:r>
                  </m:oMath>
                </a14:m>
                <a:r>
                  <a:rPr lang="en-GB" dirty="0"/>
                  <a:t>, the general solution is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𝒆</m:t>
                          </m:r>
                        </m:e>
                        <m:sup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𝒑𝒙</m:t>
                          </m:r>
                        </m:sup>
                      </m:sSup>
                      <m:d>
                        <m:d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𝑨</m:t>
                          </m:r>
                          <m:func>
                            <m:funcPr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GB" b="1" i="0" smtClean="0">
                                  <a:latin typeface="Cambria Math" panose="02040503050406030204" pitchFamily="18" charset="0"/>
                                </a:rPr>
                                <m:t>𝐜𝐨𝐬</m:t>
                              </m:r>
                            </m:fName>
                            <m:e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𝒒𝒙</m:t>
                              </m:r>
                            </m:e>
                          </m:func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𝑩</m:t>
                          </m:r>
                          <m:func>
                            <m:funcPr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GB" b="1" i="0" smtClean="0">
                                  <a:latin typeface="Cambria Math" panose="02040503050406030204" pitchFamily="18" charset="0"/>
                                </a:rPr>
                                <m:t>𝐬𝐢𝐧</m:t>
                              </m:r>
                            </m:fName>
                            <m:e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𝒒𝒙</m:t>
                              </m:r>
                            </m:e>
                          </m:func>
                        </m:e>
                      </m:d>
                    </m:oMath>
                  </m:oMathPara>
                </a14:m>
                <a:endParaRPr lang="en-GB" dirty="0"/>
              </a:p>
              <a:p>
                <a:r>
                  <a:rPr lang="en-GB" dirty="0"/>
                  <a:t>where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dirty="0"/>
                  <a:t> and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GB" dirty="0"/>
                  <a:t> are arbitrary constants.</a:t>
                </a: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7664" y="5149042"/>
                <a:ext cx="5616624" cy="1200329"/>
              </a:xfrm>
              <a:prstGeom prst="rect">
                <a:avLst/>
              </a:prstGeom>
              <a:blipFill rotWithShape="0">
                <a:blip r:embed="rId6"/>
                <a:stretch>
                  <a:fillRect l="-757" t="-1990" b="-597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1"/>
          <p:cNvSpPr/>
          <p:nvPr/>
        </p:nvSpPr>
        <p:spPr>
          <a:xfrm>
            <a:off x="4141086" y="2731326"/>
            <a:ext cx="1737200" cy="27313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909110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87744"/>
            <a:chOff x="0" y="13335"/>
            <a:chExt cx="9144218" cy="587744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8477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 err="1"/>
                <a:t>Quickfire</a:t>
              </a:r>
              <a:r>
                <a:rPr lang="en-GB" sz="3200" dirty="0"/>
                <a:t> Questions!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39552" y="908720"/>
                <a:ext cx="7560840" cy="8011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Find solutions to differential equations of the form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𝑎</m:t>
                    </m:r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p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sSup>
                          <m:sSup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GB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𝑏</m:t>
                    </m:r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𝑑𝑦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  <m:r>
                      <a:rPr lang="en-GB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𝑐𝑦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GB" dirty="0"/>
                  <a:t> with the following auxiliary equations (and helpfully provided roots).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908720"/>
                <a:ext cx="7560840" cy="801181"/>
              </a:xfrm>
              <a:prstGeom prst="rect">
                <a:avLst/>
              </a:prstGeom>
              <a:blipFill rotWithShape="0">
                <a:blip r:embed="rId2"/>
                <a:stretch>
                  <a:fillRect l="-726" r="-81" b="-1145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 6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848246" y="2030876"/>
              <a:ext cx="7284720" cy="3364802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2213166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3039554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Auxiliary Equation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Roots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General Solution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e>
                                  <m:sup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+6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+8=0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=−2, −4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  <m:sSup>
                                  <m:sSupPr>
                                    <m:ctrlP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p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−4</m:t>
                                    </m:r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p>
                                </m:sSup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  <m:sSup>
                                  <m:sSupPr>
                                    <m:ctrlP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p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−2</m:t>
                                    </m:r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e>
                                  <m:sup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−1=0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=±1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  <m:sSup>
                                  <m:sSupPr>
                                    <m:ctrlP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p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p>
                                </m:sSup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  <m:sSup>
                                  <m:sSupPr>
                                    <m:ctrlP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p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e>
                                  <m:sup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+1=0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=1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d>
                                  <m:dPr>
                                    <m:ctrlP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𝐵𝑥</m:t>
                                    </m:r>
                                  </m:e>
                                </m:d>
                                <m:sSup>
                                  <m:sSupPr>
                                    <m:ctrlP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p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e>
                                  <m:sup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+4=0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=±2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  <m:func>
                                  <m:funcPr>
                                    <m:ctrlP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GB" b="0" i="0" smtClean="0">
                                        <a:latin typeface="Cambria Math" panose="02040503050406030204" pitchFamily="18" charset="0"/>
                                      </a:rPr>
                                      <m:t>cos</m:t>
                                    </m:r>
                                  </m:fName>
                                  <m:e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func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  <m:func>
                                  <m:funcPr>
                                    <m:ctrlP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GB" b="0" i="0" smtClean="0">
                                        <a:latin typeface="Cambria Math" panose="02040503050406030204" pitchFamily="18" charset="0"/>
                                      </a:rPr>
                                      <m:t>sin</m:t>
                                    </m:r>
                                  </m:fName>
                                  <m:e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func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e>
                                  <m:sup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+10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+25=0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=−5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d>
                                  <m:dPr>
                                    <m:ctrlP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𝐵𝑥</m:t>
                                    </m:r>
                                  </m:e>
                                </m:d>
                                <m:sSup>
                                  <m:sSupPr>
                                    <m:ctrlP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p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−5</m:t>
                                    </m:r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e>
                                  <m:sup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−12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+45=0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=6±3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p>
                                  <m:sSupPr>
                                    <m:ctrlP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p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p>
                                </m:sSup>
                                <m:d>
                                  <m:dPr>
                                    <m:ctrlP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  <m:func>
                                      <m:funcPr>
                                        <m:ctrlPr>
                                          <a:rPr lang="en-GB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GB" b="0" i="0" smtClean="0">
                                            <a:latin typeface="Cambria Math" panose="02040503050406030204" pitchFamily="18" charset="0"/>
                                          </a:rPr>
                                          <m:t>cos</m:t>
                                        </m:r>
                                      </m:fName>
                                      <m:e>
                                        <m:r>
                                          <a:rPr lang="en-GB" b="0" i="1" smtClean="0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  <m:r>
                                          <a:rPr lang="en-GB" b="0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</m:func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  <m:func>
                                      <m:funcPr>
                                        <m:ctrlPr>
                                          <a:rPr lang="en-GB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GB" b="0" i="0" smtClean="0">
                                            <a:latin typeface="Cambria Math" panose="02040503050406030204" pitchFamily="18" charset="0"/>
                                          </a:rPr>
                                          <m:t>sin</m:t>
                                        </m:r>
                                      </m:fName>
                                      <m:e>
                                        <m:r>
                                          <a:rPr lang="en-GB" b="0" i="1" smtClean="0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  <m:r>
                                          <a:rPr lang="en-GB" b="0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</m:func>
                                  </m:e>
                                </m:d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e>
                                  <m:sup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+10=0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=±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</m:rad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  <m:func>
                                  <m:funcPr>
                                    <m:ctrlP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GB" b="0" i="0" smtClean="0">
                                        <a:latin typeface="Cambria Math" panose="02040503050406030204" pitchFamily="18" charset="0"/>
                                      </a:rPr>
                                      <m:t>cos</m:t>
                                    </m:r>
                                  </m:fName>
                                  <m:e>
                                    <m:rad>
                                      <m:radPr>
                                        <m:degHide m:val="on"/>
                                        <m:ctrlPr>
                                          <a:rPr lang="en-GB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GB" b="0" i="1" smtClean="0">
                                            <a:latin typeface="Cambria Math" panose="02040503050406030204" pitchFamily="18" charset="0"/>
                                          </a:rPr>
                                          <m:t>10</m:t>
                                        </m:r>
                                      </m:e>
                                    </m:rad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func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  <m:func>
                                  <m:funcPr>
                                    <m:ctrlP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GB" b="0" i="0" smtClean="0">
                                        <a:latin typeface="Cambria Math" panose="02040503050406030204" pitchFamily="18" charset="0"/>
                                      </a:rPr>
                                      <m:t>sin</m:t>
                                    </m:r>
                                  </m:fName>
                                  <m:e>
                                    <m:rad>
                                      <m:radPr>
                                        <m:degHide m:val="on"/>
                                        <m:ctrlPr>
                                          <a:rPr lang="en-GB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GB" b="0" i="1" smtClean="0">
                                            <a:latin typeface="Cambria Math" panose="02040503050406030204" pitchFamily="18" charset="0"/>
                                          </a:rPr>
                                          <m:t>10</m:t>
                                        </m:r>
                                      </m:e>
                                    </m:rad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func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e>
                                  <m:sup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+2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+5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=−1±2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p>
                                  <m:sSupPr>
                                    <m:ctrlP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p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p>
                                </m:sSup>
                                <m:d>
                                  <m:dPr>
                                    <m:ctrlP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  <m:func>
                                      <m:funcPr>
                                        <m:ctrlPr>
                                          <a:rPr lang="en-GB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GB" b="0" i="0" smtClean="0">
                                            <a:latin typeface="Cambria Math" panose="02040503050406030204" pitchFamily="18" charset="0"/>
                                          </a:rPr>
                                          <m:t>cos</m:t>
                                        </m:r>
                                      </m:fName>
                                      <m:e>
                                        <m:r>
                                          <a:rPr lang="en-GB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  <m:r>
                                          <a:rPr lang="en-GB" b="0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</m:func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  <m:func>
                                      <m:funcPr>
                                        <m:ctrlPr>
                                          <a:rPr lang="en-GB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GB" b="0" i="0" smtClean="0">
                                            <a:latin typeface="Cambria Math" panose="02040503050406030204" pitchFamily="18" charset="0"/>
                                          </a:rPr>
                                          <m:t>sin</m:t>
                                        </m:r>
                                      </m:fName>
                                      <m:e>
                                        <m:r>
                                          <a:rPr lang="en-GB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  <m:r>
                                          <a:rPr lang="en-GB" b="0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</m:func>
                                  </m:e>
                                </m:d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01528863"/>
                  </p:ext>
                </p:extLst>
              </p:nvPr>
            </p:nvGraphicFramePr>
            <p:xfrm>
              <a:off x="848246" y="2030876"/>
              <a:ext cx="7284720" cy="3364802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2213166"/>
                    <a:gridCol w="2032000"/>
                    <a:gridCol w="3039554"/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dirty="0" smtClean="0"/>
                            <a:t>Auxiliary Equation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 smtClean="0"/>
                            <a:t>Roots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 smtClean="0"/>
                            <a:t>General Solution</a:t>
                          </a:r>
                          <a:endParaRPr lang="en-GB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275" t="-108197" r="-230579" b="-71147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108982" t="-108197" r="-150599" b="-71147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139880" t="-108197" r="-802" b="-711475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275" t="-208197" r="-230579" b="-61147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108982" t="-208197" r="-150599" b="-61147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139880" t="-208197" r="-802" b="-611475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275" t="-308197" r="-230579" b="-51147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108982" t="-308197" r="-150599" b="-51147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139880" t="-308197" r="-802" b="-511475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275" t="-408197" r="-230579" b="-41147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108982" t="-408197" r="-150599" b="-41147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139880" t="-408197" r="-802" b="-411475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275" t="-508197" r="-230579" b="-31147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108982" t="-508197" r="-150599" b="-31147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139880" t="-508197" r="-802" b="-311475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275" t="-608197" r="-230579" b="-21147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108982" t="-608197" r="-150599" b="-21147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139880" t="-608197" r="-802" b="-211475"/>
                          </a:stretch>
                        </a:blipFill>
                      </a:tcPr>
                    </a:tc>
                  </a:tr>
                  <a:tr h="39808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275" t="-664615" r="-230579" b="-984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108982" t="-664615" r="-150599" b="-984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139880" t="-664615" r="-802" b="-98462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275" t="-814754" r="-230579" b="-49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108982" t="-814754" r="-150599" b="-49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139880" t="-814754" r="-802" b="-4918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8" name="Rectangle 7"/>
          <p:cNvSpPr/>
          <p:nvPr/>
        </p:nvSpPr>
        <p:spPr>
          <a:xfrm>
            <a:off x="5099362" y="2398816"/>
            <a:ext cx="3023359" cy="36813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9" name="Rectangle 8"/>
          <p:cNvSpPr/>
          <p:nvPr/>
        </p:nvSpPr>
        <p:spPr>
          <a:xfrm>
            <a:off x="5099362" y="2766951"/>
            <a:ext cx="3023359" cy="37629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0" name="Rectangle 9"/>
          <p:cNvSpPr/>
          <p:nvPr/>
        </p:nvSpPr>
        <p:spPr>
          <a:xfrm>
            <a:off x="5099361" y="3143251"/>
            <a:ext cx="3023359" cy="3683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099361" y="3511385"/>
            <a:ext cx="3023359" cy="3683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099361" y="3879519"/>
            <a:ext cx="3023359" cy="3683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099360" y="4247653"/>
            <a:ext cx="3023359" cy="3683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099360" y="4615787"/>
            <a:ext cx="3023359" cy="39753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099359" y="5013325"/>
            <a:ext cx="3023359" cy="3810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053731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Exercise 7B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395536" y="725840"/>
            <a:ext cx="7920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Pearson Core Pure Year 2</a:t>
            </a:r>
          </a:p>
          <a:p>
            <a:r>
              <a:rPr lang="en-GB" sz="2400" dirty="0"/>
              <a:t>Pages 156-157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1739717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0CA3E6FF-0FCB-4C50-A055-EF3144C5A0B1}"/>
              </a:ext>
            </a:extLst>
          </p:cNvPr>
          <p:cNvSpPr txBox="1"/>
          <p:nvPr/>
        </p:nvSpPr>
        <p:spPr>
          <a:xfrm>
            <a:off x="1403648" y="2662363"/>
            <a:ext cx="475252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Complete before the lesson Q1</a:t>
            </a:r>
          </a:p>
          <a:p>
            <a:endParaRPr lang="en-US" sz="2400" dirty="0"/>
          </a:p>
          <a:p>
            <a:r>
              <a:rPr lang="en-US" sz="2400" dirty="0"/>
              <a:t>In Class:			</a:t>
            </a:r>
          </a:p>
          <a:p>
            <a:r>
              <a:rPr lang="en-US" sz="2400" dirty="0">
                <a:solidFill>
                  <a:srgbClr val="00B050"/>
                </a:solidFill>
              </a:rPr>
              <a:t>Green</a:t>
            </a:r>
            <a:r>
              <a:rPr lang="en-US" sz="2400" dirty="0"/>
              <a:t>		Q2-4</a:t>
            </a:r>
          </a:p>
          <a:p>
            <a:r>
              <a:rPr lang="en-US" sz="2400" dirty="0">
                <a:solidFill>
                  <a:schemeClr val="accent6"/>
                </a:solidFill>
              </a:rPr>
              <a:t>Amber</a:t>
            </a:r>
            <a:r>
              <a:rPr lang="en-US" sz="2400" dirty="0"/>
              <a:t> 		Q5-7</a:t>
            </a:r>
          </a:p>
          <a:p>
            <a:r>
              <a:rPr lang="en-US" sz="2400" dirty="0">
                <a:solidFill>
                  <a:srgbClr val="FF0000"/>
                </a:solidFill>
              </a:rPr>
              <a:t>Red</a:t>
            </a:r>
            <a:r>
              <a:rPr lang="en-US" sz="2400" dirty="0"/>
              <a:t>		Challenge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399899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Pure Year 2 Recap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115616" y="2023599"/>
                <a:ext cx="6624736" cy="26251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𝑑𝑦</m:t>
                        </m:r>
                      </m:num>
                      <m:den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GB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GB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endParaRPr lang="en-GB" sz="2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  <m:d>
                            <m:d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</m:den>
                      </m:f>
                      <m:f>
                        <m:f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  <m:oMath xmlns:m="http://schemas.openxmlformats.org/officeDocument/2006/math">
                      <m:nary>
                        <m:naryPr>
                          <m:subHide m:val="on"/>
                          <m:supHide m:val="on"/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  <m:d>
                                <m:dPr>
                                  <m:ctrlP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d>
                            </m:den>
                          </m:f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e>
                      </m:nary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subHide m:val="on"/>
                          <m:supHide m:val="on"/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GB" sz="2400" b="0" dirty="0"/>
              </a:p>
              <a:p>
                <a:endParaRPr lang="en-GB" sz="24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5616" y="2023599"/>
                <a:ext cx="6624736" cy="262514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059832" y="894483"/>
                <a:ext cx="5387882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600" dirty="0"/>
                  <a:t> and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sz="1600" dirty="0"/>
                  <a:t> are said to be ‘</a:t>
                </a:r>
                <a:r>
                  <a:rPr lang="en-GB" sz="1600" b="1" dirty="0"/>
                  <a:t>separated</a:t>
                </a:r>
                <a:r>
                  <a:rPr lang="en-GB" sz="1600" dirty="0"/>
                  <a:t>’ because we can express the RHS as a product of two separate expressions: one in terms of just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600" dirty="0"/>
                  <a:t> and one in terms of just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sz="1600" dirty="0"/>
                  <a:t>.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9832" y="894483"/>
                <a:ext cx="5387882" cy="830997"/>
              </a:xfrm>
              <a:prstGeom prst="rect">
                <a:avLst/>
              </a:prstGeom>
              <a:blipFill>
                <a:blip r:embed="rId3"/>
                <a:stretch>
                  <a:fillRect l="-679" t="-2206" b="-882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6516216" y="2792174"/>
                <a:ext cx="2088232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Divide through by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dirty="0"/>
                  <a:t> and times through by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𝑑𝑥</m:t>
                    </m:r>
                  </m:oMath>
                </a14:m>
                <a:r>
                  <a:rPr lang="en-GB" dirty="0"/>
                  <a:t>, and slap an integral on the front!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6216" y="2792174"/>
                <a:ext cx="2088232" cy="1477328"/>
              </a:xfrm>
              <a:prstGeom prst="rect">
                <a:avLst/>
              </a:prstGeom>
              <a:blipFill>
                <a:blip r:embed="rId4"/>
                <a:stretch>
                  <a:fillRect l="-2632" t="-2066" b="-578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Arrow Connector 9"/>
          <p:cNvCxnSpPr/>
          <p:nvPr/>
        </p:nvCxnSpPr>
        <p:spPr>
          <a:xfrm flipH="1">
            <a:off x="2843808" y="1874057"/>
            <a:ext cx="1800200" cy="2935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3064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87744"/>
            <a:chOff x="0" y="13335"/>
            <a:chExt cx="9144218" cy="587744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8477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Particular Integrals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23528" y="908720"/>
                <a:ext cx="828092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So far we’ve always had 0 in the RHS of the differential equation.</a:t>
                </a:r>
              </a:p>
              <a:p>
                <a:r>
                  <a:rPr lang="en-GB" dirty="0"/>
                  <a:t>What if we have some function in terms of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dirty="0"/>
                  <a:t>?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908720"/>
                <a:ext cx="8280920" cy="646331"/>
              </a:xfrm>
              <a:prstGeom prst="rect">
                <a:avLst/>
              </a:prstGeom>
              <a:blipFill rotWithShape="0">
                <a:blip r:embed="rId2"/>
                <a:stretch>
                  <a:fillRect l="-589" t="-4717" b="-1415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123728" y="1916832"/>
                <a:ext cx="4320480" cy="6481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𝑎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𝑏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𝑐𝑦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𝒇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3728" y="1916832"/>
                <a:ext cx="4320480" cy="648126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Down Arrow 6"/>
          <p:cNvSpPr/>
          <p:nvPr/>
        </p:nvSpPr>
        <p:spPr>
          <a:xfrm rot="2521412">
            <a:off x="2795045" y="2709380"/>
            <a:ext cx="576064" cy="936104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67544" y="3789906"/>
                <a:ext cx="3528393" cy="10781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Solve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𝑎</m:t>
                    </m:r>
                    <m:f>
                      <m:f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GB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p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sSup>
                          <m:sSupPr>
                            <m:ctrlPr>
                              <a:rPr lang="en-GB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GB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𝑏</m:t>
                    </m:r>
                    <m:f>
                      <m:f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𝑑𝑦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  <m:r>
                      <a:rPr lang="en-GB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𝑐𝑦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GB" dirty="0"/>
                  <a:t> first to obtain what is known as the </a:t>
                </a:r>
                <a:r>
                  <a:rPr lang="en-GB" b="1" dirty="0"/>
                  <a:t>complementary function</a:t>
                </a:r>
                <a:r>
                  <a:rPr lang="en-GB" dirty="0"/>
                  <a:t>. (C.F.)</a:t>
                </a: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3789906"/>
                <a:ext cx="3528393" cy="1078180"/>
              </a:xfrm>
              <a:prstGeom prst="rect">
                <a:avLst/>
              </a:prstGeom>
              <a:blipFill>
                <a:blip r:embed="rId4"/>
                <a:stretch>
                  <a:fillRect l="-1554" r="-1209" b="-791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Down Arrow 8"/>
          <p:cNvSpPr/>
          <p:nvPr/>
        </p:nvSpPr>
        <p:spPr>
          <a:xfrm rot="16200000">
            <a:off x="4436679" y="3860944"/>
            <a:ext cx="576064" cy="936104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5453485" y="3789906"/>
                <a:ext cx="3666764" cy="16321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Then solve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𝑎</m:t>
                    </m:r>
                    <m:f>
                      <m:f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GB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p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sSup>
                          <m:sSupPr>
                            <m:ctrlPr>
                              <a:rPr lang="en-GB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GB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𝑏</m:t>
                    </m:r>
                    <m:f>
                      <m:f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𝑑𝑦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  <m:r>
                      <a:rPr lang="en-GB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𝑐𝑦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𝒇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dirty="0"/>
                  <a:t> which can be found using appropriate substitution and comparing coefficients. Solution known as particular integral. (P.I.)</a:t>
                </a: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3485" y="3789906"/>
                <a:ext cx="3666764" cy="1632178"/>
              </a:xfrm>
              <a:prstGeom prst="rect">
                <a:avLst/>
              </a:prstGeom>
              <a:blipFill rotWithShape="0">
                <a:blip r:embed="rId5"/>
                <a:stretch>
                  <a:fillRect l="-1498" b="-524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Down Arrow 10"/>
          <p:cNvSpPr/>
          <p:nvPr/>
        </p:nvSpPr>
        <p:spPr>
          <a:xfrm rot="3329276">
            <a:off x="4639761" y="5153139"/>
            <a:ext cx="576064" cy="936104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611560" y="5275218"/>
                <a:ext cx="3528392" cy="13551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𝑪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𝑭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. +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𝑷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𝑰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GB" b="1" dirty="0"/>
              </a:p>
              <a:p>
                <a:r>
                  <a:rPr lang="en-GB" dirty="0"/>
                  <a:t>This is because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𝑎</m:t>
                    </m:r>
                    <m:f>
                      <m:f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p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GB" i="1">
                            <a:latin typeface="Cambria Math" panose="02040503050406030204" pitchFamily="18" charset="0"/>
                          </a:rPr>
                          <m:t>𝑦</m:t>
                        </m:r>
                      </m:num>
                      <m:den>
                        <m:r>
                          <a:rPr lang="en-GB" i="1">
                            <a:latin typeface="Cambria Math" panose="02040503050406030204" pitchFamily="18" charset="0"/>
                          </a:rPr>
                          <m:t>𝑑</m:t>
                        </m:r>
                        <m:sSup>
                          <m:sSup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GB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𝑏</m:t>
                    </m:r>
                    <m:f>
                      <m:f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i="1">
                            <a:latin typeface="Cambria Math" panose="02040503050406030204" pitchFamily="18" charset="0"/>
                          </a:rPr>
                          <m:t>𝑑𝑦</m:t>
                        </m:r>
                      </m:num>
                      <m:den>
                        <m:r>
                          <a:rPr lang="en-GB" i="1"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  <m:r>
                      <a:rPr lang="en-GB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𝑐𝑦</m:t>
                    </m:r>
                  </m:oMath>
                </a14:m>
                <a:r>
                  <a:rPr lang="en-GB" dirty="0"/>
                  <a:t> for the C.F. is 0 and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dirty="0"/>
                  <a:t> for the P.I., which sum to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5275218"/>
                <a:ext cx="3528392" cy="1355179"/>
              </a:xfrm>
              <a:prstGeom prst="rect">
                <a:avLst/>
              </a:prstGeom>
              <a:blipFill rotWithShape="0">
                <a:blip r:embed="rId6"/>
                <a:stretch>
                  <a:fillRect l="-1382" r="-2245" b="-583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A583C229-AF58-465A-9AB9-587A91F3F62F}"/>
              </a:ext>
            </a:extLst>
          </p:cNvPr>
          <p:cNvSpPr txBox="1"/>
          <p:nvPr/>
        </p:nvSpPr>
        <p:spPr>
          <a:xfrm>
            <a:off x="4974671" y="2544632"/>
            <a:ext cx="3089359" cy="83099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600" dirty="0"/>
              <a:t>When the RHS is not 0, we have a </a:t>
            </a:r>
            <a:r>
              <a:rPr lang="en-GB" sz="1600" b="1" dirty="0"/>
              <a:t>non-homogeneous</a:t>
            </a:r>
            <a:r>
              <a:rPr lang="en-GB" sz="1600" dirty="0"/>
              <a:t> second order differential equation.</a:t>
            </a:r>
          </a:p>
        </p:txBody>
      </p:sp>
    </p:spTree>
    <p:extLst>
      <p:ext uri="{BB962C8B-B14F-4D97-AF65-F5344CB8AC3E}">
        <p14:creationId xmlns:p14="http://schemas.microsoft.com/office/powerpoint/2010/main" val="41565740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87744"/>
            <a:chOff x="0" y="13335"/>
            <a:chExt cx="9144218" cy="587744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8477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Examples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67544" y="908720"/>
                <a:ext cx="7488832" cy="524182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Find the </a:t>
                </a:r>
                <a:r>
                  <a:rPr lang="en-GB" b="1" dirty="0"/>
                  <a:t>particular integral </a:t>
                </a:r>
                <a:r>
                  <a:rPr lang="en-GB" dirty="0"/>
                  <a:t>of the differential equation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p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sSup>
                          <m:sSup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GB" b="0" i="1" smtClean="0">
                        <a:latin typeface="Cambria Math" panose="02040503050406030204" pitchFamily="18" charset="0"/>
                      </a:rPr>
                      <m:t>−5</m:t>
                    </m:r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𝑑𝑦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  <m:r>
                      <a:rPr lang="en-GB" b="0" i="1" smtClean="0">
                        <a:latin typeface="Cambria Math" panose="02040503050406030204" pitchFamily="18" charset="0"/>
                      </a:rPr>
                      <m:t>+6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𝟑</m:t>
                    </m:r>
                  </m:oMath>
                </a14:m>
                <a:endParaRPr lang="en-GB" b="1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908720"/>
                <a:ext cx="7488832" cy="524182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899592" y="1700808"/>
                <a:ext cx="6696744" cy="22747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If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dirty="0"/>
                  <a:t> is a constant, let the particular integral be a constant too.</a:t>
                </a:r>
              </a:p>
              <a:p>
                <a:endParaRPr lang="en-GB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  →  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=0,    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GB" dirty="0"/>
              </a:p>
              <a:p>
                <a:r>
                  <a:rPr lang="en-GB" dirty="0"/>
                  <a:t>Substituting in to differential equation: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0−5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+6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=3</m:t>
                      </m:r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592" y="1700808"/>
                <a:ext cx="6696744" cy="2274725"/>
              </a:xfrm>
              <a:prstGeom prst="rect">
                <a:avLst/>
              </a:prstGeom>
              <a:blipFill>
                <a:blip r:embed="rId3"/>
                <a:stretch>
                  <a:fillRect l="-820" t="-134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95536" y="3995872"/>
                <a:ext cx="8136904" cy="524182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Hence find the </a:t>
                </a:r>
                <a:r>
                  <a:rPr lang="en-GB" b="1" dirty="0"/>
                  <a:t>general solution </a:t>
                </a:r>
                <a:r>
                  <a:rPr lang="en-GB" dirty="0"/>
                  <a:t>of the differential equation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p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sSup>
                          <m:sSup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GB" b="0" i="1" smtClean="0">
                        <a:latin typeface="Cambria Math" panose="02040503050406030204" pitchFamily="18" charset="0"/>
                      </a:rPr>
                      <m:t>−5</m:t>
                    </m:r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𝑑𝑦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  <m:r>
                      <a:rPr lang="en-GB" b="0" i="1" smtClean="0">
                        <a:latin typeface="Cambria Math" panose="02040503050406030204" pitchFamily="18" charset="0"/>
                      </a:rPr>
                      <m:t>+6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𝟑</m:t>
                    </m:r>
                  </m:oMath>
                </a14:m>
                <a:endParaRPr lang="en-GB" b="1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3995872"/>
                <a:ext cx="8136904" cy="52418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755576" y="4653136"/>
                <a:ext cx="6192688" cy="24242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>
                    <a:latin typeface="+mj-lt"/>
                  </a:rPr>
                  <a:t>Find complementary function: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𝑦</m:t>
                          </m:r>
                        </m:num>
                        <m:den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𝑑</m:t>
                          </m:r>
                          <m:sSup>
                            <m:sSup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GB" i="1">
                          <a:latin typeface="Cambria Math" panose="02040503050406030204" pitchFamily="18" charset="0"/>
                        </a:rPr>
                        <m:t>−5</m:t>
                      </m:r>
                      <m:f>
                        <m:f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GB" i="1">
                          <a:latin typeface="Cambria Math" panose="02040503050406030204" pitchFamily="18" charset="0"/>
                        </a:rPr>
                        <m:t>+6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GB" dirty="0"/>
              </a:p>
              <a:p>
                <a:r>
                  <a:rPr lang="en-GB" dirty="0"/>
                  <a:t>Auxiliary equation: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b="0" i="1" smtClean="0">
                        <a:latin typeface="Cambria Math" panose="02040503050406030204" pitchFamily="18" charset="0"/>
                      </a:rPr>
                      <m:t>−5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+6=0</m:t>
                    </m:r>
                  </m:oMath>
                </a14:m>
                <a:endParaRPr lang="en-GB" dirty="0"/>
              </a:p>
              <a:p>
                <a:r>
                  <a:rPr lang="en-GB" dirty="0"/>
                  <a:t>Roots of aux </a:t>
                </a:r>
                <a:r>
                  <a:rPr lang="en-GB" dirty="0" err="1"/>
                  <a:t>eq</a:t>
                </a:r>
                <a:r>
                  <a:rPr lang="en-GB" dirty="0"/>
                  <a:t>: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=2,3 </m:t>
                    </m:r>
                  </m:oMath>
                </a14:m>
                <a:endParaRPr lang="en-GB" dirty="0"/>
              </a:p>
              <a:p>
                <a:r>
                  <a:rPr lang="en-GB" dirty="0"/>
                  <a:t>C.F.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    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𝐴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 lang="en-GB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𝐵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endParaRPr lang="en-GB" dirty="0"/>
              </a:p>
              <a:p>
                <a:r>
                  <a:rPr lang="en-GB" dirty="0"/>
                  <a:t>General solution: </a:t>
                </a:r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𝑨</m:t>
                    </m:r>
                    <m:sSup>
                      <m:sSupPr>
                        <m:ctrlPr>
                          <a:rPr lang="en-GB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𝒆</m:t>
                        </m:r>
                      </m:e>
                      <m:sup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sup>
                    </m:sSup>
                    <m:r>
                      <a:rPr lang="en-GB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𝑩</m:t>
                    </m:r>
                    <m:sSup>
                      <m:sSupPr>
                        <m:ctrlPr>
                          <a:rPr lang="en-GB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𝒆</m:t>
                        </m:r>
                      </m:e>
                      <m:sup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sup>
                    </m:sSup>
                    <m:r>
                      <a:rPr lang="en-GB" b="1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GB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endParaRPr lang="en-GB" b="1" dirty="0"/>
              </a:p>
              <a:p>
                <a:endParaRPr lang="en-GB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6" y="4653136"/>
                <a:ext cx="6192688" cy="2424253"/>
              </a:xfrm>
              <a:prstGeom prst="rect">
                <a:avLst/>
              </a:prstGeom>
              <a:blipFill rotWithShape="0">
                <a:blip r:embed="rId5"/>
                <a:stretch>
                  <a:fillRect l="-886" t="-12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/>
          <p:cNvSpPr/>
          <p:nvPr/>
        </p:nvSpPr>
        <p:spPr>
          <a:xfrm>
            <a:off x="4298868" y="2185060"/>
            <a:ext cx="486888" cy="70064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0" name="Rectangle 9"/>
          <p:cNvSpPr/>
          <p:nvPr/>
        </p:nvSpPr>
        <p:spPr>
          <a:xfrm>
            <a:off x="2622068" y="3147745"/>
            <a:ext cx="3505600" cy="77111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95536" y="4540392"/>
            <a:ext cx="8154698" cy="218104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704158" y="2185060"/>
            <a:ext cx="486888" cy="70064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676539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87744"/>
            <a:chOff x="0" y="13335"/>
            <a:chExt cx="9144218" cy="587744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8477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Examples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67544" y="908720"/>
                <a:ext cx="7488832" cy="524182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Find the </a:t>
                </a:r>
                <a:r>
                  <a:rPr lang="en-GB" b="1" dirty="0"/>
                  <a:t>general solution </a:t>
                </a:r>
                <a:r>
                  <a:rPr lang="en-GB" dirty="0"/>
                  <a:t>of the differential equation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p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sSup>
                          <m:sSup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GB" b="0" i="1" smtClean="0">
                        <a:latin typeface="Cambria Math" panose="02040503050406030204" pitchFamily="18" charset="0"/>
                      </a:rPr>
                      <m:t>−5</m:t>
                    </m:r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𝑑𝑦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  <m:r>
                      <a:rPr lang="en-GB" b="0" i="1" smtClean="0">
                        <a:latin typeface="Cambria Math" panose="02040503050406030204" pitchFamily="18" charset="0"/>
                      </a:rPr>
                      <m:t>+6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endParaRPr lang="en-GB" b="1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908720"/>
                <a:ext cx="7488832" cy="524182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39552" y="1628800"/>
                <a:ext cx="7416824" cy="47414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dirty="0"/>
                  <a:t> is a linear function, so makes sense to try a linear function for the particular integral.</a:t>
                </a:r>
              </a:p>
              <a:p>
                <a:endParaRPr lang="en-GB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𝜇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           →  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,       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GB" dirty="0"/>
              </a:p>
              <a:p>
                <a:endParaRPr lang="en-GB" dirty="0"/>
              </a:p>
              <a:p>
                <a:r>
                  <a:rPr lang="en-GB" dirty="0"/>
                  <a:t>Substituting in: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−5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+6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dirty="0"/>
              </a:p>
              <a:p>
                <a:r>
                  <a:rPr lang="en-GB" dirty="0"/>
                  <a:t>Comparing coefficients: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6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𝜇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−5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6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=2</m:t>
                      </m:r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,  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𝜇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18</m:t>
                          </m:r>
                        </m:den>
                      </m:f>
                    </m:oMath>
                  </m:oMathPara>
                </a14:m>
                <a:endParaRPr lang="en-GB" dirty="0"/>
              </a:p>
              <a:p>
                <a:endParaRPr lang="en-GB" dirty="0"/>
              </a:p>
              <a:p>
                <a:r>
                  <a:rPr lang="en-GB" dirty="0"/>
                  <a:t>General solution: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𝐴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𝐵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18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1628800"/>
                <a:ext cx="7416824" cy="4741491"/>
              </a:xfrm>
              <a:prstGeom prst="rect">
                <a:avLst/>
              </a:prstGeom>
              <a:blipFill>
                <a:blip r:embed="rId3"/>
                <a:stretch>
                  <a:fillRect l="-740" t="-64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/>
          <p:cNvSpPr/>
          <p:nvPr/>
        </p:nvSpPr>
        <p:spPr>
          <a:xfrm>
            <a:off x="4712125" y="2352098"/>
            <a:ext cx="679272" cy="74736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8" name="Rectangle 7"/>
          <p:cNvSpPr/>
          <p:nvPr/>
        </p:nvSpPr>
        <p:spPr>
          <a:xfrm>
            <a:off x="2483768" y="2332718"/>
            <a:ext cx="679272" cy="74736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9" name="Rectangle 8"/>
          <p:cNvSpPr/>
          <p:nvPr/>
        </p:nvSpPr>
        <p:spPr>
          <a:xfrm>
            <a:off x="6280203" y="2332718"/>
            <a:ext cx="679272" cy="74736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0" name="Rectangle 9"/>
          <p:cNvSpPr/>
          <p:nvPr/>
        </p:nvSpPr>
        <p:spPr>
          <a:xfrm>
            <a:off x="2987823" y="3539220"/>
            <a:ext cx="2617329" cy="37963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987823" y="4114755"/>
            <a:ext cx="2617329" cy="115788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774068" y="5700112"/>
            <a:ext cx="3187345" cy="67693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173264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87744"/>
            <a:chOff x="0" y="13335"/>
            <a:chExt cx="9144218" cy="587744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8477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Examples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67544" y="908720"/>
                <a:ext cx="7488832" cy="524182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Find the </a:t>
                </a:r>
                <a:r>
                  <a:rPr lang="en-GB" b="1" dirty="0"/>
                  <a:t>general solution </a:t>
                </a:r>
                <a:r>
                  <a:rPr lang="en-GB" dirty="0"/>
                  <a:t>of the differential equation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p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sSup>
                          <m:sSup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GB" b="0" i="1" smtClean="0">
                        <a:latin typeface="Cambria Math" panose="02040503050406030204" pitchFamily="18" charset="0"/>
                      </a:rPr>
                      <m:t>−5</m:t>
                    </m:r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𝑑𝑦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  <m:r>
                      <a:rPr lang="en-GB" b="0" i="1" smtClean="0">
                        <a:latin typeface="Cambria Math" panose="02040503050406030204" pitchFamily="18" charset="0"/>
                      </a:rPr>
                      <m:t>+6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𝟑</m:t>
                    </m:r>
                    <m:sSup>
                      <m:sSupPr>
                        <m:ctrlPr>
                          <a:rPr lang="en-GB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endParaRPr lang="en-GB" b="1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908720"/>
                <a:ext cx="7488832" cy="524182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39552" y="1628800"/>
                <a:ext cx="7416824" cy="31057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dirty="0"/>
                  <a:t> is a quadratic function, so makes sense to try a quadratic function for the particular integral!</a:t>
                </a:r>
              </a:p>
              <a:p>
                <a:endParaRPr lang="en-GB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𝜆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𝜇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𝜈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           →  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𝜇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,       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𝜆</m:t>
                      </m:r>
                    </m:oMath>
                  </m:oMathPara>
                </a14:m>
                <a:endParaRPr lang="en-GB" dirty="0"/>
              </a:p>
              <a:p>
                <a:endParaRPr lang="en-GB" dirty="0"/>
              </a:p>
              <a:p>
                <a:r>
                  <a:rPr lang="en-GB" dirty="0"/>
                  <a:t>…</a:t>
                </a:r>
              </a:p>
              <a:p>
                <a:endParaRPr lang="en-GB" dirty="0"/>
              </a:p>
              <a:p>
                <a:r>
                  <a:rPr lang="en-GB" dirty="0"/>
                  <a:t>General solution: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𝑨</m:t>
                      </m:r>
                      <m:sSup>
                        <m:sSup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𝒆</m:t>
                          </m:r>
                        </m:e>
                        <m:sup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sup>
                      </m:sSup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𝑩</m:t>
                      </m:r>
                      <m:sSup>
                        <m:sSup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𝒆</m:t>
                          </m:r>
                        </m:e>
                        <m:sup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sup>
                      </m:sSup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sSup>
                        <m:sSup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𝟔</m:t>
                          </m:r>
                        </m:den>
                      </m:f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𝟏𝟗</m:t>
                          </m:r>
                        </m:num>
                        <m:den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𝟑𝟔</m:t>
                          </m:r>
                        </m:den>
                      </m:f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1628800"/>
                <a:ext cx="7416824" cy="3105722"/>
              </a:xfrm>
              <a:prstGeom prst="rect">
                <a:avLst/>
              </a:prstGeom>
              <a:blipFill rotWithShape="0">
                <a:blip r:embed="rId3"/>
                <a:stretch>
                  <a:fillRect l="-740" t="-98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/>
          <p:cNvSpPr/>
          <p:nvPr/>
        </p:nvSpPr>
        <p:spPr>
          <a:xfrm>
            <a:off x="6886379" y="2348973"/>
            <a:ext cx="679272" cy="74736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8" name="Rectangle 7"/>
          <p:cNvSpPr/>
          <p:nvPr/>
        </p:nvSpPr>
        <p:spPr>
          <a:xfrm>
            <a:off x="1794980" y="2398816"/>
            <a:ext cx="1482609" cy="74064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9" name="Rectangle 8"/>
          <p:cNvSpPr/>
          <p:nvPr/>
        </p:nvSpPr>
        <p:spPr>
          <a:xfrm>
            <a:off x="4686485" y="2410691"/>
            <a:ext cx="1025545" cy="71841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915816" y="3980373"/>
            <a:ext cx="3187345" cy="67693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175207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87744"/>
            <a:chOff x="0" y="13335"/>
            <a:chExt cx="9144218" cy="587744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8477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Examples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67544" y="908720"/>
                <a:ext cx="7488832" cy="524182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Find the </a:t>
                </a:r>
                <a:r>
                  <a:rPr lang="en-GB" b="1" dirty="0"/>
                  <a:t>general solution </a:t>
                </a:r>
                <a:r>
                  <a:rPr lang="en-GB" dirty="0"/>
                  <a:t>of the differential equation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p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sSup>
                          <m:sSup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GB" b="0" i="1" smtClean="0">
                        <a:latin typeface="Cambria Math" panose="02040503050406030204" pitchFamily="18" charset="0"/>
                      </a:rPr>
                      <m:t>−5</m:t>
                    </m:r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𝑑𝑦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  <m:r>
                      <a:rPr lang="en-GB" b="0" i="1" smtClean="0">
                        <a:latin typeface="Cambria Math" panose="02040503050406030204" pitchFamily="18" charset="0"/>
                      </a:rPr>
                      <m:t>+6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𝒆</m:t>
                        </m:r>
                      </m:e>
                      <m:sup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sup>
                    </m:sSup>
                  </m:oMath>
                </a14:m>
                <a:endParaRPr lang="en-GB" b="1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908720"/>
                <a:ext cx="7488832" cy="524182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39552" y="1628800"/>
                <a:ext cx="7416824" cy="19977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𝜆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          →  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𝜆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,       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𝜆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  <a:p>
                <a:r>
                  <a:rPr lang="en-GB" dirty="0"/>
                  <a:t>…</a:t>
                </a:r>
              </a:p>
              <a:p>
                <a:endParaRPr lang="en-GB" dirty="0"/>
              </a:p>
              <a:p>
                <a:r>
                  <a:rPr lang="en-GB" dirty="0"/>
                  <a:t>General solution: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𝑨</m:t>
                      </m:r>
                      <m:sSup>
                        <m:sSup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𝒆</m:t>
                          </m:r>
                        </m:e>
                        <m:sup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sup>
                      </m:sSup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𝑩</m:t>
                      </m:r>
                      <m:sSup>
                        <m:sSup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𝒆</m:t>
                          </m:r>
                        </m:e>
                        <m:sup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sup>
                      </m:sSup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sSup>
                        <m:sSup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𝒆</m:t>
                          </m:r>
                        </m:e>
                        <m:sup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sup>
                      </m:sSup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1628800"/>
                <a:ext cx="7416824" cy="1997726"/>
              </a:xfrm>
              <a:prstGeom prst="rect">
                <a:avLst/>
              </a:prstGeom>
              <a:blipFill rotWithShape="0">
                <a:blip r:embed="rId3"/>
                <a:stretch>
                  <a:fillRect l="-74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/>
          <p:cNvSpPr/>
          <p:nvPr/>
        </p:nvSpPr>
        <p:spPr>
          <a:xfrm>
            <a:off x="6126358" y="1603168"/>
            <a:ext cx="678203" cy="69751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8" name="Rectangle 7"/>
          <p:cNvSpPr/>
          <p:nvPr/>
        </p:nvSpPr>
        <p:spPr>
          <a:xfrm>
            <a:off x="2400623" y="1579418"/>
            <a:ext cx="651336" cy="74064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9" name="Rectangle 8"/>
          <p:cNvSpPr/>
          <p:nvPr/>
        </p:nvSpPr>
        <p:spPr>
          <a:xfrm>
            <a:off x="4342101" y="1603169"/>
            <a:ext cx="716787" cy="71841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465215" y="2949588"/>
            <a:ext cx="3187345" cy="67693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67544" y="3751245"/>
                <a:ext cx="7992888" cy="524182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Find the </a:t>
                </a:r>
                <a:r>
                  <a:rPr lang="en-GB" b="1" dirty="0"/>
                  <a:t>general solution </a:t>
                </a:r>
                <a:r>
                  <a:rPr lang="en-GB" dirty="0"/>
                  <a:t>of the differential equation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p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sSup>
                          <m:sSup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GB" b="0" i="1" smtClean="0">
                        <a:latin typeface="Cambria Math" panose="02040503050406030204" pitchFamily="18" charset="0"/>
                      </a:rPr>
                      <m:t>−5</m:t>
                    </m:r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𝑑𝑦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  <m:r>
                      <a:rPr lang="en-GB" b="0" i="1" smtClean="0">
                        <a:latin typeface="Cambria Math" panose="02040503050406030204" pitchFamily="18" charset="0"/>
                      </a:rPr>
                      <m:t>+6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𝟏𝟑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𝒔𝒊𝒏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endParaRPr lang="en-GB" b="1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3751245"/>
                <a:ext cx="7992888" cy="52418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539552" y="4471325"/>
                <a:ext cx="8280920" cy="22484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𝝀</m:t>
                      </m:r>
                      <m:func>
                        <m:func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b="1" i="0" smtClean="0">
                              <a:latin typeface="Cambria Math" panose="02040503050406030204" pitchFamily="18" charset="0"/>
                            </a:rPr>
                            <m:t>𝐬𝐢𝐧</m:t>
                          </m:r>
                        </m:fName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func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𝝁</m:t>
                      </m:r>
                      <m:func>
                        <m:func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b="1" i="0" smtClean="0">
                              <a:latin typeface="Cambria Math" panose="02040503050406030204" pitchFamily="18" charset="0"/>
                            </a:rPr>
                            <m:t>𝐜𝐨𝐬</m:t>
                          </m:r>
                        </m:fName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func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          →  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𝝀</m:t>
                      </m:r>
                      <m:func>
                        <m:func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b="1" i="0" smtClean="0">
                              <a:latin typeface="Cambria Math" panose="02040503050406030204" pitchFamily="18" charset="0"/>
                            </a:rPr>
                            <m:t>𝐜𝐨𝐬</m:t>
                          </m:r>
                        </m:fName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func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𝝁</m:t>
                      </m:r>
                      <m:func>
                        <m:func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b="1" i="0" smtClean="0">
                              <a:latin typeface="Cambria Math" panose="02040503050406030204" pitchFamily="18" charset="0"/>
                            </a:rPr>
                            <m:t>𝐬𝐢𝐧</m:t>
                          </m:r>
                        </m:fName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func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,       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𝟗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𝝀</m:t>
                      </m:r>
                      <m:func>
                        <m:func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b="1" i="0" smtClean="0">
                              <a:latin typeface="Cambria Math" panose="02040503050406030204" pitchFamily="18" charset="0"/>
                            </a:rPr>
                            <m:t>𝐬𝐢𝐧</m:t>
                          </m:r>
                        </m:fName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func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𝟗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𝝁</m:t>
                      </m:r>
                      <m:func>
                        <m:func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b="1" i="0" smtClean="0">
                              <a:latin typeface="Cambria Math" panose="02040503050406030204" pitchFamily="18" charset="0"/>
                            </a:rPr>
                            <m:t>𝐜𝐨𝐬</m:t>
                          </m:r>
                        </m:fName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func>
                    </m:oMath>
                  </m:oMathPara>
                </a14:m>
                <a:endParaRPr lang="en-GB" b="1" dirty="0"/>
              </a:p>
              <a:p>
                <a:r>
                  <a:rPr lang="en-GB" dirty="0"/>
                  <a:t>…</a:t>
                </a:r>
              </a:p>
              <a:p>
                <a:r>
                  <a:rPr lang="en-GB" dirty="0"/>
                  <a:t>General solution: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𝑨</m:t>
                      </m:r>
                      <m:sSup>
                        <m:sSup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𝒆</m:t>
                          </m:r>
                        </m:e>
                        <m:sup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sup>
                      </m:sSup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𝑩</m:t>
                      </m:r>
                      <m:sSup>
                        <m:sSup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𝒆</m:t>
                          </m:r>
                        </m:e>
                        <m:sup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sup>
                      </m:sSup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𝟔</m:t>
                          </m:r>
                        </m:den>
                      </m:f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𝒔𝒊𝒏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𝟔</m:t>
                          </m:r>
                        </m:den>
                      </m:f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𝒄𝒐𝒔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4471325"/>
                <a:ext cx="8280920" cy="2248436"/>
              </a:xfrm>
              <a:prstGeom prst="rect">
                <a:avLst/>
              </a:prstGeom>
              <a:blipFill rotWithShape="0">
                <a:blip r:embed="rId5"/>
                <a:stretch>
                  <a:fillRect l="-66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 13"/>
          <p:cNvSpPr/>
          <p:nvPr/>
        </p:nvSpPr>
        <p:spPr>
          <a:xfrm>
            <a:off x="2547941" y="5082639"/>
            <a:ext cx="2475321" cy="47836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992916" y="4488873"/>
            <a:ext cx="2163447" cy="52148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6" name="Rectangle 15"/>
          <p:cNvSpPr/>
          <p:nvPr/>
        </p:nvSpPr>
        <p:spPr>
          <a:xfrm>
            <a:off x="5490063" y="4465122"/>
            <a:ext cx="2502031" cy="57051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7" name="Rectangle 16"/>
          <p:cNvSpPr/>
          <p:nvPr/>
        </p:nvSpPr>
        <p:spPr>
          <a:xfrm>
            <a:off x="3106821" y="6068291"/>
            <a:ext cx="3697740" cy="65147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379522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2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87744"/>
            <a:chOff x="0" y="13335"/>
            <a:chExt cx="9144218" cy="587744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8477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Examples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02976" y="908720"/>
                <a:ext cx="8136904" cy="1088824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sz="1600" b="1" dirty="0"/>
                  <a:t>But be warned!!!</a:t>
                </a:r>
              </a:p>
              <a:p>
                <a:r>
                  <a:rPr lang="en-GB" sz="1600" dirty="0"/>
                  <a:t>Your </a:t>
                </a:r>
                <a:r>
                  <a:rPr lang="en-GB" sz="1600" u="sng" dirty="0"/>
                  <a:t>particular integral can’t be part of your complementary function</a:t>
                </a:r>
                <a:r>
                  <a:rPr lang="en-GB" sz="1600" dirty="0"/>
                  <a:t>. This is just like how we weren’t allowed to use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𝐴</m:t>
                    </m:r>
                    <m:sSup>
                      <m:sSup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𝐵</m:t>
                    </m:r>
                    <m:sSup>
                      <m:sSup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r>
                  <a:rPr lang="en-GB" sz="1600" dirty="0"/>
                  <a:t> for the complementary function if the two roots of the auxiliary equation were equal.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976" y="908720"/>
                <a:ext cx="8136904" cy="1088824"/>
              </a:xfrm>
              <a:prstGeom prst="rect">
                <a:avLst/>
              </a:prstGeom>
              <a:blipFill rotWithShape="0">
                <a:blip r:embed="rId2"/>
                <a:stretch>
                  <a:fillRect l="-299" t="-546" b="-491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02976" y="2238237"/>
                <a:ext cx="7488832" cy="524182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Find the </a:t>
                </a:r>
                <a:r>
                  <a:rPr lang="en-GB" b="1" dirty="0"/>
                  <a:t>general solution </a:t>
                </a:r>
                <a:r>
                  <a:rPr lang="en-GB" dirty="0"/>
                  <a:t>of the differential equation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p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sSup>
                          <m:sSup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GB" b="0" i="1" smtClean="0">
                        <a:latin typeface="Cambria Math" panose="02040503050406030204" pitchFamily="18" charset="0"/>
                      </a:rPr>
                      <m:t>−5</m:t>
                    </m:r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𝑑𝑦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  <m:r>
                      <a:rPr lang="en-GB" b="0" i="1" smtClean="0">
                        <a:latin typeface="Cambria Math" panose="02040503050406030204" pitchFamily="18" charset="0"/>
                      </a:rPr>
                      <m:t>+6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𝒆</m:t>
                        </m:r>
                      </m:e>
                      <m:sup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sup>
                    </m:sSup>
                  </m:oMath>
                </a14:m>
                <a:endParaRPr lang="en-GB" b="1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976" y="2238237"/>
                <a:ext cx="7488832" cy="52418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502976" y="2762419"/>
                <a:ext cx="8317496" cy="38481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The difference to when we had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r>
                  <a:rPr lang="en-GB" dirty="0"/>
                  <a:t> is that now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r>
                  <a:rPr lang="en-GB" dirty="0"/>
                  <a:t> matches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r>
                  <a:rPr lang="en-GB" dirty="0"/>
                  <a:t> term in the complementary function.</a:t>
                </a:r>
              </a:p>
              <a:p>
                <a:endParaRPr lang="en-GB" dirty="0"/>
              </a:p>
              <a:p>
                <a:r>
                  <a:rPr lang="en-GB" dirty="0"/>
                  <a:t>Suppose we did use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𝜆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r>
                  <a:rPr lang="en-GB" dirty="0"/>
                  <a:t> for the particular integral. What goes wrong?</a:t>
                </a:r>
              </a:p>
              <a:p>
                <a:pPr/>
                <a:r>
                  <a:rPr lang="en-GB" b="1" dirty="0"/>
                  <a:t>Then the general solution might appear to be </a:t>
                </a:r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𝑨</m:t>
                    </m:r>
                    <m:sSup>
                      <m:sSupPr>
                        <m:ctrlPr>
                          <a:rPr lang="en-GB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𝒆</m:t>
                        </m:r>
                      </m:e>
                      <m:sup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sup>
                    </m:sSup>
                    <m:r>
                      <a:rPr lang="en-GB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𝑩</m:t>
                    </m:r>
                    <m:sSup>
                      <m:sSupPr>
                        <m:ctrlPr>
                          <a:rPr lang="en-GB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𝒆</m:t>
                        </m:r>
                      </m:e>
                      <m:sup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sup>
                    </m:sSup>
                    <m:r>
                      <a:rPr lang="en-GB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𝝀</m:t>
                    </m:r>
                    <m:sSup>
                      <m:sSupPr>
                        <m:ctrlPr>
                          <a:rPr lang="en-GB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𝒆</m:t>
                        </m:r>
                      </m:e>
                      <m:sup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sup>
                    </m:sSup>
                  </m:oMath>
                </a14:m>
                <a:br>
                  <a:rPr lang="en-GB" b="1" dirty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𝑨</m:t>
                          </m:r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𝝀</m:t>
                          </m:r>
                        </m:e>
                      </m:d>
                      <m:sSup>
                        <m:sSup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𝒆</m:t>
                          </m:r>
                        </m:e>
                        <m:sup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sup>
                      </m:sSup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𝑩</m:t>
                      </m:r>
                      <m:sSup>
                        <m:sSup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𝒆</m:t>
                          </m:r>
                        </m:e>
                        <m:sup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sup>
                      </m:sSup>
                    </m:oMath>
                  </m:oMathPara>
                </a14:m>
                <a:br>
                  <a:rPr lang="en-GB" b="1" dirty="0"/>
                </a:br>
                <a:r>
                  <a:rPr lang="en-GB" b="1" dirty="0"/>
                  <a:t>But </a:t>
                </a:r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𝝀</m:t>
                    </m:r>
                  </m:oMath>
                </a14:m>
                <a:r>
                  <a:rPr lang="en-GB" b="1" dirty="0"/>
                  <a:t> is still just an arbitrary constant, so we have exactly the same as the complementary function, which we know gives 0 when subbed into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GB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b="1" i="1">
                                <a:latin typeface="Cambria Math" panose="02040503050406030204" pitchFamily="18" charset="0"/>
                              </a:rPr>
                              <m:t>𝒅</m:t>
                            </m:r>
                          </m:e>
                          <m:sup>
                            <m:r>
                              <a:rPr lang="en-GB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GB" b="1" i="1">
                            <a:latin typeface="Cambria Math" panose="02040503050406030204" pitchFamily="18" charset="0"/>
                          </a:rPr>
                          <m:t>𝒚</m:t>
                        </m:r>
                      </m:num>
                      <m:den>
                        <m:r>
                          <a:rPr lang="en-GB" b="1" i="1">
                            <a:latin typeface="Cambria Math" panose="02040503050406030204" pitchFamily="18" charset="0"/>
                          </a:rPr>
                          <m:t>𝒅</m:t>
                        </m:r>
                        <m:sSup>
                          <m:sSupPr>
                            <m:ctrlPr>
                              <a:rPr lang="en-GB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GB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  <m:r>
                      <a:rPr lang="en-GB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GB" b="1" i="1">
                        <a:latin typeface="Cambria Math" panose="02040503050406030204" pitchFamily="18" charset="0"/>
                      </a:rPr>
                      <m:t>𝟓</m:t>
                    </m:r>
                    <m:f>
                      <m:fPr>
                        <m:ctrlPr>
                          <a:rPr lang="en-GB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1" i="1">
                            <a:latin typeface="Cambria Math" panose="02040503050406030204" pitchFamily="18" charset="0"/>
                          </a:rPr>
                          <m:t>𝒅𝒚</m:t>
                        </m:r>
                      </m:num>
                      <m:den>
                        <m:r>
                          <a:rPr lang="en-GB" b="1" i="1">
                            <a:latin typeface="Cambria Math" panose="02040503050406030204" pitchFamily="18" charset="0"/>
                          </a:rPr>
                          <m:t>𝒅𝒙</m:t>
                        </m:r>
                      </m:den>
                    </m:f>
                    <m:r>
                      <a:rPr lang="en-GB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b="1" i="1">
                        <a:latin typeface="Cambria Math" panose="02040503050406030204" pitchFamily="18" charset="0"/>
                      </a:rPr>
                      <m:t>𝟔</m:t>
                    </m:r>
                    <m:r>
                      <a:rPr lang="en-GB" b="1" i="1">
                        <a:latin typeface="Cambria Math" panose="02040503050406030204" pitchFamily="18" charset="0"/>
                      </a:rPr>
                      <m:t>𝒚</m:t>
                    </m:r>
                  </m:oMath>
                </a14:m>
                <a:r>
                  <a:rPr lang="en-GB" b="1" dirty="0"/>
                  <a:t>. Thus we end up with </a:t>
                </a:r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𝒆</m:t>
                        </m:r>
                      </m:e>
                      <m:sup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sup>
                    </m:sSup>
                  </m:oMath>
                </a14:m>
                <a:r>
                  <a:rPr lang="en-GB" b="1" dirty="0"/>
                  <a:t>. Oh dear!</a:t>
                </a:r>
              </a:p>
              <a:p>
                <a:endParaRPr lang="en-GB" dirty="0"/>
              </a:p>
              <a:p>
                <a:r>
                  <a:rPr lang="en-GB" dirty="0"/>
                  <a:t>So let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𝒙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endParaRPr lang="en-GB" dirty="0"/>
              </a:p>
              <a:p>
                <a:r>
                  <a:rPr lang="en-GB" dirty="0"/>
                  <a:t>This ends up giving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=−1</m:t>
                    </m:r>
                  </m:oMath>
                </a14:m>
                <a:endParaRPr lang="en-GB" dirty="0"/>
              </a:p>
              <a:p>
                <a:r>
                  <a:rPr lang="en-GB" dirty="0"/>
                  <a:t>So general solution: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𝑨</m:t>
                    </m:r>
                    <m:sSup>
                      <m:sSupPr>
                        <m:ctrlPr>
                          <a:rPr lang="en-GB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𝒆</m:t>
                        </m:r>
                      </m:e>
                      <m:sup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sup>
                    </m:sSup>
                    <m:r>
                      <a:rPr lang="en-GB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𝑩</m:t>
                    </m:r>
                    <m:sSup>
                      <m:sSupPr>
                        <m:ctrlPr>
                          <a:rPr lang="en-GB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𝒆</m:t>
                        </m:r>
                      </m:e>
                      <m:sup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sup>
                    </m:sSup>
                    <m:r>
                      <a:rPr lang="en-GB" b="1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𝒙</m:t>
                    </m:r>
                    <m:sSup>
                      <m:sSupPr>
                        <m:ctrlPr>
                          <a:rPr lang="en-GB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𝒆</m:t>
                        </m:r>
                      </m:e>
                      <m:sup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sup>
                    </m:sSup>
                  </m:oMath>
                </a14:m>
                <a:endParaRPr lang="en-GB" b="1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976" y="2762419"/>
                <a:ext cx="8317496" cy="3848169"/>
              </a:xfrm>
              <a:prstGeom prst="rect">
                <a:avLst/>
              </a:prstGeom>
              <a:blipFill rotWithShape="0">
                <a:blip r:embed="rId4"/>
                <a:stretch>
                  <a:fillRect l="-660" t="-792" b="-253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/>
          <p:cNvSpPr/>
          <p:nvPr/>
        </p:nvSpPr>
        <p:spPr>
          <a:xfrm>
            <a:off x="579752" y="3906982"/>
            <a:ext cx="8112986" cy="157941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0" name="Rectangle 9"/>
          <p:cNvSpPr/>
          <p:nvPr/>
        </p:nvSpPr>
        <p:spPr>
          <a:xfrm>
            <a:off x="2818323" y="5878287"/>
            <a:ext cx="863027" cy="38119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547664" y="5618103"/>
            <a:ext cx="863027" cy="38119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865824" y="6261153"/>
            <a:ext cx="2282240" cy="38119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590220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87744"/>
            <a:chOff x="0" y="13335"/>
            <a:chExt cx="9144218" cy="587744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8477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Examples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02976" y="908720"/>
                <a:ext cx="8136904" cy="1088824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sz="1600" b="1" dirty="0"/>
                  <a:t>But be warned!!!</a:t>
                </a:r>
              </a:p>
              <a:p>
                <a:r>
                  <a:rPr lang="en-GB" sz="1600" dirty="0"/>
                  <a:t>Your </a:t>
                </a:r>
                <a:r>
                  <a:rPr lang="en-GB" sz="1600" u="sng" dirty="0"/>
                  <a:t>particular integral can’t be part of your complementary function</a:t>
                </a:r>
                <a:r>
                  <a:rPr lang="en-GB" sz="1600" dirty="0"/>
                  <a:t>. This is just like how we weren’t allowed to use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𝐴</m:t>
                    </m:r>
                    <m:sSup>
                      <m:sSup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𝐵</m:t>
                    </m:r>
                    <m:sSup>
                      <m:sSup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r>
                  <a:rPr lang="en-GB" sz="1600" dirty="0"/>
                  <a:t> for the complementary function if the two roots of the auxiliary equation were equal.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976" y="908720"/>
                <a:ext cx="8136904" cy="1088824"/>
              </a:xfrm>
              <a:prstGeom prst="rect">
                <a:avLst/>
              </a:prstGeom>
              <a:blipFill rotWithShape="0">
                <a:blip r:embed="rId2"/>
                <a:stretch>
                  <a:fillRect l="-299" t="-546" b="-491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02976" y="2238237"/>
                <a:ext cx="7488832" cy="524182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Find the </a:t>
                </a:r>
                <a:r>
                  <a:rPr lang="en-GB" b="1" dirty="0"/>
                  <a:t>general solution </a:t>
                </a:r>
                <a:r>
                  <a:rPr lang="en-GB" dirty="0"/>
                  <a:t>of the differential equation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p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sSup>
                          <m:sSup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GB" b="0" i="1" smtClean="0">
                        <a:latin typeface="Cambria Math" panose="02040503050406030204" pitchFamily="18" charset="0"/>
                      </a:rPr>
                      <m:t>−2</m:t>
                    </m:r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𝑑𝑦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𝟑</m:t>
                    </m:r>
                  </m:oMath>
                </a14:m>
                <a:endParaRPr lang="en-GB" b="1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976" y="2238237"/>
                <a:ext cx="7488832" cy="52418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502976" y="2762419"/>
                <a:ext cx="8317496" cy="24425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:r>
                  <a:rPr lang="en-GB" dirty="0"/>
                  <a:t>Auxiliary equation: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𝒎</m:t>
                        </m:r>
                      </m:e>
                      <m:sup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GB" b="1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𝒎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br>
                  <a:rPr lang="en-GB" b="1" dirty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𝒎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𝒐𝒓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en-GB" b="1" dirty="0"/>
              </a:p>
              <a:p>
                <a:r>
                  <a:rPr lang="en-GB" dirty="0"/>
                  <a:t>Complementary function: </a:t>
                </a:r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𝑨</m:t>
                    </m:r>
                    <m:sSup>
                      <m:sSupPr>
                        <m:ctrlPr>
                          <a:rPr lang="en-GB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𝒆</m:t>
                        </m:r>
                      </m:e>
                      <m:sup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sup>
                    </m:sSup>
                    <m:r>
                      <a:rPr lang="en-GB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𝑩</m:t>
                    </m:r>
                    <m:sSup>
                      <m:sSupPr>
                        <m:ctrlPr>
                          <a:rPr lang="en-GB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𝒆</m:t>
                        </m:r>
                      </m:e>
                      <m:sup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sup>
                    </m:sSup>
                    <m:r>
                      <a:rPr lang="en-GB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𝑩</m:t>
                    </m:r>
                    <m:sSup>
                      <m:sSupPr>
                        <m:ctrlPr>
                          <a:rPr lang="en-GB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𝒆</m:t>
                        </m:r>
                      </m:e>
                      <m:sup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sup>
                    </m:sSup>
                  </m:oMath>
                </a14:m>
                <a:endParaRPr lang="en-GB" b="1" dirty="0"/>
              </a:p>
              <a:p>
                <a:endParaRPr lang="en-GB" dirty="0"/>
              </a:p>
              <a:p>
                <a:r>
                  <a:rPr lang="en-GB" dirty="0"/>
                  <a:t>So particular integral? We know we can’t use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GB" dirty="0"/>
                  <a:t> as CF contains a constant term.</a:t>
                </a:r>
              </a:p>
              <a:p>
                <a:r>
                  <a:rPr lang="en-GB" dirty="0"/>
                  <a:t>Instead use </a:t>
                </a:r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𝝀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endParaRPr lang="en-GB" b="1" dirty="0"/>
              </a:p>
              <a:p>
                <a:endParaRPr lang="en-GB" dirty="0"/>
              </a:p>
              <a:p>
                <a:r>
                  <a:rPr lang="en-GB" dirty="0"/>
                  <a:t>General solution: </a:t>
                </a:r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𝑩</m:t>
                    </m:r>
                    <m:sSup>
                      <m:sSupPr>
                        <m:ctrlPr>
                          <a:rPr lang="en-GB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𝒆</m:t>
                        </m:r>
                      </m:e>
                      <m:sup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sup>
                    </m:sSup>
                    <m:r>
                      <a:rPr lang="en-GB" b="1" i="1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GB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n-GB" b="1" i="1" smtClean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endParaRPr lang="en-GB" b="1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976" y="2762419"/>
                <a:ext cx="8317496" cy="2442528"/>
              </a:xfrm>
              <a:prstGeom prst="rect">
                <a:avLst/>
              </a:prstGeom>
              <a:blipFill>
                <a:blip r:embed="rId4"/>
                <a:stretch>
                  <a:fillRect l="-660" t="-998" b="-74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/>
          <p:cNvSpPr/>
          <p:nvPr/>
        </p:nvSpPr>
        <p:spPr>
          <a:xfrm>
            <a:off x="2984578" y="3325092"/>
            <a:ext cx="3171598" cy="38119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402687" y="2791775"/>
            <a:ext cx="2869957" cy="53331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701205" y="4170962"/>
            <a:ext cx="1170273" cy="40090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236107" y="4644458"/>
            <a:ext cx="2495017" cy="59376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131840" y="5733256"/>
                <a:ext cx="5688632" cy="923330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dirty="0"/>
                  <a:t>So it seems we add a “cheeky little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dirty="0"/>
                  <a:t>” to the front of the Particular Integral in any case where the particular integral is part of the complementary function.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1840" y="5733256"/>
                <a:ext cx="5688632" cy="923330"/>
              </a:xfrm>
              <a:prstGeom prst="rect">
                <a:avLst/>
              </a:prstGeom>
              <a:blipFill>
                <a:blip r:embed="rId5"/>
                <a:stretch>
                  <a:fillRect l="-747" t="-1923" r="-213" b="-769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64838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3" grpId="0" animBg="1"/>
      <p:bldP spid="14" grpId="0" animBg="1"/>
      <p:bldP spid="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87744"/>
            <a:chOff x="0" y="13335"/>
            <a:chExt cx="9144218" cy="587744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8477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Summary So Far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1331640" y="1196752"/>
              <a:ext cx="6609525" cy="3657600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30480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3561525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sz="2400" dirty="0"/>
                            <a:t>Form of </a:t>
                          </a:r>
                          <a14:m>
                            <m:oMath xmlns:m="http://schemas.openxmlformats.org/officeDocument/2006/math">
                              <m:r>
                                <a:rPr lang="en-GB" sz="2400" b="1" i="1" smtClean="0">
                                  <a:latin typeface="Cambria Math" panose="02040503050406030204" pitchFamily="18" charset="0"/>
                                </a:rPr>
                                <m:t>𝒇</m:t>
                              </m:r>
                              <m:r>
                                <a:rPr lang="en-GB" sz="2400" b="1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GB" sz="24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GB" sz="2400" b="1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en-GB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2400" dirty="0"/>
                            <a:t>Form of particular integral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400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oMath>
                            </m:oMathPara>
                          </a14:m>
                          <a:endParaRPr lang="en-GB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400" b="0" i="1" smtClean="0"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</m:oMath>
                            </m:oMathPara>
                          </a14:m>
                          <a:endParaRPr lang="en-GB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400" b="0" i="1" smtClean="0">
                                    <a:latin typeface="Cambria Math" panose="02040503050406030204" pitchFamily="18" charset="0"/>
                                  </a:rPr>
                                  <m:t>𝑎𝑥</m:t>
                                </m:r>
                                <m:r>
                                  <a:rPr lang="en-GB" sz="2400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GB" sz="2400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oMath>
                            </m:oMathPara>
                          </a14:m>
                          <a:endParaRPr lang="en-GB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400" b="0" i="1" smtClean="0"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  <m:r>
                                  <a:rPr lang="en-GB" sz="2400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GB" sz="2400" b="0" i="1" smtClean="0">
                                    <a:latin typeface="Cambria Math" panose="02040503050406030204" pitchFamily="18" charset="0"/>
                                  </a:rPr>
                                  <m:t>𝜇</m:t>
                                </m:r>
                                <m:r>
                                  <a:rPr lang="en-GB" sz="24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en-GB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400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sSup>
                                  <m:sSupPr>
                                    <m:ctrlPr>
                                      <a:rPr lang="en-GB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24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GB" sz="2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GB" sz="2400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GB" sz="2400" b="0" i="1" smtClean="0">
                                    <a:latin typeface="Cambria Math" panose="02040503050406030204" pitchFamily="18" charset="0"/>
                                  </a:rPr>
                                  <m:t>𝑏𝑥</m:t>
                                </m:r>
                                <m:r>
                                  <a:rPr lang="en-GB" sz="2400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GB" sz="2400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oMath>
                            </m:oMathPara>
                          </a14:m>
                          <a:endParaRPr lang="en-GB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400" b="0" i="1" smtClean="0"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  <m:r>
                                  <a:rPr lang="en-GB" sz="2400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GB" sz="2400" b="0" i="1" smtClean="0">
                                    <a:latin typeface="Cambria Math" panose="02040503050406030204" pitchFamily="18" charset="0"/>
                                  </a:rPr>
                                  <m:t>𝜇</m:t>
                                </m:r>
                                <m:r>
                                  <a:rPr lang="en-GB" sz="24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sz="2400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GB" sz="2400" b="0" i="1" smtClean="0">
                                    <a:latin typeface="Cambria Math" panose="02040503050406030204" pitchFamily="18" charset="0"/>
                                  </a:rPr>
                                  <m:t>𝜈</m:t>
                                </m:r>
                                <m:sSup>
                                  <m:sSupPr>
                                    <m:ctrlPr>
                                      <a:rPr lang="en-GB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24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GB" sz="2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GB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400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sSup>
                                  <m:sSupPr>
                                    <m:ctrlPr>
                                      <a:rPr lang="en-GB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2400" b="0" i="1" smtClean="0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p>
                                    <m:r>
                                      <a:rPr lang="en-GB" sz="2400" b="0" i="1" smtClean="0">
                                        <a:latin typeface="Cambria Math" panose="02040503050406030204" pitchFamily="18" charset="0"/>
                                      </a:rPr>
                                      <m:t>𝑝𝑥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GB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400" b="0" i="1" smtClean="0"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  <m:sSup>
                                  <m:sSupPr>
                                    <m:ctrlPr>
                                      <a:rPr lang="en-GB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2400" b="0" i="1" smtClean="0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p>
                                    <m:r>
                                      <a:rPr lang="en-GB" sz="2400" b="0" i="1" smtClean="0">
                                        <a:latin typeface="Cambria Math" panose="02040503050406030204" pitchFamily="18" charset="0"/>
                                      </a:rPr>
                                      <m:t>𝑝𝑥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GB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400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  <m:func>
                                  <m:funcPr>
                                    <m:ctrlPr>
                                      <a:rPr lang="en-GB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GB" sz="2400" b="0" i="0" smtClean="0">
                                        <a:latin typeface="Cambria Math" panose="02040503050406030204" pitchFamily="18" charset="0"/>
                                      </a:rPr>
                                      <m:t>cos</m:t>
                                    </m:r>
                                  </m:fName>
                                  <m:e>
                                    <m:r>
                                      <a:rPr lang="en-GB" sz="2400" b="0" i="1" smtClean="0">
                                        <a:latin typeface="Cambria Math" panose="02040503050406030204" pitchFamily="18" charset="0"/>
                                      </a:rPr>
                                      <m:t>𝜔</m:t>
                                    </m:r>
                                    <m:r>
                                      <a:rPr lang="en-GB" sz="24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func>
                              </m:oMath>
                            </m:oMathPara>
                          </a14:m>
                          <a:endParaRPr lang="en-GB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400" b="0" i="1" smtClean="0"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  <m:func>
                                  <m:funcPr>
                                    <m:ctrlPr>
                                      <a:rPr lang="en-GB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GB" sz="2400" b="0" i="0" smtClean="0">
                                        <a:latin typeface="Cambria Math" panose="02040503050406030204" pitchFamily="18" charset="0"/>
                                      </a:rPr>
                                      <m:t>cos</m:t>
                                    </m:r>
                                  </m:fName>
                                  <m:e>
                                    <m:r>
                                      <a:rPr lang="en-GB" sz="2400" b="0" i="1" smtClean="0">
                                        <a:latin typeface="Cambria Math" panose="02040503050406030204" pitchFamily="18" charset="0"/>
                                      </a:rPr>
                                      <m:t>𝜔</m:t>
                                    </m:r>
                                    <m:r>
                                      <a:rPr lang="en-GB" sz="24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func>
                                <m:r>
                                  <a:rPr lang="en-GB" sz="2400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GB" sz="2400" b="0" i="1" smtClean="0">
                                    <a:latin typeface="Cambria Math" panose="02040503050406030204" pitchFamily="18" charset="0"/>
                                  </a:rPr>
                                  <m:t>𝜇</m:t>
                                </m:r>
                                <m:func>
                                  <m:funcPr>
                                    <m:ctrlPr>
                                      <a:rPr lang="en-GB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GB" sz="2400" b="0" i="0" smtClean="0">
                                        <a:latin typeface="Cambria Math" panose="02040503050406030204" pitchFamily="18" charset="0"/>
                                      </a:rPr>
                                      <m:t>sin</m:t>
                                    </m:r>
                                  </m:fName>
                                  <m:e>
                                    <m:r>
                                      <a:rPr lang="en-GB" sz="2400" b="0" i="1" smtClean="0">
                                        <a:latin typeface="Cambria Math" panose="02040503050406030204" pitchFamily="18" charset="0"/>
                                      </a:rPr>
                                      <m:t>𝜔</m:t>
                                    </m:r>
                                    <m:r>
                                      <a:rPr lang="en-GB" sz="24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func>
                              </m:oMath>
                            </m:oMathPara>
                          </a14:m>
                          <a:endParaRPr lang="en-GB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400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  <m:func>
                                  <m:funcPr>
                                    <m:ctrlPr>
                                      <a:rPr lang="en-GB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GB" sz="2400" b="0" i="0" smtClean="0">
                                        <a:latin typeface="Cambria Math" panose="02040503050406030204" pitchFamily="18" charset="0"/>
                                      </a:rPr>
                                      <m:t>sin</m:t>
                                    </m:r>
                                  </m:fName>
                                  <m:e>
                                    <m:r>
                                      <a:rPr lang="en-GB" sz="2400" b="0" i="1" smtClean="0">
                                        <a:latin typeface="Cambria Math" panose="02040503050406030204" pitchFamily="18" charset="0"/>
                                      </a:rPr>
                                      <m:t>𝜔</m:t>
                                    </m:r>
                                    <m:r>
                                      <a:rPr lang="en-GB" sz="24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func>
                              </m:oMath>
                            </m:oMathPara>
                          </a14:m>
                          <a:endParaRPr lang="en-GB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400" b="0" i="1" smtClean="0"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  <m:func>
                                  <m:funcPr>
                                    <m:ctrlPr>
                                      <a:rPr lang="en-GB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GB" sz="2400" b="0" i="0" smtClean="0">
                                        <a:latin typeface="Cambria Math" panose="02040503050406030204" pitchFamily="18" charset="0"/>
                                      </a:rPr>
                                      <m:t>cos</m:t>
                                    </m:r>
                                  </m:fName>
                                  <m:e>
                                    <m:r>
                                      <a:rPr lang="en-GB" sz="2400" b="0" i="1" smtClean="0">
                                        <a:latin typeface="Cambria Math" panose="02040503050406030204" pitchFamily="18" charset="0"/>
                                      </a:rPr>
                                      <m:t>𝜔</m:t>
                                    </m:r>
                                    <m:r>
                                      <a:rPr lang="en-GB" sz="24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func>
                                <m:r>
                                  <a:rPr lang="en-GB" sz="2400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GB" sz="2400" b="0" i="1" smtClean="0">
                                    <a:latin typeface="Cambria Math" panose="02040503050406030204" pitchFamily="18" charset="0"/>
                                  </a:rPr>
                                  <m:t>𝜇</m:t>
                                </m:r>
                                <m:func>
                                  <m:funcPr>
                                    <m:ctrlPr>
                                      <a:rPr lang="en-GB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GB" sz="2400" b="0" i="0" smtClean="0">
                                        <a:latin typeface="Cambria Math" panose="02040503050406030204" pitchFamily="18" charset="0"/>
                                      </a:rPr>
                                      <m:t>sin</m:t>
                                    </m:r>
                                  </m:fName>
                                  <m:e>
                                    <m:r>
                                      <a:rPr lang="en-GB" sz="2400" b="0" i="1" smtClean="0">
                                        <a:latin typeface="Cambria Math" panose="02040503050406030204" pitchFamily="18" charset="0"/>
                                      </a:rPr>
                                      <m:t>𝜔</m:t>
                                    </m:r>
                                    <m:r>
                                      <a:rPr lang="en-GB" sz="24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func>
                              </m:oMath>
                            </m:oMathPara>
                          </a14:m>
                          <a:endParaRPr lang="en-GB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400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  <m:func>
                                  <m:funcPr>
                                    <m:ctrlPr>
                                      <a:rPr lang="en-GB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GB" sz="2400" b="0" i="0" smtClean="0">
                                        <a:latin typeface="Cambria Math" panose="02040503050406030204" pitchFamily="18" charset="0"/>
                                      </a:rPr>
                                      <m:t>cos</m:t>
                                    </m:r>
                                  </m:fName>
                                  <m:e>
                                    <m:r>
                                      <a:rPr lang="en-GB" sz="2400" b="0" i="1" smtClean="0">
                                        <a:latin typeface="Cambria Math" panose="02040503050406030204" pitchFamily="18" charset="0"/>
                                      </a:rPr>
                                      <m:t>𝜔</m:t>
                                    </m:r>
                                    <m:r>
                                      <a:rPr lang="en-GB" sz="24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func>
                                <m:r>
                                  <a:rPr lang="en-GB" sz="2400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GB" sz="24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func>
                                  <m:funcPr>
                                    <m:ctrlPr>
                                      <a:rPr lang="en-GB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GB" sz="2400" b="0" i="0" smtClean="0">
                                        <a:latin typeface="Cambria Math" panose="02040503050406030204" pitchFamily="18" charset="0"/>
                                      </a:rPr>
                                      <m:t>sin</m:t>
                                    </m:r>
                                  </m:fName>
                                  <m:e>
                                    <m:r>
                                      <a:rPr lang="en-GB" sz="2400" b="0" i="1" smtClean="0">
                                        <a:latin typeface="Cambria Math" panose="02040503050406030204" pitchFamily="18" charset="0"/>
                                      </a:rPr>
                                      <m:t>𝜔</m:t>
                                    </m:r>
                                    <m:r>
                                      <a:rPr lang="en-GB" sz="24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func>
                              </m:oMath>
                            </m:oMathPara>
                          </a14:m>
                          <a:endParaRPr lang="en-GB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400" b="0" i="1" smtClean="0"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  <m:func>
                                  <m:funcPr>
                                    <m:ctrlPr>
                                      <a:rPr lang="en-GB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GB" sz="2400" b="0" i="0" smtClean="0">
                                        <a:latin typeface="Cambria Math" panose="02040503050406030204" pitchFamily="18" charset="0"/>
                                      </a:rPr>
                                      <m:t>cos</m:t>
                                    </m:r>
                                  </m:fName>
                                  <m:e>
                                    <m:r>
                                      <a:rPr lang="en-GB" sz="2400" b="0" i="1" smtClean="0">
                                        <a:latin typeface="Cambria Math" panose="02040503050406030204" pitchFamily="18" charset="0"/>
                                      </a:rPr>
                                      <m:t>𝜔</m:t>
                                    </m:r>
                                    <m:r>
                                      <a:rPr lang="en-GB" sz="24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func>
                                <m:r>
                                  <a:rPr lang="en-GB" sz="2400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GB" sz="2400" b="0" i="1" smtClean="0">
                                    <a:latin typeface="Cambria Math" panose="02040503050406030204" pitchFamily="18" charset="0"/>
                                  </a:rPr>
                                  <m:t>𝜇</m:t>
                                </m:r>
                                <m:func>
                                  <m:funcPr>
                                    <m:ctrlPr>
                                      <a:rPr lang="en-GB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GB" sz="2400" b="0" i="0" smtClean="0">
                                        <a:latin typeface="Cambria Math" panose="02040503050406030204" pitchFamily="18" charset="0"/>
                                      </a:rPr>
                                      <m:t>sin</m:t>
                                    </m:r>
                                  </m:fName>
                                  <m:e>
                                    <m:r>
                                      <a:rPr lang="en-GB" sz="2400" b="0" i="1" smtClean="0">
                                        <a:latin typeface="Cambria Math" panose="02040503050406030204" pitchFamily="18" charset="0"/>
                                      </a:rPr>
                                      <m:t>𝜔</m:t>
                                    </m:r>
                                    <m:r>
                                      <a:rPr lang="en-GB" sz="24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func>
                              </m:oMath>
                            </m:oMathPara>
                          </a14:m>
                          <a:endParaRPr lang="en-GB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12840023"/>
                  </p:ext>
                </p:extLst>
              </p:nvPr>
            </p:nvGraphicFramePr>
            <p:xfrm>
              <a:off x="1331640" y="1196752"/>
              <a:ext cx="6609525" cy="3657600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3048000"/>
                    <a:gridCol w="3561525"/>
                  </a:tblGrid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200" t="-10667" r="-117800" b="-709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2400" dirty="0" smtClean="0"/>
                            <a:t>Form of particular integral</a:t>
                          </a:r>
                          <a:endParaRPr lang="en-GB" sz="2400" dirty="0"/>
                        </a:p>
                      </a:txBody>
                      <a:tcPr/>
                    </a:tc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200" t="-110667" r="-117800" b="-609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85641" t="-110667" r="-684" b="-609333"/>
                          </a:stretch>
                        </a:blipFill>
                      </a:tcPr>
                    </a:tc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200" t="-210667" r="-117800" b="-509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85641" t="-210667" r="-684" b="-509333"/>
                          </a:stretch>
                        </a:blipFill>
                      </a:tcPr>
                    </a:tc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200" t="-306579" r="-117800" b="-40263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85641" t="-306579" r="-684" b="-402632"/>
                          </a:stretch>
                        </a:blipFill>
                      </a:tcPr>
                    </a:tc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200" t="-412000" r="-117800" b="-308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85641" t="-412000" r="-684" b="-308000"/>
                          </a:stretch>
                        </a:blipFill>
                      </a:tcPr>
                    </a:tc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200" t="-512000" r="-117800" b="-208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85641" t="-512000" r="-684" b="-208000"/>
                          </a:stretch>
                        </a:blipFill>
                      </a:tcPr>
                    </a:tc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200" t="-612000" r="-117800" b="-108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85641" t="-612000" r="-684" b="-108000"/>
                          </a:stretch>
                        </a:blipFill>
                      </a:tcPr>
                    </a:tc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200" t="-712000" r="-117800" b="-8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85641" t="-712000" r="-684" b="-8000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6" name="TextBox 5"/>
          <p:cNvSpPr txBox="1"/>
          <p:nvPr/>
        </p:nvSpPr>
        <p:spPr>
          <a:xfrm>
            <a:off x="1907704" y="5085184"/>
            <a:ext cx="48245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(But need to modify if term is same as one of the terms in the complementary function. You will probably be given this in an exam if the case)</a:t>
            </a:r>
          </a:p>
        </p:txBody>
      </p:sp>
    </p:spTree>
    <p:extLst>
      <p:ext uri="{BB962C8B-B14F-4D97-AF65-F5344CB8AC3E}">
        <p14:creationId xmlns:p14="http://schemas.microsoft.com/office/powerpoint/2010/main" val="331149157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87744"/>
            <a:chOff x="0" y="13335"/>
            <a:chExt cx="9144218" cy="587744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8477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Test Your Understanding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95536" y="1340768"/>
                <a:ext cx="8352928" cy="2311915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AutoNum type="alphaLcParenBoth"/>
                </a:pPr>
                <a:r>
                  <a:rPr lang="en-GB" dirty="0"/>
                  <a:t>Find the value of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GB" dirty="0"/>
                  <a:t> for which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  <m:func>
                      <m:func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</m:oMath>
                </a14:m>
                <a:r>
                  <a:rPr lang="en-GB" dirty="0"/>
                  <a:t> is a particular integral of the differential equation 						</a:t>
                </a:r>
                <a:r>
                  <a:rPr lang="en-GB" b="1" dirty="0"/>
                  <a:t>(4 marks)</a:t>
                </a:r>
                <a:br>
                  <a:rPr lang="en-GB" b="1" dirty="0"/>
                </a:br>
                <a14:m>
                  <m:oMath xmlns:m="http://schemas.openxmlformats.org/officeDocument/2006/math"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p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sSup>
                          <m:sSup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GB" b="0" i="1" smtClean="0">
                        <a:latin typeface="Cambria Math" panose="02040503050406030204" pitchFamily="18" charset="0"/>
                      </a:rPr>
                      <m:t>+25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=3</m:t>
                    </m:r>
                    <m:func>
                      <m:func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</m:oMath>
                </a14:m>
                <a:endParaRPr lang="en-GB" dirty="0"/>
              </a:p>
              <a:p>
                <a:pPr marL="342900" indent="-342900">
                  <a:buAutoNum type="alphaLcParenBoth"/>
                </a:pPr>
                <a:r>
                  <a:rPr lang="en-GB" dirty="0"/>
                  <a:t>Using your answer to part (a), find the general solution of the differential equation 							</a:t>
                </a:r>
                <a:r>
                  <a:rPr lang="en-GB" b="1" dirty="0"/>
                  <a:t>(3 marks)</a:t>
                </a:r>
                <a:br>
                  <a:rPr lang="en-GB" dirty="0"/>
                </a:br>
                <a14:m>
                  <m:oMath xmlns:m="http://schemas.openxmlformats.org/officeDocument/2006/math">
                    <m:f>
                      <m:f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p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GB" i="1">
                            <a:latin typeface="Cambria Math" panose="02040503050406030204" pitchFamily="18" charset="0"/>
                          </a:rPr>
                          <m:t>𝑦</m:t>
                        </m:r>
                      </m:num>
                      <m:den>
                        <m:r>
                          <a:rPr lang="en-GB" i="1">
                            <a:latin typeface="Cambria Math" panose="02040503050406030204" pitchFamily="18" charset="0"/>
                          </a:rPr>
                          <m:t>𝑑</m:t>
                        </m:r>
                        <m:sSup>
                          <m:sSup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GB" i="1">
                        <a:latin typeface="Cambria Math" panose="02040503050406030204" pitchFamily="18" charset="0"/>
                      </a:rPr>
                      <m:t>+25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=3</m:t>
                    </m:r>
                    <m:func>
                      <m:func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1340768"/>
                <a:ext cx="8352928" cy="2311915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6012160" y="761395"/>
                <a:ext cx="2376264" cy="369332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dirty="0"/>
                  <a:t>It’s that cheeky little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dirty="0"/>
                  <a:t>.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2160" y="761395"/>
                <a:ext cx="2376264" cy="369332"/>
              </a:xfrm>
              <a:prstGeom prst="rect">
                <a:avLst/>
              </a:prstGeom>
              <a:blipFill>
                <a:blip r:embed="rId3"/>
                <a:stretch>
                  <a:fillRect l="-1523" t="-6250" b="-218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Arrow Connector 7"/>
          <p:cNvCxnSpPr>
            <a:cxnSpLocks/>
            <a:stCxn id="6" idx="1"/>
          </p:cNvCxnSpPr>
          <p:nvPr/>
        </p:nvCxnSpPr>
        <p:spPr>
          <a:xfrm flipH="1">
            <a:off x="4571428" y="946061"/>
            <a:ext cx="1440732" cy="39173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95536" y="946061"/>
            <a:ext cx="1656184" cy="3693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dirty="0"/>
              <a:t>June 2010 Q8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5536" y="3862724"/>
            <a:ext cx="8260276" cy="2775278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820630" y="3851318"/>
            <a:ext cx="7835182" cy="159390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4" name="Rectangle 13"/>
          <p:cNvSpPr/>
          <p:nvPr/>
        </p:nvSpPr>
        <p:spPr>
          <a:xfrm>
            <a:off x="820630" y="5445224"/>
            <a:ext cx="7835182" cy="120418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802973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87744"/>
            <a:chOff x="0" y="13335"/>
            <a:chExt cx="9144218" cy="587744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8477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Test Your Understanding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95536" y="1340768"/>
                <a:ext cx="8352928" cy="925125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Find the general solution of the differential equation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+5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+6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=2</m:t>
                      </m:r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func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</m:t>
                      </m:r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func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1340768"/>
                <a:ext cx="8352928" cy="925125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395536" y="946061"/>
            <a:ext cx="1656184" cy="3693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dirty="0"/>
              <a:t>June 2012 Q4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6444208" y="669062"/>
                <a:ext cx="2304256" cy="923330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b="1" dirty="0"/>
                  <a:t>Be warned</a:t>
                </a:r>
                <a:r>
                  <a:rPr lang="en-GB" dirty="0"/>
                  <a:t>: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dirty="0"/>
                  <a:t> is being used here as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dirty="0"/>
                  <a:t> was previous used.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4208" y="669062"/>
                <a:ext cx="2304256" cy="923330"/>
              </a:xfrm>
              <a:prstGeom prst="rect">
                <a:avLst/>
              </a:prstGeom>
              <a:blipFill rotWithShape="0">
                <a:blip r:embed="rId3"/>
                <a:stretch>
                  <a:fillRect l="-1571" t="-2581" b="-838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7927" y="2461528"/>
            <a:ext cx="7956078" cy="4251937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675486" y="2356345"/>
            <a:ext cx="8072977" cy="435711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142344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Examples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95536" y="836712"/>
                <a:ext cx="3240360" cy="491288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Find general solutions to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𝑑𝑦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  <m:r>
                      <a:rPr lang="en-GB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836712"/>
                <a:ext cx="3240360" cy="491288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611560" y="1565585"/>
                <a:ext cx="324036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1565585"/>
                <a:ext cx="3240360" cy="369332"/>
              </a:xfrm>
              <a:prstGeom prst="rect">
                <a:avLst/>
              </a:prstGeom>
              <a:blipFill rotWithShape="0">
                <a:blip r:embed="rId3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4788024" y="1196752"/>
            <a:ext cx="38164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Why is it called the general solution?</a:t>
            </a:r>
          </a:p>
          <a:p>
            <a:r>
              <a:rPr lang="en-GB" b="1" dirty="0"/>
              <a:t>We have a ‘family’ of solutions as the constant of integration varies.</a:t>
            </a:r>
          </a:p>
        </p:txBody>
      </p:sp>
      <p:sp>
        <p:nvSpPr>
          <p:cNvPr id="8" name="Rectangle 7"/>
          <p:cNvSpPr/>
          <p:nvPr/>
        </p:nvSpPr>
        <p:spPr>
          <a:xfrm>
            <a:off x="4867649" y="1566885"/>
            <a:ext cx="3664791" cy="62197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96604" y="2294458"/>
                <a:ext cx="3599331" cy="522259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Find general solutions to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𝑑𝑦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  <m:r>
                      <a:rPr lang="en-GB" b="0" i="1" smtClean="0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den>
                    </m:f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604" y="2294458"/>
                <a:ext cx="3599331" cy="522259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611560" y="3187682"/>
                <a:ext cx="3240360" cy="20083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subHide m:val="on"/>
                          <m:supHide m:val="on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e>
                      </m:nary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subHide m:val="on"/>
                          <m:supHide m:val="on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  <m:oMath xmlns:m="http://schemas.openxmlformats.org/officeDocument/2006/math"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𝐶</m:t>
                      </m:r>
                    </m:oMath>
                    <m:oMath xmlns:m="http://schemas.openxmlformats.org/officeDocument/2006/math"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en-GB" dirty="0"/>
              </a:p>
              <a:p>
                <a:r>
                  <a:rPr lang="en-GB" dirty="0"/>
                  <a:t>If we let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b="0" i="1" smtClean="0">
                        <a:latin typeface="Cambria Math" panose="02040503050406030204" pitchFamily="18" charset="0"/>
                      </a:rPr>
                      <m:t>=2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GB" dirty="0"/>
                  <a:t>, we get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3187682"/>
                <a:ext cx="3240360" cy="2008370"/>
              </a:xfrm>
              <a:prstGeom prst="rect">
                <a:avLst/>
              </a:prstGeom>
              <a:blipFill rotWithShape="0">
                <a:blip r:embed="rId5"/>
                <a:stretch>
                  <a:fillRect l="-1504" b="-60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2" name="Group 21"/>
          <p:cNvGrpSpPr/>
          <p:nvPr/>
        </p:nvGrpSpPr>
        <p:grpSpPr>
          <a:xfrm>
            <a:off x="4210002" y="3036840"/>
            <a:ext cx="4159466" cy="2669514"/>
            <a:chOff x="4210002" y="3036840"/>
            <a:chExt cx="4159466" cy="2669514"/>
          </a:xfrm>
        </p:grpSpPr>
        <p:cxnSp>
          <p:nvCxnSpPr>
            <p:cNvPr id="12" name="Straight Arrow Connector 11"/>
            <p:cNvCxnSpPr/>
            <p:nvPr/>
          </p:nvCxnSpPr>
          <p:spPr>
            <a:xfrm>
              <a:off x="4210002" y="4581128"/>
              <a:ext cx="3168352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 flipV="1">
              <a:off x="5794178" y="3392781"/>
              <a:ext cx="0" cy="231357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5" name="Oval 14"/>
            <p:cNvSpPr/>
            <p:nvPr/>
          </p:nvSpPr>
          <p:spPr>
            <a:xfrm>
              <a:off x="5381180" y="4190987"/>
              <a:ext cx="792000" cy="792088"/>
            </a:xfrm>
            <a:prstGeom prst="ellipse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Oval 15"/>
            <p:cNvSpPr/>
            <p:nvPr/>
          </p:nvSpPr>
          <p:spPr>
            <a:xfrm>
              <a:off x="5164178" y="3932078"/>
              <a:ext cx="1260000" cy="1260000"/>
            </a:xfrm>
            <a:prstGeom prst="ellipse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/>
                <p:cNvSpPr txBox="1"/>
                <p:nvPr/>
              </p:nvSpPr>
              <p:spPr>
                <a:xfrm>
                  <a:off x="7358607" y="4364901"/>
                  <a:ext cx="28803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17" name="TextBox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58607" y="4364901"/>
                  <a:ext cx="288032" cy="369332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/>
                <p:cNvSpPr txBox="1"/>
                <p:nvPr/>
              </p:nvSpPr>
              <p:spPr>
                <a:xfrm>
                  <a:off x="5633164" y="3036840"/>
                  <a:ext cx="28803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18" name="TextBox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33164" y="3036840"/>
                  <a:ext cx="288032" cy="369332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r="-6383" b="-6557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9" name="Oval 18"/>
            <p:cNvSpPr/>
            <p:nvPr/>
          </p:nvSpPr>
          <p:spPr>
            <a:xfrm>
              <a:off x="4839024" y="3631218"/>
              <a:ext cx="1872208" cy="1866964"/>
            </a:xfrm>
            <a:prstGeom prst="ellipse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6586266" y="3284984"/>
              <a:ext cx="1783202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dirty="0"/>
                <a:t>So the ‘family of circles’ satisfies this differential equation.</a:t>
              </a:r>
            </a:p>
          </p:txBody>
        </p:sp>
      </p:grpSp>
      <p:sp>
        <p:nvSpPr>
          <p:cNvPr id="21" name="Rectangle 20"/>
          <p:cNvSpPr/>
          <p:nvPr/>
        </p:nvSpPr>
        <p:spPr>
          <a:xfrm>
            <a:off x="348656" y="3051880"/>
            <a:ext cx="3664791" cy="253736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EE276EA-A697-4479-81E9-231EE4783259}"/>
              </a:ext>
            </a:extLst>
          </p:cNvPr>
          <p:cNvSpPr/>
          <p:nvPr/>
        </p:nvSpPr>
        <p:spPr>
          <a:xfrm>
            <a:off x="399345" y="1347432"/>
            <a:ext cx="3236552" cy="59912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098355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8" grpId="0" animBg="1"/>
      <p:bldP spid="21" grpId="0" animBg="1"/>
      <p:bldP spid="23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Exercise 7C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395536" y="725840"/>
            <a:ext cx="7920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Pearson Core Pure Year 2</a:t>
            </a:r>
          </a:p>
          <a:p>
            <a:r>
              <a:rPr lang="en-GB" sz="2400" dirty="0"/>
              <a:t>Pages 161-162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1739717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9FB48F35-7074-4A74-AF66-972ED2DD6A55}"/>
              </a:ext>
            </a:extLst>
          </p:cNvPr>
          <p:cNvSpPr txBox="1"/>
          <p:nvPr/>
        </p:nvSpPr>
        <p:spPr>
          <a:xfrm>
            <a:off x="1403648" y="2662363"/>
            <a:ext cx="475252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Complete before the lesson Q1</a:t>
            </a:r>
          </a:p>
          <a:p>
            <a:endParaRPr lang="en-US" sz="2400" dirty="0"/>
          </a:p>
          <a:p>
            <a:r>
              <a:rPr lang="en-US" sz="2400" dirty="0"/>
              <a:t>In Class:			</a:t>
            </a:r>
          </a:p>
          <a:p>
            <a:r>
              <a:rPr lang="en-US" sz="2400" dirty="0">
                <a:solidFill>
                  <a:srgbClr val="00B050"/>
                </a:solidFill>
              </a:rPr>
              <a:t>Green</a:t>
            </a:r>
            <a:r>
              <a:rPr lang="en-US" sz="2400" dirty="0"/>
              <a:t>		Q2</a:t>
            </a:r>
          </a:p>
          <a:p>
            <a:r>
              <a:rPr lang="en-US" sz="2400" dirty="0">
                <a:solidFill>
                  <a:schemeClr val="accent6"/>
                </a:solidFill>
              </a:rPr>
              <a:t>Amber</a:t>
            </a:r>
            <a:r>
              <a:rPr lang="en-US" sz="2400" dirty="0"/>
              <a:t> 		Q3-4</a:t>
            </a:r>
          </a:p>
          <a:p>
            <a:r>
              <a:rPr lang="en-US" sz="2400" dirty="0">
                <a:solidFill>
                  <a:srgbClr val="FF0000"/>
                </a:solidFill>
              </a:rPr>
              <a:t>Red</a:t>
            </a:r>
            <a:r>
              <a:rPr lang="en-US" sz="2400" dirty="0"/>
              <a:t>		Q5-6 &amp; Challenge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9431580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87744"/>
            <a:chOff x="0" y="13335"/>
            <a:chExt cx="9144218" cy="587744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8477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Boundary Conditions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23528" y="1732010"/>
                <a:ext cx="8208912" cy="524182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Find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dirty="0"/>
                  <a:t> in terms of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dirty="0"/>
                  <a:t>, given that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p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sSup>
                          <m:sSup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GB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=2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r>
                  <a:rPr lang="en-GB" dirty="0"/>
                  <a:t>, and that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𝑑𝑦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  <m:r>
                      <a:rPr lang="en-GB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GB" dirty="0"/>
                  <a:t> and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GB" dirty="0"/>
                  <a:t> at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GB" dirty="0"/>
                  <a:t>.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1732010"/>
                <a:ext cx="8208912" cy="524182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323528" y="836712"/>
            <a:ext cx="66247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Sometimes you’re given certain conditions, which allows us to find constants (just as we could with first order differential equations).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755576" y="2564904"/>
                <a:ext cx="6696744" cy="41429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General solution: </a:t>
                </a:r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𝑨</m:t>
                    </m:r>
                    <m:sSup>
                      <m:sSupPr>
                        <m:ctrlPr>
                          <a:rPr lang="en-GB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𝒆</m:t>
                        </m:r>
                      </m:e>
                      <m:sup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sup>
                    </m:sSup>
                    <m:r>
                      <a:rPr lang="en-GB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𝑩</m:t>
                    </m:r>
                    <m:sSup>
                      <m:sSupPr>
                        <m:ctrlPr>
                          <a:rPr lang="en-GB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𝒆</m:t>
                        </m:r>
                      </m:e>
                      <m:sup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sup>
                    </m:sSup>
                    <m:r>
                      <a:rPr lang="en-GB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𝒙</m:t>
                    </m:r>
                    <m:sSup>
                      <m:sSupPr>
                        <m:ctrlPr>
                          <a:rPr lang="en-GB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𝒆</m:t>
                        </m:r>
                      </m:e>
                      <m:sup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sup>
                    </m:sSup>
                  </m:oMath>
                </a14:m>
                <a:endParaRPr lang="en-GB" b="1" dirty="0"/>
              </a:p>
              <a:p>
                <a:endParaRPr lang="en-GB" dirty="0"/>
              </a:p>
              <a:p>
                <a:r>
                  <a:rPr lang="en-GB" dirty="0"/>
                  <a:t>Now substituting in boundary conditions into solution: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0=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𝐴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𝐵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+0    →   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𝑨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𝑩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br>
                  <a:rPr lang="en-GB" b="1" dirty="0"/>
                </a:br>
                <a:endParaRPr lang="en-GB" b="1" dirty="0"/>
              </a:p>
              <a:p>
                <a:r>
                  <a:rPr lang="en-GB" dirty="0"/>
                  <a:t>We want to use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𝑑𝑦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</m:oMath>
                </a14:m>
                <a:r>
                  <a:rPr lang="en-GB" dirty="0"/>
                  <a:t>, so let’s differentiate general solution: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𝐴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𝐵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  <a:p>
                <a:r>
                  <a:rPr lang="en-GB" dirty="0"/>
                  <a:t>Substituting in again: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0=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+1</m:t>
                      </m:r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→ 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=−1</m:t>
                      </m:r>
                    </m:oMath>
                  </m:oMathPara>
                </a14:m>
                <a:endParaRPr lang="en-GB" dirty="0"/>
              </a:p>
              <a:p>
                <a:r>
                  <a:rPr lang="en-GB" dirty="0"/>
                  <a:t>Solving simultaneously: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dirty="0"/>
              </a:p>
              <a:p>
                <a:r>
                  <a:rPr lang="en-GB" dirty="0"/>
                  <a:t>Therefore solution is </a:t>
                </a:r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GB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sSup>
                      <m:sSupPr>
                        <m:ctrlPr>
                          <a:rPr lang="en-GB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𝒆</m:t>
                        </m:r>
                      </m:e>
                      <m:sup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sup>
                    </m:sSup>
                    <m:r>
                      <a:rPr lang="en-GB" b="1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GB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sSup>
                      <m:sSupPr>
                        <m:ctrlPr>
                          <a:rPr lang="en-GB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𝒆</m:t>
                        </m:r>
                      </m:e>
                      <m:sup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sup>
                    </m:sSup>
                    <m:r>
                      <a:rPr lang="en-GB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𝒙</m:t>
                    </m:r>
                    <m:sSup>
                      <m:sSupPr>
                        <m:ctrlPr>
                          <a:rPr lang="en-GB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𝒆</m:t>
                        </m:r>
                      </m:e>
                      <m:sup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sup>
                    </m:sSup>
                  </m:oMath>
                </a14:m>
                <a:endParaRPr lang="en-GB" b="1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6" y="2564904"/>
                <a:ext cx="6696744" cy="4142929"/>
              </a:xfrm>
              <a:prstGeom prst="rect">
                <a:avLst/>
              </a:prstGeom>
              <a:blipFill>
                <a:blip r:embed="rId3"/>
                <a:stretch>
                  <a:fillRect l="-820" t="-884" b="-29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/>
          <p:cNvSpPr/>
          <p:nvPr/>
        </p:nvSpPr>
        <p:spPr>
          <a:xfrm>
            <a:off x="2923729" y="2429769"/>
            <a:ext cx="3317414" cy="60371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9" name="Rectangle 8"/>
          <p:cNvSpPr/>
          <p:nvPr/>
        </p:nvSpPr>
        <p:spPr>
          <a:xfrm>
            <a:off x="2135357" y="3414971"/>
            <a:ext cx="4205628" cy="32971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0" name="Rectangle 9"/>
          <p:cNvSpPr/>
          <p:nvPr/>
        </p:nvSpPr>
        <p:spPr>
          <a:xfrm>
            <a:off x="3179327" y="4068113"/>
            <a:ext cx="2510273" cy="54742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983034" y="4906044"/>
            <a:ext cx="2510273" cy="54742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161995" y="5656889"/>
            <a:ext cx="2510273" cy="54742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179327" y="6204318"/>
            <a:ext cx="2510273" cy="54742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73420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3365" y="3148303"/>
            <a:ext cx="5943492" cy="3709697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0" y="0"/>
            <a:ext cx="9143074" cy="587744"/>
            <a:chOff x="0" y="13335"/>
            <a:chExt cx="9144218" cy="587744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8477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Test Your Understanding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81021" y="1064996"/>
                <a:ext cx="8352928" cy="1601079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𝑦</m:t>
                          </m:r>
                        </m:num>
                        <m:den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𝑑</m:t>
                          </m:r>
                          <m:sSup>
                            <m:sSup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GB" i="1">
                          <a:latin typeface="Cambria Math" panose="02040503050406030204" pitchFamily="18" charset="0"/>
                        </a:rPr>
                        <m:t>+25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=3</m:t>
                      </m:r>
                      <m:func>
                        <m:func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</m:oMath>
                  </m:oMathPara>
                </a14:m>
                <a:endParaRPr lang="en-GB" dirty="0"/>
              </a:p>
              <a:p>
                <a:r>
                  <a:rPr lang="en-GB" dirty="0"/>
                  <a:t>(c) Given that at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=0, 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GB" dirty="0"/>
                  <a:t> and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𝑑𝑦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  <m:r>
                      <a:rPr lang="en-GB" b="0" i="1" smtClean="0">
                        <a:latin typeface="Cambria Math" panose="02040503050406030204" pitchFamily="18" charset="0"/>
                      </a:rPr>
                      <m:t>=5</m:t>
                    </m:r>
                  </m:oMath>
                </a14:m>
                <a:r>
                  <a:rPr lang="en-GB" dirty="0"/>
                  <a:t>, find the particular solution to this differential equation, giving your solution in the form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dirty="0"/>
                  <a:t>                     		</a:t>
                </a:r>
                <a:r>
                  <a:rPr lang="en-GB" b="1" dirty="0"/>
                  <a:t>(5)</a:t>
                </a:r>
              </a:p>
              <a:p>
                <a:r>
                  <a:rPr lang="en-GB" dirty="0"/>
                  <a:t>(d) Sketch the curve with equation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dirty="0"/>
                  <a:t> for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0≤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GB" dirty="0"/>
                  <a:t>		</a:t>
                </a:r>
                <a:r>
                  <a:rPr lang="en-GB" b="1" dirty="0"/>
                  <a:t>(2)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21" y="1064996"/>
                <a:ext cx="8352928" cy="1601079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381021" y="670289"/>
            <a:ext cx="2592288" cy="3693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dirty="0"/>
              <a:t>June 2010 Q8 (revisited!)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286735" y="3211919"/>
            <a:ext cx="5694636" cy="189710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63799" y="2691450"/>
                <a:ext cx="8586228" cy="485774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dirty="0"/>
                  <a:t>You previously found the general solution in (b) as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𝐴</m:t>
                    </m:r>
                    <m:func>
                      <m:func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  <m:r>
                      <a:rPr lang="en-GB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𝐵</m:t>
                    </m:r>
                    <m:func>
                      <m:func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  <m:r>
                      <a:rPr lang="en-GB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  <m:func>
                      <m:func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799" y="2691450"/>
                <a:ext cx="8586228" cy="485774"/>
              </a:xfrm>
              <a:prstGeom prst="rect">
                <a:avLst/>
              </a:prstGeom>
              <a:blipFill rotWithShape="0">
                <a:blip r:embed="rId4"/>
                <a:stretch>
                  <a:fillRect l="-425" b="-602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 14"/>
          <p:cNvSpPr/>
          <p:nvPr/>
        </p:nvSpPr>
        <p:spPr>
          <a:xfrm>
            <a:off x="1286735" y="5109029"/>
            <a:ext cx="5694636" cy="174897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489204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Exercise 7D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395536" y="725840"/>
            <a:ext cx="7920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Pearson Core Pure Year 2</a:t>
            </a:r>
          </a:p>
          <a:p>
            <a:r>
              <a:rPr lang="en-GB" sz="2400" dirty="0"/>
              <a:t>Pages 164-165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1739717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9195FB63-44BA-4549-BF74-213882A43D20}"/>
              </a:ext>
            </a:extLst>
          </p:cNvPr>
          <p:cNvSpPr txBox="1"/>
          <p:nvPr/>
        </p:nvSpPr>
        <p:spPr>
          <a:xfrm>
            <a:off x="1403648" y="2662363"/>
            <a:ext cx="475252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Complete before the lesson Q1</a:t>
            </a:r>
          </a:p>
          <a:p>
            <a:endParaRPr lang="en-US" sz="2400" dirty="0"/>
          </a:p>
          <a:p>
            <a:r>
              <a:rPr lang="en-US" sz="2400" dirty="0"/>
              <a:t>In Class:			</a:t>
            </a:r>
          </a:p>
          <a:p>
            <a:r>
              <a:rPr lang="en-US" sz="2400" dirty="0">
                <a:solidFill>
                  <a:srgbClr val="00B050"/>
                </a:solidFill>
              </a:rPr>
              <a:t>Green</a:t>
            </a:r>
            <a:r>
              <a:rPr lang="en-US" sz="2400" dirty="0"/>
              <a:t>		Q2-5</a:t>
            </a:r>
          </a:p>
          <a:p>
            <a:r>
              <a:rPr lang="en-US" sz="2400" dirty="0">
                <a:solidFill>
                  <a:schemeClr val="accent6"/>
                </a:solidFill>
              </a:rPr>
              <a:t>Amber</a:t>
            </a:r>
            <a:r>
              <a:rPr lang="en-US" sz="2400" dirty="0"/>
              <a:t> 		Q6-9</a:t>
            </a:r>
          </a:p>
          <a:p>
            <a:r>
              <a:rPr lang="en-US" sz="2400" dirty="0">
                <a:solidFill>
                  <a:srgbClr val="FF0000"/>
                </a:solidFill>
              </a:rPr>
              <a:t>Red</a:t>
            </a:r>
            <a:r>
              <a:rPr lang="en-US" sz="2400" dirty="0"/>
              <a:t>		Q10-13</a:t>
            </a:r>
          </a:p>
        </p:txBody>
      </p:sp>
    </p:spTree>
    <p:extLst>
      <p:ext uri="{BB962C8B-B14F-4D97-AF65-F5344CB8AC3E}">
        <p14:creationId xmlns:p14="http://schemas.microsoft.com/office/powerpoint/2010/main" val="36827528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Examples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95535" y="836712"/>
                <a:ext cx="3852613" cy="491288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Find general solutions to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𝑑𝑦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𝑥𝑦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5" y="836712"/>
                <a:ext cx="3852613" cy="49128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611560" y="1700808"/>
                <a:ext cx="3131765" cy="27984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d>
                    </m:oMath>
                    <m:oMath xmlns:m="http://schemas.openxmlformats.org/officeDocument/2006/math">
                      <m:nary>
                        <m:naryPr>
                          <m:subHide m:val="on"/>
                          <m:supHide m:val="on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den>
                          </m:f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e>
                      </m:nary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subHide m:val="on"/>
                          <m:supHide m:val="on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  <m:oMath xmlns:m="http://schemas.openxmlformats.org/officeDocument/2006/math"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</m:func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+1=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f>
                            <m:f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f>
                            <m:f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sup>
                      </m:sSup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sup>
                      </m:sSup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𝐴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f>
                            <m:f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sup>
                      </m:sSup>
                    </m:oMath>
                  </m:oMathPara>
                </a14:m>
                <a:endParaRPr lang="en-GB" dirty="0"/>
              </a:p>
              <a:p>
                <a:r>
                  <a:rPr lang="en-GB" dirty="0"/>
                  <a:t>where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sup>
                    </m:sSup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1700808"/>
                <a:ext cx="3131765" cy="2798458"/>
              </a:xfrm>
              <a:prstGeom prst="rect">
                <a:avLst/>
              </a:prstGeom>
              <a:blipFill>
                <a:blip r:embed="rId3"/>
                <a:stretch>
                  <a:fillRect l="-1556" b="-26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542481" y="836712"/>
                <a:ext cx="3744416" cy="491288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Find general solutions to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𝑑𝑦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  <m:r>
                      <a:rPr lang="en-GB" b="0" i="1" smtClean="0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2481" y="836712"/>
                <a:ext cx="3744416" cy="491288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716015" y="1700808"/>
                <a:ext cx="3570881" cy="28583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subHide m:val="on"/>
                          <m:supHide m:val="on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den>
                          </m:f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e>
                      </m:nary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subHide m:val="on"/>
                          <m:supHide m:val="on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den>
                          </m:f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  <m:oMath xmlns:m="http://schemas.openxmlformats.org/officeDocument/2006/math"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</m:e>
                      </m:func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=−</m:t>
                      </m:r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func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𝐶</m:t>
                      </m:r>
                    </m:oMath>
                    <m:oMath xmlns:m="http://schemas.openxmlformats.org/officeDocument/2006/math"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unc>
                            <m:func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latin typeface="Cambria Math" panose="02040503050406030204" pitchFamily="18" charset="0"/>
                                </a:rPr>
                                <m:t>ln</m:t>
                              </m:r>
                            </m:fName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</m:e>
                          </m:func>
                        </m:e>
                      </m:func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𝐶</m:t>
                      </m:r>
                    </m:oMath>
                    <m:oMath xmlns:m="http://schemas.openxmlformats.org/officeDocument/2006/math"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𝑥𝑦</m:t>
                              </m:r>
                            </m:e>
                          </m:d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</m:func>
                    </m:oMath>
                    <m:oMath xmlns:m="http://schemas.openxmlformats.org/officeDocument/2006/math">
                      <m:r>
                        <a:rPr lang="en-GB" b="0" i="0" smtClean="0"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𝑥𝑦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|=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=±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en-GB" dirty="0"/>
              </a:p>
              <a:p>
                <a:r>
                  <a:rPr lang="en-GB" dirty="0"/>
                  <a:t>(a family of “rectangular hyperbolae” [see FP1])</a:t>
                </a: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6015" y="1700808"/>
                <a:ext cx="3570881" cy="2858347"/>
              </a:xfrm>
              <a:prstGeom prst="rect">
                <a:avLst/>
              </a:prstGeom>
              <a:blipFill>
                <a:blip r:embed="rId5"/>
                <a:stretch>
                  <a:fillRect l="-1538" b="-234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/>
          <p:cNvSpPr/>
          <p:nvPr/>
        </p:nvSpPr>
        <p:spPr>
          <a:xfrm>
            <a:off x="4542480" y="1327999"/>
            <a:ext cx="3744416" cy="317126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9E100FD-5249-4B7E-9DBD-172F29C5F496}"/>
              </a:ext>
            </a:extLst>
          </p:cNvPr>
          <p:cNvSpPr txBox="1"/>
          <p:nvPr/>
        </p:nvSpPr>
        <p:spPr>
          <a:xfrm>
            <a:off x="2648397" y="1555303"/>
            <a:ext cx="1599753" cy="46166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200" dirty="0"/>
              <a:t>Known as ‘separating the variables’.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D67C46C2-0BA3-4101-980C-46EE89D80B03}"/>
              </a:ext>
            </a:extLst>
          </p:cNvPr>
          <p:cNvCxnSpPr/>
          <p:nvPr/>
        </p:nvCxnSpPr>
        <p:spPr>
          <a:xfrm flipH="1">
            <a:off x="2409825" y="1772816"/>
            <a:ext cx="217959" cy="1417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395534" y="1328000"/>
            <a:ext cx="3852615" cy="317126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452455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0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Using reverse product rule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95536" y="764704"/>
                <a:ext cx="8136904" cy="10452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We will see in a bit how to solve equations of the form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𝑑𝑦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  <m:r>
                      <a:rPr lang="en-GB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𝑃𝑦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GB" dirty="0"/>
                  <a:t> (where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GB" dirty="0"/>
                  <a:t> and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GB" dirty="0"/>
                  <a:t> are functions of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dirty="0"/>
                  <a:t>). We’ll practice a particular part of this method before going for the full whack.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764704"/>
                <a:ext cx="8136904" cy="1045286"/>
              </a:xfrm>
              <a:prstGeom prst="rect">
                <a:avLst/>
              </a:prstGeom>
              <a:blipFill rotWithShape="0">
                <a:blip r:embed="rId2"/>
                <a:stretch>
                  <a:fillRect l="-674" b="-814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39552" y="1975567"/>
                <a:ext cx="7524836" cy="491288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Find general solutions of the equation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𝑑𝑦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  <m:r>
                      <a:rPr lang="en-GB" b="0" i="1" smtClean="0">
                        <a:latin typeface="Cambria Math" panose="02040503050406030204" pitchFamily="18" charset="0"/>
                      </a:rPr>
                      <m:t>+3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1975567"/>
                <a:ext cx="7524836" cy="491288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611560" y="2636912"/>
                <a:ext cx="5904656" cy="13222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We can’t separate the variables. But do you notice anything about the LHS?</a:t>
                </a:r>
              </a:p>
              <a:p>
                <a:r>
                  <a:rPr lang="en-GB" b="1" dirty="0"/>
                  <a:t>It’s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𝒅</m:t>
                        </m:r>
                      </m:num>
                      <m:den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𝒅𝒙</m:t>
                        </m:r>
                      </m:den>
                    </m:f>
                    <m:r>
                      <a:rPr lang="en-GB" b="1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GB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</m:sup>
                    </m:sSup>
                    <m:r>
                      <a:rPr lang="en-GB" b="1" i="1" smtClean="0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b="1" dirty="0"/>
                  <a:t>!</a:t>
                </a:r>
              </a:p>
              <a:p>
                <a:endParaRPr lang="en-GB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2636912"/>
                <a:ext cx="5904656" cy="1322285"/>
              </a:xfrm>
              <a:prstGeom prst="rect">
                <a:avLst/>
              </a:prstGeom>
              <a:blipFill rotWithShape="0">
                <a:blip r:embed="rId4"/>
                <a:stretch>
                  <a:fillRect l="-826" t="-27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539552" y="3861048"/>
            <a:ext cx="2592288" cy="369332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GB" dirty="0" err="1"/>
              <a:t>Quickfire</a:t>
            </a:r>
            <a:r>
              <a:rPr lang="en-GB" dirty="0"/>
              <a:t> Questions: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611559" y="4365104"/>
                <a:ext cx="3912815" cy="11445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f>
                        <m:f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𝒅𝒚</m:t>
                          </m:r>
                        </m:num>
                        <m:den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𝒅𝒙</m:t>
                          </m:r>
                        </m:den>
                      </m:f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𝒙𝒚</m:t>
                      </m:r>
                    </m:oMath>
                    <m:oMath xmlns:m="http://schemas.openxmlformats.org/officeDocument/2006/math"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func>
                            <m:func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func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b="1" i="0" smtClean="0">
                              <a:latin typeface="Cambria Math" panose="02040503050406030204" pitchFamily="18" charset="0"/>
                            </a:rPr>
                            <m:t>𝐬𝐢𝐧</m:t>
                          </m:r>
                        </m:fName>
                        <m:e>
                          <m:d>
                            <m:dPr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d>
                        </m:e>
                      </m:func>
                      <m:f>
                        <m:f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𝒅𝒚</m:t>
                          </m:r>
                        </m:num>
                        <m:den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𝒅𝒙</m:t>
                          </m:r>
                        </m:den>
                      </m:f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𝒚</m:t>
                      </m:r>
                      <m:func>
                        <m:func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b="1" i="0" smtClean="0">
                              <a:latin typeface="Cambria Math" panose="02040503050406030204" pitchFamily="18" charset="0"/>
                            </a:rPr>
                            <m:t>𝐜𝐨𝐬</m:t>
                          </m:r>
                        </m:fName>
                        <m:e>
                          <m:d>
                            <m:dPr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59" y="4365104"/>
                <a:ext cx="3912815" cy="1144544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683568" y="5661248"/>
                <a:ext cx="3840806" cy="9393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/>
                  <a:t>So it appears whatever term ends up on front of the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𝑑𝑦</m:t>
                        </m:r>
                      </m:num>
                      <m:den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</m:oMath>
                </a14:m>
                <a:r>
                  <a:rPr lang="en-GB" sz="1600" dirty="0"/>
                  <a:t> will be on the front of the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sz="1600" dirty="0"/>
                  <a:t> in the integral.</a:t>
                </a: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5661248"/>
                <a:ext cx="3840806" cy="939360"/>
              </a:xfrm>
              <a:prstGeom prst="rect">
                <a:avLst/>
              </a:prstGeom>
              <a:blipFill rotWithShape="0">
                <a:blip r:embed="rId6"/>
                <a:stretch>
                  <a:fillRect l="-794" t="-1948" b="-779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Connector 11"/>
          <p:cNvCxnSpPr/>
          <p:nvPr/>
        </p:nvCxnSpPr>
        <p:spPr>
          <a:xfrm>
            <a:off x="4932040" y="4230380"/>
            <a:ext cx="0" cy="237022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5076056" y="4365104"/>
                <a:ext cx="4066800" cy="16884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+4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 → </m:t>
                      </m:r>
                      <m:f>
                        <m:f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𝒅</m:t>
                          </m:r>
                        </m:num>
                        <m:den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𝒅𝒙</m:t>
                          </m:r>
                        </m:den>
                      </m:f>
                      <m:d>
                        <m:d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</m:sup>
                          </m:sSup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</m:d>
                    </m:oMath>
                    <m:oMath xmlns:m="http://schemas.openxmlformats.org/officeDocument/2006/math"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    →</m:t>
                      </m:r>
                      <m:f>
                        <m:f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𝒅</m:t>
                          </m:r>
                        </m:num>
                        <m:den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𝒅𝒙</m:t>
                          </m:r>
                        </m:den>
                      </m:f>
                      <m:d>
                        <m:d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𝒆</m:t>
                              </m:r>
                            </m:e>
                            <m:sup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sup>
                          </m:sSup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</m:d>
                    </m:oMath>
                    <m:oMath xmlns:m="http://schemas.openxmlformats.org/officeDocument/2006/math"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latin typeface="Cambria Math" panose="02040503050406030204" pitchFamily="18" charset="0"/>
                                </a:rPr>
                                <m:t>ln</m:t>
                              </m:r>
                            </m:fName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</m:e>
                      </m:d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    →</m:t>
                      </m:r>
                      <m:f>
                        <m:f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𝒅</m:t>
                          </m:r>
                        </m:num>
                        <m:den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𝒅𝒙</m:t>
                          </m:r>
                        </m:den>
                      </m:f>
                      <m:d>
                        <m:d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𝒚</m:t>
                          </m:r>
                          <m:func>
                            <m:funcPr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GB" b="1" i="0" smtClean="0">
                                  <a:latin typeface="Cambria Math" panose="02040503050406030204" pitchFamily="18" charset="0"/>
                                </a:rPr>
                                <m:t>𝐥𝐧</m:t>
                              </m:r>
                            </m:fName>
                            <m:e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func>
                        </m:e>
                      </m:d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6056" y="4365104"/>
                <a:ext cx="4066800" cy="1688411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 13"/>
          <p:cNvSpPr/>
          <p:nvPr/>
        </p:nvSpPr>
        <p:spPr>
          <a:xfrm>
            <a:off x="1868699" y="4352925"/>
            <a:ext cx="1798426" cy="58102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294999" y="4946129"/>
            <a:ext cx="2153175" cy="60694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372087" y="4410075"/>
            <a:ext cx="1314713" cy="52387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7" name="Rectangle 16"/>
          <p:cNvSpPr/>
          <p:nvPr/>
        </p:nvSpPr>
        <p:spPr>
          <a:xfrm>
            <a:off x="7372087" y="4923861"/>
            <a:ext cx="1314713" cy="52387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8" name="Rectangle 17"/>
          <p:cNvSpPr/>
          <p:nvPr/>
        </p:nvSpPr>
        <p:spPr>
          <a:xfrm>
            <a:off x="7477125" y="5447736"/>
            <a:ext cx="1248160" cy="59111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9" name="Rectangle 18"/>
          <p:cNvSpPr/>
          <p:nvPr/>
        </p:nvSpPr>
        <p:spPr>
          <a:xfrm>
            <a:off x="664463" y="3238296"/>
            <a:ext cx="1783462" cy="44787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767878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0" grpId="0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Using reverse product rule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39552" y="941227"/>
                <a:ext cx="7524836" cy="491288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Find general solutions of the equation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𝑑𝑦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  <m:r>
                      <a:rPr lang="en-GB" b="0" i="1" smtClean="0">
                        <a:latin typeface="Cambria Math" panose="02040503050406030204" pitchFamily="18" charset="0"/>
                      </a:rPr>
                      <m:t>+3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941227"/>
                <a:ext cx="7524836" cy="491288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547664" y="1628800"/>
                <a:ext cx="4896544" cy="17050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</m:oMath>
                    <m:oMath xmlns:m="http://schemas.openxmlformats.org/officeDocument/2006/math"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subHide m:val="on"/>
                          <m:supHide m:val="on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unc>
                            <m:func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</m:e>
                      </m:nary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𝑑𝑥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=−</m:t>
                      </m:r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𝐶</m:t>
                      </m:r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unc>
                            <m:func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</m:num>
                        <m:den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7664" y="1628800"/>
                <a:ext cx="4896544" cy="170508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/>
          <p:cNvGrpSpPr/>
          <p:nvPr/>
        </p:nvGrpSpPr>
        <p:grpSpPr>
          <a:xfrm>
            <a:off x="926" y="3429000"/>
            <a:ext cx="9143074" cy="599127"/>
            <a:chOff x="0" y="13335"/>
            <a:chExt cx="9144218" cy="599127"/>
          </a:xfrm>
        </p:grpSpPr>
        <p:sp>
          <p:nvSpPr>
            <p:cNvPr id="8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Test Your Understanding</a:t>
              </a:r>
            </a:p>
          </p:txBody>
        </p:sp>
        <p:cxnSp>
          <p:nvCxnSpPr>
            <p:cNvPr id="9" name="Straight Connector 8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395536" y="4220345"/>
                <a:ext cx="3744416" cy="768287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Find general solutions of the equation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𝑑𝑦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  <m:r>
                      <a:rPr lang="en-GB" b="0" i="1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GB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4220345"/>
                <a:ext cx="3744416" cy="768287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932040" y="4146142"/>
                <a:ext cx="3744416" cy="768287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Find general solutions of the equation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4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𝑥𝑦</m:t>
                    </m:r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𝑑𝑦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  <m:r>
                      <a:rPr lang="en-GB" b="0" i="1" smtClean="0">
                        <a:latin typeface="Cambria Math" panose="02040503050406030204" pitchFamily="18" charset="0"/>
                      </a:rPr>
                      <m:t>+2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2040" y="4146142"/>
                <a:ext cx="3744416" cy="768287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539552" y="5157192"/>
                <a:ext cx="3456384" cy="13695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num>
                            <m:den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den>
                          </m:f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</m:oMath>
                    <m:oMath xmlns:m="http://schemas.openxmlformats.org/officeDocument/2006/math"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𝐶</m:t>
                      </m:r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5157192"/>
                <a:ext cx="3456384" cy="1369542"/>
              </a:xfrm>
              <a:prstGeom prst="rect">
                <a:avLst/>
              </a:prstGeom>
              <a:blipFill rotWithShape="0">
                <a:blip r:embed="rId6"/>
                <a:stretch>
                  <a:fillRect b="-2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5220072" y="5157192"/>
                <a:ext cx="2592288" cy="14156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𝐶</m:t>
                      </m:r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0072" y="5157192"/>
                <a:ext cx="2592288" cy="1415644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 13"/>
          <p:cNvSpPr/>
          <p:nvPr/>
        </p:nvSpPr>
        <p:spPr>
          <a:xfrm>
            <a:off x="505320" y="1460240"/>
            <a:ext cx="7559067" cy="18002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95537" y="4987778"/>
            <a:ext cx="3744416" cy="170166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932040" y="4914429"/>
            <a:ext cx="3744416" cy="170166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24925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TextBox 32"/>
                <p:cNvSpPr txBox="1"/>
                <p:nvPr/>
              </p:nvSpPr>
              <p:spPr>
                <a:xfrm>
                  <a:off x="0" y="13335"/>
                  <a:ext cx="9144000" cy="599127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wrap="square" lIns="324000" rtlCol="0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14:m>
                    <m:oMath xmlns:m="http://schemas.openxmlformats.org/officeDocument/2006/math"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𝑑𝑦</m:t>
                      </m:r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𝑑𝑥</m:t>
                      </m:r>
                    </m:oMath>
                  </a14:m>
                  <a:r>
                    <a:rPr lang="en-GB" sz="3200" dirty="0"/>
                    <a:t> </a:t>
                  </a:r>
                  <a14:m>
                    <m:oMath xmlns:m="http://schemas.openxmlformats.org/officeDocument/2006/math">
                      <m:r>
                        <a:rPr lang="en-GB" sz="3200" b="0" i="1" dirty="0" smtClean="0">
                          <a:latin typeface="Cambria Math" panose="02040503050406030204" pitchFamily="18" charset="0"/>
                        </a:rPr>
                        <m:t>+ </m:t>
                      </m:r>
                      <m:r>
                        <a:rPr lang="en-GB" sz="3200" b="0" i="1" dirty="0" smtClean="0">
                          <a:latin typeface="Cambria Math" panose="02040503050406030204" pitchFamily="18" charset="0"/>
                        </a:rPr>
                        <m:t>𝑃𝑦</m:t>
                      </m:r>
                      <m:r>
                        <a:rPr lang="en-GB" sz="32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3200" b="0" i="1" dirty="0" smtClean="0">
                          <a:latin typeface="Cambria Math" panose="02040503050406030204" pitchFamily="18" charset="0"/>
                        </a:rPr>
                        <m:t>𝑄</m:t>
                      </m:r>
                    </m:oMath>
                  </a14:m>
                  <a:endParaRPr lang="en-GB" sz="3200" dirty="0"/>
                </a:p>
              </p:txBody>
            </p:sp>
          </mc:Choice>
          <mc:Fallback xmlns="">
            <p:sp>
              <p:nvSpPr>
                <p:cNvPr id="3" name="TextBox 3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0" y="13335"/>
                  <a:ext cx="9144000" cy="599127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95536" y="1412776"/>
                <a:ext cx="6984776" cy="624273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/>
                  <a:t>Find the general solution of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𝑑𝑦</m:t>
                        </m:r>
                      </m:num>
                      <m:den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−4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endParaRPr lang="en-GB" sz="24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1412776"/>
                <a:ext cx="6984776" cy="624273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395536" y="836712"/>
            <a:ext cx="59046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But what if we can’t use the product rule backwards?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95535" y="2348880"/>
                <a:ext cx="8617835" cy="6900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b="1" dirty="0"/>
                  <a:t>We can multiply through by the integrating factor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𝒆</m:t>
                        </m:r>
                      </m:e>
                      <m:sup>
                        <m:nary>
                          <m:naryPr>
                            <m:subHide m:val="on"/>
                            <m:supHide m:val="on"/>
                            <m:ctrlPr>
                              <a:rPr lang="en-GB" b="1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/>
                          <m:sup/>
                          <m:e>
                            <m:r>
                              <a:rPr lang="en-GB" b="1" i="1" smtClean="0">
                                <a:latin typeface="Cambria Math" panose="02040503050406030204" pitchFamily="18" charset="0"/>
                              </a:rPr>
                              <m:t>𝑷</m:t>
                            </m:r>
                          </m:e>
                        </m:nary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𝒅𝒙</m:t>
                        </m:r>
                      </m:sup>
                    </m:sSup>
                  </m:oMath>
                </a14:m>
                <a:r>
                  <a:rPr lang="en-GB" dirty="0"/>
                  <a:t>. This then produces an equation where we can use the previous reverse-product-rule trick (we’ll prove this in a sec).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5" y="2348880"/>
                <a:ext cx="8617835" cy="690061"/>
              </a:xfrm>
              <a:prstGeom prst="rect">
                <a:avLst/>
              </a:prstGeom>
              <a:blipFill rotWithShape="0">
                <a:blip r:embed="rId4"/>
                <a:stretch>
                  <a:fillRect l="-636" t="-57018" r="-778" b="-342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943708" y="3241611"/>
                <a:ext cx="3888432" cy="5200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.=</m:t>
                      </m:r>
                      <m:sSup>
                        <m:sSup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nary>
                            <m:naryPr>
                              <m:subHide m:val="on"/>
                              <m:supHide m:val="on"/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−4 </m:t>
                              </m:r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𝑑𝑥</m:t>
                              </m:r>
                            </m:e>
                          </m:nary>
                        </m:sup>
                      </m:sSup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−4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3708" y="3241611"/>
                <a:ext cx="3888432" cy="520014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655390" y="4163883"/>
                <a:ext cx="5041132" cy="7936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−4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f>
                        <m:f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−4</m:t>
                      </m:r>
                      <m:sSup>
                        <m:sSup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−4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−3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5390" y="4163883"/>
                <a:ext cx="5041132" cy="793615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395536" y="3716485"/>
            <a:ext cx="7560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Then multiplying through by the integrating factor: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07412" y="4942769"/>
            <a:ext cx="7560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Then we can solve in the usual way: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835696" y="5198956"/>
                <a:ext cx="5041132" cy="16590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−4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−3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𝑦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−4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−3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𝐶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5696" y="5198956"/>
                <a:ext cx="5041132" cy="1659044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12"/>
          <p:cNvSpPr/>
          <p:nvPr/>
        </p:nvSpPr>
        <p:spPr>
          <a:xfrm>
            <a:off x="3253839" y="3135086"/>
            <a:ext cx="2992582" cy="56474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195735" y="4095000"/>
            <a:ext cx="4893833" cy="86888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195735" y="5281926"/>
            <a:ext cx="4893833" cy="151076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66118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Proof that Integrating Factor works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95536" y="980728"/>
                <a:ext cx="7992888" cy="993605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/>
                  <a:t>Solve the general equation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𝑑𝑦</m:t>
                        </m:r>
                      </m:num>
                      <m:den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𝑃𝑦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GB" sz="2400" dirty="0"/>
                  <a:t>, where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GB" sz="2400" dirty="0"/>
                  <a:t> are functions of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2400" dirty="0"/>
                  <a:t>.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980728"/>
                <a:ext cx="7992888" cy="993605"/>
              </a:xfrm>
              <a:prstGeom prst="rect">
                <a:avLst/>
              </a:prstGeom>
              <a:blipFill rotWithShape="0">
                <a:blip r:embed="rId2"/>
                <a:stretch>
                  <a:fillRect b="-4233"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899592" y="2276872"/>
                <a:ext cx="6912768" cy="42931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Suppose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dirty="0"/>
                  <a:t> is the Integrating Factor. As usual we’d multiply by it: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𝑃𝑦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𝑄</m:t>
                      </m:r>
                    </m:oMath>
                  </m:oMathPara>
                </a14:m>
                <a:endParaRPr lang="en-GB" dirty="0"/>
              </a:p>
              <a:p>
                <a:r>
                  <a:rPr lang="en-GB" dirty="0"/>
                  <a:t>If we can use the reverse product rule trick on the LHS, then it would be of the form: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dirty="0"/>
              </a:p>
              <a:p>
                <a:r>
                  <a:rPr lang="en-GB" dirty="0"/>
                  <a:t>Thus comparing the coefficients of the two LHSs: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𝑃</m:t>
                      </m:r>
                    </m:oMath>
                  </m:oMathPara>
                </a14:m>
                <a:endParaRPr lang="en-GB" dirty="0"/>
              </a:p>
              <a:p>
                <a:r>
                  <a:rPr lang="en-GB" dirty="0"/>
                  <a:t>Dividing by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dirty="0"/>
                  <a:t> and integrating: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subHide m:val="on"/>
                          <m:supHide m:val="on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p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num>
                            <m:den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den>
                          </m:f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subHide m:val="on"/>
                          <m:supHide m:val="on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</m:nary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𝑑𝑥</m:t>
                      </m:r>
                    </m:oMath>
                    <m:oMath xmlns:m="http://schemas.openxmlformats.org/officeDocument/2006/math"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d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func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subHide m:val="on"/>
                          <m:supHide m:val="on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nary>
                            <m:naryPr>
                              <m:subHide m:val="on"/>
                              <m:supHide m:val="on"/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</m:nary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592" y="2276872"/>
                <a:ext cx="6912768" cy="4293163"/>
              </a:xfrm>
              <a:prstGeom prst="rect">
                <a:avLst/>
              </a:prstGeom>
              <a:blipFill rotWithShape="0">
                <a:blip r:embed="rId3"/>
                <a:stretch>
                  <a:fillRect l="-794" t="-852" r="-529" b="-112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/>
          <p:cNvSpPr/>
          <p:nvPr/>
        </p:nvSpPr>
        <p:spPr>
          <a:xfrm>
            <a:off x="3075709" y="3562597"/>
            <a:ext cx="2660073" cy="64126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8" name="Rectangle 7"/>
          <p:cNvSpPr/>
          <p:nvPr/>
        </p:nvSpPr>
        <p:spPr>
          <a:xfrm>
            <a:off x="3078733" y="4427374"/>
            <a:ext cx="2660073" cy="34650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9" name="Rectangle 8"/>
          <p:cNvSpPr/>
          <p:nvPr/>
        </p:nvSpPr>
        <p:spPr>
          <a:xfrm>
            <a:off x="3061943" y="5040441"/>
            <a:ext cx="2660073" cy="152959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822892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 15"/>
          <p:cNvSpPr/>
          <p:nvPr/>
        </p:nvSpPr>
        <p:spPr>
          <a:xfrm>
            <a:off x="4476997" y="3455719"/>
            <a:ext cx="282216" cy="943920"/>
          </a:xfrm>
          <a:custGeom>
            <a:avLst/>
            <a:gdLst>
              <a:gd name="connsiteX0" fmla="*/ 106878 w 285018"/>
              <a:gd name="connsiteY0" fmla="*/ 0 h 938151"/>
              <a:gd name="connsiteX1" fmla="*/ 273133 w 285018"/>
              <a:gd name="connsiteY1" fmla="*/ 296884 h 938151"/>
              <a:gd name="connsiteX2" fmla="*/ 249382 w 285018"/>
              <a:gd name="connsiteY2" fmla="*/ 593767 h 938151"/>
              <a:gd name="connsiteX3" fmla="*/ 71252 w 285018"/>
              <a:gd name="connsiteY3" fmla="*/ 878775 h 938151"/>
              <a:gd name="connsiteX4" fmla="*/ 0 w 285018"/>
              <a:gd name="connsiteY4" fmla="*/ 938151 h 938151"/>
              <a:gd name="connsiteX0" fmla="*/ 106878 w 284745"/>
              <a:gd name="connsiteY0" fmla="*/ 0 h 938151"/>
              <a:gd name="connsiteX1" fmla="*/ 273133 w 284745"/>
              <a:gd name="connsiteY1" fmla="*/ 296884 h 938151"/>
              <a:gd name="connsiteX2" fmla="*/ 249382 w 284745"/>
              <a:gd name="connsiteY2" fmla="*/ 593767 h 938151"/>
              <a:gd name="connsiteX3" fmla="*/ 78396 w 284745"/>
              <a:gd name="connsiteY3" fmla="*/ 881156 h 938151"/>
              <a:gd name="connsiteX4" fmla="*/ 0 w 284745"/>
              <a:gd name="connsiteY4" fmla="*/ 938151 h 938151"/>
              <a:gd name="connsiteX0" fmla="*/ 106878 w 286496"/>
              <a:gd name="connsiteY0" fmla="*/ 0 h 938151"/>
              <a:gd name="connsiteX1" fmla="*/ 273133 w 286496"/>
              <a:gd name="connsiteY1" fmla="*/ 296884 h 938151"/>
              <a:gd name="connsiteX2" fmla="*/ 249382 w 286496"/>
              <a:gd name="connsiteY2" fmla="*/ 593767 h 938151"/>
              <a:gd name="connsiteX3" fmla="*/ 35534 w 286496"/>
              <a:gd name="connsiteY3" fmla="*/ 843056 h 938151"/>
              <a:gd name="connsiteX4" fmla="*/ 0 w 286496"/>
              <a:gd name="connsiteY4" fmla="*/ 938151 h 938151"/>
              <a:gd name="connsiteX0" fmla="*/ 106878 w 283888"/>
              <a:gd name="connsiteY0" fmla="*/ 0 h 945097"/>
              <a:gd name="connsiteX1" fmla="*/ 273133 w 283888"/>
              <a:gd name="connsiteY1" fmla="*/ 296884 h 945097"/>
              <a:gd name="connsiteX2" fmla="*/ 249382 w 283888"/>
              <a:gd name="connsiteY2" fmla="*/ 593767 h 945097"/>
              <a:gd name="connsiteX3" fmla="*/ 102209 w 283888"/>
              <a:gd name="connsiteY3" fmla="*/ 909731 h 945097"/>
              <a:gd name="connsiteX4" fmla="*/ 0 w 283888"/>
              <a:gd name="connsiteY4" fmla="*/ 938151 h 945097"/>
              <a:gd name="connsiteX0" fmla="*/ 106878 w 282216"/>
              <a:gd name="connsiteY0" fmla="*/ 0 h 943920"/>
              <a:gd name="connsiteX1" fmla="*/ 273133 w 282216"/>
              <a:gd name="connsiteY1" fmla="*/ 296884 h 943920"/>
              <a:gd name="connsiteX2" fmla="*/ 249382 w 282216"/>
              <a:gd name="connsiteY2" fmla="*/ 593767 h 943920"/>
              <a:gd name="connsiteX3" fmla="*/ 156978 w 282216"/>
              <a:gd name="connsiteY3" fmla="*/ 907349 h 943920"/>
              <a:gd name="connsiteX4" fmla="*/ 0 w 282216"/>
              <a:gd name="connsiteY4" fmla="*/ 938151 h 943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2216" h="943920">
                <a:moveTo>
                  <a:pt x="106878" y="0"/>
                </a:moveTo>
                <a:cubicBezTo>
                  <a:pt x="178130" y="98961"/>
                  <a:pt x="249382" y="197923"/>
                  <a:pt x="273133" y="296884"/>
                </a:cubicBezTo>
                <a:cubicBezTo>
                  <a:pt x="296884" y="395845"/>
                  <a:pt x="268741" y="492023"/>
                  <a:pt x="249382" y="593767"/>
                </a:cubicBezTo>
                <a:cubicBezTo>
                  <a:pt x="230023" y="695511"/>
                  <a:pt x="198542" y="849952"/>
                  <a:pt x="156978" y="907349"/>
                </a:cubicBezTo>
                <a:cubicBezTo>
                  <a:pt x="115414" y="964746"/>
                  <a:pt x="14844" y="937161"/>
                  <a:pt x="0" y="938151"/>
                </a:cubicBezTo>
              </a:path>
            </a:pathLst>
          </a:custGeom>
          <a:ln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TextBox 16"/>
          <p:cNvSpPr txBox="1"/>
          <p:nvPr/>
        </p:nvSpPr>
        <p:spPr>
          <a:xfrm>
            <a:off x="4739258" y="3584426"/>
            <a:ext cx="12241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You could skip to here provided you don’t forget to multiply the RHS by the IF.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0" y="0"/>
            <a:ext cx="9143074" cy="587744"/>
            <a:chOff x="0" y="13335"/>
            <a:chExt cx="9144218" cy="58774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TextBox 32"/>
                <p:cNvSpPr txBox="1"/>
                <p:nvPr/>
              </p:nvSpPr>
              <p:spPr>
                <a:xfrm>
                  <a:off x="0" y="13335"/>
                  <a:ext cx="9144000" cy="584775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wrap="square" lIns="324000" rtlCol="0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en-GB" sz="3200" dirty="0"/>
                    <a:t>When there’s something on front of the </a:t>
                  </a:r>
                  <a14:m>
                    <m:oMath xmlns:m="http://schemas.openxmlformats.org/officeDocument/2006/math"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𝑑𝑦</m:t>
                      </m:r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𝑑𝑥</m:t>
                      </m:r>
                    </m:oMath>
                  </a14:m>
                  <a:endParaRPr lang="en-GB" sz="3200" dirty="0"/>
                </a:p>
              </p:txBody>
            </p:sp>
          </mc:Choice>
          <mc:Fallback xmlns="">
            <p:sp>
              <p:nvSpPr>
                <p:cNvPr id="3" name="TextBox 3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0" y="13335"/>
                  <a:ext cx="9144000" cy="584775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 t="-12500" b="-34375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95536" y="980728"/>
                <a:ext cx="7704856" cy="624273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/>
                  <a:t>Find the general solution of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sz="2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2400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  <m:f>
                      <m:fPr>
                        <m:ctrlPr>
                          <a:rPr lang="en-GB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𝑑𝑦</m:t>
                        </m:r>
                      </m:num>
                      <m:den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+2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𝑦</m:t>
                    </m:r>
                    <m:func>
                      <m:funcPr>
                        <m:ctrlPr>
                          <a:rPr lang="en-GB" sz="2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2400" b="0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GB" sz="2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GB" sz="2400" b="0" i="0" smtClean="0">
                                <a:latin typeface="Cambria Math" panose="02040503050406030204" pitchFamily="18" charset="0"/>
                              </a:rPr>
                              <m:t>cos</m:t>
                            </m:r>
                          </m:e>
                          <m:sup>
                            <m: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p>
                        </m:sSup>
                      </m:fName>
                      <m:e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</m:oMath>
                </a14:m>
                <a:endParaRPr lang="en-GB" sz="24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980728"/>
                <a:ext cx="7704856" cy="624273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467544" y="1772816"/>
            <a:ext cx="7344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What shall we do first so that we have an equation like before?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67544" y="2420888"/>
                <a:ext cx="5760640" cy="28217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𝑦</m:t>
                      </m:r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tan</m:t>
                          </m:r>
                        </m:fName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fName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𝐼𝐹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nary>
                            <m:naryPr>
                              <m:subHide m:val="on"/>
                              <m:supHide m:val="on"/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func>
                                <m:func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en-GB" b="0" i="0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GB" b="0" i="0" smtClean="0">
                                      <a:latin typeface="Cambria Math" panose="02040503050406030204" pitchFamily="18" charset="0"/>
                                    </a:rPr>
                                    <m:t>tan</m:t>
                                  </m:r>
                                </m:fName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func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𝑑𝑥</m:t>
                              </m:r>
                            </m:e>
                          </m:nary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func>
                            <m:func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latin typeface="Cambria Math" panose="02040503050406030204" pitchFamily="18" charset="0"/>
                                </a:rPr>
                                <m:t>ln</m:t>
                              </m:r>
                            </m:fName>
                            <m:e>
                              <m:func>
                                <m:func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GB" b="0" i="0" smtClean="0">
                                      <a:latin typeface="Cambria Math" panose="02040503050406030204" pitchFamily="18" charset="0"/>
                                    </a:rPr>
                                    <m:t>sec</m:t>
                                  </m:r>
                                </m:fName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func>
                            </m:e>
                          </m:func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func>
                            <m:func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latin typeface="Cambria Math" panose="02040503050406030204" pitchFamily="18" charset="0"/>
                                </a:rPr>
                                <m:t>ln</m:t>
                              </m:r>
                            </m:fName>
                            <m:e>
                              <m:func>
                                <m:func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sSup>
                                    <m:sSupPr>
                                      <m:ctrlP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GB" b="0" i="0" smtClean="0">
                                          <a:latin typeface="Cambria Math" panose="02040503050406030204" pitchFamily="18" charset="0"/>
                                        </a:rPr>
                                        <m:t>sec</m:t>
                                      </m:r>
                                    </m:e>
                                    <m:sup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fName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func>
                            </m:e>
                          </m:func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latin typeface="Cambria Math" panose="02040503050406030204" pitchFamily="18" charset="0"/>
                                </a:rPr>
                                <m:t>sec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</m:oMath>
                    <m:oMath xmlns:m="http://schemas.openxmlformats.org/officeDocument/2006/math"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latin typeface="Cambria Math" panose="02040503050406030204" pitchFamily="18" charset="0"/>
                                </a:rPr>
                                <m:t>sec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𝑦</m:t>
                      </m:r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latin typeface="Cambria Math" panose="02040503050406030204" pitchFamily="18" charset="0"/>
                                </a:rPr>
                                <m:t>sec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tan</m:t>
                          </m:r>
                        </m:fName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</m:oMath>
                    <m:oMath xmlns:m="http://schemas.openxmlformats.org/officeDocument/2006/math"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func>
                            <m:func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GB" b="0" i="0" smtClean="0">
                                      <a:latin typeface="Cambria Math" panose="02040503050406030204" pitchFamily="18" charset="0"/>
                                    </a:rPr>
                                    <m:t>sec</m:t>
                                  </m:r>
                                </m:e>
                                <m:sup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𝑦</m:t>
                      </m:r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latin typeface="Cambria Math" panose="02040503050406030204" pitchFamily="18" charset="0"/>
                                </a:rPr>
                                <m:t>sec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2420888"/>
                <a:ext cx="5760640" cy="2821798"/>
              </a:xfrm>
              <a:prstGeom prst="rect">
                <a:avLst/>
              </a:prstGeom>
              <a:blipFill rotWithShape="0">
                <a:blip r:embed="rId4"/>
                <a:stretch>
                  <a:fillRect b="-21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6228184" y="2451277"/>
                <a:ext cx="2664296" cy="646331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b="1" dirty="0"/>
                  <a:t>STEP 1</a:t>
                </a:r>
                <a:r>
                  <a:rPr lang="en-GB" dirty="0"/>
                  <a:t>: Divide by anything on front of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𝑑𝑦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𝑑𝑥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8184" y="2451277"/>
                <a:ext cx="2664296" cy="646331"/>
              </a:xfrm>
              <a:prstGeom prst="rect">
                <a:avLst/>
              </a:prstGeom>
              <a:blipFill rotWithShape="0">
                <a:blip r:embed="rId5"/>
                <a:stretch>
                  <a:fillRect l="-1587" t="-2727" r="-2268" b="-1181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6228184" y="3180215"/>
            <a:ext cx="2664296" cy="3693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b="1" dirty="0"/>
              <a:t>STEP 2</a:t>
            </a:r>
            <a:r>
              <a:rPr lang="en-GB" dirty="0"/>
              <a:t>: Determine IF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228184" y="3632155"/>
            <a:ext cx="2664296" cy="92333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b="1" dirty="0"/>
              <a:t>STEP 3</a:t>
            </a:r>
            <a:r>
              <a:rPr lang="en-GB" dirty="0"/>
              <a:t>: Multiply through by IF and use product rule backwards.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228184" y="4655132"/>
            <a:ext cx="2664296" cy="64633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b="1" dirty="0"/>
              <a:t>STEP 4</a:t>
            </a:r>
            <a:r>
              <a:rPr lang="en-GB" dirty="0"/>
              <a:t>: Integrate and simplify.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938150" y="2339440"/>
            <a:ext cx="5177642" cy="80752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3" name="Rectangle 12"/>
          <p:cNvSpPr/>
          <p:nvPr/>
        </p:nvSpPr>
        <p:spPr>
          <a:xfrm>
            <a:off x="938150" y="3137188"/>
            <a:ext cx="5177642" cy="46103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4" name="Rectangle 13"/>
          <p:cNvSpPr/>
          <p:nvPr/>
        </p:nvSpPr>
        <p:spPr>
          <a:xfrm>
            <a:off x="938150" y="3573588"/>
            <a:ext cx="5177642" cy="100940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5" name="Rectangle 14"/>
          <p:cNvSpPr/>
          <p:nvPr/>
        </p:nvSpPr>
        <p:spPr>
          <a:xfrm>
            <a:off x="938150" y="4582992"/>
            <a:ext cx="5177642" cy="84314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014427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8" grpId="0" animBg="1"/>
      <p:bldP spid="12" grpId="0" animBg="1"/>
      <p:bldP spid="13" grpId="0" animBg="1"/>
      <p:bldP spid="14" grpId="0" animBg="1"/>
      <p:bldP spid="1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36897</TotalTime>
  <Words>3683</Words>
  <Application>Microsoft Office PowerPoint</Application>
  <PresentationFormat>On-screen Show (4:3)</PresentationFormat>
  <Paragraphs>429</Paragraphs>
  <Slides>33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8" baseType="lpstr">
      <vt:lpstr>Arial</vt:lpstr>
      <vt:lpstr>Calibri</vt:lpstr>
      <vt:lpstr>Cambria Math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RM plc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Frost J</dc:creator>
  <cp:lastModifiedBy>Richard Lawton</cp:lastModifiedBy>
  <cp:revision>1353</cp:revision>
  <dcterms:created xsi:type="dcterms:W3CDTF">2013-02-28T07:36:55Z</dcterms:created>
  <dcterms:modified xsi:type="dcterms:W3CDTF">2021-06-22T03:47:49Z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2c1703a4-cc6f-4025-8438-815d9f7bd05c_Enabled">
    <vt:lpwstr>True</vt:lpwstr>
  </property>
  <property fmtid="{D5CDD505-2E9C-101B-9397-08002B2CF9AE}" pid="3" name="MSIP_Label_2c1703a4-cc6f-4025-8438-815d9f7bd05c_SiteId">
    <vt:lpwstr>d2b3a7dc-d57e-417f-90ad-149b872e9aa1</vt:lpwstr>
  </property>
  <property fmtid="{D5CDD505-2E9C-101B-9397-08002B2CF9AE}" pid="4" name="MSIP_Label_2c1703a4-cc6f-4025-8438-815d9f7bd05c_Owner">
    <vt:lpwstr>r.lawton_jcd@gemsedu.com</vt:lpwstr>
  </property>
  <property fmtid="{D5CDD505-2E9C-101B-9397-08002B2CF9AE}" pid="5" name="MSIP_Label_2c1703a4-cc6f-4025-8438-815d9f7bd05c_SetDate">
    <vt:lpwstr>2021-06-20T09:52:17.8518784Z</vt:lpwstr>
  </property>
  <property fmtid="{D5CDD505-2E9C-101B-9397-08002B2CF9AE}" pid="6" name="MSIP_Label_2c1703a4-cc6f-4025-8438-815d9f7bd05c_Name">
    <vt:lpwstr>Internal</vt:lpwstr>
  </property>
  <property fmtid="{D5CDD505-2E9C-101B-9397-08002B2CF9AE}" pid="7" name="MSIP_Label_2c1703a4-cc6f-4025-8438-815d9f7bd05c_Application">
    <vt:lpwstr>Microsoft Azure Information Protection</vt:lpwstr>
  </property>
  <property fmtid="{D5CDD505-2E9C-101B-9397-08002B2CF9AE}" pid="8" name="MSIP_Label_2c1703a4-cc6f-4025-8438-815d9f7bd05c_ActionId">
    <vt:lpwstr>51f4a0a5-e9f6-440d-a8db-a2e2e02928b5</vt:lpwstr>
  </property>
  <property fmtid="{D5CDD505-2E9C-101B-9397-08002B2CF9AE}" pid="9" name="MSIP_Label_2c1703a4-cc6f-4025-8438-815d9f7bd05c_Extended_MSFT_Method">
    <vt:lpwstr>Automatic</vt:lpwstr>
  </property>
  <property fmtid="{D5CDD505-2E9C-101B-9397-08002B2CF9AE}" pid="10" name="Sensitivity">
    <vt:lpwstr>Internal</vt:lpwstr>
  </property>
</Properties>
</file>