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7" r:id="rId2"/>
    <p:sldId id="263" r:id="rId3"/>
    <p:sldId id="298" r:id="rId4"/>
    <p:sldId id="299" r:id="rId5"/>
    <p:sldId id="300" r:id="rId6"/>
    <p:sldId id="301" r:id="rId7"/>
    <p:sldId id="302" r:id="rId8"/>
    <p:sldId id="303" r:id="rId9"/>
    <p:sldId id="623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186"/>
    <p:restoredTop sz="94421"/>
  </p:normalViewPr>
  <p:slideViewPr>
    <p:cSldViewPr snapToGrid="0" snapToObjects="1">
      <p:cViewPr varScale="1">
        <p:scale>
          <a:sx n="37" d="100"/>
          <a:sy n="37" d="100"/>
        </p:scale>
        <p:origin x="36" y="7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AC50D9-2127-D945-A816-5D992604F37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FDD77E-29A6-0D41-A46F-5535ADC707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23A5D8-9C9D-8C42-8E84-33C0CEC332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39F975-3C87-AF4E-BE00-D884C0804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B15F6E-C731-6144-BFC7-E4B3FCB90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7322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26749C-F96F-6741-A1CD-1F988BB85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876D8D1-7549-1845-981F-74D1BC9A1D3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B4F4DD-96B2-FA40-AE96-CABEFAA04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D2AB1D-6F92-4A4D-885D-84ECB0C9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05A082-036A-9246-8F30-4FE07408C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1310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C619AD-2296-E246-9F06-D36376E5D0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767244-F53B-EB4E-8F05-0AC74A914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D26AA1-9DB7-7C48-ACD2-EAAC5C356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53A9A3-7114-B842-B051-0D463EFB73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D9266B-F273-D94A-8A3A-217BBFB4DC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67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01898D-A3E4-ED44-B183-009AB1FAA8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793BE-AC4F-0D4B-8878-12AD730CF2A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7D6CF4D-E620-6140-B825-083F8BD103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C343D-E444-9C4B-8F92-A52A6DF2DE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06C1C9-34CB-204D-921F-6473B8BAE5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1953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A228C7-4D81-924E-AD98-81738BB3C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3EE089-B9AA-EB42-8539-EA38C0D891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D0191F-25A2-294F-B563-10FC77B4B3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73B25E-BF64-2640-95ED-FA15CF4A6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31823-842A-BE48-BD06-D866813E6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485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1853CF-71B3-D54B-81B5-FA60E26DB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82982-663F-0941-A88C-8D5AAA6F29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8DD7A18-4318-9347-8039-4B4F69C516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964A7C-9395-E042-AA4D-AFBD7A2E2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FED9C3D-EE94-944C-8096-864F4CDFF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66B5EB-9003-2A41-9A42-71CF698652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6805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1890BC-4E5E-4342-9D54-1CDD7CED42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6646D-5735-E64A-9686-09D26DDB89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725ECB-D8D2-DD4B-88BE-AF67D9E2B4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09EF7DF-DFDF-644C-AD4E-F9C3BDFA9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47C5F3E-A1D2-474B-8928-FE538339FA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37E5411-2D1D-5B4C-A12C-0EC6B0EA6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0BF440-4AE2-0F4D-AB79-F9EFF992C6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AE31655-22EE-1E4E-BC11-8BB3C2E695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7488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2DD553-3534-EF40-9829-C74F5D9F89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94C443B-16B2-3648-A96E-78521D3491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4640B4F-35AB-AF42-AE23-1C7B32AC79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63D7EE-2E46-BC4C-9EC7-E95B9B73AF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926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4A2664-1C92-5448-BC77-DFF6704E14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8C0264C-82C8-FB4F-95F6-01685AAE1E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133F39-AB4C-034E-AAA5-7D10CC30D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02559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26B186-3644-294B-8877-33DA3741D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9CCB6A-1EA5-AC45-BBF5-74183AA5B4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0F3278-02DA-C443-93E6-090E068846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A3793E1-2139-4E49-B823-5C997A275C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48E894-4164-0446-90F4-AA8194EEC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295428-F0F4-7D43-B19F-CD9F24C00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4062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2C417-078A-4D4A-B0C4-39ED67255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89BA3E-FA4F-C849-9986-461783CF84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A2B122-0ECC-BA44-9F47-928F1C490F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918F78-C35E-6146-8304-EB91DE8EC1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EC59862-05C4-4245-8302-E8FA26B0EB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D817BF-7805-6E48-918D-48B6A6DFA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2821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8A1164A-6B99-E349-B802-0F25D18AF5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CC86E1-5678-E14C-AC4F-71A7AFD6E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BA305D-6DC4-4143-B252-44A38F03321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565DD6-433C-0241-8F52-FCA97B514E0D}" type="datetimeFigureOut">
              <a:rPr lang="en-US" smtClean="0"/>
              <a:t>26-08-2019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E1B1CD-B6E0-4741-9029-1E24C58A57E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5AB6E-5094-EA46-B284-098D4517B6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2208C-4299-A84A-A086-92CAFA3A65E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60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5.png"/><Relationship Id="rId5" Type="http://schemas.openxmlformats.org/officeDocument/2006/relationships/image" Target="../media/image8.png"/><Relationship Id="rId10" Type="http://schemas.openxmlformats.org/officeDocument/2006/relationships/image" Target="../media/image14.png"/><Relationship Id="rId4" Type="http://schemas.openxmlformats.org/officeDocument/2006/relationships/image" Target="../media/image7.png"/><Relationship Id="rId9" Type="http://schemas.openxmlformats.org/officeDocument/2006/relationships/image" Target="../media/image17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2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20.png"/><Relationship Id="rId4" Type="http://schemas.openxmlformats.org/officeDocument/2006/relationships/image" Target="../media/image7.png"/><Relationship Id="rId9" Type="http://schemas.openxmlformats.org/officeDocument/2006/relationships/image" Target="../media/image1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21.png"/><Relationship Id="rId12" Type="http://schemas.openxmlformats.org/officeDocument/2006/relationships/image" Target="../media/image14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8.png"/><Relationship Id="rId10" Type="http://schemas.openxmlformats.org/officeDocument/2006/relationships/image" Target="../media/image24.png"/><Relationship Id="rId4" Type="http://schemas.openxmlformats.org/officeDocument/2006/relationships/image" Target="../media/image7.png"/><Relationship Id="rId9" Type="http://schemas.openxmlformats.org/officeDocument/2006/relationships/image" Target="../media/image2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png"/><Relationship Id="rId3" Type="http://schemas.openxmlformats.org/officeDocument/2006/relationships/image" Target="../media/image2.png"/><Relationship Id="rId7" Type="http://schemas.openxmlformats.org/officeDocument/2006/relationships/image" Target="../media/image2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7.png"/><Relationship Id="rId5" Type="http://schemas.openxmlformats.org/officeDocument/2006/relationships/image" Target="../media/image26.png"/><Relationship Id="rId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33.png"/><Relationship Id="rId18" Type="http://schemas.openxmlformats.org/officeDocument/2006/relationships/image" Target="../media/image36.png"/><Relationship Id="rId3" Type="http://schemas.openxmlformats.org/officeDocument/2006/relationships/image" Target="../media/image2.png"/><Relationship Id="rId21" Type="http://schemas.openxmlformats.org/officeDocument/2006/relationships/image" Target="../media/image39.png"/><Relationship Id="rId7" Type="http://schemas.openxmlformats.org/officeDocument/2006/relationships/image" Target="../media/image166.png"/><Relationship Id="rId12" Type="http://schemas.openxmlformats.org/officeDocument/2006/relationships/image" Target="../media/image32.png"/><Relationship Id="rId17" Type="http://schemas.openxmlformats.org/officeDocument/2006/relationships/image" Target="../media/image35.png"/><Relationship Id="rId2" Type="http://schemas.openxmlformats.org/officeDocument/2006/relationships/image" Target="../media/image1.gif"/><Relationship Id="rId16" Type="http://schemas.openxmlformats.org/officeDocument/2006/relationships/image" Target="../media/image174.png"/><Relationship Id="rId20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1.png"/><Relationship Id="rId15" Type="http://schemas.openxmlformats.org/officeDocument/2006/relationships/image" Target="../media/image173.png"/><Relationship Id="rId10" Type="http://schemas.openxmlformats.org/officeDocument/2006/relationships/image" Target="../media/image30.png"/><Relationship Id="rId19" Type="http://schemas.openxmlformats.org/officeDocument/2006/relationships/image" Target="../media/image37.png"/><Relationship Id="rId4" Type="http://schemas.openxmlformats.org/officeDocument/2006/relationships/image" Target="../media/image20.png"/><Relationship Id="rId9" Type="http://schemas.openxmlformats.org/officeDocument/2006/relationships/image" Target="../media/image29.png"/><Relationship Id="rId14" Type="http://schemas.openxmlformats.org/officeDocument/2006/relationships/image" Target="../media/image34.png"/><Relationship Id="rId22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7.png"/><Relationship Id="rId13" Type="http://schemas.openxmlformats.org/officeDocument/2006/relationships/image" Target="../media/image33.png"/><Relationship Id="rId18" Type="http://schemas.openxmlformats.org/officeDocument/2006/relationships/image" Target="../media/image43.png"/><Relationship Id="rId3" Type="http://schemas.openxmlformats.org/officeDocument/2006/relationships/image" Target="../media/image2.png"/><Relationship Id="rId21" Type="http://schemas.openxmlformats.org/officeDocument/2006/relationships/image" Target="../media/image45.png"/><Relationship Id="rId7" Type="http://schemas.openxmlformats.org/officeDocument/2006/relationships/image" Target="../media/image180.png"/><Relationship Id="rId12" Type="http://schemas.openxmlformats.org/officeDocument/2006/relationships/image" Target="../media/image32.png"/><Relationship Id="rId17" Type="http://schemas.openxmlformats.org/officeDocument/2006/relationships/image" Target="../media/image42.png"/><Relationship Id="rId2" Type="http://schemas.openxmlformats.org/officeDocument/2006/relationships/image" Target="../media/image1.gif"/><Relationship Id="rId16" Type="http://schemas.openxmlformats.org/officeDocument/2006/relationships/image" Target="../media/image174.png"/><Relationship Id="rId20" Type="http://schemas.openxmlformats.org/officeDocument/2006/relationships/image" Target="../media/image44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41.png"/><Relationship Id="rId15" Type="http://schemas.openxmlformats.org/officeDocument/2006/relationships/image" Target="../media/image183.png"/><Relationship Id="rId10" Type="http://schemas.openxmlformats.org/officeDocument/2006/relationships/image" Target="../media/image30.png"/><Relationship Id="rId19" Type="http://schemas.openxmlformats.org/officeDocument/2006/relationships/image" Target="../media/image37.png"/><Relationship Id="rId4" Type="http://schemas.openxmlformats.org/officeDocument/2006/relationships/image" Target="../media/image20.png"/><Relationship Id="rId9" Type="http://schemas.openxmlformats.org/officeDocument/2006/relationships/image" Target="../media/image40.png"/><Relationship Id="rId14" Type="http://schemas.openxmlformats.org/officeDocument/2006/relationships/image" Target="../media/image34.png"/><Relationship Id="rId22" Type="http://schemas.openxmlformats.org/officeDocument/2006/relationships/image" Target="../media/image1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Arrow Connector 35"/>
          <p:cNvCxnSpPr/>
          <p:nvPr/>
        </p:nvCxnSpPr>
        <p:spPr>
          <a:xfrm flipV="1">
            <a:off x="7010400" y="2895600"/>
            <a:ext cx="19050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956" y="1600201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</a:rPr>
              <a:t>When a string/spring is compressed or stretched, it will ‘ping’ back to its original length upon release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This is the same as ‘work done’, and hence a compressed or stretched string/spring will have some potential energy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Consider a graph showing the extension of a string against the force applied to extend it</a:t>
            </a:r>
            <a:endParaRPr lang="en-GB" sz="1400" dirty="0">
              <a:latin typeface="Comic Sans MS" pitchFamily="66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35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7" name="Straight Connector 6"/>
          <p:cNvCxnSpPr/>
          <p:nvPr/>
        </p:nvCxnSpPr>
        <p:spPr>
          <a:xfrm>
            <a:off x="6934200" y="16764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H="1">
            <a:off x="6934200" y="2133600"/>
            <a:ext cx="2514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H="1">
            <a:off x="6934200" y="1905000"/>
            <a:ext cx="175260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H="1">
            <a:off x="6934200" y="2286000"/>
            <a:ext cx="1219200" cy="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H="1">
            <a:off x="8153400" y="2286000"/>
            <a:ext cx="533400" cy="0"/>
          </a:xfrm>
          <a:prstGeom prst="line">
            <a:avLst/>
          </a:prstGeom>
          <a:ln w="12700">
            <a:solidFill>
              <a:schemeClr val="tx1"/>
            </a:solidFill>
            <a:headEnd type="triangl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8077200" y="1905000"/>
            <a:ext cx="609600" cy="0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7391400" y="2286001"/>
            <a:ext cx="23436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l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305800" y="2286001"/>
            <a:ext cx="29046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x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6858000" y="1828800"/>
            <a:ext cx="152400" cy="152400"/>
            <a:chOff x="5105400" y="3505200"/>
            <a:chExt cx="152400" cy="152400"/>
          </a:xfrm>
        </p:grpSpPr>
        <p:cxnSp>
          <p:nvCxnSpPr>
            <p:cNvPr id="23" name="Straight Connector 22"/>
            <p:cNvCxnSpPr/>
            <p:nvPr/>
          </p:nvCxnSpPr>
          <p:spPr>
            <a:xfrm flipH="1" flipV="1">
              <a:off x="5105400" y="3505200"/>
              <a:ext cx="15240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 flipV="1">
              <a:off x="5105400" y="3505200"/>
              <a:ext cx="152400" cy="15240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9" name="Straight Arrow Connector 28"/>
          <p:cNvCxnSpPr/>
          <p:nvPr/>
        </p:nvCxnSpPr>
        <p:spPr>
          <a:xfrm flipV="1">
            <a:off x="7010400" y="2743200"/>
            <a:ext cx="0" cy="2057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010400" y="4800600"/>
            <a:ext cx="2590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8991600" y="4876801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Extension (x)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638801" y="2743200"/>
            <a:ext cx="1358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Force applied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(T) or (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</p:txBody>
      </p:sp>
      <p:cxnSp>
        <p:nvCxnSpPr>
          <p:cNvPr id="40" name="Straight Arrow Connector 39"/>
          <p:cNvCxnSpPr/>
          <p:nvPr/>
        </p:nvCxnSpPr>
        <p:spPr>
          <a:xfrm flipV="1">
            <a:off x="4953000" y="3352800"/>
            <a:ext cx="12954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2057400" y="5410201"/>
            <a:ext cx="4343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force applied to extend the string to length x is equal to the tension in the string (as tension will be opposing the force and the system will be in equilibrium)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6858000" y="5257801"/>
            <a:ext cx="2819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graph will be linear 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Consider Hooke’s law…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848600" y="5715001"/>
                <a:ext cx="760336" cy="50141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𝑇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5715001"/>
                <a:ext cx="760336" cy="501419"/>
              </a:xfrm>
              <a:prstGeom prst="rect">
                <a:avLst/>
              </a:prstGeom>
              <a:blipFill>
                <a:blip r:embed="rId4"/>
                <a:stretch>
                  <a:fillRect b="-2500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6324600" y="6248401"/>
            <a:ext cx="381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Because l and </a:t>
            </a:r>
            <a:r>
              <a:rPr lang="el-GR" sz="1200" dirty="0">
                <a:solidFill>
                  <a:srgbClr val="FF0000"/>
                </a:solidFill>
                <a:sym typeface="Wingdings" panose="05000000000000000000" pitchFamily="2" charset="2"/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are fixed values, double the extension will require double the force applied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7315201" y="1219201"/>
            <a:ext cx="21226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u="sng" dirty="0">
                <a:latin typeface="Comic Sans MS" panose="030F0702030302020204" pitchFamily="66" charset="0"/>
              </a:rPr>
              <a:t>Spring being stretched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8001000" y="1600201"/>
            <a:ext cx="30649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T</a:t>
            </a:r>
          </a:p>
        </p:txBody>
      </p:sp>
      <p:cxnSp>
        <p:nvCxnSpPr>
          <p:cNvPr id="52" name="Straight Connector 51"/>
          <p:cNvCxnSpPr/>
          <p:nvPr/>
        </p:nvCxnSpPr>
        <p:spPr>
          <a:xfrm>
            <a:off x="8763000" y="1905000"/>
            <a:ext cx="609600" cy="0"/>
          </a:xfrm>
          <a:prstGeom prst="line">
            <a:avLst/>
          </a:prstGeom>
          <a:ln w="31750">
            <a:solidFill>
              <a:schemeClr val="tx1"/>
            </a:solidFill>
            <a:prstDash val="solid"/>
            <a:headEnd type="none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9220200" y="1600201"/>
            <a:ext cx="29367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F</a:t>
            </a:r>
          </a:p>
        </p:txBody>
      </p:sp>
      <p:cxnSp>
        <p:nvCxnSpPr>
          <p:cNvPr id="54" name="Straight Arrow Connector 53"/>
          <p:cNvCxnSpPr/>
          <p:nvPr/>
        </p:nvCxnSpPr>
        <p:spPr>
          <a:xfrm>
            <a:off x="7010400" y="35814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7620000" y="41910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629401" y="3352800"/>
                <a:ext cx="381707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200" i="1">
                              <a:latin typeface="Cambria Math"/>
                            </a:rPr>
                            <m:t>λ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29401" y="3352800"/>
                <a:ext cx="381707" cy="44300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077200" y="48006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4800601"/>
                <a:ext cx="306366" cy="276999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858000" y="48006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0" y="4800601"/>
                <a:ext cx="30636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705600" y="46482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0" y="4648201"/>
                <a:ext cx="306366" cy="276999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953072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5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33" grpId="0"/>
      <p:bldP spid="34" grpId="0"/>
      <p:bldP spid="41" grpId="0"/>
      <p:bldP spid="41" grpId="1"/>
      <p:bldP spid="44" grpId="0"/>
      <p:bldP spid="46" grpId="0"/>
      <p:bldP spid="47" grpId="0"/>
      <p:bldP spid="48" grpId="0"/>
      <p:bldP spid="50" grpId="0"/>
      <p:bldP spid="53" grpId="0"/>
      <p:bldP spid="57" grpId="0"/>
      <p:bldP spid="58" grpId="0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Arrow Connector 35"/>
          <p:cNvCxnSpPr/>
          <p:nvPr/>
        </p:nvCxnSpPr>
        <p:spPr>
          <a:xfrm flipV="1">
            <a:off x="7086600" y="1524000"/>
            <a:ext cx="19050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956" y="1600201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Remember this formula from earlier mechanics modules?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35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7086600" y="1371600"/>
            <a:ext cx="0" cy="2057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086600" y="3429000"/>
            <a:ext cx="2590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067800" y="3505201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Extension (x)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15001" y="1371600"/>
            <a:ext cx="1358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Force applied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(T) or (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7086600" y="22098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7696200" y="28194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705601" y="1981200"/>
                <a:ext cx="381707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200" i="1">
                              <a:latin typeface="Cambria Math"/>
                            </a:rPr>
                            <m:t>λ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1981200"/>
                <a:ext cx="381707" cy="4430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153400" y="34290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3429001"/>
                <a:ext cx="3063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057401" y="2971801"/>
                <a:ext cx="27410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𝑊𝑜𝑟𝑘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𝑑𝑜𝑛𝑒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𝐹𝑜𝑟𝑐𝑒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𝐷𝑖𝑠𝑡𝑎𝑛𝑐𝑒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1" y="2971801"/>
                <a:ext cx="2741007" cy="307777"/>
              </a:xfrm>
              <a:prstGeom prst="rect">
                <a:avLst/>
              </a:prstGeom>
              <a:blipFill>
                <a:blip r:embed="rId6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971800" y="3352801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352801"/>
                <a:ext cx="9144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3" name="TextBox 62"/>
          <p:cNvSpPr txBox="1"/>
          <p:nvPr/>
        </p:nvSpPr>
        <p:spPr>
          <a:xfrm>
            <a:off x="2590800" y="3886201"/>
            <a:ext cx="72170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If the string has been stretched to a length x, the tension in the string will be 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638800" y="4648201"/>
                <a:ext cx="1219200" cy="5014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648201"/>
                <a:ext cx="1219200" cy="501419"/>
              </a:xfrm>
              <a:prstGeom prst="rect">
                <a:avLst/>
              </a:prstGeom>
              <a:blipFill>
                <a:blip r:embed="rId8"/>
                <a:stretch>
                  <a:fillRect b="-25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638800" y="4191001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38800" y="4191001"/>
                <a:ext cx="914400" cy="30777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562600" y="5257801"/>
                <a:ext cx="1143000" cy="543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5257801"/>
                <a:ext cx="1143000" cy="543675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Arc 66"/>
          <p:cNvSpPr/>
          <p:nvPr/>
        </p:nvSpPr>
        <p:spPr>
          <a:xfrm>
            <a:off x="6705600" y="43434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8" name="TextBox 67"/>
          <p:cNvSpPr txBox="1"/>
          <p:nvPr/>
        </p:nvSpPr>
        <p:spPr>
          <a:xfrm>
            <a:off x="7010400" y="4419601"/>
            <a:ext cx="1828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force and distance stretched</a:t>
            </a:r>
          </a:p>
        </p:txBody>
      </p:sp>
      <p:sp>
        <p:nvSpPr>
          <p:cNvPr id="69" name="Arc 68"/>
          <p:cNvSpPr/>
          <p:nvPr/>
        </p:nvSpPr>
        <p:spPr>
          <a:xfrm>
            <a:off x="6705600" y="49530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0" name="TextBox 69"/>
          <p:cNvSpPr txBox="1"/>
          <p:nvPr/>
        </p:nvSpPr>
        <p:spPr>
          <a:xfrm>
            <a:off x="6934200" y="5105401"/>
            <a:ext cx="1143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71" name="TextBox 70"/>
          <p:cNvSpPr txBox="1"/>
          <p:nvPr/>
        </p:nvSpPr>
        <p:spPr>
          <a:xfrm>
            <a:off x="2514600" y="5791201"/>
            <a:ext cx="73152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actually incorrect – can you spot what is wrong?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issue is that the force increases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gradually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as the string stretches. It has not been </a:t>
            </a:r>
            <a:r>
              <a:rPr lang="el-GR" sz="1400" baseline="30000" dirty="0">
                <a:solidFill>
                  <a:srgbClr val="FF0000"/>
                </a:solidFill>
              </a:rPr>
              <a:t>λ</a:t>
            </a:r>
            <a:r>
              <a:rPr lang="en-GB" sz="1400" baseline="30000" dirty="0">
                <a:solidFill>
                  <a:srgbClr val="FF0000"/>
                </a:solidFill>
                <a:latin typeface="Comic Sans MS" panose="030F0702030302020204" pitchFamily="66" charset="0"/>
              </a:rPr>
              <a:t>x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l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for the whole distance!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34200" y="34290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429001"/>
                <a:ext cx="306366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6781800" y="32766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276601"/>
                <a:ext cx="306366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TextBox 30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3465786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" grpId="0"/>
      <p:bldP spid="61" grpId="0"/>
      <p:bldP spid="63" grpId="0"/>
      <p:bldP spid="64" grpId="0"/>
      <p:bldP spid="65" grpId="0"/>
      <p:bldP spid="66" grpId="0"/>
      <p:bldP spid="67" grpId="0" animBg="1"/>
      <p:bldP spid="68" grpId="0"/>
      <p:bldP spid="69" grpId="0" animBg="1"/>
      <p:bldP spid="70" grpId="0"/>
      <p:bldP spid="3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 flipH="1">
            <a:off x="7086600" y="2209800"/>
            <a:ext cx="1219200" cy="1219200"/>
          </a:xfrm>
          <a:prstGeom prst="rtTriangle">
            <a:avLst/>
          </a:prstGeom>
          <a:solidFill>
            <a:schemeClr val="accent6">
              <a:lumMod val="7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36" name="Straight Arrow Connector 35"/>
          <p:cNvCxnSpPr/>
          <p:nvPr/>
        </p:nvCxnSpPr>
        <p:spPr>
          <a:xfrm flipV="1">
            <a:off x="7086600" y="1524000"/>
            <a:ext cx="19050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956" y="1600201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Remember this formula from earlier mechanics modules?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35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7086600" y="1371600"/>
            <a:ext cx="0" cy="2057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086600" y="3429000"/>
            <a:ext cx="2590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067800" y="3505201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Extension (x)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15001" y="1371600"/>
            <a:ext cx="1358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Force applied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(T) or (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7086600" y="22098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7696200" y="28194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705601" y="1981200"/>
                <a:ext cx="381707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200" i="1">
                              <a:latin typeface="Cambria Math"/>
                            </a:rPr>
                            <m:t>λ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1981200"/>
                <a:ext cx="381707" cy="4430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153400" y="34290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3429001"/>
                <a:ext cx="3063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057401" y="2971801"/>
                <a:ext cx="27410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𝑊𝑜𝑟𝑘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𝑑𝑜𝑛𝑒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𝐹𝑜𝑟𝑐𝑒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𝐷𝑖𝑠𝑡𝑎𝑛𝑐𝑒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1" y="2971801"/>
                <a:ext cx="2741007" cy="307777"/>
              </a:xfrm>
              <a:prstGeom prst="rect">
                <a:avLst/>
              </a:prstGeom>
              <a:blipFill>
                <a:blip r:embed="rId6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971800" y="3352801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352801"/>
                <a:ext cx="9144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1" name="TextBox 70"/>
          <p:cNvSpPr txBox="1"/>
          <p:nvPr/>
        </p:nvSpPr>
        <p:spPr>
          <a:xfrm>
            <a:off x="1981200" y="4038601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As the force applied is increasing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continuously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 as the extension does, that means the Work done also increases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</a:rPr>
              <a:t>continuously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The work done for the complete distance is given by the area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under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 curve (the triangle)!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105400" y="5029201"/>
                <a:ext cx="2158476" cy="5014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𝑊𝑜𝑟𝑘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𝑑𝑜𝑛𝑒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𝑥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05400" y="5029201"/>
                <a:ext cx="2158476" cy="501419"/>
              </a:xfrm>
              <a:prstGeom prst="rect">
                <a:avLst/>
              </a:prstGeom>
              <a:blipFill>
                <a:blip r:embed="rId8"/>
                <a:stretch>
                  <a:fillRect b="-256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5638801"/>
                <a:ext cx="1749670" cy="543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𝑊𝑜𝑟𝑘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𝑑𝑜𝑛𝑒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5638801"/>
                <a:ext cx="1749670" cy="5436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1" name="Arc 30"/>
          <p:cNvSpPr/>
          <p:nvPr/>
        </p:nvSpPr>
        <p:spPr>
          <a:xfrm>
            <a:off x="7086600" y="5334000"/>
            <a:ext cx="304800" cy="6096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TextBox 31"/>
          <p:cNvSpPr txBox="1"/>
          <p:nvPr/>
        </p:nvSpPr>
        <p:spPr>
          <a:xfrm>
            <a:off x="7315200" y="54864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7620000" y="2895601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Work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Done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6934200" y="34290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429001"/>
                <a:ext cx="306366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6781800" y="32766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276601"/>
                <a:ext cx="306366" cy="276999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TextBox 36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132126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6" grpId="0"/>
      <p:bldP spid="28" grpId="0"/>
      <p:bldP spid="31" grpId="0" animBg="1"/>
      <p:bldP spid="32" grpId="0"/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Arrow Connector 35"/>
          <p:cNvCxnSpPr/>
          <p:nvPr/>
        </p:nvCxnSpPr>
        <p:spPr>
          <a:xfrm flipV="1">
            <a:off x="7086600" y="1524000"/>
            <a:ext cx="19050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956" y="1600201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Remember this formula from earlier mechanics modules?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35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7086600" y="1371600"/>
            <a:ext cx="0" cy="2057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086600" y="3429000"/>
            <a:ext cx="2590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067800" y="3505201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Extension (x)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15001" y="1371600"/>
            <a:ext cx="1358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Force applied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(T) or (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7086600" y="22098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7696200" y="28194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705601" y="1981200"/>
                <a:ext cx="381707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200" i="1">
                              <a:latin typeface="Cambria Math"/>
                            </a:rPr>
                            <m:t>λ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1981200"/>
                <a:ext cx="381707" cy="4430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153400" y="34290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3429001"/>
                <a:ext cx="3063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0" name="TextBox 59"/>
              <p:cNvSpPr txBox="1"/>
              <p:nvPr/>
            </p:nvSpPr>
            <p:spPr>
              <a:xfrm>
                <a:off x="2057401" y="2971801"/>
                <a:ext cx="2741007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𝑊𝑜𝑟𝑘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𝑑𝑜𝑛𝑒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𝐹𝑜𝑟𝑐𝑒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×</m:t>
                      </m:r>
                      <m:r>
                        <a:rPr lang="en-GB" sz="1400" i="1">
                          <a:latin typeface="Cambria Math"/>
                          <a:ea typeface="Cambria Math"/>
                        </a:rPr>
                        <m:t>𝐷𝑖𝑠𝑡𝑎𝑛𝑐𝑒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TextBox 5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7401" y="2971801"/>
                <a:ext cx="2741007" cy="307777"/>
              </a:xfrm>
              <a:prstGeom prst="rect">
                <a:avLst/>
              </a:prstGeom>
              <a:blipFill>
                <a:blip r:embed="rId6"/>
                <a:stretch>
                  <a:fillRect b="-1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1" name="TextBox 60"/>
              <p:cNvSpPr txBox="1"/>
              <p:nvPr/>
            </p:nvSpPr>
            <p:spPr>
              <a:xfrm>
                <a:off x="2971800" y="3352801"/>
                <a:ext cx="9144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1" name="TextBox 6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800" y="3352801"/>
                <a:ext cx="914400" cy="30777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5029200" y="3886201"/>
                <a:ext cx="1749670" cy="543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𝑊𝑜𝑟𝑘</m:t>
                      </m:r>
                      <m:r>
                        <a:rPr lang="en-GB" sz="1400" i="1">
                          <a:latin typeface="Cambria Math"/>
                        </a:rPr>
                        <m:t> </m:t>
                      </m:r>
                      <m:r>
                        <a:rPr lang="en-GB" sz="1400" i="1">
                          <a:latin typeface="Cambria Math"/>
                        </a:rPr>
                        <m:t>𝑑𝑜𝑛𝑒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0" y="3886201"/>
                <a:ext cx="1749670" cy="54367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TextBox 34"/>
          <p:cNvSpPr txBox="1"/>
          <p:nvPr/>
        </p:nvSpPr>
        <p:spPr>
          <a:xfrm>
            <a:off x="1828800" y="4648201"/>
            <a:ext cx="8534400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a formula for the work done in extending a string a given amount</a:t>
            </a:r>
          </a:p>
          <a:p>
            <a:pPr algn="ctr"/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It will use the </a:t>
            </a:r>
            <a:r>
              <a:rPr lang="en-GB" sz="1400" u="sng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same</a:t>
            </a: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amount of energy to ‘ping’ back to its original length</a:t>
            </a:r>
          </a:p>
          <a:p>
            <a:pPr marL="171450" indent="-171450" algn="ctr">
              <a:buFont typeface="Wingdings"/>
              <a:buChar char="à"/>
            </a:pP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171450" indent="-171450" algn="ctr">
              <a:buFont typeface="Wingdings"/>
              <a:buChar char="à"/>
            </a:pPr>
            <a:r>
              <a:rPr lang="en-GB" sz="14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 Therefore , this formula also represents the elastic potential energy of the string at that length!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5181600" y="6019801"/>
                <a:ext cx="1524000" cy="5436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𝐸𝑃𝐸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1600" y="6019801"/>
                <a:ext cx="1524000" cy="543675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10600" y="1"/>
                <a:ext cx="1219200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𝐸𝑃𝐸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1"/>
                <a:ext cx="1219200" cy="586443"/>
              </a:xfrm>
              <a:prstGeom prst="rect">
                <a:avLst/>
              </a:prstGeom>
              <a:blipFill>
                <a:blip r:embed="rId10"/>
                <a:stretch>
                  <a:fillRect b="-208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6629400" y="6019800"/>
            <a:ext cx="2971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(Remember that this is relative to its </a:t>
            </a:r>
            <a:r>
              <a:rPr lang="en-GB" sz="1400" u="sng" dirty="0">
                <a:solidFill>
                  <a:srgbClr val="0000FF"/>
                </a:solidFill>
                <a:latin typeface="Comic Sans MS" panose="030F0702030302020204" pitchFamily="66" charset="0"/>
              </a:rPr>
              <a:t>natural</a:t>
            </a:r>
            <a:r>
              <a:rPr lang="en-GB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 length!)</a:t>
            </a:r>
          </a:p>
        </p:txBody>
      </p:sp>
      <p:sp>
        <p:nvSpPr>
          <p:cNvPr id="23" name="Right Triangle 22"/>
          <p:cNvSpPr/>
          <p:nvPr/>
        </p:nvSpPr>
        <p:spPr>
          <a:xfrm flipH="1">
            <a:off x="7086600" y="2209800"/>
            <a:ext cx="1219200" cy="1219200"/>
          </a:xfrm>
          <a:prstGeom prst="rtTriangle">
            <a:avLst/>
          </a:prstGeom>
          <a:solidFill>
            <a:schemeClr val="accent6">
              <a:lumMod val="7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TextBox 25"/>
          <p:cNvSpPr txBox="1"/>
          <p:nvPr/>
        </p:nvSpPr>
        <p:spPr>
          <a:xfrm>
            <a:off x="7620000" y="2895601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Work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Done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934200" y="34290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429001"/>
                <a:ext cx="306366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6781800" y="32766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276601"/>
                <a:ext cx="306366" cy="276999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TextBox 31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1370221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 animBg="1"/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Arrow Connector 35"/>
          <p:cNvCxnSpPr/>
          <p:nvPr/>
        </p:nvCxnSpPr>
        <p:spPr>
          <a:xfrm flipV="1">
            <a:off x="7086600" y="1524000"/>
            <a:ext cx="1905000" cy="1905000"/>
          </a:xfrm>
          <a:prstGeom prst="straightConnector1">
            <a:avLst/>
          </a:prstGeom>
          <a:ln w="25400">
            <a:solidFill>
              <a:srgbClr val="FF0000"/>
            </a:solidFill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956" y="1600201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It is also possible to derive the formula for the area through Integration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will find the value of the integral of the line 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  between the limits x and 0</a:t>
            </a: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The integral will be taken with respect to x as this is on the x-axis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35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9" name="Straight Arrow Connector 28"/>
          <p:cNvCxnSpPr/>
          <p:nvPr/>
        </p:nvCxnSpPr>
        <p:spPr>
          <a:xfrm flipV="1">
            <a:off x="7086600" y="1371600"/>
            <a:ext cx="0" cy="205740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/>
          <p:nvPr/>
        </p:nvCxnSpPr>
        <p:spPr>
          <a:xfrm>
            <a:off x="7086600" y="3429000"/>
            <a:ext cx="2590800" cy="0"/>
          </a:xfrm>
          <a:prstGeom prst="straightConnector1">
            <a:avLst/>
          </a:prstGeom>
          <a:ln w="2540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9067800" y="3505201"/>
            <a:ext cx="129715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>
                <a:latin typeface="Comic Sans MS" panose="030F0702030302020204" pitchFamily="66" charset="0"/>
              </a:rPr>
              <a:t>Extension (x)</a:t>
            </a:r>
          </a:p>
        </p:txBody>
      </p:sp>
      <p:sp>
        <p:nvSpPr>
          <p:cNvPr id="34" name="TextBox 33"/>
          <p:cNvSpPr txBox="1"/>
          <p:nvPr/>
        </p:nvSpPr>
        <p:spPr>
          <a:xfrm>
            <a:off x="5715001" y="1371600"/>
            <a:ext cx="135806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400" dirty="0">
                <a:latin typeface="Comic Sans MS" panose="030F0702030302020204" pitchFamily="66" charset="0"/>
              </a:rPr>
              <a:t>Force applied </a:t>
            </a:r>
          </a:p>
          <a:p>
            <a:pPr algn="ctr"/>
            <a:r>
              <a:rPr lang="en-GB" sz="1400" dirty="0">
                <a:latin typeface="Comic Sans MS" panose="030F0702030302020204" pitchFamily="66" charset="0"/>
              </a:rPr>
              <a:t>(T) or (</a:t>
            </a:r>
            <a:r>
              <a:rPr lang="el-GR" sz="1400" baseline="30000" dirty="0"/>
              <a:t>λ</a:t>
            </a:r>
            <a:r>
              <a:rPr lang="en-GB" sz="1400" baseline="30000" dirty="0">
                <a:latin typeface="Comic Sans MS" panose="030F0702030302020204" pitchFamily="66" charset="0"/>
              </a:rPr>
              <a:t>x</a:t>
            </a:r>
            <a:r>
              <a:rPr lang="en-GB" sz="1400" dirty="0">
                <a:latin typeface="Comic Sans MS" panose="030F0702030302020204" pitchFamily="66" charset="0"/>
              </a:rPr>
              <a:t>/</a:t>
            </a:r>
            <a:r>
              <a:rPr lang="en-GB" sz="1400" baseline="-25000" dirty="0">
                <a:latin typeface="Comic Sans MS" panose="030F0702030302020204" pitchFamily="66" charset="0"/>
              </a:rPr>
              <a:t>l</a:t>
            </a:r>
            <a:r>
              <a:rPr lang="en-GB" sz="1400" dirty="0">
                <a:latin typeface="Comic Sans MS" panose="030F0702030302020204" pitchFamily="66" charset="0"/>
              </a:rPr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4" name="Straight Arrow Connector 53"/>
          <p:cNvCxnSpPr/>
          <p:nvPr/>
        </p:nvCxnSpPr>
        <p:spPr>
          <a:xfrm>
            <a:off x="7086600" y="22098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/>
          <p:cNvCxnSpPr/>
          <p:nvPr/>
        </p:nvCxnSpPr>
        <p:spPr>
          <a:xfrm rot="16200000">
            <a:off x="7696200" y="2819400"/>
            <a:ext cx="1219200" cy="0"/>
          </a:xfrm>
          <a:prstGeom prst="straightConnector1">
            <a:avLst/>
          </a:prstGeom>
          <a:ln w="12700">
            <a:solidFill>
              <a:schemeClr val="tx1"/>
            </a:solidFill>
            <a:prstDash val="dash"/>
            <a:tailEnd type="non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6705601" y="1981200"/>
                <a:ext cx="381707" cy="4430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200" i="1">
                              <a:latin typeface="Cambria Math"/>
                            </a:rPr>
                            <m:t>λ</m:t>
                          </m:r>
                          <m:r>
                            <a:rPr lang="en-GB" sz="1200" i="1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2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05601" y="1981200"/>
                <a:ext cx="381707" cy="44300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8153400" y="34290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53400" y="3429001"/>
                <a:ext cx="306366" cy="276999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10600" y="1"/>
                <a:ext cx="1219200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𝐸𝑃𝐸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1"/>
                <a:ext cx="1219200" cy="586443"/>
              </a:xfrm>
              <a:prstGeom prst="rect">
                <a:avLst/>
              </a:prstGeom>
              <a:blipFill>
                <a:blip r:embed="rId6"/>
                <a:stretch>
                  <a:fillRect b="-208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5257801" y="3886200"/>
                <a:ext cx="945643" cy="5591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GB" sz="1400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1400" i="1">
                                  <a:latin typeface="Cambria Math"/>
                                </a:rPr>
                                <m:t>λ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𝑙</m:t>
                              </m:r>
                            </m:den>
                          </m:f>
                          <m:r>
                            <a:rPr lang="en-GB" sz="1400" i="1">
                              <a:latin typeface="Cambria Math"/>
                            </a:rPr>
                            <m:t> </m:t>
                          </m:r>
                          <m:r>
                            <a:rPr lang="en-GB" sz="1400" i="1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1" y="3886200"/>
                <a:ext cx="945643" cy="559192"/>
              </a:xfrm>
              <a:prstGeom prst="rect">
                <a:avLst/>
              </a:prstGeom>
              <a:blipFill>
                <a:blip r:embed="rId7"/>
                <a:stretch>
                  <a:fillRect l="-68000" t="-148889" b="-2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257800" y="4572000"/>
                <a:ext cx="916148" cy="63280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GB" sz="1400" i="1">
                              <a:latin typeface="Cambria Math"/>
                            </a:rPr>
                            <m:t>=</m:t>
                          </m:r>
                          <m:d>
                            <m:dPr>
                              <m:begChr m:val="["/>
                              <m:endChr m:val="]"/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m:rPr>
                                      <m:sty m:val="p"/>
                                    </m:rPr>
                                    <a:rPr lang="el-GR" sz="1400" i="1">
                                      <a:latin typeface="Cambria Math"/>
                                    </a:rPr>
                                    <m:t>λ</m:t>
                                  </m:r>
                                  <m:sSup>
                                    <m:sSupPr>
                                      <m:ctrlPr>
                                        <a:rPr lang="el-GR" sz="14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GB" sz="1400" i="1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𝑙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GB" sz="1400" i="1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GB" sz="1400" i="1">
                              <a:latin typeface="Cambria Math"/>
                            </a:rPr>
                            <m:t>𝑥</m:t>
                          </m:r>
                        </m:sup>
                      </m:sSubSup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4572000"/>
                <a:ext cx="916148" cy="63280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257800" y="5257801"/>
                <a:ext cx="967188" cy="578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1400" i="1">
                                  <a:latin typeface="Cambria Math"/>
                                </a:rPr>
                                <m:t>λ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l-G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GB" sz="1400" i="1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5257801"/>
                <a:ext cx="967188" cy="5783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6019800" y="5257801"/>
                <a:ext cx="967188" cy="57836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</m:t>
                      </m:r>
                      <m:d>
                        <m:dPr>
                          <m:begChr m:val="["/>
                          <m:endChr m:val="]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sz="1400" i="1">
                                  <a:latin typeface="Cambria Math"/>
                                </a:rPr>
                                <m:t>λ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l-GR" sz="14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0)</m:t>
                                  </m:r>
                                </m:e>
                                <m:sup>
                                  <m:r>
                                    <a:rPr lang="en-GB" sz="14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  <m:r>
                                <a:rPr lang="en-GB" sz="1400" i="1">
                                  <a:latin typeface="Cambria Math"/>
                                </a:rPr>
                                <m:t>𝑙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19800" y="5257801"/>
                <a:ext cx="967188" cy="578363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5257801" y="5943601"/>
                <a:ext cx="686213" cy="52456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1" y="5943601"/>
                <a:ext cx="686213" cy="524567"/>
              </a:xfrm>
              <a:prstGeom prst="rect">
                <a:avLst/>
              </a:prstGeom>
              <a:blipFill>
                <a:blip r:embed="rId11"/>
                <a:stretch>
                  <a:fillRect b="-243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Arc 22"/>
          <p:cNvSpPr/>
          <p:nvPr/>
        </p:nvSpPr>
        <p:spPr>
          <a:xfrm>
            <a:off x="6019800" y="4191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TextBox 23"/>
          <p:cNvSpPr txBox="1"/>
          <p:nvPr/>
        </p:nvSpPr>
        <p:spPr>
          <a:xfrm>
            <a:off x="6324600" y="4114801"/>
            <a:ext cx="441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Remember that </a:t>
            </a:r>
            <a:r>
              <a:rPr lang="el-GR" sz="1200" dirty="0">
                <a:solidFill>
                  <a:srgbClr val="FF0000"/>
                </a:solidFill>
              </a:rPr>
              <a:t>λ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l are constants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 Raise the power of x by one and divide by the new power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6" name="Arc 25"/>
          <p:cNvSpPr/>
          <p:nvPr/>
        </p:nvSpPr>
        <p:spPr>
          <a:xfrm>
            <a:off x="6934200" y="4876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Arc 26"/>
          <p:cNvSpPr/>
          <p:nvPr/>
        </p:nvSpPr>
        <p:spPr>
          <a:xfrm>
            <a:off x="6858000" y="55626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7239000" y="4953001"/>
            <a:ext cx="1676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the limits and subtract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7162800" y="5715001"/>
            <a:ext cx="990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Simplify</a:t>
            </a:r>
          </a:p>
        </p:txBody>
      </p:sp>
      <p:sp>
        <p:nvSpPr>
          <p:cNvPr id="32" name="Right Triangle 31"/>
          <p:cNvSpPr/>
          <p:nvPr/>
        </p:nvSpPr>
        <p:spPr>
          <a:xfrm flipH="1">
            <a:off x="7086600" y="2209800"/>
            <a:ext cx="1219200" cy="1219200"/>
          </a:xfrm>
          <a:prstGeom prst="rtTriangle">
            <a:avLst/>
          </a:prstGeom>
          <a:solidFill>
            <a:schemeClr val="accent6">
              <a:lumMod val="75000"/>
              <a:alpha val="5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620000" y="2895601"/>
            <a:ext cx="6286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dirty="0">
                <a:latin typeface="Comic Sans MS" panose="030F0702030302020204" pitchFamily="66" charset="0"/>
              </a:rPr>
              <a:t>Work </a:t>
            </a:r>
          </a:p>
          <a:p>
            <a:pPr algn="ctr"/>
            <a:r>
              <a:rPr lang="en-GB" sz="1200" dirty="0">
                <a:latin typeface="Comic Sans MS" panose="030F0702030302020204" pitchFamily="66" charset="0"/>
              </a:rPr>
              <a:t>Done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6934200" y="34290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200" y="3429001"/>
                <a:ext cx="306366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6781800" y="3276601"/>
                <a:ext cx="306366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</m:t>
                      </m:r>
                    </m:oMath>
                  </m:oMathPara>
                </a14:m>
                <a:endParaRPr lang="en-GB" sz="1200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81800" y="3276601"/>
                <a:ext cx="306366" cy="27699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2141973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0" grpId="0"/>
      <p:bldP spid="21" grpId="0"/>
      <p:bldP spid="22" grpId="0"/>
      <p:bldP spid="23" grpId="0" animBg="1"/>
      <p:bldP spid="26" grpId="0" animBg="1"/>
      <p:bldP spid="27" grpId="0" animBg="1"/>
      <p:bldP spid="28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956" y="1600201"/>
            <a:ext cx="3166281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An elastic string has natural length 1.4m and modulus of elasticity 6N. Find the energy stored in the string when its length is increased to 1.6m.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35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10600" y="1"/>
                <a:ext cx="1219200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𝐸𝑃𝐸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1"/>
                <a:ext cx="1219200" cy="586443"/>
              </a:xfrm>
              <a:prstGeom prst="rect">
                <a:avLst/>
              </a:prstGeom>
              <a:blipFill>
                <a:blip r:embed="rId4"/>
                <a:stretch>
                  <a:fillRect b="-208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5562600" y="1676401"/>
                <a:ext cx="1219200" cy="52456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𝐸𝑃𝐸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1676401"/>
                <a:ext cx="1219200" cy="524567"/>
              </a:xfrm>
              <a:prstGeom prst="rect">
                <a:avLst/>
              </a:prstGeom>
              <a:blipFill>
                <a:blip r:embed="rId5"/>
                <a:stretch>
                  <a:fillRect b="-243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5562600" y="2362201"/>
                <a:ext cx="1676400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𝐸𝑃𝐸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(6)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0.2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400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2(1.4)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62600" y="2362201"/>
                <a:ext cx="1676400" cy="562783"/>
              </a:xfrm>
              <a:prstGeom prst="rect">
                <a:avLst/>
              </a:prstGeom>
              <a:blipFill>
                <a:blip r:embed="rId6"/>
                <a:stretch>
                  <a:fillRect b="-4444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486400" y="3200401"/>
                <a:ext cx="16764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𝐸𝑃𝐸</m:t>
                      </m:r>
                      <m:r>
                        <a:rPr lang="en-GB" sz="1400" i="1">
                          <a:latin typeface="Cambria Math"/>
                        </a:rPr>
                        <m:t>=0.0857</m:t>
                      </m:r>
                      <m:r>
                        <a:rPr lang="en-GB" sz="14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6400" y="3200401"/>
                <a:ext cx="1676400" cy="307777"/>
              </a:xfrm>
              <a:prstGeom prst="rect">
                <a:avLst/>
              </a:prstGeom>
              <a:blipFill>
                <a:blip r:embed="rId7"/>
                <a:stretch>
                  <a:fillRect b="-8333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8" name="Arc 37"/>
          <p:cNvSpPr/>
          <p:nvPr/>
        </p:nvSpPr>
        <p:spPr>
          <a:xfrm>
            <a:off x="7086600" y="19812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315200" y="22098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sp>
        <p:nvSpPr>
          <p:cNvPr id="40" name="Arc 39"/>
          <p:cNvSpPr/>
          <p:nvPr/>
        </p:nvSpPr>
        <p:spPr>
          <a:xfrm>
            <a:off x="7086600" y="2667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TextBox 40"/>
          <p:cNvSpPr txBox="1"/>
          <p:nvPr/>
        </p:nvSpPr>
        <p:spPr>
          <a:xfrm>
            <a:off x="7315200" y="2819401"/>
            <a:ext cx="1066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Box 15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21259921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/>
      <p:bldP spid="35" grpId="0"/>
      <p:bldP spid="37" grpId="0"/>
      <p:bldP spid="38" grpId="0" animBg="1"/>
      <p:bldP spid="39" grpId="0"/>
      <p:bldP spid="40" grpId="0" animBg="1"/>
      <p:bldP spid="4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956" y="1600200"/>
            <a:ext cx="3166281" cy="464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A light elastic spring has a natural length 0.6m and modulus of elasticity 10N. Find the work done when the spring is compressed from a length of 0.5m to a length of 0.3m.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For this question you need to work out the </a:t>
            </a:r>
            <a:r>
              <a:rPr lang="en-GB" sz="1400" u="sng" dirty="0">
                <a:latin typeface="Comic Sans MS" pitchFamily="66" charset="0"/>
                <a:sym typeface="Wingdings" panose="05000000000000000000" pitchFamily="2" charset="2"/>
              </a:rPr>
              <a:t>difference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between compressing the spring to 0.3m and compressing it to 0.5m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This is because our formula gives us the work done in extending/compressing from the </a:t>
            </a:r>
            <a:r>
              <a:rPr lang="en-GB" sz="1400" u="sng" dirty="0">
                <a:latin typeface="Comic Sans MS" pitchFamily="66" charset="0"/>
                <a:sym typeface="Wingdings" panose="05000000000000000000" pitchFamily="2" charset="2"/>
              </a:rPr>
              <a:t>natural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 length…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35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10600" y="1"/>
                <a:ext cx="1219200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𝐸𝑃𝐸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1"/>
                <a:ext cx="1219200" cy="586443"/>
              </a:xfrm>
              <a:prstGeom prst="rect">
                <a:avLst/>
              </a:prstGeom>
              <a:blipFill>
                <a:blip r:embed="rId4"/>
                <a:stretch>
                  <a:fillRect b="-208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7" name="Group 6"/>
          <p:cNvGrpSpPr/>
          <p:nvPr/>
        </p:nvGrpSpPr>
        <p:grpSpPr>
          <a:xfrm>
            <a:off x="5029200" y="1676401"/>
            <a:ext cx="1676400" cy="461665"/>
            <a:chOff x="3505200" y="16764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TextBox 5"/>
                <p:cNvSpPr txBox="1"/>
                <p:nvPr/>
              </p:nvSpPr>
              <p:spPr>
                <a:xfrm>
                  <a:off x="3505200" y="16764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𝑊𝑜𝑟𝑘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𝑑𝑜𝑛𝑒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 0.5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𝑡𝑜</m:t>
                        </m:r>
                        <m:r>
                          <a:rPr lang="en-GB" sz="1200" i="1">
                            <a:latin typeface="Cambria Math"/>
                          </a:rPr>
                          <m:t> 0.3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6" name="TextBox 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16764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TextBox 17"/>
                <p:cNvSpPr txBox="1"/>
                <p:nvPr/>
              </p:nvSpPr>
              <p:spPr>
                <a:xfrm>
                  <a:off x="4800600" y="17526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18" name="TextBox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17526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6553200" y="1676401"/>
                <a:ext cx="152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𝑊𝑜𝑟𝑘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𝑑𝑜𝑛𝑒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𝑓𝑟𝑜𝑚</m:t>
                      </m:r>
                      <m:r>
                        <a:rPr lang="en-GB" sz="120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0.6</m:t>
                      </m:r>
                      <m:r>
                        <a:rPr lang="en-GB" sz="1200" i="1">
                          <a:latin typeface="Cambria Math"/>
                        </a:rPr>
                        <m:t>𝑚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𝑡𝑜</m:t>
                      </m:r>
                      <m:r>
                        <a:rPr lang="en-GB" sz="1200" i="1">
                          <a:latin typeface="Cambria Math"/>
                        </a:rPr>
                        <m:t> 0.3</m:t>
                      </m:r>
                      <m:r>
                        <a:rPr lang="en-GB" sz="12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676401"/>
                <a:ext cx="1524000" cy="461665"/>
              </a:xfrm>
              <a:prstGeom prst="rect">
                <a:avLst/>
              </a:prstGeom>
              <a:blipFill>
                <a:blip r:embed="rId9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7848600" y="1752601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1752601"/>
                <a:ext cx="4572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8077200" y="1676401"/>
                <a:ext cx="152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𝑊𝑜𝑟𝑘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𝑑𝑜𝑛𝑒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𝑓𝑟𝑜𝑚</m:t>
                      </m:r>
                      <m:r>
                        <a:rPr lang="en-GB" sz="120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0.6</m:t>
                      </m:r>
                      <m:r>
                        <a:rPr lang="en-GB" sz="1200" i="1">
                          <a:latin typeface="Cambria Math"/>
                        </a:rPr>
                        <m:t>𝑚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𝑡𝑜</m:t>
                      </m:r>
                      <m:r>
                        <a:rPr lang="en-GB" sz="1200" i="1">
                          <a:latin typeface="Cambria Math"/>
                        </a:rPr>
                        <m:t> 0.5</m:t>
                      </m:r>
                      <m:r>
                        <a:rPr lang="en-GB" sz="12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676401"/>
                <a:ext cx="1524000" cy="461665"/>
              </a:xfrm>
              <a:prstGeom prst="rect">
                <a:avLst/>
              </a:prstGeom>
              <a:blipFill>
                <a:blip r:embed="rId11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" name="Group 7"/>
          <p:cNvGrpSpPr/>
          <p:nvPr/>
        </p:nvGrpSpPr>
        <p:grpSpPr>
          <a:xfrm>
            <a:off x="5029200" y="2438401"/>
            <a:ext cx="1676400" cy="461665"/>
            <a:chOff x="3505200" y="24384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4" name="TextBox 23"/>
                <p:cNvSpPr txBox="1"/>
                <p:nvPr/>
              </p:nvSpPr>
              <p:spPr>
                <a:xfrm>
                  <a:off x="3505200" y="24384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𝑊𝑜𝑟𝑘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𝑑𝑜𝑛𝑒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 0.5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𝑡𝑜</m:t>
                        </m:r>
                        <m:r>
                          <a:rPr lang="en-GB" sz="1200" i="1">
                            <a:latin typeface="Cambria Math"/>
                          </a:rPr>
                          <m:t> 0.3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24" name="TextBox 2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24384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6" name="TextBox 25"/>
                <p:cNvSpPr txBox="1"/>
                <p:nvPr/>
              </p:nvSpPr>
              <p:spPr>
                <a:xfrm>
                  <a:off x="4800600" y="25146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26" name="TextBox 2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25146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6553200" y="2362201"/>
                <a:ext cx="685800" cy="52770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bSup>
                            <m:sSubSupPr>
                              <m:ctrlPr>
                                <a:rPr lang="el-GR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362201"/>
                <a:ext cx="685800" cy="52770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7239000" y="2362201"/>
                <a:ext cx="685800" cy="52770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bSup>
                            <m:sSubSupPr>
                              <m:ctrlPr>
                                <a:rPr lang="el-GR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362201"/>
                <a:ext cx="685800" cy="52770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7010400" y="2514601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514601"/>
                <a:ext cx="45720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9" name="Group 8"/>
          <p:cNvGrpSpPr/>
          <p:nvPr/>
        </p:nvGrpSpPr>
        <p:grpSpPr>
          <a:xfrm>
            <a:off x="5029200" y="3124201"/>
            <a:ext cx="1676400" cy="461665"/>
            <a:chOff x="3505200" y="31242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3505200" y="31242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𝑊𝑜𝑟𝑘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𝑑𝑜𝑛𝑒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 0.5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𝑡𝑜</m:t>
                        </m:r>
                        <m:r>
                          <a:rPr lang="en-GB" sz="1200" i="1">
                            <a:latin typeface="Cambria Math"/>
                          </a:rPr>
                          <m:t> 0.3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3124200"/>
                  <a:ext cx="1524000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4800600" y="32004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3200400"/>
                  <a:ext cx="381000" cy="30777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TextBox 32"/>
              <p:cNvSpPr txBox="1"/>
              <p:nvPr/>
            </p:nvSpPr>
            <p:spPr>
              <a:xfrm>
                <a:off x="6553200" y="3048001"/>
                <a:ext cx="1219200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(10)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0.3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400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2(0.6)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3" name="TextBox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048001"/>
                <a:ext cx="1219200" cy="562783"/>
              </a:xfrm>
              <a:prstGeom prst="rect">
                <a:avLst/>
              </a:prstGeom>
              <a:blipFill>
                <a:blip r:embed="rId17"/>
                <a:stretch>
                  <a:fillRect b="-454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7772400" y="3048001"/>
                <a:ext cx="1219200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(10)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0.1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400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2(0.6)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3048001"/>
                <a:ext cx="1219200" cy="562783"/>
              </a:xfrm>
              <a:prstGeom prst="rect">
                <a:avLst/>
              </a:prstGeom>
              <a:blipFill>
                <a:blip r:embed="rId18"/>
                <a:stretch>
                  <a:fillRect b="-454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7543800" y="3200401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200401"/>
                <a:ext cx="457200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Arc 41"/>
          <p:cNvSpPr/>
          <p:nvPr/>
        </p:nvSpPr>
        <p:spPr>
          <a:xfrm>
            <a:off x="9220200" y="19812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TextBox 42"/>
          <p:cNvSpPr txBox="1"/>
          <p:nvPr/>
        </p:nvSpPr>
        <p:spPr>
          <a:xfrm>
            <a:off x="9448800" y="1676401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new formula, x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x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can represent the different extensions</a:t>
            </a:r>
          </a:p>
        </p:txBody>
      </p:sp>
      <p:sp>
        <p:nvSpPr>
          <p:cNvPr id="44" name="Arc 43"/>
          <p:cNvSpPr/>
          <p:nvPr/>
        </p:nvSpPr>
        <p:spPr>
          <a:xfrm>
            <a:off x="8763000" y="2667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TextBox 45"/>
          <p:cNvSpPr txBox="1"/>
          <p:nvPr/>
        </p:nvSpPr>
        <p:spPr>
          <a:xfrm>
            <a:off x="8991600" y="28956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5029200" y="3810001"/>
            <a:ext cx="1676400" cy="461665"/>
            <a:chOff x="3505200" y="38100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7" name="TextBox 46"/>
                <p:cNvSpPr txBox="1"/>
                <p:nvPr/>
              </p:nvSpPr>
              <p:spPr>
                <a:xfrm>
                  <a:off x="3505200" y="38100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𝑊𝑜𝑟𝑘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𝑑𝑜𝑛𝑒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 0.5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𝑡𝑜</m:t>
                        </m:r>
                        <m:r>
                          <a:rPr lang="en-GB" sz="1200" i="1">
                            <a:latin typeface="Cambria Math"/>
                          </a:rPr>
                          <m:t> 0.3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47" name="TextBox 4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38100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8" name="TextBox 47"/>
                <p:cNvSpPr txBox="1"/>
                <p:nvPr/>
              </p:nvSpPr>
              <p:spPr>
                <a:xfrm>
                  <a:off x="4800600" y="38862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48" name="TextBox 4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38862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TextBox 48"/>
              <p:cNvSpPr txBox="1"/>
              <p:nvPr/>
            </p:nvSpPr>
            <p:spPr>
              <a:xfrm>
                <a:off x="6477000" y="3810001"/>
                <a:ext cx="1066800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9" name="TextBox 4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3810001"/>
                <a:ext cx="1066800" cy="51424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1" name="Group 10"/>
          <p:cNvGrpSpPr/>
          <p:nvPr/>
        </p:nvGrpSpPr>
        <p:grpSpPr>
          <a:xfrm>
            <a:off x="5029200" y="4495801"/>
            <a:ext cx="1676400" cy="461665"/>
            <a:chOff x="3505200" y="44958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7" name="TextBox 56"/>
                <p:cNvSpPr txBox="1"/>
                <p:nvPr/>
              </p:nvSpPr>
              <p:spPr>
                <a:xfrm>
                  <a:off x="3505200" y="44958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𝑊𝑜𝑟𝑘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𝑑𝑜𝑛𝑒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 0.5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𝑡𝑜</m:t>
                        </m:r>
                        <m:r>
                          <a:rPr lang="en-GB" sz="1200" i="1">
                            <a:latin typeface="Cambria Math"/>
                          </a:rPr>
                          <m:t> 0.3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57" name="TextBox 5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4495800"/>
                  <a:ext cx="1524000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8" name="TextBox 57"/>
                <p:cNvSpPr txBox="1"/>
                <p:nvPr/>
              </p:nvSpPr>
              <p:spPr>
                <a:xfrm>
                  <a:off x="4800600" y="45720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58" name="TextBox 5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4572000"/>
                  <a:ext cx="381000" cy="30777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TextBox 58"/>
              <p:cNvSpPr txBox="1"/>
              <p:nvPr/>
            </p:nvSpPr>
            <p:spPr>
              <a:xfrm>
                <a:off x="6477000" y="4495801"/>
                <a:ext cx="762000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9" name="TextBox 5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495801"/>
                <a:ext cx="762000" cy="514243"/>
              </a:xfrm>
              <a:prstGeom prst="rect">
                <a:avLst/>
              </a:prstGeom>
              <a:blipFill>
                <a:blip r:embed="rId21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Arc 59"/>
          <p:cNvSpPr/>
          <p:nvPr/>
        </p:nvSpPr>
        <p:spPr>
          <a:xfrm>
            <a:off x="8763000" y="3429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1" name="Arc 60"/>
          <p:cNvSpPr/>
          <p:nvPr/>
        </p:nvSpPr>
        <p:spPr>
          <a:xfrm>
            <a:off x="7239000" y="4114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TextBox 61"/>
          <p:cNvSpPr txBox="1"/>
          <p:nvPr/>
        </p:nvSpPr>
        <p:spPr>
          <a:xfrm>
            <a:off x="8991600" y="3505201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parts (or do as a whole)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7543800" y="4267201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Calculate/Simplify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TextBox 50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33104168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7" grpId="0"/>
      <p:bldP spid="28" grpId="0"/>
      <p:bldP spid="29" grpId="0"/>
      <p:bldP spid="33" grpId="0"/>
      <p:bldP spid="34" grpId="0"/>
      <p:bldP spid="36" grpId="0"/>
      <p:bldP spid="42" grpId="0" animBg="1"/>
      <p:bldP spid="43" grpId="0"/>
      <p:bldP spid="44" grpId="0" animBg="1"/>
      <p:bldP spid="46" grpId="0"/>
      <p:bldP spid="49" grpId="0"/>
      <p:bldP spid="59" grpId="0"/>
      <p:bldP spid="60" grpId="0" animBg="1"/>
      <p:bldP spid="61" grpId="0" animBg="1"/>
      <p:bldP spid="62" grpId="0"/>
      <p:bldP spid="6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omic Sans MS" pitchFamily="66" charset="0"/>
              </a:rPr>
              <a:t>Elastic Strings and Springs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6956" y="1600200"/>
            <a:ext cx="3166281" cy="4648200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GB" sz="1400" b="1" dirty="0">
                <a:latin typeface="Comic Sans MS" pitchFamily="66" charset="0"/>
              </a:rPr>
              <a:t>You can find the energy stored in an elastic string or spring</a:t>
            </a: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b="1" dirty="0">
              <a:latin typeface="Comic Sans MS" pitchFamily="66" charset="0"/>
            </a:endParaRPr>
          </a:p>
          <a:p>
            <a:pPr marL="0" indent="0" algn="ctr">
              <a:buNone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A light elastic spring has a natural length 0.6m and modulus of elasticity 10N. Find the work done when the spring is compressed from a length of 0.5m to a length of 0.3m.</a:t>
            </a: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We just worked out that it would </a:t>
            </a:r>
            <a:r>
              <a:rPr lang="en-GB" sz="1400" baseline="30000" dirty="0">
                <a:latin typeface="Comic Sans MS" pitchFamily="66" charset="0"/>
                <a:sym typeface="Wingdings" panose="05000000000000000000" pitchFamily="2" charset="2"/>
              </a:rPr>
              <a:t>2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/</a:t>
            </a:r>
            <a:r>
              <a:rPr lang="en-GB" sz="1400" baseline="-25000" dirty="0">
                <a:latin typeface="Comic Sans MS" pitchFamily="66" charset="0"/>
                <a:sym typeface="Wingdings" panose="05000000000000000000" pitchFamily="2" charset="2"/>
              </a:rPr>
              <a:t>3</a:t>
            </a: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J of energy to compress this spring from a length of 0.5m to a length of 0.3m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r>
              <a:rPr lang="en-GB" sz="1400" dirty="0">
                <a:latin typeface="Comic Sans MS" pitchFamily="66" charset="0"/>
                <a:sym typeface="Wingdings" panose="05000000000000000000" pitchFamily="2" charset="2"/>
              </a:rPr>
              <a:t>How much would it take to compress it from 0.4m to 0.2m? (The same distance…)</a:t>
            </a: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  <a:sym typeface="Wingdings" panose="05000000000000000000" pitchFamily="2" charset="2"/>
            </a:endParaRPr>
          </a:p>
          <a:p>
            <a:pPr algn="ctr">
              <a:buFont typeface="Wingdings"/>
              <a:buChar char="à"/>
            </a:pPr>
            <a:endParaRPr lang="en-GB" sz="1400" dirty="0">
              <a:latin typeface="Comic Sans MS" pitchFamily="66" charset="0"/>
            </a:endParaRPr>
          </a:p>
          <a:p>
            <a:pPr marL="0" indent="0" algn="ctr">
              <a:buNone/>
            </a:pPr>
            <a:endParaRPr lang="en-GB" sz="1400" dirty="0">
              <a:latin typeface="Comic Sans MS" pitchFamily="66" charset="0"/>
            </a:endParaRPr>
          </a:p>
        </p:txBody>
      </p:sp>
      <p:pic>
        <p:nvPicPr>
          <p:cNvPr id="5" name="Picture 6" descr="http://www.ux1.eiu.edu/~cfadd/1150-05/06Applications/Images/spring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2935" y="809"/>
            <a:ext cx="1156661" cy="62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𝑇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r>
                            <a:rPr lang="en-GB" sz="1600" i="1" dirty="0">
                              <a:latin typeface="Cambria Math"/>
                            </a:rPr>
                            <m:t>𝑥</m:t>
                          </m:r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28026" y="1"/>
                <a:ext cx="839974" cy="559961"/>
              </a:xfrm>
              <a:prstGeom prst="rect">
                <a:avLst/>
              </a:prstGeom>
              <a:blipFill>
                <a:blip r:embed="rId3"/>
                <a:stretch>
                  <a:fillRect b="-2174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8610600" y="1"/>
                <a:ext cx="1219200" cy="586443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/>
                        </a:rPr>
                        <m:t>𝐸𝑃𝐸</m:t>
                      </m:r>
                      <m:r>
                        <a:rPr lang="en-GB" sz="1600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600" i="1">
                              <a:latin typeface="Cambria Math"/>
                            </a:rPr>
                            <m:t>λ</m:t>
                          </m:r>
                          <m:sSup>
                            <m:sSup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i="1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i="1">
                              <a:latin typeface="Cambria Math"/>
                            </a:rPr>
                            <m:t>2</m:t>
                          </m:r>
                          <m:r>
                            <a:rPr lang="en-GB" sz="16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10600" y="1"/>
                <a:ext cx="1219200" cy="586443"/>
              </a:xfrm>
              <a:prstGeom prst="rect">
                <a:avLst/>
              </a:prstGeom>
              <a:blipFill>
                <a:blip r:embed="rId4"/>
                <a:stretch>
                  <a:fillRect b="-2083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0" name="Group 49"/>
          <p:cNvGrpSpPr/>
          <p:nvPr/>
        </p:nvGrpSpPr>
        <p:grpSpPr>
          <a:xfrm>
            <a:off x="5029200" y="1676401"/>
            <a:ext cx="1676400" cy="461665"/>
            <a:chOff x="3505200" y="16764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3505200" y="16764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𝑊𝑜𝑟𝑘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𝑑𝑜𝑛𝑒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 0.4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𝑡𝑜</m:t>
                        </m:r>
                        <m:r>
                          <a:rPr lang="en-GB" sz="1200" i="1">
                            <a:latin typeface="Cambria Math"/>
                          </a:rPr>
                          <m:t> 0.2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16764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2" name="TextBox 51"/>
                <p:cNvSpPr txBox="1"/>
                <p:nvPr/>
              </p:nvSpPr>
              <p:spPr>
                <a:xfrm>
                  <a:off x="4800600" y="17526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52" name="TextBox 5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17526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6553200" y="1676401"/>
                <a:ext cx="152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𝑊𝑜𝑟𝑘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𝑑𝑜𝑛𝑒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𝑓𝑟𝑜𝑚</m:t>
                      </m:r>
                      <m:r>
                        <a:rPr lang="en-GB" sz="120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0.6</m:t>
                      </m:r>
                      <m:r>
                        <a:rPr lang="en-GB" sz="1200" i="1">
                          <a:latin typeface="Cambria Math"/>
                        </a:rPr>
                        <m:t>𝑚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𝑡𝑜</m:t>
                      </m:r>
                      <m:r>
                        <a:rPr lang="en-GB" sz="1200" i="1">
                          <a:latin typeface="Cambria Math"/>
                        </a:rPr>
                        <m:t> 0.2</m:t>
                      </m:r>
                      <m:r>
                        <a:rPr lang="en-GB" sz="12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1676401"/>
                <a:ext cx="1524000" cy="461665"/>
              </a:xfrm>
              <a:prstGeom prst="rect">
                <a:avLst/>
              </a:prstGeom>
              <a:blipFill>
                <a:blip r:embed="rId9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7848600" y="1752601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48600" y="1752601"/>
                <a:ext cx="457200" cy="307777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5" name="TextBox 54"/>
              <p:cNvSpPr txBox="1"/>
              <p:nvPr/>
            </p:nvSpPr>
            <p:spPr>
              <a:xfrm>
                <a:off x="8077200" y="1676401"/>
                <a:ext cx="152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𝑊𝑜𝑟𝑘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𝑑𝑜𝑛𝑒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𝑓𝑟𝑜𝑚</m:t>
                      </m:r>
                      <m:r>
                        <a:rPr lang="en-GB" sz="1200">
                          <a:latin typeface="Cambria Math"/>
                        </a:rPr>
                        <m:t> </m:t>
                      </m:r>
                    </m:oMath>
                  </m:oMathPara>
                </a14:m>
                <a:endParaRPr lang="en-GB" sz="1200" dirty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/>
                        </a:rPr>
                        <m:t>0.6</m:t>
                      </m:r>
                      <m:r>
                        <a:rPr lang="en-GB" sz="1200" i="1">
                          <a:latin typeface="Cambria Math"/>
                        </a:rPr>
                        <m:t>𝑚</m:t>
                      </m:r>
                      <m:r>
                        <a:rPr lang="en-GB" sz="1200" i="1">
                          <a:latin typeface="Cambria Math"/>
                        </a:rPr>
                        <m:t> </m:t>
                      </m:r>
                      <m:r>
                        <a:rPr lang="en-GB" sz="1200" i="1">
                          <a:latin typeface="Cambria Math"/>
                        </a:rPr>
                        <m:t>𝑡𝑜</m:t>
                      </m:r>
                      <m:r>
                        <a:rPr lang="en-GB" sz="1200" i="1">
                          <a:latin typeface="Cambria Math"/>
                        </a:rPr>
                        <m:t> 0.4</m:t>
                      </m:r>
                      <m:r>
                        <a:rPr lang="en-GB" sz="1200" i="1">
                          <a:latin typeface="Cambria Math"/>
                        </a:rPr>
                        <m:t>𝑚</m:t>
                      </m:r>
                    </m:oMath>
                  </m:oMathPara>
                </a14:m>
                <a:endParaRPr lang="en-GB" sz="1200" i="1" dirty="0"/>
              </a:p>
            </p:txBody>
          </p:sp>
        </mc:Choice>
        <mc:Fallback xmlns="">
          <p:sp>
            <p:nvSpPr>
              <p:cNvPr id="55" name="TextBox 5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77200" y="1676401"/>
                <a:ext cx="1524000" cy="461665"/>
              </a:xfrm>
              <a:prstGeom prst="rect">
                <a:avLst/>
              </a:prstGeom>
              <a:blipFill>
                <a:blip r:embed="rId11"/>
                <a:stretch>
                  <a:fillRect b="-555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56" name="Group 55"/>
          <p:cNvGrpSpPr/>
          <p:nvPr/>
        </p:nvGrpSpPr>
        <p:grpSpPr>
          <a:xfrm>
            <a:off x="5029200" y="2438401"/>
            <a:ext cx="1676400" cy="461665"/>
            <a:chOff x="3505200" y="24384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4" name="TextBox 63"/>
                <p:cNvSpPr txBox="1"/>
                <p:nvPr/>
              </p:nvSpPr>
              <p:spPr>
                <a:xfrm>
                  <a:off x="3505200" y="24384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𝑊𝑜𝑟𝑘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𝑑𝑜𝑛𝑒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 0.4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𝑡𝑜</m:t>
                        </m:r>
                        <m:r>
                          <a:rPr lang="en-GB" sz="1200" i="1">
                            <a:latin typeface="Cambria Math"/>
                          </a:rPr>
                          <m:t> 0.2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64" name="TextBox 6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24384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5" name="TextBox 64"/>
                <p:cNvSpPr txBox="1"/>
                <p:nvPr/>
              </p:nvSpPr>
              <p:spPr>
                <a:xfrm>
                  <a:off x="4800600" y="25146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65" name="TextBox 6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25146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6553200" y="2362201"/>
                <a:ext cx="685800" cy="52770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bSup>
                            <m:sSubSupPr>
                              <m:ctrlPr>
                                <a:rPr lang="el-GR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2362201"/>
                <a:ext cx="685800" cy="527709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7239000" y="2362201"/>
                <a:ext cx="685800" cy="52770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sz="1400" i="1">
                              <a:latin typeface="Cambria Math"/>
                            </a:rPr>
                            <m:t>λ</m:t>
                          </m:r>
                          <m:sSubSup>
                            <m:sSubSupPr>
                              <m:ctrlPr>
                                <a:rPr lang="el-GR" sz="1400" i="1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GB" sz="1400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b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bSup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</m:t>
                          </m:r>
                          <m:r>
                            <a:rPr lang="en-GB" sz="1400" i="1">
                              <a:latin typeface="Cambria Math"/>
                            </a:rPr>
                            <m:t>𝑙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39000" y="2362201"/>
                <a:ext cx="685800" cy="527709"/>
              </a:xfrm>
              <a:prstGeom prst="rect">
                <a:avLst/>
              </a:prstGeom>
              <a:blipFill>
                <a:blip r:embed="rId13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010400" y="2514601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0400" y="2514601"/>
                <a:ext cx="457200" cy="307777"/>
              </a:xfrm>
              <a:prstGeom prst="rect">
                <a:avLst/>
              </a:prstGeom>
              <a:blipFill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9" name="Group 68"/>
          <p:cNvGrpSpPr/>
          <p:nvPr/>
        </p:nvGrpSpPr>
        <p:grpSpPr>
          <a:xfrm>
            <a:off x="5029200" y="3124201"/>
            <a:ext cx="1676400" cy="461665"/>
            <a:chOff x="3505200" y="31242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0" name="TextBox 69"/>
                <p:cNvSpPr txBox="1"/>
                <p:nvPr/>
              </p:nvSpPr>
              <p:spPr>
                <a:xfrm>
                  <a:off x="3505200" y="31242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𝑊𝑜𝑟𝑘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𝑑𝑜𝑛𝑒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 0.4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𝑡𝑜</m:t>
                        </m:r>
                        <m:r>
                          <a:rPr lang="en-GB" sz="1200" i="1">
                            <a:latin typeface="Cambria Math"/>
                          </a:rPr>
                          <m:t> 0.2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70" name="TextBox 6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3124200"/>
                  <a:ext cx="1524000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1" name="TextBox 70"/>
                <p:cNvSpPr txBox="1"/>
                <p:nvPr/>
              </p:nvSpPr>
              <p:spPr>
                <a:xfrm>
                  <a:off x="4800600" y="32004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71" name="TextBox 7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3200400"/>
                  <a:ext cx="381000" cy="30777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2" name="TextBox 71"/>
              <p:cNvSpPr txBox="1"/>
              <p:nvPr/>
            </p:nvSpPr>
            <p:spPr>
              <a:xfrm>
                <a:off x="6553200" y="3048001"/>
                <a:ext cx="1219200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(10)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0.4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400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2(0.6)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2" name="TextBox 7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53200" y="3048001"/>
                <a:ext cx="1219200" cy="562783"/>
              </a:xfrm>
              <a:prstGeom prst="rect">
                <a:avLst/>
              </a:prstGeom>
              <a:blipFill>
                <a:blip r:embed="rId17"/>
                <a:stretch>
                  <a:fillRect b="-454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3" name="TextBox 72"/>
              <p:cNvSpPr txBox="1"/>
              <p:nvPr/>
            </p:nvSpPr>
            <p:spPr>
              <a:xfrm>
                <a:off x="7772400" y="3048001"/>
                <a:ext cx="1219200" cy="56278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(10)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400" i="1">
                                      <a:latin typeface="Cambria Math"/>
                                    </a:rPr>
                                    <m:t>0.2</m:t>
                                  </m:r>
                                </m:e>
                              </m:d>
                            </m:e>
                            <m:sup>
                              <m:r>
                                <a:rPr lang="en-GB" sz="14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l-GR" sz="1400" i="1">
                              <a:latin typeface="Cambria Math"/>
                            </a:rPr>
                            <m:t> 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2(0.6)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3" name="TextBox 7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2400" y="3048001"/>
                <a:ext cx="1219200" cy="562783"/>
              </a:xfrm>
              <a:prstGeom prst="rect">
                <a:avLst/>
              </a:prstGeom>
              <a:blipFill>
                <a:blip r:embed="rId18"/>
                <a:stretch>
                  <a:fillRect b="-4545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4" name="TextBox 73"/>
              <p:cNvSpPr txBox="1"/>
              <p:nvPr/>
            </p:nvSpPr>
            <p:spPr>
              <a:xfrm>
                <a:off x="7543800" y="3200401"/>
                <a:ext cx="457200" cy="3077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−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74" name="TextBox 7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43800" y="3200401"/>
                <a:ext cx="457200" cy="307777"/>
              </a:xfrm>
              <a:prstGeom prst="rect">
                <a:avLst/>
              </a:prstGeom>
              <a:blipFill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5" name="Arc 74"/>
          <p:cNvSpPr/>
          <p:nvPr/>
        </p:nvSpPr>
        <p:spPr>
          <a:xfrm>
            <a:off x="9220200" y="19812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6" name="TextBox 75"/>
          <p:cNvSpPr txBox="1"/>
          <p:nvPr/>
        </p:nvSpPr>
        <p:spPr>
          <a:xfrm>
            <a:off x="9448800" y="1676401"/>
            <a:ext cx="129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Use the new formula, x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and x</a:t>
            </a:r>
            <a:r>
              <a:rPr lang="en-GB" sz="1200" baseline="-25000" dirty="0">
                <a:solidFill>
                  <a:srgbClr val="FF0000"/>
                </a:solidFill>
                <a:latin typeface="Comic Sans MS" panose="030F0702030302020204" pitchFamily="66" charset="0"/>
              </a:rPr>
              <a:t>2</a:t>
            </a: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can represent the different extensions</a:t>
            </a:r>
          </a:p>
        </p:txBody>
      </p:sp>
      <p:sp>
        <p:nvSpPr>
          <p:cNvPr id="77" name="Arc 76"/>
          <p:cNvSpPr/>
          <p:nvPr/>
        </p:nvSpPr>
        <p:spPr>
          <a:xfrm>
            <a:off x="8763000" y="2667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8" name="TextBox 77"/>
          <p:cNvSpPr txBox="1"/>
          <p:nvPr/>
        </p:nvSpPr>
        <p:spPr>
          <a:xfrm>
            <a:off x="8991600" y="2895601"/>
            <a:ext cx="1295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Sub in values</a:t>
            </a:r>
          </a:p>
        </p:txBody>
      </p:sp>
      <p:grpSp>
        <p:nvGrpSpPr>
          <p:cNvPr id="79" name="Group 78"/>
          <p:cNvGrpSpPr/>
          <p:nvPr/>
        </p:nvGrpSpPr>
        <p:grpSpPr>
          <a:xfrm>
            <a:off x="5029200" y="3810001"/>
            <a:ext cx="1676400" cy="461665"/>
            <a:chOff x="3505200" y="38100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0" name="TextBox 79"/>
                <p:cNvSpPr txBox="1"/>
                <p:nvPr/>
              </p:nvSpPr>
              <p:spPr>
                <a:xfrm>
                  <a:off x="3505200" y="38100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𝑊𝑜𝑟𝑘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𝑑𝑜𝑛𝑒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 0.4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𝑡𝑜</m:t>
                        </m:r>
                        <m:r>
                          <a:rPr lang="en-GB" sz="1200" i="1">
                            <a:latin typeface="Cambria Math"/>
                          </a:rPr>
                          <m:t> 0.2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80" name="TextBox 7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3810000"/>
                  <a:ext cx="1524000" cy="461665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1" name="TextBox 80"/>
                <p:cNvSpPr txBox="1"/>
                <p:nvPr/>
              </p:nvSpPr>
              <p:spPr>
                <a:xfrm>
                  <a:off x="4800600" y="38862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81" name="TextBox 8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3886200"/>
                  <a:ext cx="381000" cy="307777"/>
                </a:xfrm>
                <a:prstGeom prst="rect">
                  <a:avLst/>
                </a:prstGeom>
                <a:blipFill rotWithShape="1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2" name="TextBox 81"/>
              <p:cNvSpPr txBox="1"/>
              <p:nvPr/>
            </p:nvSpPr>
            <p:spPr>
              <a:xfrm>
                <a:off x="6400800" y="3810001"/>
                <a:ext cx="1066800" cy="514243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2" name="TextBox 8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00800" y="3810001"/>
                <a:ext cx="1066800" cy="514243"/>
              </a:xfrm>
              <a:prstGeom prst="rect">
                <a:avLst/>
              </a:prstGeom>
              <a:blipFill>
                <a:blip r:embed="rId20"/>
                <a:stretch>
                  <a:fillRect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83" name="Group 82"/>
          <p:cNvGrpSpPr/>
          <p:nvPr/>
        </p:nvGrpSpPr>
        <p:grpSpPr>
          <a:xfrm>
            <a:off x="5029200" y="4495801"/>
            <a:ext cx="1676400" cy="461665"/>
            <a:chOff x="3505200" y="4495800"/>
            <a:chExt cx="1676400" cy="4616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4" name="TextBox 83"/>
                <p:cNvSpPr txBox="1"/>
                <p:nvPr/>
              </p:nvSpPr>
              <p:spPr>
                <a:xfrm>
                  <a:off x="3505200" y="4495800"/>
                  <a:ext cx="1524000" cy="461665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𝑊𝑜𝑟𝑘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𝑑𝑜𝑛𝑒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𝑓𝑟𝑜𝑚</m:t>
                        </m:r>
                      </m:oMath>
                    </m:oMathPara>
                  </a14:m>
                  <a:endParaRPr lang="en-GB" sz="1200" i="1" dirty="0">
                    <a:latin typeface="Cambria Math"/>
                  </a:endParaRPr>
                </a:p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200" i="1">
                            <a:latin typeface="Cambria Math"/>
                          </a:rPr>
                          <m:t> 0.4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  <m:r>
                          <a:rPr lang="en-GB" sz="1200" i="1">
                            <a:latin typeface="Cambria Math"/>
                          </a:rPr>
                          <m:t> </m:t>
                        </m:r>
                        <m:r>
                          <a:rPr lang="en-GB" sz="1200" i="1">
                            <a:latin typeface="Cambria Math"/>
                          </a:rPr>
                          <m:t>𝑡𝑜</m:t>
                        </m:r>
                        <m:r>
                          <a:rPr lang="en-GB" sz="1200" i="1">
                            <a:latin typeface="Cambria Math"/>
                          </a:rPr>
                          <m:t> 0.2</m:t>
                        </m:r>
                        <m:r>
                          <a:rPr lang="en-GB" sz="1200" i="1">
                            <a:latin typeface="Cambria Math"/>
                          </a:rPr>
                          <m:t>𝑚</m:t>
                        </m:r>
                      </m:oMath>
                    </m:oMathPara>
                  </a14:m>
                  <a:endParaRPr lang="en-GB" sz="1200" dirty="0"/>
                </a:p>
              </p:txBody>
            </p:sp>
          </mc:Choice>
          <mc:Fallback xmlns="">
            <p:sp>
              <p:nvSpPr>
                <p:cNvPr id="84" name="TextBox 8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05200" y="4495800"/>
                  <a:ext cx="1524000" cy="461665"/>
                </a:xfrm>
                <a:prstGeom prst="rect">
                  <a:avLst/>
                </a:prstGeom>
                <a:blipFill rotWithShape="1">
                  <a:blip r:embed="rId1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5" name="TextBox 84"/>
                <p:cNvSpPr txBox="1"/>
                <p:nvPr/>
              </p:nvSpPr>
              <p:spPr>
                <a:xfrm>
                  <a:off x="4800600" y="4572000"/>
                  <a:ext cx="381000" cy="307777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"/>
                      </m:oMathParaPr>
                      <m:oMath xmlns:m="http://schemas.openxmlformats.org/officeDocument/2006/math">
                        <m:r>
                          <a:rPr lang="en-GB" sz="1400" i="1">
                            <a:latin typeface="Cambria Math"/>
                          </a:rPr>
                          <m:t>=</m:t>
                        </m:r>
                      </m:oMath>
                    </m:oMathPara>
                  </a14:m>
                  <a:endParaRPr lang="en-GB" sz="1400" dirty="0"/>
                </a:p>
              </p:txBody>
            </p:sp>
          </mc:Choice>
          <mc:Fallback xmlns="">
            <p:sp>
              <p:nvSpPr>
                <p:cNvPr id="85" name="TextBox 8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800600" y="4572000"/>
                  <a:ext cx="381000" cy="307777"/>
                </a:xfrm>
                <a:prstGeom prst="rect">
                  <a:avLst/>
                </a:prstGeom>
                <a:blipFill rotWithShape="1">
                  <a:blip r:embed="rId1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GB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6" name="TextBox 85"/>
              <p:cNvSpPr txBox="1"/>
              <p:nvPr/>
            </p:nvSpPr>
            <p:spPr>
              <a:xfrm>
                <a:off x="6477000" y="4572001"/>
                <a:ext cx="762000" cy="307777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1</m:t>
                      </m:r>
                      <m:r>
                        <a:rPr lang="en-GB" sz="1400" i="1">
                          <a:latin typeface="Cambria Math"/>
                        </a:rPr>
                        <m:t>𝐽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0" y="4572001"/>
                <a:ext cx="762000" cy="307777"/>
              </a:xfrm>
              <a:prstGeom prst="rect">
                <a:avLst/>
              </a:prstGeom>
              <a:blipFill>
                <a:blip r:embed="rId21"/>
                <a:stretch>
                  <a:fillRect b="-4167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7" name="Arc 86"/>
          <p:cNvSpPr/>
          <p:nvPr/>
        </p:nvSpPr>
        <p:spPr>
          <a:xfrm>
            <a:off x="8763000" y="34290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8" name="Arc 87"/>
          <p:cNvSpPr/>
          <p:nvPr/>
        </p:nvSpPr>
        <p:spPr>
          <a:xfrm>
            <a:off x="7239000" y="4114800"/>
            <a:ext cx="304800" cy="685800"/>
          </a:xfrm>
          <a:prstGeom prst="arc">
            <a:avLst>
              <a:gd name="adj1" fmla="val 16200000"/>
              <a:gd name="adj2" fmla="val 5424555"/>
            </a:avLst>
          </a:prstGeom>
          <a:ln w="25400">
            <a:solidFill>
              <a:srgbClr val="FF0000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9" name="TextBox 88"/>
          <p:cNvSpPr txBox="1"/>
          <p:nvPr/>
        </p:nvSpPr>
        <p:spPr>
          <a:xfrm>
            <a:off x="8991600" y="3505201"/>
            <a:ext cx="152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 parts (or do as a whole)</a:t>
            </a:r>
          </a:p>
        </p:txBody>
      </p:sp>
      <p:sp>
        <p:nvSpPr>
          <p:cNvPr id="90" name="TextBox 89"/>
          <p:cNvSpPr txBox="1"/>
          <p:nvPr/>
        </p:nvSpPr>
        <p:spPr>
          <a:xfrm>
            <a:off x="7543800" y="4267201"/>
            <a:ext cx="15240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Calculate/Simplify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105400" y="5105400"/>
            <a:ext cx="5181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Why does it take more energy, even though the distance is the same?</a:t>
            </a:r>
          </a:p>
          <a:p>
            <a:pPr algn="ctr"/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It becomes increasingly hard to compress the spring as it gets shorter</a:t>
            </a:r>
          </a:p>
          <a:p>
            <a:pPr marL="285750" indent="-285750" algn="ctr">
              <a:buFont typeface="Wingdings"/>
              <a:buChar char="à"/>
            </a:pP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  <a:sym typeface="Wingdings" panose="05000000000000000000" pitchFamily="2" charset="2"/>
            </a:endParaRPr>
          </a:p>
          <a:p>
            <a:pPr marL="285750" indent="-285750" algn="ctr">
              <a:buFont typeface="Wingdings"/>
              <a:buChar char="à"/>
            </a:pPr>
            <a:r>
              <a:rPr lang="en-GB" sz="1200" dirty="0">
                <a:solidFill>
                  <a:srgbClr val="FF0000"/>
                </a:solidFill>
                <a:latin typeface="Comic Sans MS" panose="030F0702030302020204" pitchFamily="66" charset="0"/>
                <a:sym typeface="Wingdings" panose="05000000000000000000" pitchFamily="2" charset="2"/>
              </a:rPr>
              <a:t>Imagine a long jumper trying to improve his leap from 7.5m to 8m. Then a year later, trying to improve from 8m to 8.5m – it is much more difficult!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/>
                        </a:rPr>
                        <m:t>𝑊</m:t>
                      </m:r>
                      <m:r>
                        <a:rPr lang="en-GB" sz="1400" i="1">
                          <a:latin typeface="Cambria Math"/>
                        </a:rPr>
                        <m:t>=</m:t>
                      </m:r>
                      <m:r>
                        <a:rPr lang="en-GB" sz="1400" i="1">
                          <a:latin typeface="Cambria Math"/>
                        </a:rPr>
                        <m:t>𝐹𝑑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53600" y="589395"/>
                <a:ext cx="914400" cy="307777"/>
              </a:xfrm>
              <a:prstGeom prst="rect">
                <a:avLst/>
              </a:prstGeom>
              <a:blipFill>
                <a:blip r:embed="rId22"/>
                <a:stretch>
                  <a:fillRect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10207618" y="6519446"/>
            <a:ext cx="43954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>
                <a:latin typeface="Comic Sans MS" panose="030F0702030302020204" pitchFamily="66" charset="0"/>
              </a:rPr>
              <a:t>3C</a:t>
            </a:r>
          </a:p>
        </p:txBody>
      </p:sp>
    </p:spTree>
    <p:extLst>
      <p:ext uri="{BB962C8B-B14F-4D97-AF65-F5344CB8AC3E}">
        <p14:creationId xmlns:p14="http://schemas.microsoft.com/office/powerpoint/2010/main" val="3437986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7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" grpId="0"/>
      <p:bldP spid="54" grpId="0"/>
      <p:bldP spid="55" grpId="0"/>
      <p:bldP spid="66" grpId="0"/>
      <p:bldP spid="67" grpId="0"/>
      <p:bldP spid="68" grpId="0"/>
      <p:bldP spid="72" grpId="0"/>
      <p:bldP spid="73" grpId="0"/>
      <p:bldP spid="74" grpId="0"/>
      <p:bldP spid="75" grpId="0" animBg="1"/>
      <p:bldP spid="76" grpId="0"/>
      <p:bldP spid="77" grpId="0" animBg="1"/>
      <p:bldP spid="78" grpId="0"/>
      <p:bldP spid="82" grpId="0"/>
      <p:bldP spid="86" grpId="0"/>
      <p:bldP spid="87" grpId="0" animBg="1"/>
      <p:bldP spid="88" grpId="0" animBg="1"/>
      <p:bldP spid="89" grpId="0"/>
      <p:bldP spid="9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1524000" y="1"/>
            <a:ext cx="9143074" cy="599127"/>
            <a:chOff x="0" y="13335"/>
            <a:chExt cx="9144218" cy="599127"/>
          </a:xfrm>
        </p:grpSpPr>
        <p:sp>
          <p:nvSpPr>
            <p:cNvPr id="3" name="TextBox 32"/>
            <p:cNvSpPr txBox="1"/>
            <p:nvPr/>
          </p:nvSpPr>
          <p:spPr>
            <a:xfrm>
              <a:off x="0" y="13335"/>
              <a:ext cx="9144000" cy="599127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wrap="square" lIns="324000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3200" dirty="0">
                  <a:latin typeface="+mj-lt"/>
                </a:rPr>
                <a:t>Exercise 3C</a:t>
              </a:r>
              <a:endParaRPr lang="en-GB" sz="3200" dirty="0"/>
            </a:p>
          </p:txBody>
        </p:sp>
        <p:cxnSp>
          <p:nvCxnSpPr>
            <p:cNvPr id="4" name="Straight Connector 3"/>
            <p:cNvCxnSpPr/>
            <p:nvPr/>
          </p:nvCxnSpPr>
          <p:spPr>
            <a:xfrm>
              <a:off x="218" y="601079"/>
              <a:ext cx="9144000" cy="0"/>
            </a:xfrm>
            <a:prstGeom prst="line">
              <a:avLst/>
            </a:prstGeom>
            <a:effectLst/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</p:cxnSp>
      </p:grpSp>
      <p:cxnSp>
        <p:nvCxnSpPr>
          <p:cNvPr id="6" name="Straight Connector 5"/>
          <p:cNvCxnSpPr/>
          <p:nvPr/>
        </p:nvCxnSpPr>
        <p:spPr>
          <a:xfrm>
            <a:off x="1524000" y="1739717"/>
            <a:ext cx="91440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TextBox 7">
            <a:extLst>
              <a:ext uri="{FF2B5EF4-FFF2-40B4-BE49-F238E27FC236}">
                <a16:creationId xmlns:a16="http://schemas.microsoft.com/office/drawing/2014/main" id="{075B4E23-3E17-D047-94EF-0811F871D3C4}"/>
              </a:ext>
            </a:extLst>
          </p:cNvPr>
          <p:cNvSpPr txBox="1"/>
          <p:nvPr/>
        </p:nvSpPr>
        <p:spPr>
          <a:xfrm>
            <a:off x="2135560" y="2682537"/>
            <a:ext cx="7344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Complete before the lesson		Q1-3</a:t>
            </a:r>
          </a:p>
          <a:p>
            <a:endParaRPr lang="en-US" sz="2400" dirty="0"/>
          </a:p>
          <a:p>
            <a:r>
              <a:rPr lang="en-US" sz="2400" dirty="0"/>
              <a:t>In Class:			</a:t>
            </a:r>
          </a:p>
          <a:p>
            <a:r>
              <a:rPr lang="en-US" sz="2400" dirty="0">
                <a:solidFill>
                  <a:srgbClr val="00B050"/>
                </a:solidFill>
              </a:rPr>
              <a:t>Green</a:t>
            </a:r>
            <a:r>
              <a:rPr lang="en-US" sz="2400" dirty="0"/>
              <a:t>					</a:t>
            </a:r>
            <a:r>
              <a:rPr lang="en-US" sz="2400" dirty="0" smtClean="0"/>
              <a:t>Q4</a:t>
            </a:r>
            <a:endParaRPr lang="en-US" sz="2400" dirty="0"/>
          </a:p>
          <a:p>
            <a:r>
              <a:rPr lang="en-US" sz="2400" dirty="0">
                <a:solidFill>
                  <a:schemeClr val="accent6"/>
                </a:solidFill>
              </a:rPr>
              <a:t>Amber</a:t>
            </a:r>
            <a:r>
              <a:rPr lang="en-US" sz="2400" dirty="0"/>
              <a:t> 					</a:t>
            </a:r>
            <a:r>
              <a:rPr lang="en-US" sz="2400" dirty="0" smtClean="0"/>
              <a:t>Q5</a:t>
            </a:r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Red</a:t>
            </a:r>
            <a:r>
              <a:rPr lang="en-US" sz="2400" dirty="0"/>
              <a:t>					</a:t>
            </a:r>
            <a:r>
              <a:rPr lang="en-US" sz="2400" dirty="0" smtClean="0"/>
              <a:t>Q6-7</a:t>
            </a:r>
            <a:endParaRPr lang="en-US" sz="2400" dirty="0"/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1396200" y="655039"/>
            <a:ext cx="792088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/>
              <a:t>Pearson Further Mechanics 1</a:t>
            </a:r>
          </a:p>
          <a:p>
            <a:r>
              <a:rPr lang="en-GB" sz="2400" dirty="0"/>
              <a:t>Pages </a:t>
            </a:r>
            <a:r>
              <a:rPr lang="en-GB" sz="2400" dirty="0" smtClean="0"/>
              <a:t>50-51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66685932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1231</Words>
  <Application>Microsoft Office PowerPoint</Application>
  <PresentationFormat>Widescreen</PresentationFormat>
  <Paragraphs>264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Arial</vt:lpstr>
      <vt:lpstr>Calibri</vt:lpstr>
      <vt:lpstr>Calibri Light</vt:lpstr>
      <vt:lpstr>Cambria Math</vt:lpstr>
      <vt:lpstr>Comic Sans MS</vt:lpstr>
      <vt:lpstr>Wingdings</vt:lpstr>
      <vt:lpstr>Office Theme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Elastic Strings and Springs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Elastic Strings and Springs</dc:title>
  <dc:creator>Richard Lawton</dc:creator>
  <cp:lastModifiedBy>Richard Lawton</cp:lastModifiedBy>
  <cp:revision>3</cp:revision>
  <dcterms:created xsi:type="dcterms:W3CDTF">2019-08-06T16:32:53Z</dcterms:created>
  <dcterms:modified xsi:type="dcterms:W3CDTF">2019-08-26T06:22:52Z</dcterms:modified>
</cp:coreProperties>
</file>