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05" r:id="rId2"/>
    <p:sldId id="703" r:id="rId3"/>
    <p:sldId id="700" r:id="rId4"/>
    <p:sldId id="701" r:id="rId5"/>
    <p:sldId id="704" r:id="rId6"/>
    <p:sldId id="702" r:id="rId7"/>
    <p:sldId id="7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Trigonometric Identities </a:t>
            </a:r>
          </a:p>
          <a:p>
            <a:pPr algn="ctr"/>
            <a:r>
              <a:rPr lang="en-GB" sz="6000" b="1" dirty="0"/>
              <a:t>and Equations</a:t>
            </a:r>
          </a:p>
          <a:p>
            <a:pPr algn="ctr"/>
            <a:r>
              <a:rPr lang="en-GB" sz="8000" dirty="0"/>
              <a:t>- </a:t>
            </a:r>
            <a:r>
              <a:rPr lang="en-GB" sz="7200" dirty="0"/>
              <a:t>Quadratics</a:t>
            </a:r>
            <a:r>
              <a:rPr lang="en-GB" sz="6000" dirty="0"/>
              <a:t> </a:t>
            </a:r>
          </a:p>
          <a:p>
            <a:pPr algn="ctr"/>
            <a:endParaRPr lang="en-GB" sz="1400" dirty="0"/>
          </a:p>
          <a:p>
            <a:pPr algn="ctr"/>
            <a:r>
              <a:rPr lang="en-GB" sz="8000" dirty="0"/>
              <a:t>Chapter 10</a:t>
            </a:r>
            <a:endParaRPr lang="en-GB" sz="5400" dirty="0"/>
          </a:p>
          <a:p>
            <a:pPr algn="ctr"/>
            <a:r>
              <a:rPr lang="en-GB" sz="8000" dirty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9326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1071408"/>
                <a:ext cx="7557192" cy="7218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071408"/>
                <a:ext cx="7557192" cy="721801"/>
              </a:xfrm>
              <a:prstGeom prst="rect">
                <a:avLst/>
              </a:prstGeom>
              <a:blipFill>
                <a:blip r:embed="rId2"/>
                <a:stretch>
                  <a:fillRect t="-2113" b="-218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898644" y="5238675"/>
                <a:ext cx="5679632" cy="942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5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5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5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644" y="5238675"/>
                <a:ext cx="5679632" cy="9420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83568" y="3967160"/>
                <a:ext cx="8109784" cy="942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func>
                        <m:funcPr>
                          <m:ctrlPr>
                            <a:rPr lang="en-GB" sz="5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5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5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5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5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5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func>
                        <m:funcPr>
                          <m:ctrlPr>
                            <a:rPr lang="en-GB" sz="5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5400" b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5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5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5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967160"/>
                <a:ext cx="8109784" cy="94205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0" y="2993587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 Quadratic Equation!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12267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does the above equation remind you of?</a:t>
            </a:r>
          </a:p>
        </p:txBody>
      </p:sp>
    </p:spTree>
    <p:extLst>
      <p:ext uri="{BB962C8B-B14F-4D97-AF65-F5344CB8AC3E}">
        <p14:creationId xmlns:p14="http://schemas.microsoft.com/office/powerpoint/2010/main" val="194704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Quadratic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4024" y="940489"/>
                <a:ext cx="8634808" cy="47000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Solve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dirty="0"/>
                  <a:t>in the interval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24" y="940489"/>
                <a:ext cx="8634808" cy="470000"/>
              </a:xfrm>
              <a:prstGeom prst="rect">
                <a:avLst/>
              </a:prstGeom>
              <a:blipFill rotWithShape="0">
                <a:blip r:embed="rId2"/>
                <a:stretch>
                  <a:fillRect b="-1089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99792" y="1628800"/>
                <a:ext cx="4031884" cy="48040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Method : Use substitution</a:t>
                </a:r>
                <a:r>
                  <a:rPr lang="en-GB" sz="2400" dirty="0"/>
                  <a:t>.</a:t>
                </a:r>
              </a:p>
              <a:p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400" b="0" dirty="0"/>
              </a:p>
              <a:p>
                <a:pPr algn="ctr"/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𝟏𝟓𝟔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𝟐𝟕𝟎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628800"/>
                <a:ext cx="4031884" cy="4804007"/>
              </a:xfrm>
              <a:prstGeom prst="rect">
                <a:avLst/>
              </a:prstGeom>
              <a:blipFill rotWithShape="0">
                <a:blip r:embed="rId3"/>
                <a:stretch>
                  <a:fillRect t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8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Quadratic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0115" y="940339"/>
                <a:ext cx="8207785" cy="59593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3200" b="1" dirty="0"/>
                  <a:t>  </a:t>
                </a:r>
                <a:r>
                  <a:rPr lang="en-GB" sz="3200" dirty="0"/>
                  <a:t>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15" y="940339"/>
                <a:ext cx="8207785" cy="595932"/>
              </a:xfrm>
              <a:prstGeom prst="rect">
                <a:avLst/>
              </a:prstGeom>
              <a:blipFill rotWithShape="0">
                <a:blip r:embed="rId2"/>
                <a:stretch>
                  <a:fillRect b="-1721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1" y="4005064"/>
                <a:ext cx="676875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=63.4°, 243.4°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=−63.4°, 116.6°,296.6°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1" y="4005064"/>
                <a:ext cx="6768752" cy="10772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1559" y="5616667"/>
                <a:ext cx="806489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𝟔𝟑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𝟏𝟏𝟔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°, 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𝟐𝟒𝟑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𝟐𝟗𝟔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4000" b="1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59" y="5616667"/>
                <a:ext cx="8064896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162132" y="1747865"/>
                <a:ext cx="2818592" cy="6993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3600" b="1">
                                <a:latin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600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rad>
                  </m:oMath>
                </a14:m>
                <a:r>
                  <a:rPr lang="en-GB" b="1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132" y="1747865"/>
                <a:ext cx="2818592" cy="6993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58007" y="2658818"/>
                <a:ext cx="4572000" cy="10772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007" y="2658818"/>
                <a:ext cx="4572000" cy="10772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43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Quadratic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5188" y="692696"/>
                <a:ext cx="8892480" cy="10883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Solve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𝟗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88" y="692696"/>
                <a:ext cx="8892480" cy="1088375"/>
              </a:xfrm>
              <a:prstGeom prst="rect">
                <a:avLst/>
              </a:prstGeom>
              <a:blipFill rotWithShape="0">
                <a:blip r:embed="rId2"/>
                <a:stretch>
                  <a:fillRect b="-93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59832" y="2032761"/>
                <a:ext cx="2772880" cy="4070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Tip</a:t>
                </a:r>
                <a:r>
                  <a:rPr lang="en-GB" sz="2000" dirty="0"/>
                  <a:t>: Replace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1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032761"/>
                <a:ext cx="2772880" cy="407099"/>
              </a:xfrm>
              <a:prstGeom prst="rect">
                <a:avLst/>
              </a:prstGeom>
              <a:blipFill rotWithShape="0">
                <a:blip r:embed="rId3"/>
                <a:stretch>
                  <a:fillRect t="-1408" b="-22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23728" y="2731579"/>
                <a:ext cx="5832648" cy="408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𝟗</m:t>
                      </m:r>
                      <m:func>
                        <m:func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𝟑</m:t>
                      </m:r>
                      <m:func>
                        <m:func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2−2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2800" b="0" i="1" strike="sngStrike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trike="sngStrike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trike="sngStrike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800" b="0" i="1" strike="sngStrike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800" strike="sngStrike" dirty="0"/>
              </a:p>
              <a:p>
                <a:endParaRPr lang="en-GB" sz="1000" strike="sngStrike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𝟏𝟔𝟖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°, 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731579"/>
                <a:ext cx="5832648" cy="40816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817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Harder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836712"/>
            <a:ext cx="8188293" cy="27226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149080"/>
            <a:ext cx="8019705" cy="207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96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04EFA9D-1A05-F244-993E-83A44D4E38F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F2AD2FB-271F-6143-BB65-6BB9D809E21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10F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348EA7-D094-034E-8313-5819BAA5BE0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2842E13-A9FF-6E49-B20C-38EEA11DB189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 221-222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1A35D-F2A5-7F4F-88C3-8BEE1220F48D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326D20D-1CF8-D34E-BAF5-3EC9BC4D7D1F}"/>
              </a:ext>
            </a:extLst>
          </p:cNvPr>
          <p:cNvSpPr txBox="1"/>
          <p:nvPr/>
        </p:nvSpPr>
        <p:spPr>
          <a:xfrm>
            <a:off x="539552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E66F30-344A-D649-9219-1336B838987D}"/>
                  </a:ext>
                </a:extLst>
              </p:cNvPr>
              <p:cNvSpPr txBox="1"/>
              <p:nvPr/>
            </p:nvSpPr>
            <p:spPr>
              <a:xfrm>
                <a:off x="395536" y="2492896"/>
                <a:ext cx="417646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2010 1C] </a:t>
                </a:r>
                <a:r>
                  <a:rPr lang="en-GB" dirty="0"/>
                  <a:t>In the range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/>
                  <a:t>,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Has how many solutions?</a:t>
                </a:r>
              </a:p>
              <a:p>
                <a:endParaRPr lang="en-GB" dirty="0"/>
              </a:p>
              <a:p>
                <a:r>
                  <a:rPr lang="en-GB" b="1" dirty="0"/>
                  <a:t>There are multiple ways to do this, including factorising LHS to </a:t>
                </a:r>
                <a:br>
                  <a:rPr lang="en-GB" b="1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)(</m:t>
                    </m:r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, but dividing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b="1" dirty="0"/>
                  <a:t> gives: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𝒐𝒓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tan </a:t>
                </a:r>
                <a:r>
                  <a:rPr lang="en-GB" b="1" u="sng" dirty="0"/>
                  <a:t>always</a:t>
                </a:r>
                <a:r>
                  <a:rPr lang="en-GB" b="1" dirty="0"/>
                  <a:t> gives a pair of solutions per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𝟑𝟔𝟎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1" dirty="0"/>
                  <a:t>, so there are 4 solutions.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E66F30-344A-D649-9219-1336B8389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492896"/>
                <a:ext cx="4176464" cy="3970318"/>
              </a:xfrm>
              <a:prstGeom prst="rect">
                <a:avLst/>
              </a:prstGeom>
              <a:blipFill>
                <a:blip r:embed="rId2"/>
                <a:stretch>
                  <a:fillRect l="-1212" t="-637" r="-1515" b="-1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18044B-6106-AD45-8AFE-8B59D53C4DE3}"/>
                  </a:ext>
                </a:extLst>
              </p:cNvPr>
              <p:cNvSpPr txBox="1"/>
              <p:nvPr/>
            </p:nvSpPr>
            <p:spPr>
              <a:xfrm>
                <a:off x="5343004" y="2485172"/>
                <a:ext cx="3661296" cy="3559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2014 1E] </a:t>
                </a:r>
                <a:r>
                  <a:rPr lang="en-GB" dirty="0"/>
                  <a:t>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varies over the real numbers, the largest value taken by the function </a:t>
                </a:r>
                <a:br>
                  <a:rPr lang="en-GB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  <m:func>
                              <m:func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equals what?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unc>
                                <m:func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1" i="0" smtClean="0">
                                          <a:latin typeface="Cambria Math" panose="02040503050406030204" pitchFamily="18" charset="0"/>
                                        </a:rPr>
                                        <m:t>𝐜𝐨𝐬</m:t>
                                      </m:r>
                                    </m:e>
                                    <m:sup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unc>
                                <m:func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b="1" i="0" smtClean="0"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unc>
                                <m:func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1" i="0" smtClean="0">
                                          <a:latin typeface="Cambria Math" panose="02040503050406030204" pitchFamily="18" charset="0"/>
                                        </a:rPr>
                                        <m:t>𝐜𝐨𝐬</m:t>
                                      </m:r>
                                    </m:e>
                                    <m:sup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func>
                                <m:func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b="1" i="0" smtClean="0"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GB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func>
                                        <m:funcPr>
                                          <m:ctrlPr>
                                            <a:rPr lang="en-GB" b="1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a:rPr lang="en-GB" b="1" i="0" smtClean="0">
                                              <a:latin typeface="Cambria Math" panose="02040503050406030204" pitchFamily="18" charset="0"/>
                                            </a:rPr>
                                            <m:t>𝐜𝐨𝐬</m:t>
                                          </m:r>
                                        </m:fName>
                                        <m:e>
                                          <m:r>
                                            <a:rPr lang="en-GB" b="1" i="1" smtClean="0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GB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br>
                  <a:rPr lang="en-GB" b="1" dirty="0"/>
                </a:br>
                <a:endParaRPr lang="en-GB" b="1" dirty="0"/>
              </a:p>
              <a:p>
                <a:r>
                  <a:rPr lang="en-GB" b="1" dirty="0"/>
                  <a:t>We can make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b="1" dirty="0"/>
                  <a:t>, thus giving a maximum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𝟑𝟔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18044B-6106-AD45-8AFE-8B59D53C4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004" y="2485172"/>
                <a:ext cx="3661296" cy="3559501"/>
              </a:xfrm>
              <a:prstGeom prst="rect">
                <a:avLst/>
              </a:prstGeom>
              <a:blipFill>
                <a:blip r:embed="rId3"/>
                <a:stretch>
                  <a:fillRect l="-1384" t="-712" r="-1384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76B17F1-61E1-A347-8B80-FA04AEBEE73F}"/>
              </a:ext>
            </a:extLst>
          </p:cNvPr>
          <p:cNvSpPr/>
          <p:nvPr/>
        </p:nvSpPr>
        <p:spPr>
          <a:xfrm>
            <a:off x="179512" y="258814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5D1EB-8293-744D-A2BC-F1EFE0345005}"/>
              </a:ext>
            </a:extLst>
          </p:cNvPr>
          <p:cNvSpPr/>
          <p:nvPr/>
        </p:nvSpPr>
        <p:spPr>
          <a:xfrm>
            <a:off x="5004048" y="258814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3CD373-8DD4-AE4A-8D81-4F0C2E8ADF50}"/>
              </a:ext>
            </a:extLst>
          </p:cNvPr>
          <p:cNvSpPr/>
          <p:nvPr/>
        </p:nvSpPr>
        <p:spPr>
          <a:xfrm>
            <a:off x="395536" y="3779282"/>
            <a:ext cx="4254254" cy="27791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3B726F-2209-F44E-933D-199FD5767B24}"/>
              </a:ext>
            </a:extLst>
          </p:cNvPr>
          <p:cNvSpPr/>
          <p:nvPr/>
        </p:nvSpPr>
        <p:spPr>
          <a:xfrm>
            <a:off x="5252864" y="4051300"/>
            <a:ext cx="3639616" cy="25466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1A5B1B-C351-0941-BCC9-5F045AA3E886}"/>
              </a:ext>
            </a:extLst>
          </p:cNvPr>
          <p:cNvSpPr txBox="1"/>
          <p:nvPr/>
        </p:nvSpPr>
        <p:spPr>
          <a:xfrm>
            <a:off x="4525013" y="138371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Q2-3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Q4-5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Q6-9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315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30765</TotalTime>
  <Words>289</Words>
  <Application>Microsoft Macintosh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1182</cp:revision>
  <dcterms:created xsi:type="dcterms:W3CDTF">2013-02-28T07:36:55Z</dcterms:created>
  <dcterms:modified xsi:type="dcterms:W3CDTF">2019-09-14T13:05:57Z</dcterms:modified>
</cp:coreProperties>
</file>