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1" r:id="rId2"/>
    <p:sldId id="482" r:id="rId3"/>
    <p:sldId id="656" r:id="rId4"/>
    <p:sldId id="689" r:id="rId5"/>
    <p:sldId id="674" r:id="rId6"/>
    <p:sldId id="690" r:id="rId7"/>
    <p:sldId id="645" r:id="rId8"/>
    <p:sldId id="675" r:id="rId9"/>
    <p:sldId id="691" r:id="rId10"/>
    <p:sldId id="692" r:id="rId11"/>
    <p:sldId id="693" r:id="rId12"/>
    <p:sldId id="6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69" d="100"/>
          <a:sy n="69" d="100"/>
        </p:scale>
        <p:origin x="1268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Further Stats 1 Chapter 5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Central Limit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986543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22</a:t>
            </a:r>
            <a:r>
              <a:rPr lang="en-GB" baseline="30000" dirty="0"/>
              <a:t>nd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54FC7B-17AB-41C0-8A60-717EC7336B2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9C412A-CFF5-4C27-A35B-06D1AF6B3E4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CLT with Poisson, Binomial and Geometric </a:t>
              </a:r>
              <a:r>
                <a:rPr lang="en-GB" sz="3200" dirty="0" err="1">
                  <a:latin typeface="+mj-lt"/>
                </a:rPr>
                <a:t>Distribs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F8E80E-C228-426A-93E8-FE5BFE0068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45C68B-121E-4625-AB26-8DBC40BD377D}"/>
              </a:ext>
            </a:extLst>
          </p:cNvPr>
          <p:cNvSpPr txBox="1"/>
          <p:nvPr/>
        </p:nvSpPr>
        <p:spPr>
          <a:xfrm>
            <a:off x="264118" y="823427"/>
            <a:ext cx="8654932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supermarket manager is trying to model the number of customers that visit her store each day. She observes that, on average, 20 new customers enter the store every minute.</a:t>
            </a:r>
          </a:p>
          <a:p>
            <a:pPr marL="342900" indent="-342900">
              <a:buAutoNum type="alphaLcParenBoth"/>
            </a:pPr>
            <a:r>
              <a:rPr lang="en-GB" dirty="0"/>
              <a:t>Calculate the probability that fewer than 15 customers arrive in a given minute.</a:t>
            </a:r>
          </a:p>
          <a:p>
            <a:pPr marL="342900" indent="-342900">
              <a:buAutoNum type="alphaLcParenBoth"/>
            </a:pPr>
            <a:r>
              <a:rPr lang="en-GB" dirty="0"/>
              <a:t>Find the probability that in one hour no more than 1150 customers arrive.</a:t>
            </a:r>
          </a:p>
          <a:p>
            <a:pPr marL="342900" indent="-342900">
              <a:buAutoNum type="alphaLcParenBoth"/>
            </a:pPr>
            <a:r>
              <a:rPr lang="en-GB" dirty="0"/>
              <a:t>Use the Central Limit Theorem to estimate the probability that in one hour no more than 1150 customers arrive. Compare your answer to part </a:t>
            </a:r>
            <a:r>
              <a:rPr lang="en-GB" b="1" dirty="0"/>
              <a:t>b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08CF4-B1DA-4915-AC6C-E52B60E585A9}"/>
                  </a:ext>
                </a:extLst>
              </p:cNvPr>
              <p:cNvSpPr txBox="1"/>
              <p:nvPr/>
            </p:nvSpPr>
            <p:spPr>
              <a:xfrm>
                <a:off x="454208" y="3031240"/>
                <a:ext cx="8580064" cy="369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denote the number of customers that arrive in a minute.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𝑃𝑜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(20)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=0.1049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denote the number of customers that arrive in an hour.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𝑃𝑜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60×20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(1200)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≤1150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=0.07589 (4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could consider each of the 60 minutes as a separate sample. Thus the observed average customers per minute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1150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=19.1666…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, by CLT,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20,</m:t>
                        </m:r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den>
                                </m:f>
                              </m:e>
                            </m:rad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≤1150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=0.0745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which is close, so approximation using CLT is a good one.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08CF4-B1DA-4915-AC6C-E52B60E5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8" y="3031240"/>
                <a:ext cx="8580064" cy="3698577"/>
              </a:xfrm>
              <a:prstGeom prst="rect">
                <a:avLst/>
              </a:prstGeom>
              <a:blipFill>
                <a:blip r:embed="rId2"/>
                <a:stretch>
                  <a:fillRect l="-640" t="-824" b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3AF171A-6489-4939-87BF-DFA037EDCCF9}"/>
              </a:ext>
            </a:extLst>
          </p:cNvPr>
          <p:cNvSpPr/>
          <p:nvPr/>
        </p:nvSpPr>
        <p:spPr>
          <a:xfrm>
            <a:off x="154390" y="3104392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D0624-B3BA-4B58-A467-4D0EDDA1EAB0}"/>
              </a:ext>
            </a:extLst>
          </p:cNvPr>
          <p:cNvSpPr/>
          <p:nvPr/>
        </p:nvSpPr>
        <p:spPr>
          <a:xfrm>
            <a:off x="150284" y="3861048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AA9DA-EDD6-4A1B-808D-4FA33706E3D0}"/>
              </a:ext>
            </a:extLst>
          </p:cNvPr>
          <p:cNvSpPr/>
          <p:nvPr/>
        </p:nvSpPr>
        <p:spPr>
          <a:xfrm>
            <a:off x="152337" y="4994056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BEC5-8351-4C3B-9C7C-0BDA7E405868}"/>
                  </a:ext>
                </a:extLst>
              </p:cNvPr>
              <p:cNvSpPr txBox="1"/>
              <p:nvPr/>
            </p:nvSpPr>
            <p:spPr>
              <a:xfrm>
                <a:off x="6651229" y="3360725"/>
                <a:ext cx="2410616" cy="15510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(c) is an unusual way of solving the problem. Using the Stats Year 2 approach, we could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𝑃𝑜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(1200)</m:t>
                    </m:r>
                  </m:oMath>
                </a14:m>
                <a:r>
                  <a:rPr lang="en-GB" sz="1300" dirty="0"/>
                  <a:t> and directly use a normal approximation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3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(1200,</m:t>
                    </m:r>
                    <m:sSup>
                      <m:sSup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1200</m:t>
                            </m:r>
                          </m:e>
                        </m:rad>
                      </m:e>
                      <m: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, finding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&lt;1150.5)</m:t>
                    </m:r>
                  </m:oMath>
                </a14:m>
                <a:endParaRPr lang="en-GB" sz="1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BEC5-8351-4C3B-9C7C-0BDA7E40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29" y="3360725"/>
                <a:ext cx="2410616" cy="1551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B28DA-12E6-436A-8A9C-33C2E41EB46E}"/>
              </a:ext>
            </a:extLst>
          </p:cNvPr>
          <p:cNvCxnSpPr/>
          <p:nvPr/>
        </p:nvCxnSpPr>
        <p:spPr>
          <a:xfrm flipH="1">
            <a:off x="8398216" y="4935333"/>
            <a:ext cx="216024" cy="23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A082457-313D-4B38-AED2-4183EEF01E55}"/>
              </a:ext>
            </a:extLst>
          </p:cNvPr>
          <p:cNvSpPr/>
          <p:nvPr/>
        </p:nvSpPr>
        <p:spPr>
          <a:xfrm>
            <a:off x="448748" y="3104393"/>
            <a:ext cx="7651643" cy="540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E289-8D4E-4D33-B7C7-A9DAA47F4E0F}"/>
              </a:ext>
            </a:extLst>
          </p:cNvPr>
          <p:cNvSpPr/>
          <p:nvPr/>
        </p:nvSpPr>
        <p:spPr>
          <a:xfrm>
            <a:off x="448747" y="3861047"/>
            <a:ext cx="7671796" cy="9206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8F13C-4381-4879-8E3F-39D5A681ECF7}"/>
              </a:ext>
            </a:extLst>
          </p:cNvPr>
          <p:cNvSpPr/>
          <p:nvPr/>
        </p:nvSpPr>
        <p:spPr>
          <a:xfrm>
            <a:off x="438670" y="4979688"/>
            <a:ext cx="8470437" cy="1765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AAF95C-AAEE-4295-A39E-F1D1AEF127E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ADC088-97B5-4097-9D7F-8B96499F2A5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F78A1C-6E58-4536-8D23-85C8331327D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141FA-E4C0-4B4D-B22B-DBDCB74B2636}"/>
                  </a:ext>
                </a:extLst>
              </p:cNvPr>
              <p:cNvSpPr txBox="1"/>
              <p:nvPr/>
            </p:nvSpPr>
            <p:spPr>
              <a:xfrm>
                <a:off x="264118" y="823427"/>
                <a:ext cx="8654932" cy="24244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Billy is the captain of a football team. Each week he gets a team together by calling his friends one by one and asking if they would like to play. The probability of each friend agreeing to play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 Once he has 10 other players he stops calling.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Calculate the number of friends Billy expects to have a call to find 10 other players.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Find the probability that Billy has to call exactly 12 friends.</a:t>
                </a:r>
              </a:p>
              <a:p>
                <a:r>
                  <a:rPr lang="en-GB" dirty="0"/>
                  <a:t>In a season, Billy’s team plays 25 matches.</a:t>
                </a:r>
              </a:p>
              <a:p>
                <a:r>
                  <a:rPr lang="en-GB" dirty="0"/>
                  <a:t>(c) Estimate the probability that the mean number of calls per match Billy had to make was less than 15.5.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141FA-E4C0-4B4D-B22B-DBDCB74B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8" y="823427"/>
                <a:ext cx="8654932" cy="2424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BEEEE-A852-4294-88EC-282EFD50285D}"/>
                  </a:ext>
                </a:extLst>
              </p:cNvPr>
              <p:cNvSpPr txBox="1"/>
              <p:nvPr/>
            </p:nvSpPr>
            <p:spPr>
              <a:xfrm>
                <a:off x="674936" y="3314700"/>
                <a:ext cx="5760640" cy="333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be the number of friends Billy calls. Then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endParaRPr lang="en-GB" sz="4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=0.1060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sz="5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10×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=7.5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a sample of size 25,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approximately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7.5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15,0.3</m:t>
                        </m:r>
                      </m:e>
                    </m:d>
                  </m:oMath>
                </a14:m>
                <a:r>
                  <a:rPr lang="en-GB" dirty="0"/>
                  <a:t> by the CLT.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&lt;15.5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≈0.8193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BEEEE-A852-4294-88EC-282EFD502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6" y="3314700"/>
                <a:ext cx="5760640" cy="3330976"/>
              </a:xfrm>
              <a:prstGeom prst="rect">
                <a:avLst/>
              </a:prstGeom>
              <a:blipFill>
                <a:blip r:embed="rId3"/>
                <a:stretch>
                  <a:fillRect l="-952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FC974A-F003-4255-A597-F2730AA80F83}"/>
              </a:ext>
            </a:extLst>
          </p:cNvPr>
          <p:cNvSpPr/>
          <p:nvPr/>
        </p:nvSpPr>
        <p:spPr>
          <a:xfrm>
            <a:off x="273643" y="3352800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53757-00D3-4BE4-B169-99BF23582DB8}"/>
              </a:ext>
            </a:extLst>
          </p:cNvPr>
          <p:cNvSpPr/>
          <p:nvPr/>
        </p:nvSpPr>
        <p:spPr>
          <a:xfrm>
            <a:off x="258361" y="4154633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57F53-71A9-441C-AB25-09868D4742E0}"/>
              </a:ext>
            </a:extLst>
          </p:cNvPr>
          <p:cNvSpPr/>
          <p:nvPr/>
        </p:nvSpPr>
        <p:spPr>
          <a:xfrm>
            <a:off x="273643" y="4974474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AAAE0-D6B0-4CB4-83B5-B4F089F3984E}"/>
              </a:ext>
            </a:extLst>
          </p:cNvPr>
          <p:cNvSpPr/>
          <p:nvPr/>
        </p:nvSpPr>
        <p:spPr>
          <a:xfrm>
            <a:off x="549077" y="3357676"/>
            <a:ext cx="5140523" cy="68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6A2322-AEEF-460C-96CE-BFBDA9027E6E}"/>
              </a:ext>
            </a:extLst>
          </p:cNvPr>
          <p:cNvSpPr/>
          <p:nvPr/>
        </p:nvSpPr>
        <p:spPr>
          <a:xfrm>
            <a:off x="549077" y="4147662"/>
            <a:ext cx="5140523" cy="68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3C3BD-BB02-4C25-82E7-EBEDB41648AD}"/>
              </a:ext>
            </a:extLst>
          </p:cNvPr>
          <p:cNvSpPr/>
          <p:nvPr/>
        </p:nvSpPr>
        <p:spPr>
          <a:xfrm>
            <a:off x="549077" y="4980188"/>
            <a:ext cx="5140523" cy="1665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46D5E-558E-48D9-9773-3C7C34C028EC}"/>
                  </a:ext>
                </a:extLst>
              </p:cNvPr>
              <p:cNvSpPr txBox="1"/>
              <p:nvPr/>
            </p:nvSpPr>
            <p:spPr>
              <a:xfrm>
                <a:off x="6177384" y="3712840"/>
                <a:ext cx="2593955" cy="8678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Recap</a:t>
                </a:r>
                <a:r>
                  <a:rPr lang="en-GB" sz="1400" dirty="0"/>
                  <a:t>: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then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46D5E-558E-48D9-9773-3C7C34C02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84" y="3712840"/>
                <a:ext cx="2593955" cy="867866"/>
              </a:xfrm>
              <a:prstGeom prst="rect">
                <a:avLst/>
              </a:prstGeom>
              <a:blipFill>
                <a:blip r:embed="rId4"/>
                <a:stretch>
                  <a:fillRect l="-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81-82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1A7050-D7B5-E740-92B9-D981B5CB916E}"/>
              </a:ext>
            </a:extLst>
          </p:cNvPr>
          <p:cNvSpPr txBox="1"/>
          <p:nvPr/>
        </p:nvSpPr>
        <p:spPr>
          <a:xfrm>
            <a:off x="611560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Q5-8</a:t>
            </a:r>
            <a:endParaRPr lang="en-US" sz="2400" dirty="0"/>
          </a:p>
          <a:p>
            <a:r>
              <a:rPr lang="en-US" sz="24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329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2708920"/>
            <a:ext cx="9142856" cy="414908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B2A5AF-9A94-4B1B-A2E9-C09C3812F5CA}"/>
              </a:ext>
            </a:extLst>
          </p:cNvPr>
          <p:cNvSpPr/>
          <p:nvPr/>
        </p:nvSpPr>
        <p:spPr>
          <a:xfrm rot="17658006">
            <a:off x="5180262" y="419872"/>
            <a:ext cx="500229" cy="867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4B76-9F29-4C78-8DDD-620B09E7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99" y="3191213"/>
            <a:ext cx="2855604" cy="1461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 rot="4222378">
            <a:off x="4640264" y="2860659"/>
            <a:ext cx="439535" cy="11101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006805"/>
            <a:ext cx="38164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at: </a:t>
            </a:r>
            <a:r>
              <a:rPr lang="en-GB" b="1" dirty="0"/>
              <a:t>www.drfrostmaths.com</a:t>
            </a:r>
          </a:p>
          <a:p>
            <a:r>
              <a:rPr lang="en-GB" dirty="0"/>
              <a:t>Everything is </a:t>
            </a:r>
            <a:r>
              <a:rPr lang="en-GB" b="1" dirty="0"/>
              <a:t>completely free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14B93-6F65-4D15-B032-D10E3A45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1" y="412904"/>
            <a:ext cx="4677281" cy="2727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CDBDC-16F1-4D6E-8EE8-9C0EC814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176886"/>
            <a:ext cx="3822658" cy="23721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42284-375D-454F-85F8-93F142DA0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15635"/>
            <a:ext cx="3414469" cy="2104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3255775" y="5753024"/>
            <a:ext cx="1495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Teaching videos with topic tests to check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1EBB1B-FF68-4FD5-9DA7-1271C4D6AEDF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48CC1FA-AD5E-47D1-9A36-4BB7407BD27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Recap of Adding Random Variables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A2DDC4-D8A1-4E17-A7F6-5AEBF2ACCE0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238775-0039-444E-A4CF-EC0763253972}"/>
                  </a:ext>
                </a:extLst>
              </p:cNvPr>
              <p:cNvSpPr txBox="1"/>
              <p:nvPr/>
            </p:nvSpPr>
            <p:spPr>
              <a:xfrm>
                <a:off x="387146" y="866775"/>
                <a:ext cx="80732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we had a fair three-sided spinner, and span it twice, represented by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both of which are the same discrete uniform distribution: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238775-0039-444E-A4CF-EC076325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6" y="866775"/>
                <a:ext cx="8073285" cy="646331"/>
              </a:xfrm>
              <a:prstGeom prst="rect">
                <a:avLst/>
              </a:prstGeom>
              <a:blipFill>
                <a:blip r:embed="rId2"/>
                <a:stretch>
                  <a:fillRect l="-68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2282BC2-31D4-4FC9-A191-C2B7AE13FBF1}"/>
              </a:ext>
            </a:extLst>
          </p:cNvPr>
          <p:cNvGrpSpPr/>
          <p:nvPr/>
        </p:nvGrpSpPr>
        <p:grpSpPr>
          <a:xfrm>
            <a:off x="2601673" y="1556911"/>
            <a:ext cx="1562472" cy="1083385"/>
            <a:chOff x="993304" y="1769551"/>
            <a:chExt cx="1905000" cy="1440160"/>
          </a:xfrm>
        </p:grpSpPr>
        <p:sp>
          <p:nvSpPr>
            <p:cNvPr id="7" name="Can 5">
              <a:extLst>
                <a:ext uri="{FF2B5EF4-FFF2-40B4-BE49-F238E27FC236}">
                  <a16:creationId xmlns:a16="http://schemas.microsoft.com/office/drawing/2014/main" id="{BBF74DE7-CC71-4875-8D3D-AAF00D29050A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49FF6CC-C184-4962-A08D-F591DCE11C4F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7B0D637-5A54-431E-913F-9BCF72ED5736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F8D326-10FB-4D5E-B277-6486CAF5868C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n 9">
              <a:extLst>
                <a:ext uri="{FF2B5EF4-FFF2-40B4-BE49-F238E27FC236}">
                  <a16:creationId xmlns:a16="http://schemas.microsoft.com/office/drawing/2014/main" id="{4E86F3BD-8577-431A-89EC-389BD1B4AF7A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85A9A-E77D-4E19-9B77-F776141042BE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DC764D-1960-499F-B74E-E74C186F1CD3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514B1C-CF52-40C7-991D-69971E37EAD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FBE6F-FD0C-4867-A410-B8E1DEDC52C9}"/>
              </a:ext>
            </a:extLst>
          </p:cNvPr>
          <p:cNvGrpSpPr/>
          <p:nvPr/>
        </p:nvGrpSpPr>
        <p:grpSpPr>
          <a:xfrm>
            <a:off x="4833921" y="1582663"/>
            <a:ext cx="1562472" cy="1083385"/>
            <a:chOff x="993304" y="1769551"/>
            <a:chExt cx="1905000" cy="1440160"/>
          </a:xfrm>
        </p:grpSpPr>
        <p:sp>
          <p:nvSpPr>
            <p:cNvPr id="17" name="Can 5">
              <a:extLst>
                <a:ext uri="{FF2B5EF4-FFF2-40B4-BE49-F238E27FC236}">
                  <a16:creationId xmlns:a16="http://schemas.microsoft.com/office/drawing/2014/main" id="{BE9812DE-E96C-4E2C-ACED-53A9309C65AB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285158-AAA9-4D70-9795-7B6D0F9B863F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744819-A703-452C-9116-0A6A16851B46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9BB9A23-58C8-4076-B6C6-042588074245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an 9">
              <a:extLst>
                <a:ext uri="{FF2B5EF4-FFF2-40B4-BE49-F238E27FC236}">
                  <a16:creationId xmlns:a16="http://schemas.microsoft.com/office/drawing/2014/main" id="{15306CF1-686B-4343-85F7-AFE7B2005A54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1E4F6-7007-4C6F-A0A0-9A96DA15166B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5B6F55-D877-4E16-8387-5C1F9292A18B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7D9C62-2CC7-4F78-8EA6-861A44A9820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D4C67F4-2BA6-4DFF-B11B-73617A703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66443"/>
                  </p:ext>
                </p:extLst>
              </p:nvPr>
            </p:nvGraphicFramePr>
            <p:xfrm>
              <a:off x="2562151" y="2893398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D4C67F4-2BA6-4DFF-B11B-73617A703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66443"/>
                  </p:ext>
                </p:extLst>
              </p:nvPr>
            </p:nvGraphicFramePr>
            <p:xfrm>
              <a:off x="2562151" y="2893398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" t="-1639" r="-16548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885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885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885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" t="-61386" r="-16548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885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885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885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5F6C2DB-0AC7-441D-9202-6FE69354D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480567"/>
                  </p:ext>
                </p:extLst>
              </p:nvPr>
            </p:nvGraphicFramePr>
            <p:xfrm>
              <a:off x="4788024" y="2899990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5F6C2DB-0AC7-441D-9202-6FE69354D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480567"/>
                  </p:ext>
                </p:extLst>
              </p:nvPr>
            </p:nvGraphicFramePr>
            <p:xfrm>
              <a:off x="4788024" y="2899990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1639" r="-16548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61386" r="-16548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4CE652-EB03-4135-B147-B4022F0B84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23417"/>
                  </p:ext>
                </p:extLst>
              </p:nvPr>
            </p:nvGraphicFramePr>
            <p:xfrm>
              <a:off x="772363" y="4725144"/>
              <a:ext cx="3702740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425766">
                      <a:extLst>
                        <a:ext uri="{9D8B030D-6E8A-4147-A177-3AD203B41FA5}">
                          <a16:colId xmlns:a16="http://schemas.microsoft.com/office/drawing/2014/main" val="3042625732"/>
                        </a:ext>
                      </a:extLst>
                    </a:gridCol>
                    <a:gridCol w="631334">
                      <a:extLst>
                        <a:ext uri="{9D8B030D-6E8A-4147-A177-3AD203B41FA5}">
                          <a16:colId xmlns:a16="http://schemas.microsoft.com/office/drawing/2014/main" val="121767880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259227517"/>
                        </a:ext>
                      </a:extLst>
                    </a:gridCol>
                    <a:gridCol w="853552">
                      <a:extLst>
                        <a:ext uri="{9D8B030D-6E8A-4147-A177-3AD203B41FA5}">
                          <a16:colId xmlns:a16="http://schemas.microsoft.com/office/drawing/2014/main" val="35035047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548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39336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26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436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4CE652-EB03-4135-B147-B4022F0B84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23417"/>
                  </p:ext>
                </p:extLst>
              </p:nvPr>
            </p:nvGraphicFramePr>
            <p:xfrm>
              <a:off x="772363" y="4725144"/>
              <a:ext cx="3702740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425766">
                      <a:extLst>
                        <a:ext uri="{9D8B030D-6E8A-4147-A177-3AD203B41FA5}">
                          <a16:colId xmlns:a16="http://schemas.microsoft.com/office/drawing/2014/main" val="3042625732"/>
                        </a:ext>
                      </a:extLst>
                    </a:gridCol>
                    <a:gridCol w="631334">
                      <a:extLst>
                        <a:ext uri="{9D8B030D-6E8A-4147-A177-3AD203B41FA5}">
                          <a16:colId xmlns:a16="http://schemas.microsoft.com/office/drawing/2014/main" val="121767880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259227517"/>
                        </a:ext>
                      </a:extLst>
                    </a:gridCol>
                    <a:gridCol w="853552">
                      <a:extLst>
                        <a:ext uri="{9D8B030D-6E8A-4147-A177-3AD203B41FA5}">
                          <a16:colId xmlns:a16="http://schemas.microsoft.com/office/drawing/2014/main" val="35035047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1639" r="-16196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1639" r="-26442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1639" r="-109924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1639" r="-2857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48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101639" r="-16196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101639" r="-26442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101639" r="-10992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101639" r="-2857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9336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201639" r="-16196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201639" r="-26442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201639" r="-10992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201639" r="-2857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26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301639" r="-16196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301639" r="-26442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301639" r="-1099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301639" r="-285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4368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0C78CDB-8F3F-40FE-9097-8DB1484F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710468"/>
                  </p:ext>
                </p:extLst>
              </p:nvPr>
            </p:nvGraphicFramePr>
            <p:xfrm>
              <a:off x="5566827" y="4650830"/>
              <a:ext cx="2529584" cy="97764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70624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0C78CDB-8F3F-40FE-9097-8DB1484F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710468"/>
                  </p:ext>
                </p:extLst>
              </p:nvPr>
            </p:nvGraphicFramePr>
            <p:xfrm>
              <a:off x="5566827" y="4650830"/>
              <a:ext cx="2529584" cy="97764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70624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9" t="-1639" r="-281818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1967" t="-1639" r="-40819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419" t="-1639" r="-301613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3607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3607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83607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9" t="-61386" r="-28181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1967" t="-61386" r="-40819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419" t="-61386" r="-30161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3607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3607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83607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9A41D3F4-0F6C-478A-9219-D250D8252602}"/>
              </a:ext>
            </a:extLst>
          </p:cNvPr>
          <p:cNvSpPr/>
          <p:nvPr/>
        </p:nvSpPr>
        <p:spPr>
          <a:xfrm>
            <a:off x="4271053" y="5466824"/>
            <a:ext cx="1194229" cy="1944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ABF91D-80EB-4B5E-9A7D-56FFE2E5CB8A}"/>
                  </a:ext>
                </a:extLst>
              </p:cNvPr>
              <p:cNvSpPr txBox="1"/>
              <p:nvPr/>
            </p:nvSpPr>
            <p:spPr>
              <a:xfrm>
                <a:off x="348283" y="3968105"/>
                <a:ext cx="6768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would represent the distribution of adding each possible outcome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with each possible outcome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ABF91D-80EB-4B5E-9A7D-56FFE2E5C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83" y="3968105"/>
                <a:ext cx="6768752" cy="646331"/>
              </a:xfrm>
              <a:prstGeom prst="rect">
                <a:avLst/>
              </a:prstGeom>
              <a:blipFill>
                <a:blip r:embed="rId7"/>
                <a:stretch>
                  <a:fillRect l="-72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44498-E83A-4B9F-A032-1EE8CA1A5567}"/>
                  </a:ext>
                </a:extLst>
              </p:cNvPr>
              <p:cNvSpPr txBox="1"/>
              <p:nvPr/>
            </p:nvSpPr>
            <p:spPr>
              <a:xfrm>
                <a:off x="1316782" y="6230069"/>
                <a:ext cx="2448272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Each combined outcome has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44498-E83A-4B9F-A032-1EE8CA1A5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82" y="6230069"/>
                <a:ext cx="2448272" cy="613117"/>
              </a:xfrm>
              <a:prstGeom prst="rect">
                <a:avLst/>
              </a:prstGeom>
              <a:blipFill>
                <a:blip r:embed="rId8"/>
                <a:stretch>
                  <a:fillRect l="-746"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CF69E5-40AF-451F-83B8-B618F5169F5A}"/>
              </a:ext>
            </a:extLst>
          </p:cNvPr>
          <p:cNvCxnSpPr/>
          <p:nvPr/>
        </p:nvCxnSpPr>
        <p:spPr>
          <a:xfrm>
            <a:off x="6098361" y="6597352"/>
            <a:ext cx="164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90068D-13F1-4E5C-9369-733348E4EDFC}"/>
              </a:ext>
            </a:extLst>
          </p:cNvPr>
          <p:cNvCxnSpPr>
            <a:cxnSpLocks/>
          </p:cNvCxnSpPr>
          <p:nvPr/>
        </p:nvCxnSpPr>
        <p:spPr>
          <a:xfrm flipV="1">
            <a:off x="6098361" y="5733256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864543-4849-4AD5-A538-BEABD57392F0}"/>
              </a:ext>
            </a:extLst>
          </p:cNvPr>
          <p:cNvCxnSpPr>
            <a:cxnSpLocks/>
          </p:cNvCxnSpPr>
          <p:nvPr/>
        </p:nvCxnSpPr>
        <p:spPr>
          <a:xfrm flipV="1">
            <a:off x="6396393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22F070-C962-4514-97AF-EC6A5FCAEF8E}"/>
              </a:ext>
            </a:extLst>
          </p:cNvPr>
          <p:cNvCxnSpPr>
            <a:cxnSpLocks/>
          </p:cNvCxnSpPr>
          <p:nvPr/>
        </p:nvCxnSpPr>
        <p:spPr>
          <a:xfrm flipH="1" flipV="1">
            <a:off x="6588120" y="6208504"/>
            <a:ext cx="355" cy="388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EA6F56-CA6B-4B0C-AF91-080302D0A6AC}"/>
              </a:ext>
            </a:extLst>
          </p:cNvPr>
          <p:cNvCxnSpPr>
            <a:cxnSpLocks/>
          </p:cNvCxnSpPr>
          <p:nvPr/>
        </p:nvCxnSpPr>
        <p:spPr>
          <a:xfrm flipH="1" flipV="1">
            <a:off x="6776665" y="6017324"/>
            <a:ext cx="357" cy="574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36F184-3708-4A30-87F4-0E24D082A4A4}"/>
              </a:ext>
            </a:extLst>
          </p:cNvPr>
          <p:cNvCxnSpPr>
            <a:cxnSpLocks/>
          </p:cNvCxnSpPr>
          <p:nvPr/>
        </p:nvCxnSpPr>
        <p:spPr>
          <a:xfrm flipH="1" flipV="1">
            <a:off x="6974636" y="6212992"/>
            <a:ext cx="355" cy="388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48155B-5976-48EC-9BB1-1B388967CCDB}"/>
              </a:ext>
            </a:extLst>
          </p:cNvPr>
          <p:cNvCxnSpPr>
            <a:cxnSpLocks/>
          </p:cNvCxnSpPr>
          <p:nvPr/>
        </p:nvCxnSpPr>
        <p:spPr>
          <a:xfrm flipV="1">
            <a:off x="7188101" y="6379380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2EB224-C5ED-4B76-A786-8C3491083B4B}"/>
                  </a:ext>
                </a:extLst>
              </p:cNvPr>
              <p:cNvSpPr txBox="1"/>
              <p:nvPr/>
            </p:nvSpPr>
            <p:spPr>
              <a:xfrm>
                <a:off x="5645057" y="5669756"/>
                <a:ext cx="3580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2EB224-C5ED-4B76-A786-8C3491083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57" y="5669756"/>
                <a:ext cx="358053" cy="276999"/>
              </a:xfrm>
              <a:prstGeom prst="rect">
                <a:avLst/>
              </a:prstGeom>
              <a:blipFill>
                <a:blip r:embed="rId9"/>
                <a:stretch>
                  <a:fillRect r="-3050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47CBD3-6C9E-4D81-B70B-6DFD9D86761B}"/>
                  </a:ext>
                </a:extLst>
              </p:cNvPr>
              <p:cNvSpPr txBox="1"/>
              <p:nvPr/>
            </p:nvSpPr>
            <p:spPr>
              <a:xfrm>
                <a:off x="7693005" y="6428267"/>
                <a:ext cx="219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47CBD3-6C9E-4D81-B70B-6DFD9D86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05" y="6428267"/>
                <a:ext cx="219096" cy="276999"/>
              </a:xfrm>
              <a:prstGeom prst="rect">
                <a:avLst/>
              </a:prstGeom>
              <a:blipFill>
                <a:blip r:embed="rId10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CA7D77-C037-47B8-A706-45DDFBC4D18C}"/>
                  </a:ext>
                </a:extLst>
              </p:cNvPr>
              <p:cNvSpPr txBox="1"/>
              <p:nvPr/>
            </p:nvSpPr>
            <p:spPr>
              <a:xfrm>
                <a:off x="6181390" y="6587884"/>
                <a:ext cx="14149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2   3   4    5    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CA7D77-C037-47B8-A706-45DDFBC4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90" y="6587884"/>
                <a:ext cx="141494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AA9BEC7-455D-403E-A9E8-249C3065BB9A}"/>
              </a:ext>
            </a:extLst>
          </p:cNvPr>
          <p:cNvSpPr txBox="1"/>
          <p:nvPr/>
        </p:nvSpPr>
        <p:spPr>
          <a:xfrm>
            <a:off x="7320106" y="5700489"/>
            <a:ext cx="168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Already, the shape of the distribution is vaguely resembling a well-known distribution…</a:t>
            </a:r>
          </a:p>
        </p:txBody>
      </p:sp>
    </p:spTree>
    <p:extLst>
      <p:ext uri="{BB962C8B-B14F-4D97-AF65-F5344CB8AC3E}">
        <p14:creationId xmlns:p14="http://schemas.microsoft.com/office/powerpoint/2010/main" val="6245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0FD88-4C8C-45AC-8C07-51044CE1FC9A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509CD53-E1B1-4ED2-A8A7-3A319385BFE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Adding Random Variables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57D10CB-6F2F-4264-A48D-02D42A6122B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DDFE7A-B96F-4F17-AC65-A5BC6222123D}"/>
              </a:ext>
            </a:extLst>
          </p:cNvPr>
          <p:cNvGrpSpPr/>
          <p:nvPr/>
        </p:nvGrpSpPr>
        <p:grpSpPr>
          <a:xfrm>
            <a:off x="1745996" y="835457"/>
            <a:ext cx="1562472" cy="1083385"/>
            <a:chOff x="993304" y="1769551"/>
            <a:chExt cx="1905000" cy="1440160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AD17551E-82AC-4589-810F-408946179BFE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F796F4-F0FF-426C-86EB-B16742FDC97E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333151-0DD1-4934-8C8E-3D1CC8705129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98D2A9-C41F-4B99-9FB8-BA8EC90ADDB4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A2EDDAFC-442C-449F-B74B-723C1FF1AB08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CE1383-D7D0-4C83-B91D-39F35B5E2C6F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2E635A-E047-4585-A363-ABD59518AFBC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96F80-7692-4163-869D-C0FA0357CF8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624B8-BDFC-4C19-84F4-4543426C5FF9}"/>
              </a:ext>
            </a:extLst>
          </p:cNvPr>
          <p:cNvGrpSpPr/>
          <p:nvPr/>
        </p:nvGrpSpPr>
        <p:grpSpPr>
          <a:xfrm>
            <a:off x="3491880" y="836712"/>
            <a:ext cx="1562472" cy="1083385"/>
            <a:chOff x="993304" y="1769551"/>
            <a:chExt cx="1905000" cy="1440160"/>
          </a:xfrm>
        </p:grpSpPr>
        <p:sp>
          <p:nvSpPr>
            <p:cNvPr id="15" name="Can 5">
              <a:extLst>
                <a:ext uri="{FF2B5EF4-FFF2-40B4-BE49-F238E27FC236}">
                  <a16:creationId xmlns:a16="http://schemas.microsoft.com/office/drawing/2014/main" id="{AB93BEE5-5E21-404F-A23E-C6095AA5FBF9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791C810-DC0A-4F35-9877-59EE2A4A348B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082E610-E080-448D-BDA7-CCA2FB14A8B1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C17F329-9058-44EA-96A3-03C74B086FB3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an 9">
              <a:extLst>
                <a:ext uri="{FF2B5EF4-FFF2-40B4-BE49-F238E27FC236}">
                  <a16:creationId xmlns:a16="http://schemas.microsoft.com/office/drawing/2014/main" id="{D6EED6E4-A22D-484A-8A29-0D897A441188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AE4CD-DE97-4302-95A7-CB9731EE8C93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CE8857-EE64-483B-A182-192E5E4E324E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65A77E-BC4C-4162-8D0A-9BBA600F4D57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1D42A-B92F-4E2B-9A7A-7AEFC87AF284}"/>
              </a:ext>
            </a:extLst>
          </p:cNvPr>
          <p:cNvGrpSpPr/>
          <p:nvPr/>
        </p:nvGrpSpPr>
        <p:grpSpPr>
          <a:xfrm>
            <a:off x="5220072" y="781661"/>
            <a:ext cx="1562472" cy="1083385"/>
            <a:chOff x="993304" y="1769551"/>
            <a:chExt cx="1905000" cy="1440160"/>
          </a:xfrm>
        </p:grpSpPr>
        <p:sp>
          <p:nvSpPr>
            <p:cNvPr id="24" name="Can 5">
              <a:extLst>
                <a:ext uri="{FF2B5EF4-FFF2-40B4-BE49-F238E27FC236}">
                  <a16:creationId xmlns:a16="http://schemas.microsoft.com/office/drawing/2014/main" id="{A0B2AD30-BB87-4B7E-AAD0-6AEC91F9DEAE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9B84561-6DB9-487D-A5B3-538D39FDB2F5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6119587-5034-4990-BF99-95663B41A380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65910FF-D319-4ED2-9865-DF4671376BA5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n 9">
              <a:extLst>
                <a:ext uri="{FF2B5EF4-FFF2-40B4-BE49-F238E27FC236}">
                  <a16:creationId xmlns:a16="http://schemas.microsoft.com/office/drawing/2014/main" id="{6F72CA71-6047-4BCF-88C7-B548A3767422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E65DA2-230B-45D3-89B3-ABE665A49E69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A630B5-AD89-4C82-8105-B4EF5F466280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1369B1-158D-4810-9474-D8A591485D0D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C6449-1F83-4FC7-955F-7249A194EC43}"/>
                  </a:ext>
                </a:extLst>
              </p:cNvPr>
              <p:cNvSpPr txBox="1"/>
              <p:nvPr/>
            </p:nvSpPr>
            <p:spPr>
              <a:xfrm>
                <a:off x="2140473" y="2065744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C6449-1F83-4FC7-955F-7249A194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73" y="2065744"/>
                <a:ext cx="89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92B5B5-0A50-4D99-87C1-1FB8503A15F2}"/>
                  </a:ext>
                </a:extLst>
              </p:cNvPr>
              <p:cNvSpPr txBox="1"/>
              <p:nvPr/>
            </p:nvSpPr>
            <p:spPr>
              <a:xfrm>
                <a:off x="3879674" y="2079358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92B5B5-0A50-4D99-87C1-1FB8503A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74" y="2079358"/>
                <a:ext cx="8951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21954D-3E13-4EE5-9BF1-BBC3270CC8DA}"/>
                  </a:ext>
                </a:extLst>
              </p:cNvPr>
              <p:cNvSpPr txBox="1"/>
              <p:nvPr/>
            </p:nvSpPr>
            <p:spPr>
              <a:xfrm>
                <a:off x="5627481" y="2059377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21954D-3E13-4EE5-9BF1-BBC3270C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481" y="2059377"/>
                <a:ext cx="8951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7081C8E8-8E78-4108-B567-66C397CE2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547041"/>
                  </p:ext>
                </p:extLst>
              </p:nvPr>
            </p:nvGraphicFramePr>
            <p:xfrm>
              <a:off x="660333" y="3062372"/>
              <a:ext cx="4112962" cy="97669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7081C8E8-8E78-4108-B567-66C397CE2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547041"/>
                  </p:ext>
                </p:extLst>
              </p:nvPr>
            </p:nvGraphicFramePr>
            <p:xfrm>
              <a:off x="660333" y="3062372"/>
              <a:ext cx="4112962" cy="97669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85" t="-1639" r="-50177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741" t="-1639" r="-6000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750" t="-1639" r="-507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3750" t="-1639" r="-407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8272" t="-1639" r="-302469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5000" t="-1639" r="-20625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7037" t="-1639" r="-103704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6250" t="-1639" r="-5000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5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85" t="-62000" r="-5017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741" t="-62000" r="-6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750" t="-62000" r="-5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3750" t="-62000" r="-4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8272" t="-62000" r="-30246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5000" t="-62000" r="-20625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7037" t="-62000" r="-10370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6250" t="-62000" r="-500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EFF4C1-EE30-4B10-B5ED-4646D58638BB}"/>
                  </a:ext>
                </a:extLst>
              </p:cNvPr>
              <p:cNvSpPr txBox="1"/>
              <p:nvPr/>
            </p:nvSpPr>
            <p:spPr>
              <a:xfrm>
                <a:off x="1104900" y="2374548"/>
                <a:ext cx="6979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Let’s now get a sample of </a:t>
                </a:r>
                <a:r>
                  <a:rPr lang="en-GB" b="1" dirty="0"/>
                  <a:t>3</a:t>
                </a:r>
                <a:r>
                  <a:rPr lang="en-GB" dirty="0"/>
                  <a:t> values, i.e. spin it 3 times: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EFF4C1-EE30-4B10-B5ED-4646D586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374548"/>
                <a:ext cx="6979305" cy="369332"/>
              </a:xfrm>
              <a:prstGeom prst="rect">
                <a:avLst/>
              </a:prstGeom>
              <a:blipFill>
                <a:blip r:embed="rId6"/>
                <a:stretch>
                  <a:fillRect l="-26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B2F9D9-743A-4607-851A-8637501FAA99}"/>
              </a:ext>
            </a:extLst>
          </p:cNvPr>
          <p:cNvCxnSpPr/>
          <p:nvPr/>
        </p:nvCxnSpPr>
        <p:spPr>
          <a:xfrm>
            <a:off x="5668582" y="3948402"/>
            <a:ext cx="164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342CF0-2208-4685-AF72-AE216A1F9639}"/>
              </a:ext>
            </a:extLst>
          </p:cNvPr>
          <p:cNvCxnSpPr>
            <a:cxnSpLocks/>
          </p:cNvCxnSpPr>
          <p:nvPr/>
        </p:nvCxnSpPr>
        <p:spPr>
          <a:xfrm flipH="1" flipV="1">
            <a:off x="5667201" y="2929475"/>
            <a:ext cx="1381" cy="101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C196CC-1CE0-4321-ABFA-4AD313F60B92}"/>
              </a:ext>
            </a:extLst>
          </p:cNvPr>
          <p:cNvCxnSpPr>
            <a:cxnSpLocks/>
          </p:cNvCxnSpPr>
          <p:nvPr/>
        </p:nvCxnSpPr>
        <p:spPr>
          <a:xfrm flipV="1">
            <a:off x="5871364" y="3788238"/>
            <a:ext cx="0" cy="160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6ED877-D8C6-4DBF-A98D-05F7307A53C2}"/>
              </a:ext>
            </a:extLst>
          </p:cNvPr>
          <p:cNvCxnSpPr>
            <a:cxnSpLocks/>
          </p:cNvCxnSpPr>
          <p:nvPr/>
        </p:nvCxnSpPr>
        <p:spPr>
          <a:xfrm flipH="1" flipV="1">
            <a:off x="6060901" y="3523200"/>
            <a:ext cx="2546" cy="425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E34AE5-733F-4D89-ABF9-972697A22A44}"/>
              </a:ext>
            </a:extLst>
          </p:cNvPr>
          <p:cNvCxnSpPr>
            <a:cxnSpLocks/>
          </p:cNvCxnSpPr>
          <p:nvPr/>
        </p:nvCxnSpPr>
        <p:spPr>
          <a:xfrm flipH="1" flipV="1">
            <a:off x="6251401" y="3135850"/>
            <a:ext cx="593" cy="807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C8E9B1-C1B4-41E2-AB55-2A97C8F65EA4}"/>
              </a:ext>
            </a:extLst>
          </p:cNvPr>
          <p:cNvCxnSpPr>
            <a:cxnSpLocks/>
          </p:cNvCxnSpPr>
          <p:nvPr/>
        </p:nvCxnSpPr>
        <p:spPr>
          <a:xfrm flipV="1">
            <a:off x="6449963" y="3008850"/>
            <a:ext cx="1463" cy="9440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2C9ED8-0AE1-47F0-8CD7-1B089A920E00}"/>
                  </a:ext>
                </a:extLst>
              </p:cNvPr>
              <p:cNvSpPr txBox="1"/>
              <p:nvPr/>
            </p:nvSpPr>
            <p:spPr>
              <a:xfrm>
                <a:off x="5199403" y="2843006"/>
                <a:ext cx="3580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2C9ED8-0AE1-47F0-8CD7-1B089A92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03" y="2843006"/>
                <a:ext cx="358053" cy="276999"/>
              </a:xfrm>
              <a:prstGeom prst="rect">
                <a:avLst/>
              </a:prstGeom>
              <a:blipFill>
                <a:blip r:embed="rId7"/>
                <a:stretch>
                  <a:fillRect r="-2881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0ECA19-6F81-4BAE-994A-29E608D4BADE}"/>
                  </a:ext>
                </a:extLst>
              </p:cNvPr>
              <p:cNvSpPr txBox="1"/>
              <p:nvPr/>
            </p:nvSpPr>
            <p:spPr>
              <a:xfrm>
                <a:off x="7263226" y="3779317"/>
                <a:ext cx="219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0ECA19-6F81-4BAE-994A-29E608D4B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226" y="3779317"/>
                <a:ext cx="219096" cy="276999"/>
              </a:xfrm>
              <a:prstGeom prst="rect">
                <a:avLst/>
              </a:prstGeom>
              <a:blipFill>
                <a:blip r:embed="rId8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26A899-2DC6-4AF2-A5C7-C132FA0AAB35}"/>
                  </a:ext>
                </a:extLst>
              </p:cNvPr>
              <p:cNvSpPr txBox="1"/>
              <p:nvPr/>
            </p:nvSpPr>
            <p:spPr>
              <a:xfrm>
                <a:off x="5656361" y="3938934"/>
                <a:ext cx="14149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3   4   5    6    7   8   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26A899-2DC6-4AF2-A5C7-C132FA0AA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61" y="3938934"/>
                <a:ext cx="1414945" cy="276999"/>
              </a:xfrm>
              <a:prstGeom prst="rect">
                <a:avLst/>
              </a:prstGeom>
              <a:blipFill>
                <a:blip r:embed="rId9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7F93F6-E406-43B3-A7D5-4A6A96720214}"/>
              </a:ext>
            </a:extLst>
          </p:cNvPr>
          <p:cNvCxnSpPr>
            <a:cxnSpLocks/>
          </p:cNvCxnSpPr>
          <p:nvPr/>
        </p:nvCxnSpPr>
        <p:spPr>
          <a:xfrm flipH="1" flipV="1">
            <a:off x="6660502" y="3141034"/>
            <a:ext cx="593" cy="807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2BBA4F-DC31-4FDF-A854-92FB53C3F884}"/>
              </a:ext>
            </a:extLst>
          </p:cNvPr>
          <p:cNvCxnSpPr>
            <a:cxnSpLocks/>
          </p:cNvCxnSpPr>
          <p:nvPr/>
        </p:nvCxnSpPr>
        <p:spPr>
          <a:xfrm flipH="1" flipV="1">
            <a:off x="6848408" y="3523200"/>
            <a:ext cx="2546" cy="425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15C9E3-7987-4868-BC09-3FCDA4487DDD}"/>
              </a:ext>
            </a:extLst>
          </p:cNvPr>
          <p:cNvCxnSpPr>
            <a:cxnSpLocks/>
          </p:cNvCxnSpPr>
          <p:nvPr/>
        </p:nvCxnSpPr>
        <p:spPr>
          <a:xfrm flipV="1">
            <a:off x="7033206" y="3791470"/>
            <a:ext cx="0" cy="160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56F9519-7CA4-4BE9-A0F5-16603A21D5C6}"/>
              </a:ext>
            </a:extLst>
          </p:cNvPr>
          <p:cNvSpPr txBox="1"/>
          <p:nvPr/>
        </p:nvSpPr>
        <p:spPr>
          <a:xfrm>
            <a:off x="7056116" y="2996894"/>
            <a:ext cx="152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That’s looking pretty damn like a normal distribution now…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88A68F-1F59-4999-951F-4E0ED630CAEA}"/>
                  </a:ext>
                </a:extLst>
              </p:cNvPr>
              <p:cNvSpPr txBox="1"/>
              <p:nvPr/>
            </p:nvSpPr>
            <p:spPr>
              <a:xfrm>
                <a:off x="645583" y="4200269"/>
                <a:ext cx="7917953" cy="48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divide each of these combined outcomes by 3, then we’d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88A68F-1F59-4999-951F-4E0ED630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83" y="4200269"/>
                <a:ext cx="7917953" cy="485582"/>
              </a:xfrm>
              <a:prstGeom prst="rect">
                <a:avLst/>
              </a:prstGeom>
              <a:blipFill>
                <a:blip r:embed="rId10"/>
                <a:stretch>
                  <a:fillRect l="-693" r="-154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AA4A59F-EB59-471E-8C3B-9C70216F06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58106"/>
                  </p:ext>
                </p:extLst>
              </p:nvPr>
            </p:nvGraphicFramePr>
            <p:xfrm>
              <a:off x="556496" y="4778008"/>
              <a:ext cx="4112962" cy="12126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AA4A59F-EB59-471E-8C3B-9C70216F06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58106"/>
                  </p:ext>
                </p:extLst>
              </p:nvPr>
            </p:nvGraphicFramePr>
            <p:xfrm>
              <a:off x="556496" y="4778008"/>
              <a:ext cx="4112962" cy="12126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85" t="-1000" r="-50177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2500" t="-1000" r="-60875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39506" t="-1000" r="-501235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43750" t="-1000" r="-4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43750" t="-1000" r="-3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43750" t="-1000" r="-2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635802" t="-1000" r="-104938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45000" t="-1000" r="-6250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5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85" t="-101000" r="-5017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2500" t="-101000" r="-60875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39506" t="-101000" r="-50123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43750" t="-101000" r="-4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43750" t="-101000" r="-3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43750" t="-101000" r="-2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635802" t="-101000" r="-10493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45000" t="-101000" r="-625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E4134C-CEFC-4014-A2C7-646E1AEB60B6}"/>
                  </a:ext>
                </a:extLst>
              </p:cNvPr>
              <p:cNvSpPr txBox="1"/>
              <p:nvPr/>
            </p:nvSpPr>
            <p:spPr>
              <a:xfrm>
                <a:off x="4850507" y="4752064"/>
                <a:ext cx="41129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So it appears that the distribution of possible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of the sample of 3 spins approximately forms a normal distribution; and becomes more normal as we increase the number of spinners in our sample. </a:t>
                </a:r>
                <a:r>
                  <a:rPr lang="en-GB" sz="1500" b="1" dirty="0"/>
                  <a:t>This will always occur regardless of what the distribution of the original spinner was </a:t>
                </a:r>
                <a:r>
                  <a:rPr lang="en-GB" sz="1500" dirty="0"/>
                  <a:t>(whether discrete uniform or otherwise), provided that we’re spinning the same spinner!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E4134C-CEFC-4014-A2C7-646E1AEB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07" y="4752064"/>
                <a:ext cx="4112962" cy="1938992"/>
              </a:xfrm>
              <a:prstGeom prst="rect">
                <a:avLst/>
              </a:prstGeom>
              <a:blipFill>
                <a:blip r:embed="rId12"/>
                <a:stretch>
                  <a:fillRect l="-593" t="-943" r="-890" b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8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Central Limit Theorem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A4600-4EDF-4E11-A36B-030DEE8CA106}"/>
                  </a:ext>
                </a:extLst>
              </p:cNvPr>
              <p:cNvSpPr txBox="1"/>
              <p:nvPr/>
            </p:nvSpPr>
            <p:spPr>
              <a:xfrm>
                <a:off x="391344" y="861095"/>
                <a:ext cx="8352928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central limit theorem says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is a random sample of size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from a population with mean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approximately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A4600-4EDF-4E11-A36B-030DEE8CA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861095"/>
                <a:ext cx="8352928" cy="801181"/>
              </a:xfrm>
              <a:prstGeom prst="rect">
                <a:avLst/>
              </a:prstGeom>
              <a:blipFill>
                <a:blip r:embed="rId2"/>
                <a:stretch>
                  <a:fillRect l="-437" t="-2941" r="-801"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17F657-F00C-4EE4-BA7A-DDBA78A52087}"/>
              </a:ext>
            </a:extLst>
          </p:cNvPr>
          <p:cNvSpPr txBox="1"/>
          <p:nvPr/>
        </p:nvSpPr>
        <p:spPr>
          <a:xfrm>
            <a:off x="391344" y="1916832"/>
            <a:ext cx="461270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Important key understanding points: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545AE-CE88-488A-A1CC-13E2CE2654F8}"/>
                  </a:ext>
                </a:extLst>
              </p:cNvPr>
              <p:cNvSpPr txBox="1"/>
              <p:nvPr/>
            </p:nvSpPr>
            <p:spPr>
              <a:xfrm>
                <a:off x="350069" y="2417837"/>
                <a:ext cx="8352928" cy="252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 represents the population distribution, i.e. a single choice of something from the population.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We are generating a sample of size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500" dirty="0"/>
                  <a:t>, so we use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to represent the choice of each thing from the population for the sample,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obviously with the same distribution as the population. Since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is independent, it means we could technically sample the same value twice (as could happen with the spinner) but given a large population, would unlikely occur in practice.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Don’t get confused between the distribution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 (i.e. a single choice from the population),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(a distribution over the different sample means we could get as we take different samples).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The variance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500" dirty="0"/>
                  <a:t>. This means as we increase the sample size, the variance of the sample means decreases. This makes sense: with a larger sample size, we expect the sample means to be more consistent and be closer to the true population mean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5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545AE-CE88-488A-A1CC-13E2CE26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9" y="2417837"/>
                <a:ext cx="8352928" cy="2529860"/>
              </a:xfrm>
              <a:prstGeom prst="rect">
                <a:avLst/>
              </a:prstGeom>
              <a:blipFill>
                <a:blip r:embed="rId3"/>
                <a:stretch>
                  <a:fillRect l="-219" t="-723" r="-729" b="-1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31A28-8CB1-48AB-959D-02522B9ACE42}"/>
              </a:ext>
            </a:extLst>
          </p:cNvPr>
          <p:cNvGrpSpPr/>
          <p:nvPr/>
        </p:nvGrpSpPr>
        <p:grpSpPr>
          <a:xfrm>
            <a:off x="139749" y="5438547"/>
            <a:ext cx="1562472" cy="1083385"/>
            <a:chOff x="993304" y="1769551"/>
            <a:chExt cx="1905000" cy="1440160"/>
          </a:xfrm>
        </p:grpSpPr>
        <p:sp>
          <p:nvSpPr>
            <p:cNvPr id="13" name="Can 5">
              <a:extLst>
                <a:ext uri="{FF2B5EF4-FFF2-40B4-BE49-F238E27FC236}">
                  <a16:creationId xmlns:a16="http://schemas.microsoft.com/office/drawing/2014/main" id="{B427F6E5-7FCA-41FC-8493-D4D7463BC731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6E23D0-6BF8-4C03-92B8-7C311E214A43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6BC0F72-C0E1-4B46-B609-2462B6C32B63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F80A95F-2F46-41D9-869E-D07940B9EDD2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 9">
              <a:extLst>
                <a:ext uri="{FF2B5EF4-FFF2-40B4-BE49-F238E27FC236}">
                  <a16:creationId xmlns:a16="http://schemas.microsoft.com/office/drawing/2014/main" id="{CACB0AD4-75A7-4A52-9E76-E3A95FF12F7A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3FBC8-826F-4572-AB52-A0DF8F135708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019F46-735F-4A14-BB6C-DF791F755369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01C98A-AD1D-4B4A-A796-0D0DB644C36A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C9BF133-021C-4543-B1D1-1615807D62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94660"/>
                  </p:ext>
                </p:extLst>
              </p:nvPr>
            </p:nvGraphicFramePr>
            <p:xfrm>
              <a:off x="1800984" y="5537312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C9BF133-021C-4543-B1D1-1615807D62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94660"/>
                  </p:ext>
                </p:extLst>
              </p:nvPr>
            </p:nvGraphicFramePr>
            <p:xfrm>
              <a:off x="1800984" y="5537312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1639" r="-16548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1639" r="-20655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1639" r="-10655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1639" r="-6557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62000" r="-16548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62000" r="-20655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62000" r="-10655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62000" r="-6557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674BB0-0E61-49F9-BD39-F0FB74759BEC}"/>
                  </a:ext>
                </a:extLst>
              </p:cNvPr>
              <p:cNvSpPr txBox="1"/>
              <p:nvPr/>
            </p:nvSpPr>
            <p:spPr>
              <a:xfrm>
                <a:off x="3765173" y="5334407"/>
                <a:ext cx="1512168" cy="1143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>
                    <a:latin typeface="+mj-lt"/>
                  </a:rPr>
                  <a:t>(Using techniques from Chp1)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674BB0-0E61-49F9-BD39-F0FB7475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73" y="5334407"/>
                <a:ext cx="1512168" cy="1143390"/>
              </a:xfrm>
              <a:prstGeom prst="rect">
                <a:avLst/>
              </a:prstGeom>
              <a:blipFill>
                <a:blip r:embed="rId5"/>
                <a:stretch>
                  <a:fillRect l="-1210" t="-1064"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6F6DA0-73E3-4368-AB2B-BBEFD9754209}"/>
              </a:ext>
            </a:extLst>
          </p:cNvPr>
          <p:cNvCxnSpPr>
            <a:cxnSpLocks/>
          </p:cNvCxnSpPr>
          <p:nvPr/>
        </p:nvCxnSpPr>
        <p:spPr>
          <a:xfrm flipH="1">
            <a:off x="3710259" y="5829300"/>
            <a:ext cx="246426" cy="149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BB7CFC0-15B3-4756-B223-FF70899AD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819701"/>
                  </p:ext>
                </p:extLst>
              </p:nvPr>
            </p:nvGraphicFramePr>
            <p:xfrm>
              <a:off x="5559916" y="5437812"/>
              <a:ext cx="3372930" cy="86925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17970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BB7CFC0-15B3-4756-B223-FF70899AD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819701"/>
                  </p:ext>
                </p:extLst>
              </p:nvPr>
            </p:nvGraphicFramePr>
            <p:xfrm>
              <a:off x="5559916" y="5437812"/>
              <a:ext cx="3372930" cy="86925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17970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6" t="-2778" r="-55647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8" t="-2778" r="-65079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2857" t="-2778" r="-48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12857" t="-2778" r="-38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8730" t="-2778" r="-32857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857" t="-2778" r="-19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2857" t="-2778" r="-9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0952" t="-2778" r="-6349" b="-1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434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6" t="-104225" r="-556471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8" t="-104225" r="-65079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2857" t="-104225" r="-48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12857" t="-104225" r="-38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8730" t="-104225" r="-328571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857" t="-104225" r="-19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2857" t="-104225" r="-9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0952" t="-104225" r="-6349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05D5E9-E223-4165-BC1A-224409DED0E6}"/>
                  </a:ext>
                </a:extLst>
              </p:cNvPr>
              <p:cNvSpPr txBox="1"/>
              <p:nvPr/>
            </p:nvSpPr>
            <p:spPr>
              <a:xfrm>
                <a:off x="5410943" y="5158333"/>
                <a:ext cx="3714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Our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GB" sz="1400" b="1" dirty="0"/>
                  <a:t> distribution for the mean of 3 spinners…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05D5E9-E223-4165-BC1A-224409DE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3" y="5158333"/>
                <a:ext cx="3714007" cy="307777"/>
              </a:xfrm>
              <a:prstGeom prst="rect">
                <a:avLst/>
              </a:prstGeom>
              <a:blipFill>
                <a:blip r:embed="rId7"/>
                <a:stretch>
                  <a:fillRect l="-493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D7DC5C-3C7F-4132-9E89-CEB49FFE8129}"/>
                  </a:ext>
                </a:extLst>
              </p:cNvPr>
              <p:cNvSpPr txBox="1"/>
              <p:nvPr/>
            </p:nvSpPr>
            <p:spPr>
              <a:xfrm>
                <a:off x="5206697" y="6276224"/>
                <a:ext cx="3975051" cy="56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Mean of the distribution above is still 2. Standard deviation of the distribution above 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/>
                  <a:t> ; this is indeed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200" dirty="0"/>
                  <a:t>!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D7DC5C-3C7F-4132-9E89-CEB49FFE8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97" y="6276224"/>
                <a:ext cx="3975051" cy="565026"/>
              </a:xfrm>
              <a:prstGeom prst="rect">
                <a:avLst/>
              </a:prstGeom>
              <a:blipFill>
                <a:blip r:embed="rId8"/>
                <a:stretch>
                  <a:fillRect t="-1087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0B70EF-C8C6-4EFF-AB09-1946CF5D3169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8952BB7-5C19-40BD-8E2A-7AC76AB38FE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does CLT apply and when doesn’t it?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A2C8CB-9D55-45E9-87D6-9C2D630262D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6E87E-DEF1-4FEB-9931-C31A419541A1}"/>
                  </a:ext>
                </a:extLst>
              </p:cNvPr>
              <p:cNvSpPr txBox="1"/>
              <p:nvPr/>
            </p:nvSpPr>
            <p:spPr>
              <a:xfrm>
                <a:off x="395536" y="1268760"/>
                <a:ext cx="7968288" cy="250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original population distribution is </a:t>
                </a:r>
                <a:r>
                  <a:rPr lang="en-GB" b="1" dirty="0"/>
                  <a:t>already normally distributed </a:t>
                </a:r>
                <a:r>
                  <a:rPr lang="en-GB" dirty="0"/>
                  <a:t>(e.g. heights of people), then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will always be normally distributed, even if the sample size is small. i.e.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b="1" u="sng" dirty="0"/>
                  <a:t>is</a:t>
                </a:r>
                <a:r>
                  <a:rPr lang="en-GB" dirty="0"/>
                  <a:t> distributed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the CLT need not be used.</a:t>
                </a:r>
              </a:p>
              <a:p>
                <a:endParaRPr lang="en-GB" dirty="0"/>
              </a:p>
              <a:p>
                <a:r>
                  <a:rPr lang="en-GB" dirty="0"/>
                  <a:t>The Central Limit Theorem allows us to say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approximately</a:t>
                </a:r>
                <a:r>
                  <a:rPr lang="en-GB" dirty="0"/>
                  <a:t> normally distributed, </a:t>
                </a:r>
                <a:r>
                  <a:rPr lang="en-GB" b="1" dirty="0"/>
                  <a:t>even if the original population distribution is not normally distributed</a:t>
                </a:r>
                <a:r>
                  <a:rPr lang="en-GB" dirty="0"/>
                  <a:t>. However, we </a:t>
                </a:r>
                <a:r>
                  <a:rPr lang="en-GB" b="1" dirty="0"/>
                  <a:t>require the sample size to be large </a:t>
                </a:r>
                <a:r>
                  <a:rPr lang="en-GB" dirty="0"/>
                  <a:t>for the normal distribution to be a good approximation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6E87E-DEF1-4FEB-9931-C31A4195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7968288" cy="2503827"/>
              </a:xfrm>
              <a:prstGeom prst="rect">
                <a:avLst/>
              </a:prstGeom>
              <a:blipFill>
                <a:blip r:embed="rId2"/>
                <a:stretch>
                  <a:fillRect l="-689" t="-1217" r="-995" b="-1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11682-A3DA-4FD7-B543-1011D2CA2133}"/>
                  </a:ext>
                </a:extLst>
              </p:cNvPr>
              <p:cNvSpPr txBox="1"/>
              <p:nvPr/>
            </p:nvSpPr>
            <p:spPr>
              <a:xfrm>
                <a:off x="5403883" y="3494022"/>
                <a:ext cx="331729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example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400" dirty="0"/>
                  <a:t> will have the same distribution as the population!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11682-A3DA-4FD7-B543-1011D2CA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83" y="3494022"/>
                <a:ext cx="3317294" cy="523220"/>
              </a:xfrm>
              <a:prstGeom prst="rect">
                <a:avLst/>
              </a:prstGeom>
              <a:blipFill>
                <a:blip r:embed="rId3"/>
                <a:stretch>
                  <a:fillRect l="-18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232377-2E3D-4A13-9141-E384870D768C}"/>
              </a:ext>
            </a:extLst>
          </p:cNvPr>
          <p:cNvCxnSpPr/>
          <p:nvPr/>
        </p:nvCxnSpPr>
        <p:spPr>
          <a:xfrm flipH="1" flipV="1">
            <a:off x="4915949" y="3547857"/>
            <a:ext cx="448139" cy="22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5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DCDC41-727C-448E-A3C1-CA07F5D1B2B6}"/>
                  </a:ext>
                </a:extLst>
              </p:cNvPr>
              <p:cNvSpPr txBox="1"/>
              <p:nvPr/>
            </p:nvSpPr>
            <p:spPr>
              <a:xfrm>
                <a:off x="419684" y="1044278"/>
                <a:ext cx="819327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sample of size 9 is taken from a population with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10,2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 Find the probability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more than 11.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DCDC41-727C-448E-A3C1-CA07F5D1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4" y="1044278"/>
                <a:ext cx="819327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89CF6-5E86-4FA0-B201-7D8F000AC0AE}"/>
                  </a:ext>
                </a:extLst>
              </p:cNvPr>
              <p:cNvSpPr txBox="1"/>
              <p:nvPr/>
            </p:nvSpPr>
            <p:spPr>
              <a:xfrm>
                <a:off x="454844" y="2026815"/>
                <a:ext cx="7344816" cy="226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Population is normally distributed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normally distributed despite the small sample size.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10,</m:t>
                        </m:r>
                        <m:f>
                          <m:f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   →  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10,</m:t>
                        </m:r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&gt;11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&lt;11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=0.0668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89CF6-5E86-4FA0-B201-7D8F000A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2026815"/>
                <a:ext cx="7344816" cy="2261196"/>
              </a:xfrm>
              <a:prstGeom prst="rect">
                <a:avLst/>
              </a:prstGeom>
              <a:blipFill>
                <a:blip r:embed="rId3"/>
                <a:stretch>
                  <a:fillRect l="-748" t="-1348" b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7B2C93-F26F-4B61-AA16-676AF174B00A}"/>
                  </a:ext>
                </a:extLst>
              </p:cNvPr>
              <p:cNvSpPr txBox="1"/>
              <p:nvPr/>
            </p:nvSpPr>
            <p:spPr>
              <a:xfrm>
                <a:off x="4796532" y="2814712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we typically write a normal distribution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so that the standard deviation is clear.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7B2C93-F26F-4B61-AA16-676AF174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32" y="2814712"/>
                <a:ext cx="3816424" cy="830997"/>
              </a:xfrm>
              <a:prstGeom prst="rect">
                <a:avLst/>
              </a:prstGeom>
              <a:blipFill>
                <a:blip r:embed="rId4"/>
                <a:stretch>
                  <a:fillRect l="-635" t="-714" r="-476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EC7C5C6-F589-4E5B-8911-EF57A7AF9280}"/>
              </a:ext>
            </a:extLst>
          </p:cNvPr>
          <p:cNvSpPr txBox="1"/>
          <p:nvPr/>
        </p:nvSpPr>
        <p:spPr>
          <a:xfrm>
            <a:off x="4796532" y="3872512"/>
            <a:ext cx="194421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Use your calculator.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789C66-59FF-481B-B07E-076FE10B5C16}"/>
              </a:ext>
            </a:extLst>
          </p:cNvPr>
          <p:cNvCxnSpPr/>
          <p:nvPr/>
        </p:nvCxnSpPr>
        <p:spPr>
          <a:xfrm flipH="1" flipV="1">
            <a:off x="4313428" y="3152648"/>
            <a:ext cx="483104" cy="9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A755C1-3E62-4AE5-8809-C9D99491B576}"/>
              </a:ext>
            </a:extLst>
          </p:cNvPr>
          <p:cNvCxnSpPr/>
          <p:nvPr/>
        </p:nvCxnSpPr>
        <p:spPr>
          <a:xfrm flipH="1" flipV="1">
            <a:off x="4327799" y="3969781"/>
            <a:ext cx="483104" cy="9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3267D1E-E460-4BC7-AFF0-79FD56B1D2DE}"/>
              </a:ext>
            </a:extLst>
          </p:cNvPr>
          <p:cNvSpPr/>
          <p:nvPr/>
        </p:nvSpPr>
        <p:spPr>
          <a:xfrm>
            <a:off x="419684" y="2814712"/>
            <a:ext cx="8236138" cy="3356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40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C8E97B-8E3D-4317-8D78-586A2A3A257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DF7DDF-BE3F-434A-8E47-778D8C9D27B5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27B47B-D755-4DF4-B710-6DD3E21211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0061E6-D80C-49A1-BA92-88826D7E8B26}"/>
              </a:ext>
            </a:extLst>
          </p:cNvPr>
          <p:cNvSpPr txBox="1"/>
          <p:nvPr/>
        </p:nvSpPr>
        <p:spPr>
          <a:xfrm>
            <a:off x="264118" y="823427"/>
            <a:ext cx="8654932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six-sided dice is relabelled so that there are three faces marked 1, two faces marked 3 and one face marked 6. The dice is rolled 40 times and the mean of the 40 scores is recorded.</a:t>
            </a:r>
          </a:p>
          <a:p>
            <a:pPr marL="342900" indent="-342900">
              <a:buAutoNum type="alphaLcParenBoth"/>
            </a:pPr>
            <a:r>
              <a:rPr lang="en-GB" dirty="0"/>
              <a:t>Find an approximation distribution for the mean of the scores.</a:t>
            </a:r>
          </a:p>
          <a:p>
            <a:pPr marL="342900" indent="-342900">
              <a:buAutoNum type="alphaLcParenBoth"/>
            </a:pPr>
            <a:r>
              <a:rPr lang="en-GB" dirty="0"/>
              <a:t>Use your approximation to estimate the probability that the mean is greater than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41661-59B0-4928-9363-0C5B948310C1}"/>
                  </a:ext>
                </a:extLst>
              </p:cNvPr>
              <p:cNvSpPr txBox="1"/>
              <p:nvPr/>
            </p:nvSpPr>
            <p:spPr>
              <a:xfrm>
                <a:off x="387152" y="2431554"/>
                <a:ext cx="849694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Help</a:t>
                </a:r>
                <a:r>
                  <a:rPr lang="en-GB" sz="1400" dirty="0"/>
                  <a:t>: The probability distribution of the dice is the population distribution (as it’s what we use to create samples).</a:t>
                </a:r>
              </a:p>
              <a:p>
                <a:r>
                  <a:rPr lang="en-GB" sz="1400" b="1" dirty="0"/>
                  <a:t>Help</a:t>
                </a:r>
                <a:r>
                  <a:rPr lang="en-GB" sz="1400" dirty="0"/>
                  <a:t>: Use your Chapter 1 knowledge to find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of this distribution.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41661-59B0-4928-9363-0C5B94831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2431554"/>
                <a:ext cx="8496944" cy="523220"/>
              </a:xfrm>
              <a:prstGeom prst="rect">
                <a:avLst/>
              </a:prstGeom>
              <a:blipFill>
                <a:blip r:embed="rId2"/>
                <a:stretch>
                  <a:fillRect l="-72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E7DE6-363A-4220-AB49-CA2B4E8F79C3}"/>
                  </a:ext>
                </a:extLst>
              </p:cNvPr>
              <p:cNvSpPr txBox="1"/>
              <p:nvPr/>
            </p:nvSpPr>
            <p:spPr>
              <a:xfrm>
                <a:off x="707951" y="4103845"/>
                <a:ext cx="6449896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By the Central Limit Theorem,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2.5,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160</m:t>
                                    </m:r>
                                  </m:den>
                                </m:f>
                              </m:e>
                            </m:ra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=0.0401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E7DE6-363A-4220-AB49-CA2B4E8F7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1" y="4103845"/>
                <a:ext cx="6449896" cy="2363724"/>
              </a:xfrm>
              <a:prstGeom prst="rect">
                <a:avLst/>
              </a:prstGeom>
              <a:blipFill>
                <a:blip r:embed="rId3"/>
                <a:stretch>
                  <a:fillRect l="-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B585B79-E3E7-413C-A102-3C8A24A2D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858257"/>
                  </p:ext>
                </p:extLst>
              </p:nvPr>
            </p:nvGraphicFramePr>
            <p:xfrm>
              <a:off x="1130474" y="3122195"/>
              <a:ext cx="60960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4463410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4578129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938086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94699631"/>
                        </a:ext>
                      </a:extLst>
                    </a:gridCol>
                  </a:tblGrid>
                  <a:tr h="1495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7822113"/>
                      </a:ext>
                    </a:extLst>
                  </a:tr>
                  <a:tr h="1446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725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B585B79-E3E7-413C-A102-3C8A24A2D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858257"/>
                  </p:ext>
                </p:extLst>
              </p:nvPr>
            </p:nvGraphicFramePr>
            <p:xfrm>
              <a:off x="1130474" y="3122195"/>
              <a:ext cx="60960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4463410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4578129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938086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9469963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" t="-2000" r="-3012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00" r="-2000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2000" r="-1008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2000" r="-80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782211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" t="-62963" r="-3012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62963" r="-2000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62963" r="-1008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62963" r="-800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7251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0F3AC3D-AE61-4F16-A639-589360A8EEBA}"/>
              </a:ext>
            </a:extLst>
          </p:cNvPr>
          <p:cNvSpPr txBox="1"/>
          <p:nvPr/>
        </p:nvSpPr>
        <p:spPr>
          <a:xfrm>
            <a:off x="7304112" y="32278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Population distribution.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2CE31-9720-4E13-BAF9-AF33F862F4F1}"/>
              </a:ext>
            </a:extLst>
          </p:cNvPr>
          <p:cNvSpPr/>
          <p:nvPr/>
        </p:nvSpPr>
        <p:spPr>
          <a:xfrm>
            <a:off x="299072" y="3027798"/>
            <a:ext cx="8619978" cy="3439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06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78-80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ED9456-CB72-4B46-ADAA-885102AECC7D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Q7-10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2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40734</TotalTime>
  <Words>851</Words>
  <Application>Microsoft Office PowerPoint</Application>
  <PresentationFormat>On-screen Show (4:3)</PresentationFormat>
  <Paragraphs>254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Office Theme</vt:lpstr>
      <vt:lpstr>Further Stats 1 Chapter 5 :: 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1483</cp:revision>
  <dcterms:created xsi:type="dcterms:W3CDTF">2013-02-28T07:36:55Z</dcterms:created>
  <dcterms:modified xsi:type="dcterms:W3CDTF">2019-09-16T03:24:58Z</dcterms:modified>
</cp:coreProperties>
</file>