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81" r:id="rId2"/>
    <p:sldId id="348" r:id="rId3"/>
    <p:sldId id="703" r:id="rId4"/>
    <p:sldId id="704" r:id="rId5"/>
    <p:sldId id="705" r:id="rId6"/>
    <p:sldId id="694" r:id="rId7"/>
    <p:sldId id="706" r:id="rId8"/>
    <p:sldId id="707" r:id="rId9"/>
    <p:sldId id="708" r:id="rId10"/>
    <p:sldId id="709" r:id="rId11"/>
    <p:sldId id="711" r:id="rId12"/>
    <p:sldId id="710" r:id="rId13"/>
    <p:sldId id="712" r:id="rId14"/>
    <p:sldId id="713" r:id="rId15"/>
    <p:sldId id="714" r:id="rId16"/>
    <p:sldId id="715" r:id="rId17"/>
    <p:sldId id="716" r:id="rId18"/>
    <p:sldId id="718" r:id="rId19"/>
    <p:sldId id="71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48" autoAdjust="0"/>
    <p:restoredTop sz="88534" autoAdjust="0"/>
  </p:normalViewPr>
  <p:slideViewPr>
    <p:cSldViewPr>
      <p:cViewPr varScale="1">
        <p:scale>
          <a:sx n="76" d="100"/>
          <a:sy n="76" d="100"/>
        </p:scale>
        <p:origin x="1088" y="6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08/08/2020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7" Type="http://schemas.openxmlformats.org/officeDocument/2006/relationships/image" Target="../media/image88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7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688" y="2130425"/>
            <a:ext cx="8001000" cy="147002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92D050"/>
                </a:solidFill>
              </a:rPr>
              <a:t>Further Stats 1 Chapter 7 :: </a:t>
            </a:r>
            <a:br>
              <a:rPr lang="en-GB" b="1" dirty="0">
                <a:solidFill>
                  <a:srgbClr val="92D050"/>
                </a:solidFill>
              </a:rPr>
            </a:br>
            <a:r>
              <a:rPr lang="en-GB" dirty="0"/>
              <a:t>Probability Generating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986543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/>
              <a:t>jfrost@tiffin.kingston.sch.uk</a:t>
            </a:r>
          </a:p>
          <a:p>
            <a:r>
              <a:rPr lang="en-GB" sz="2000" b="1" dirty="0"/>
              <a:t>www.drfrostmaths.com</a:t>
            </a:r>
            <a:br>
              <a:rPr lang="en-GB" sz="2000" b="1" dirty="0"/>
            </a:br>
            <a:r>
              <a:rPr lang="en-GB" sz="2000" b="1" dirty="0"/>
              <a:t>@DrFrostMaths</a:t>
            </a:r>
            <a:r>
              <a:rPr lang="en-GB" sz="2000" dirty="0"/>
              <a:t>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23</a:t>
            </a:r>
            <a:r>
              <a:rPr lang="en-GB" baseline="30000" dirty="0"/>
              <a:t>rd</a:t>
            </a:r>
            <a:r>
              <a:rPr lang="en-GB" dirty="0"/>
              <a:t> July 2018</a:t>
            </a:r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AF94BF6-053E-45A1-B9ED-66A6F64991C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0B95331-836C-4BD8-AF19-38AFC4BCD94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PGFs for common distributions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17E8115-1CF4-4C0A-9215-AE1ED5E71CE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860D80C-B09B-4C95-9070-ADDE6455B5AA}"/>
              </a:ext>
            </a:extLst>
          </p:cNvPr>
          <p:cNvSpPr txBox="1"/>
          <p:nvPr/>
        </p:nvSpPr>
        <p:spPr>
          <a:xfrm>
            <a:off x="323527" y="792093"/>
            <a:ext cx="1914847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Negative Binomial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/>
              <p:nvPr/>
            </p:nvSpPr>
            <p:spPr>
              <a:xfrm>
                <a:off x="323528" y="1259645"/>
                <a:ext cx="8532761" cy="17609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𝑁𝑒𝑔𝑎𝑡𝑖𝑣𝑒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GB" dirty="0"/>
                  <a:t>. Prove, from first principles, that the probability generating function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can be written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𝑝𝑡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𝑞𝑡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You may quote the following result without proof: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</m:sSub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59645"/>
                <a:ext cx="8532761" cy="17609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/>
              <p:nvPr/>
            </p:nvSpPr>
            <p:spPr>
              <a:xfrm>
                <a:off x="756459" y="3101340"/>
                <a:ext cx="5253816" cy="279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+1,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+2,…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         =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         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         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         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𝑞𝑡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𝑝𝑡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𝑞𝑡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         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459" y="3101340"/>
                <a:ext cx="5253816" cy="27939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/>
              <p:nvPr/>
            </p:nvSpPr>
            <p:spPr>
              <a:xfrm>
                <a:off x="608560" y="6065907"/>
                <a:ext cx="4832120" cy="56259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𝑁𝑒𝑔𝑎𝑡𝑖𝑣𝑒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GB" dirty="0"/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𝑝𝑡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𝑞𝑡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60" y="6065907"/>
                <a:ext cx="4832120" cy="562590"/>
              </a:xfrm>
              <a:prstGeom prst="rect">
                <a:avLst/>
              </a:prstGeom>
              <a:blipFill>
                <a:blip r:embed="rId4"/>
                <a:stretch>
                  <a:fillRect l="-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B4E860-CCA7-4C33-8910-18FCC350D622}"/>
                  </a:ext>
                </a:extLst>
              </p:cNvPr>
              <p:cNvSpPr txBox="1"/>
              <p:nvPr/>
            </p:nvSpPr>
            <p:spPr>
              <a:xfrm>
                <a:off x="5573857" y="3696250"/>
                <a:ext cx="266618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To use the provided result, we need the power to be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200" dirty="0"/>
                  <a:t>. So it makes sense to split the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/>
                  <a:t> term in this way.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B4E860-CCA7-4C33-8910-18FCC350D6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857" y="3696250"/>
                <a:ext cx="2666181" cy="646331"/>
              </a:xfrm>
              <a:prstGeom prst="rect">
                <a:avLst/>
              </a:prstGeom>
              <a:blipFill>
                <a:blip r:embed="rId5"/>
                <a:stretch>
                  <a:fillRect r="-45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91903C9-42B3-4718-9A75-130763CA928B}"/>
              </a:ext>
            </a:extLst>
          </p:cNvPr>
          <p:cNvCxnSpPr/>
          <p:nvPr/>
        </p:nvCxnSpPr>
        <p:spPr>
          <a:xfrm flipH="1">
            <a:off x="4613564" y="3959879"/>
            <a:ext cx="960293" cy="175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EDB2522-3E90-45D7-B7EF-6D6193132809}"/>
              </a:ext>
            </a:extLst>
          </p:cNvPr>
          <p:cNvSpPr txBox="1"/>
          <p:nvPr/>
        </p:nvSpPr>
        <p:spPr>
          <a:xfrm>
            <a:off x="5573857" y="4453006"/>
            <a:ext cx="3282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In general with summations, if a factor of the expression doesn’t depend on the variable being incremented, then it can be factorised out.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91E17A6-03EC-4926-82B6-C9AEB2F18E42}"/>
              </a:ext>
            </a:extLst>
          </p:cNvPr>
          <p:cNvCxnSpPr>
            <a:cxnSpLocks/>
          </p:cNvCxnSpPr>
          <p:nvPr/>
        </p:nvCxnSpPr>
        <p:spPr>
          <a:xfrm flipH="1" flipV="1">
            <a:off x="4754880" y="4572000"/>
            <a:ext cx="807720" cy="182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A19654-1C01-4B05-AC87-0FE233C57133}"/>
              </a:ext>
            </a:extLst>
          </p:cNvPr>
          <p:cNvCxnSpPr>
            <a:cxnSpLocks/>
          </p:cNvCxnSpPr>
          <p:nvPr/>
        </p:nvCxnSpPr>
        <p:spPr>
          <a:xfrm flipH="1">
            <a:off x="4762500" y="5250180"/>
            <a:ext cx="678180" cy="144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9569A8D-604C-4305-8EBE-E4A1F1665B6B}"/>
              </a:ext>
            </a:extLst>
          </p:cNvPr>
          <p:cNvSpPr txBox="1"/>
          <p:nvPr/>
        </p:nvSpPr>
        <p:spPr>
          <a:xfrm>
            <a:off x="5484189" y="5143500"/>
            <a:ext cx="3282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We can now finally use the provided result.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B503B2-5158-43CE-9A2B-6D8316F0CFA2}"/>
              </a:ext>
            </a:extLst>
          </p:cNvPr>
          <p:cNvSpPr/>
          <p:nvPr/>
        </p:nvSpPr>
        <p:spPr>
          <a:xfrm>
            <a:off x="302494" y="3028131"/>
            <a:ext cx="8565052" cy="28773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41944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134-135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FFC1CE0-04BD-D64E-A49E-528424B9C522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Q3-5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Q6-8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Q9-11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9534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E2B4EB3-2DEF-4DFB-AE66-EB0D1994530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D67C7087-597E-425E-977F-6BA7DBD0356A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Calculating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D67C7087-597E-425E-977F-6BA7DBD035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19D12A-1895-480B-BB63-FE3CA636572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7A22F3-9775-405E-9460-45B813B51E7E}"/>
                  </a:ext>
                </a:extLst>
              </p:cNvPr>
              <p:cNvSpPr txBox="1"/>
              <p:nvPr/>
            </p:nvSpPr>
            <p:spPr>
              <a:xfrm>
                <a:off x="323528" y="908720"/>
                <a:ext cx="80648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Another advantage of probability generating functions is that they often make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GB" dirty="0"/>
                  <a:t> easier to find.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7A22F3-9775-405E-9460-45B813B51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8064896" cy="646331"/>
              </a:xfrm>
              <a:prstGeom prst="rect">
                <a:avLst/>
              </a:prstGeom>
              <a:blipFill>
                <a:blip r:embed="rId3"/>
                <a:stretch>
                  <a:fillRect l="-605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475AFF-5C82-4E3F-AF71-65DCD3B02795}"/>
                  </a:ext>
                </a:extLst>
              </p:cNvPr>
              <p:cNvSpPr txBox="1"/>
              <p:nvPr/>
            </p:nvSpPr>
            <p:spPr>
              <a:xfrm>
                <a:off x="1175817" y="1836440"/>
                <a:ext cx="54006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r>
                  <a:rPr lang="en-GB" b="0" dirty="0"/>
                  <a:t/>
                </a:r>
                <a:br>
                  <a:rPr lang="en-GB" b="0" dirty="0"/>
                </a:br>
                <a:endParaRPr lang="en-GB" b="0" dirty="0"/>
              </a:p>
              <a:p>
                <a:endParaRPr lang="en-GB" dirty="0">
                  <a:latin typeface="+mj-lt"/>
                </a:endParaRPr>
              </a:p>
              <a:p>
                <a:r>
                  <a:rPr lang="en-GB" dirty="0">
                    <a:latin typeface="+mj-lt"/>
                  </a:rPr>
                  <a:t>Differentiating with respect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latin typeface="+mj-lt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Then letting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4475AFF-5C82-4E3F-AF71-65DCD3B02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817" y="1836440"/>
                <a:ext cx="5400600" cy="2308324"/>
              </a:xfrm>
              <a:prstGeom prst="rect">
                <a:avLst/>
              </a:prstGeom>
              <a:blipFill>
                <a:blip r:embed="rId4"/>
                <a:stretch>
                  <a:fillRect l="-10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EE327F4-8882-4A18-B3AC-4A26637A35E6}"/>
                  </a:ext>
                </a:extLst>
              </p:cNvPr>
              <p:cNvSpPr txBox="1"/>
              <p:nvPr/>
            </p:nvSpPr>
            <p:spPr>
              <a:xfrm>
                <a:off x="3023256" y="5099804"/>
                <a:ext cx="3096344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EE327F4-8882-4A18-B3AC-4A26637A3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256" y="5099804"/>
                <a:ext cx="3096344" cy="369332"/>
              </a:xfrm>
              <a:prstGeom prst="rect">
                <a:avLst/>
              </a:prstGeom>
              <a:blipFill>
                <a:blip r:embed="rId5"/>
                <a:stretch>
                  <a:fillRect l="-1367" t="-7813" b="-203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A275C286-427A-46C3-BFD3-2B35B138FAB8}"/>
              </a:ext>
            </a:extLst>
          </p:cNvPr>
          <p:cNvSpPr/>
          <p:nvPr/>
        </p:nvSpPr>
        <p:spPr>
          <a:xfrm>
            <a:off x="2205360" y="2686346"/>
            <a:ext cx="4507631" cy="3722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425D63-853B-46FA-9E7A-804F16327B13}"/>
              </a:ext>
            </a:extLst>
          </p:cNvPr>
          <p:cNvSpPr/>
          <p:nvPr/>
        </p:nvSpPr>
        <p:spPr>
          <a:xfrm>
            <a:off x="2433044" y="3524499"/>
            <a:ext cx="4453532" cy="2855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3AB4B5-1647-4067-B4E5-63CCE1146AFB}"/>
              </a:ext>
            </a:extLst>
          </p:cNvPr>
          <p:cNvSpPr/>
          <p:nvPr/>
        </p:nvSpPr>
        <p:spPr>
          <a:xfrm>
            <a:off x="2433044" y="3810000"/>
            <a:ext cx="4453532" cy="5143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37808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BA7A94-C88A-4D6F-A8A9-B18FBC80EF4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E59E4A52-AC8E-465E-9C62-98DBDD9991D5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Calculating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E59E4A52-AC8E-465E-9C62-98DBDD9991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C0C1735-9FDF-43D2-9D88-5B6C036FD8F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630AAB-E8EA-4A66-A4AE-590D468E306C}"/>
                  </a:ext>
                </a:extLst>
              </p:cNvPr>
              <p:cNvSpPr txBox="1"/>
              <p:nvPr/>
            </p:nvSpPr>
            <p:spPr>
              <a:xfrm>
                <a:off x="323528" y="836712"/>
                <a:ext cx="61926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In Chapter 2 (Poisson Distribution), I mentioned the proof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dirty="0"/>
                  <a:t>,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𝑃𝑜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</m:d>
                  </m:oMath>
                </a14:m>
                <a:r>
                  <a:rPr lang="en-GB" dirty="0"/>
                  <a:t>, was much easier when using a probability generating function…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630AAB-E8EA-4A66-A4AE-590D468E3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36712"/>
                <a:ext cx="6192688" cy="923330"/>
              </a:xfrm>
              <a:prstGeom prst="rect">
                <a:avLst/>
              </a:prstGeom>
              <a:blipFill>
                <a:blip r:embed="rId3"/>
                <a:stretch>
                  <a:fillRect l="-78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15B40CD-86B2-4AA9-B1D8-EDF4EBBC83EC}"/>
                  </a:ext>
                </a:extLst>
              </p:cNvPr>
              <p:cNvSpPr txBox="1"/>
              <p:nvPr/>
            </p:nvSpPr>
            <p:spPr>
              <a:xfrm>
                <a:off x="410716" y="2646204"/>
                <a:ext cx="5040238" cy="281487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In Core Pure Year 2 you will learn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1!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3!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+…=</m:t>
                      </m:r>
                      <m:sSubSup>
                        <m:sSub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</m:sSubSup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Therefore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1600" dirty="0"/>
              </a:p>
              <a:p>
                <a:endParaRPr lang="en-GB" sz="1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15B40CD-86B2-4AA9-B1D8-EDF4EBBC8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16" y="2646204"/>
                <a:ext cx="5040238" cy="28148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CF14836-E2AE-4951-B136-8E96C29258F2}"/>
              </a:ext>
            </a:extLst>
          </p:cNvPr>
          <p:cNvSpPr txBox="1"/>
          <p:nvPr/>
        </p:nvSpPr>
        <p:spPr>
          <a:xfrm>
            <a:off x="410716" y="2080824"/>
            <a:ext cx="3873252" cy="5539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Proof using original distribution:</a:t>
            </a:r>
          </a:p>
          <a:p>
            <a:r>
              <a:rPr lang="en-GB" sz="1200" dirty="0"/>
              <a:t>(as seen in my Chapter 2 slides)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FA85B6-D87D-49D0-90A5-94789E6CFE1E}"/>
              </a:ext>
            </a:extLst>
          </p:cNvPr>
          <p:cNvSpPr txBox="1"/>
          <p:nvPr/>
        </p:nvSpPr>
        <p:spPr>
          <a:xfrm>
            <a:off x="5796136" y="2276872"/>
            <a:ext cx="309634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Proof using </a:t>
            </a:r>
            <a:r>
              <a:rPr lang="en-GB" dirty="0" err="1"/>
              <a:t>pgf</a:t>
            </a:r>
            <a:r>
              <a:rPr lang="en-GB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2C29019-1829-449B-AC86-0D7636375C18}"/>
                  </a:ext>
                </a:extLst>
              </p:cNvPr>
              <p:cNvSpPr txBox="1"/>
              <p:nvPr/>
            </p:nvSpPr>
            <p:spPr>
              <a:xfrm>
                <a:off x="5796136" y="2611527"/>
                <a:ext cx="3096344" cy="1237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Then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p>
                  </m:oMath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𝜆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2C29019-1829-449B-AC86-0D7636375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611527"/>
                <a:ext cx="3096344" cy="1237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3E400AC1-25A6-4479-976A-DF0930E72E75}"/>
              </a:ext>
            </a:extLst>
          </p:cNvPr>
          <p:cNvSpPr txBox="1"/>
          <p:nvPr/>
        </p:nvSpPr>
        <p:spPr>
          <a:xfrm>
            <a:off x="5831185" y="3948865"/>
            <a:ext cx="2865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HOLY FREAKIN’ PAPA SMURF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2A71B0-FE56-45CE-9074-F506EFC43B5E}"/>
              </a:ext>
            </a:extLst>
          </p:cNvPr>
          <p:cNvSpPr/>
          <p:nvPr/>
        </p:nvSpPr>
        <p:spPr>
          <a:xfrm>
            <a:off x="5777558" y="2611528"/>
            <a:ext cx="3114922" cy="170667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9E80D0-4147-499A-B4F9-B2D1266E0480}"/>
                  </a:ext>
                </a:extLst>
              </p:cNvPr>
              <p:cNvSpPr txBox="1"/>
              <p:nvPr/>
            </p:nvSpPr>
            <p:spPr>
              <a:xfrm>
                <a:off x="410716" y="5877272"/>
                <a:ext cx="63935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We can similarly easily derive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𝑛𝑝</m:t>
                    </m:r>
                  </m:oMath>
                </a14:m>
                <a:r>
                  <a:rPr lang="en-GB" dirty="0"/>
                  <a:t> for the Binomial distribution, and so on.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9E80D0-4147-499A-B4F9-B2D1266E0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16" y="5877272"/>
                <a:ext cx="6393532" cy="646331"/>
              </a:xfrm>
              <a:prstGeom prst="rect">
                <a:avLst/>
              </a:prstGeom>
              <a:blipFill>
                <a:blip r:embed="rId6"/>
                <a:stretch>
                  <a:fillRect l="-763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261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A9E07C8-6529-4296-9D52-25BAD595C4A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7336A3C-EC39-4ACA-8314-CF3CAF4D350E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Calculating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7336A3C-EC39-4ACA-8314-CF3CAF4D35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CE59343-ACB4-4070-AF6C-372191D4191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60F4ADD-3B41-43DB-9E6F-AD2564B6D77A}"/>
                  </a:ext>
                </a:extLst>
              </p:cNvPr>
              <p:cNvSpPr txBox="1"/>
              <p:nvPr/>
            </p:nvSpPr>
            <p:spPr>
              <a:xfrm>
                <a:off x="7060883" y="4499263"/>
                <a:ext cx="1800200" cy="138499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Exam Note</a:t>
                </a:r>
                <a:r>
                  <a:rPr lang="en-GB" sz="1400" dirty="0"/>
                  <a:t>: You could be expected to reproduce these general proofs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GB" sz="1400" dirty="0"/>
                  <a:t> in the exam.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60F4ADD-3B41-43DB-9E6F-AD2564B6D7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0883" y="4499263"/>
                <a:ext cx="1800200" cy="1384995"/>
              </a:xfrm>
              <a:prstGeom prst="rect">
                <a:avLst/>
              </a:prstGeom>
              <a:blipFill>
                <a:blip r:embed="rId3"/>
                <a:stretch>
                  <a:fillRect l="-333" r="-333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E904D77-DE49-4D9D-BE1F-BE926B67F67C}"/>
                  </a:ext>
                </a:extLst>
              </p:cNvPr>
              <p:cNvSpPr/>
              <p:nvPr/>
            </p:nvSpPr>
            <p:spPr>
              <a:xfrm>
                <a:off x="406866" y="981180"/>
                <a:ext cx="8557622" cy="29883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Σ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              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i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       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b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 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Thus: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            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𝐸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              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E904D77-DE49-4D9D-BE1F-BE926B67F6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66" y="981180"/>
                <a:ext cx="8557622" cy="2988319"/>
              </a:xfrm>
              <a:prstGeom prst="rect">
                <a:avLst/>
              </a:prstGeom>
              <a:blipFill>
                <a:blip r:embed="rId4"/>
                <a:stretch>
                  <a:fillRect l="-6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5F985CC1-BBFA-4C15-B921-0A5A7991C321}"/>
              </a:ext>
            </a:extLst>
          </p:cNvPr>
          <p:cNvSpPr/>
          <p:nvPr/>
        </p:nvSpPr>
        <p:spPr>
          <a:xfrm>
            <a:off x="1331392" y="933730"/>
            <a:ext cx="7345064" cy="3581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362974-4619-438A-93B1-BCD08DC14B11}"/>
              </a:ext>
            </a:extLst>
          </p:cNvPr>
          <p:cNvSpPr/>
          <p:nvPr/>
        </p:nvSpPr>
        <p:spPr>
          <a:xfrm>
            <a:off x="1331392" y="1288835"/>
            <a:ext cx="7345064" cy="2923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A04217-140F-4555-BE78-DCC0404D3CCA}"/>
              </a:ext>
            </a:extLst>
          </p:cNvPr>
          <p:cNvSpPr/>
          <p:nvPr/>
        </p:nvSpPr>
        <p:spPr>
          <a:xfrm>
            <a:off x="1331392" y="1581150"/>
            <a:ext cx="7345064" cy="2923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22D7DD-ED2C-49BD-A574-863DACA52D0B}"/>
              </a:ext>
            </a:extLst>
          </p:cNvPr>
          <p:cNvSpPr/>
          <p:nvPr/>
        </p:nvSpPr>
        <p:spPr>
          <a:xfrm>
            <a:off x="1331392" y="1870395"/>
            <a:ext cx="7345064" cy="2923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1D33AC-BB4A-4EF6-9828-71A273C289EC}"/>
              </a:ext>
            </a:extLst>
          </p:cNvPr>
          <p:cNvSpPr/>
          <p:nvPr/>
        </p:nvSpPr>
        <p:spPr>
          <a:xfrm>
            <a:off x="1543596" y="2990603"/>
            <a:ext cx="2825204" cy="2542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ECCDC2A-958E-4CC6-BC63-5B2E14A27463}"/>
              </a:ext>
            </a:extLst>
          </p:cNvPr>
          <p:cNvSpPr/>
          <p:nvPr/>
        </p:nvSpPr>
        <p:spPr>
          <a:xfrm>
            <a:off x="1543596" y="3244851"/>
            <a:ext cx="2825204" cy="4190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5F98A84-F219-4FDB-B546-0000CF58F280}"/>
                  </a:ext>
                </a:extLst>
              </p:cNvPr>
              <p:cNvSpPr txBox="1"/>
              <p:nvPr/>
            </p:nvSpPr>
            <p:spPr>
              <a:xfrm>
                <a:off x="1187624" y="4961921"/>
                <a:ext cx="4176464" cy="45967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b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sub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5F98A84-F219-4FDB-B546-0000CF58F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961921"/>
                <a:ext cx="4176464" cy="459678"/>
              </a:xfrm>
              <a:prstGeom prst="rect">
                <a:avLst/>
              </a:prstGeom>
              <a:blipFill>
                <a:blip r:embed="rId5"/>
                <a:stretch>
                  <a:fillRect l="-1016" b="-13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144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37F65E8-AB20-4E05-AAFB-30AD705CB6F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13ED645-CB0D-49CC-9D0E-3B0C87D200C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6B7FF0B-03E9-46F9-AE99-FA8215D448C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4395B34-ACE8-404D-895C-637AB77B2C97}"/>
                  </a:ext>
                </a:extLst>
              </p:cNvPr>
              <p:cNvSpPr txBox="1"/>
              <p:nvPr/>
            </p:nvSpPr>
            <p:spPr>
              <a:xfrm>
                <a:off x="268413" y="1569616"/>
                <a:ext cx="4591620" cy="14437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The discrete random variable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has probability generating function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100000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9+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Find (a)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    (b)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4395B34-ACE8-404D-895C-637AB77B2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13" y="1569616"/>
                <a:ext cx="4591620" cy="1443729"/>
              </a:xfrm>
              <a:prstGeom prst="rect">
                <a:avLst/>
              </a:prstGeom>
              <a:blipFill>
                <a:blip r:embed="rId2"/>
                <a:stretch>
                  <a:fillRect b="-38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F949A3-316E-4C2F-AA81-1D37536779B9}"/>
                  </a:ext>
                </a:extLst>
              </p:cNvPr>
              <p:cNvSpPr txBox="1"/>
              <p:nvPr/>
            </p:nvSpPr>
            <p:spPr>
              <a:xfrm>
                <a:off x="2408683" y="723280"/>
                <a:ext cx="4176464" cy="73667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8F949A3-316E-4C2F-AA81-1D3753677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683" y="723280"/>
                <a:ext cx="4176464" cy="7366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BFAD7C-D834-4BCA-9034-2ACFE7BA46FF}"/>
                  </a:ext>
                </a:extLst>
              </p:cNvPr>
              <p:cNvSpPr txBox="1"/>
              <p:nvPr/>
            </p:nvSpPr>
            <p:spPr>
              <a:xfrm>
                <a:off x="230436" y="3454152"/>
                <a:ext cx="4608264" cy="218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100000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9+</m:t>
                            </m:r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dirty="0"/>
                  <a:t>       (using chain rule)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100000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9+</m:t>
                            </m:r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=1   ∴ 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 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b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9+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10000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sub>
                              <m: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1+1</m:t>
                            </m:r>
                          </m:e>
                        </m:d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9+1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10000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+1−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BFAD7C-D834-4BCA-9034-2ACFE7BA4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36" y="3454152"/>
                <a:ext cx="4608264" cy="21877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D15C1379-ACA9-4EEB-ADF6-3BD833C10726}"/>
              </a:ext>
            </a:extLst>
          </p:cNvPr>
          <p:cNvSpPr/>
          <p:nvPr/>
        </p:nvSpPr>
        <p:spPr>
          <a:xfrm>
            <a:off x="268412" y="3013344"/>
            <a:ext cx="4570287" cy="343999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40150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137-138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465B626-7F11-2E43-83F7-EC1A2A4DBE80}"/>
              </a:ext>
            </a:extLst>
          </p:cNvPr>
          <p:cNvSpPr txBox="1"/>
          <p:nvPr/>
        </p:nvSpPr>
        <p:spPr>
          <a:xfrm>
            <a:off x="611560" y="2682537"/>
            <a:ext cx="75608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Q5-9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Q10-15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3928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3ADE60E-3E9A-46ED-A7F2-57028278CDB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D8ACCF4-F355-41C6-BB4F-C8DC7F2CC08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Sum of Independent Random Variables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96FFB9-6814-4EFF-B0EE-50E3BFE70C8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6460960-7326-48DD-B77B-6003CF46D6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61024720"/>
                  </p:ext>
                </p:extLst>
              </p:nvPr>
            </p:nvGraphicFramePr>
            <p:xfrm>
              <a:off x="663717" y="1915476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26460960-7326-48DD-B77B-6003CF46D6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61024720"/>
                  </p:ext>
                </p:extLst>
              </p:nvPr>
            </p:nvGraphicFramePr>
            <p:xfrm>
              <a:off x="663717" y="1915476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1639" r="-95930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3580" t="-1639" r="-103704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1639" r="-2439" b="-1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101639" r="-95930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101639" r="-2439" b="-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590C1235-BA46-4E6B-94B7-EC7892B892FE}"/>
              </a:ext>
            </a:extLst>
          </p:cNvPr>
          <p:cNvGrpSpPr/>
          <p:nvPr/>
        </p:nvGrpSpPr>
        <p:grpSpPr>
          <a:xfrm>
            <a:off x="553668" y="3048851"/>
            <a:ext cx="1082600" cy="701075"/>
            <a:chOff x="1006004" y="1769551"/>
            <a:chExt cx="1821867" cy="1440160"/>
          </a:xfrm>
        </p:grpSpPr>
        <p:sp>
          <p:nvSpPr>
            <p:cNvPr id="7" name="Can 5">
              <a:extLst>
                <a:ext uri="{FF2B5EF4-FFF2-40B4-BE49-F238E27FC236}">
                  <a16:creationId xmlns:a16="http://schemas.microsoft.com/office/drawing/2014/main" id="{4D32E933-9C9A-4B56-A899-4EB2BF065035}"/>
                </a:ext>
              </a:extLst>
            </p:cNvPr>
            <p:cNvSpPr/>
            <p:nvPr/>
          </p:nvSpPr>
          <p:spPr>
            <a:xfrm>
              <a:off x="1945804" y="2866315"/>
              <a:ext cx="152586" cy="34339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6B7E0058-D501-4AE9-A895-D16FAF2F3495}"/>
                </a:ext>
              </a:extLst>
            </p:cNvPr>
            <p:cNvSpPr/>
            <p:nvPr/>
          </p:nvSpPr>
          <p:spPr>
            <a:xfrm>
              <a:off x="1006004" y="2037120"/>
              <a:ext cx="1076244" cy="1022191"/>
            </a:xfrm>
            <a:custGeom>
              <a:avLst/>
              <a:gdLst>
                <a:gd name="connsiteX0" fmla="*/ 0 w 1028700"/>
                <a:gd name="connsiteY0" fmla="*/ 762000 h 762000"/>
                <a:gd name="connsiteX1" fmla="*/ 901700 w 1028700"/>
                <a:gd name="connsiteY1" fmla="*/ 0 h 762000"/>
                <a:gd name="connsiteX2" fmla="*/ 1028700 w 1028700"/>
                <a:gd name="connsiteY2" fmla="*/ 762000 h 762000"/>
                <a:gd name="connsiteX3" fmla="*/ 0 w 1028700"/>
                <a:gd name="connsiteY3" fmla="*/ 762000 h 762000"/>
                <a:gd name="connsiteX0" fmla="*/ 0 w 1100016"/>
                <a:gd name="connsiteY0" fmla="*/ 762000 h 1078754"/>
                <a:gd name="connsiteX1" fmla="*/ 901700 w 1100016"/>
                <a:gd name="connsiteY1" fmla="*/ 0 h 1078754"/>
                <a:gd name="connsiteX2" fmla="*/ 1100016 w 1100016"/>
                <a:gd name="connsiteY2" fmla="*/ 1078754 h 1078754"/>
                <a:gd name="connsiteX3" fmla="*/ 0 w 1100016"/>
                <a:gd name="connsiteY3" fmla="*/ 762000 h 1078754"/>
                <a:gd name="connsiteX0" fmla="*/ 0 w 1076243"/>
                <a:gd name="connsiteY0" fmla="*/ 762000 h 1022192"/>
                <a:gd name="connsiteX1" fmla="*/ 901700 w 1076243"/>
                <a:gd name="connsiteY1" fmla="*/ 0 h 1022192"/>
                <a:gd name="connsiteX2" fmla="*/ 1076243 w 1076243"/>
                <a:gd name="connsiteY2" fmla="*/ 1022192 h 1022192"/>
                <a:gd name="connsiteX3" fmla="*/ 0 w 1076243"/>
                <a:gd name="connsiteY3" fmla="*/ 762000 h 102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6243" h="1022192">
                  <a:moveTo>
                    <a:pt x="0" y="762000"/>
                  </a:moveTo>
                  <a:lnTo>
                    <a:pt x="901700" y="0"/>
                  </a:lnTo>
                  <a:lnTo>
                    <a:pt x="1076243" y="1022192"/>
                  </a:lnTo>
                  <a:lnTo>
                    <a:pt x="0" y="7620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67034557-3811-4E26-82BD-D291A5A461B7}"/>
                </a:ext>
              </a:extLst>
            </p:cNvPr>
            <p:cNvSpPr/>
            <p:nvPr/>
          </p:nvSpPr>
          <p:spPr>
            <a:xfrm>
              <a:off x="1907703" y="2037117"/>
              <a:ext cx="920168" cy="999567"/>
            </a:xfrm>
            <a:custGeom>
              <a:avLst/>
              <a:gdLst>
                <a:gd name="connsiteX0" fmla="*/ 0 w 901700"/>
                <a:gd name="connsiteY0" fmla="*/ 0 h 1257300"/>
                <a:gd name="connsiteX1" fmla="*/ 114300 w 901700"/>
                <a:gd name="connsiteY1" fmla="*/ 762000 h 1257300"/>
                <a:gd name="connsiteX2" fmla="*/ 901700 w 901700"/>
                <a:gd name="connsiteY2" fmla="*/ 1257300 h 1257300"/>
                <a:gd name="connsiteX3" fmla="*/ 0 w 901700"/>
                <a:gd name="connsiteY3" fmla="*/ 0 h 1257300"/>
                <a:gd name="connsiteX0" fmla="*/ 0 w 977900"/>
                <a:gd name="connsiteY0" fmla="*/ 0 h 1054100"/>
                <a:gd name="connsiteX1" fmla="*/ 114300 w 977900"/>
                <a:gd name="connsiteY1" fmla="*/ 762000 h 1054100"/>
                <a:gd name="connsiteX2" fmla="*/ 977900 w 977900"/>
                <a:gd name="connsiteY2" fmla="*/ 1054100 h 1054100"/>
                <a:gd name="connsiteX3" fmla="*/ 0 w 977900"/>
                <a:gd name="connsiteY3" fmla="*/ 0 h 1054100"/>
                <a:gd name="connsiteX0" fmla="*/ 0 w 784326"/>
                <a:gd name="connsiteY0" fmla="*/ 0 h 761999"/>
                <a:gd name="connsiteX1" fmla="*/ 114300 w 784326"/>
                <a:gd name="connsiteY1" fmla="*/ 762000 h 761999"/>
                <a:gd name="connsiteX2" fmla="*/ 784326 w 784326"/>
                <a:gd name="connsiteY2" fmla="*/ 533718 h 761999"/>
                <a:gd name="connsiteX3" fmla="*/ 0 w 784326"/>
                <a:gd name="connsiteY3" fmla="*/ 0 h 761999"/>
                <a:gd name="connsiteX0" fmla="*/ 0 w 784326"/>
                <a:gd name="connsiteY0" fmla="*/ 0 h 999566"/>
                <a:gd name="connsiteX1" fmla="*/ 161846 w 784326"/>
                <a:gd name="connsiteY1" fmla="*/ 999566 h 999566"/>
                <a:gd name="connsiteX2" fmla="*/ 784326 w 784326"/>
                <a:gd name="connsiteY2" fmla="*/ 533718 h 999566"/>
                <a:gd name="connsiteX3" fmla="*/ 0 w 784326"/>
                <a:gd name="connsiteY3" fmla="*/ 0 h 999566"/>
                <a:gd name="connsiteX0" fmla="*/ 0 w 920167"/>
                <a:gd name="connsiteY0" fmla="*/ 0 h 999566"/>
                <a:gd name="connsiteX1" fmla="*/ 161846 w 920167"/>
                <a:gd name="connsiteY1" fmla="*/ 999566 h 999566"/>
                <a:gd name="connsiteX2" fmla="*/ 920167 w 920167"/>
                <a:gd name="connsiteY2" fmla="*/ 496010 h 999566"/>
                <a:gd name="connsiteX3" fmla="*/ 0 w 920167"/>
                <a:gd name="connsiteY3" fmla="*/ 0 h 999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167" h="999566">
                  <a:moveTo>
                    <a:pt x="0" y="0"/>
                  </a:moveTo>
                  <a:lnTo>
                    <a:pt x="161846" y="999566"/>
                  </a:lnTo>
                  <a:lnTo>
                    <a:pt x="920167" y="49601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936FBA6B-94C9-44AB-9B92-3777A4616C0A}"/>
                </a:ext>
              </a:extLst>
            </p:cNvPr>
            <p:cNvSpPr/>
            <p:nvPr/>
          </p:nvSpPr>
          <p:spPr>
            <a:xfrm>
              <a:off x="1945618" y="1769551"/>
              <a:ext cx="152772" cy="90981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7A718A3-FED9-4E2D-9C95-93BDB3B7341E}"/>
                </a:ext>
              </a:extLst>
            </p:cNvPr>
            <p:cNvSpPr txBox="1"/>
            <p:nvPr/>
          </p:nvSpPr>
          <p:spPr>
            <a:xfrm rot="16564555">
              <a:off x="1436098" y="2359221"/>
              <a:ext cx="399780" cy="526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03086A3-66AF-4EE1-8338-74DFBD3E2161}"/>
                </a:ext>
              </a:extLst>
            </p:cNvPr>
            <p:cNvSpPr txBox="1"/>
            <p:nvPr/>
          </p:nvSpPr>
          <p:spPr>
            <a:xfrm rot="3777335">
              <a:off x="2154025" y="2183256"/>
              <a:ext cx="360040" cy="526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D614BA1-EAFC-4E0F-ADEF-7A0157F7158A}"/>
              </a:ext>
            </a:extLst>
          </p:cNvPr>
          <p:cNvGrpSpPr/>
          <p:nvPr/>
        </p:nvGrpSpPr>
        <p:grpSpPr>
          <a:xfrm>
            <a:off x="1808512" y="3030518"/>
            <a:ext cx="1082600" cy="701075"/>
            <a:chOff x="1006004" y="1769551"/>
            <a:chExt cx="1821867" cy="1440160"/>
          </a:xfrm>
        </p:grpSpPr>
        <p:sp>
          <p:nvSpPr>
            <p:cNvPr id="14" name="Can 5">
              <a:extLst>
                <a:ext uri="{FF2B5EF4-FFF2-40B4-BE49-F238E27FC236}">
                  <a16:creationId xmlns:a16="http://schemas.microsoft.com/office/drawing/2014/main" id="{3220C1E6-168A-4CC0-A2BB-129247E26286}"/>
                </a:ext>
              </a:extLst>
            </p:cNvPr>
            <p:cNvSpPr/>
            <p:nvPr/>
          </p:nvSpPr>
          <p:spPr>
            <a:xfrm>
              <a:off x="1945804" y="2866315"/>
              <a:ext cx="152586" cy="34339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49F3FBE6-A23A-453C-8D8B-3CAF7A50596D}"/>
                </a:ext>
              </a:extLst>
            </p:cNvPr>
            <p:cNvSpPr/>
            <p:nvPr/>
          </p:nvSpPr>
          <p:spPr>
            <a:xfrm>
              <a:off x="1006004" y="2037120"/>
              <a:ext cx="1076244" cy="1022191"/>
            </a:xfrm>
            <a:custGeom>
              <a:avLst/>
              <a:gdLst>
                <a:gd name="connsiteX0" fmla="*/ 0 w 1028700"/>
                <a:gd name="connsiteY0" fmla="*/ 762000 h 762000"/>
                <a:gd name="connsiteX1" fmla="*/ 901700 w 1028700"/>
                <a:gd name="connsiteY1" fmla="*/ 0 h 762000"/>
                <a:gd name="connsiteX2" fmla="*/ 1028700 w 1028700"/>
                <a:gd name="connsiteY2" fmla="*/ 762000 h 762000"/>
                <a:gd name="connsiteX3" fmla="*/ 0 w 1028700"/>
                <a:gd name="connsiteY3" fmla="*/ 762000 h 762000"/>
                <a:gd name="connsiteX0" fmla="*/ 0 w 1100016"/>
                <a:gd name="connsiteY0" fmla="*/ 762000 h 1078754"/>
                <a:gd name="connsiteX1" fmla="*/ 901700 w 1100016"/>
                <a:gd name="connsiteY1" fmla="*/ 0 h 1078754"/>
                <a:gd name="connsiteX2" fmla="*/ 1100016 w 1100016"/>
                <a:gd name="connsiteY2" fmla="*/ 1078754 h 1078754"/>
                <a:gd name="connsiteX3" fmla="*/ 0 w 1100016"/>
                <a:gd name="connsiteY3" fmla="*/ 762000 h 1078754"/>
                <a:gd name="connsiteX0" fmla="*/ 0 w 1076243"/>
                <a:gd name="connsiteY0" fmla="*/ 762000 h 1022192"/>
                <a:gd name="connsiteX1" fmla="*/ 901700 w 1076243"/>
                <a:gd name="connsiteY1" fmla="*/ 0 h 1022192"/>
                <a:gd name="connsiteX2" fmla="*/ 1076243 w 1076243"/>
                <a:gd name="connsiteY2" fmla="*/ 1022192 h 1022192"/>
                <a:gd name="connsiteX3" fmla="*/ 0 w 1076243"/>
                <a:gd name="connsiteY3" fmla="*/ 762000 h 102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6243" h="1022192">
                  <a:moveTo>
                    <a:pt x="0" y="762000"/>
                  </a:moveTo>
                  <a:lnTo>
                    <a:pt x="901700" y="0"/>
                  </a:lnTo>
                  <a:lnTo>
                    <a:pt x="1076243" y="1022192"/>
                  </a:lnTo>
                  <a:lnTo>
                    <a:pt x="0" y="7620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79F7602E-A1C5-4BB4-B3FB-37CAF470E981}"/>
                </a:ext>
              </a:extLst>
            </p:cNvPr>
            <p:cNvSpPr/>
            <p:nvPr/>
          </p:nvSpPr>
          <p:spPr>
            <a:xfrm>
              <a:off x="1907703" y="2037117"/>
              <a:ext cx="920168" cy="999567"/>
            </a:xfrm>
            <a:custGeom>
              <a:avLst/>
              <a:gdLst>
                <a:gd name="connsiteX0" fmla="*/ 0 w 901700"/>
                <a:gd name="connsiteY0" fmla="*/ 0 h 1257300"/>
                <a:gd name="connsiteX1" fmla="*/ 114300 w 901700"/>
                <a:gd name="connsiteY1" fmla="*/ 762000 h 1257300"/>
                <a:gd name="connsiteX2" fmla="*/ 901700 w 901700"/>
                <a:gd name="connsiteY2" fmla="*/ 1257300 h 1257300"/>
                <a:gd name="connsiteX3" fmla="*/ 0 w 901700"/>
                <a:gd name="connsiteY3" fmla="*/ 0 h 1257300"/>
                <a:gd name="connsiteX0" fmla="*/ 0 w 977900"/>
                <a:gd name="connsiteY0" fmla="*/ 0 h 1054100"/>
                <a:gd name="connsiteX1" fmla="*/ 114300 w 977900"/>
                <a:gd name="connsiteY1" fmla="*/ 762000 h 1054100"/>
                <a:gd name="connsiteX2" fmla="*/ 977900 w 977900"/>
                <a:gd name="connsiteY2" fmla="*/ 1054100 h 1054100"/>
                <a:gd name="connsiteX3" fmla="*/ 0 w 977900"/>
                <a:gd name="connsiteY3" fmla="*/ 0 h 1054100"/>
                <a:gd name="connsiteX0" fmla="*/ 0 w 784326"/>
                <a:gd name="connsiteY0" fmla="*/ 0 h 761999"/>
                <a:gd name="connsiteX1" fmla="*/ 114300 w 784326"/>
                <a:gd name="connsiteY1" fmla="*/ 762000 h 761999"/>
                <a:gd name="connsiteX2" fmla="*/ 784326 w 784326"/>
                <a:gd name="connsiteY2" fmla="*/ 533718 h 761999"/>
                <a:gd name="connsiteX3" fmla="*/ 0 w 784326"/>
                <a:gd name="connsiteY3" fmla="*/ 0 h 761999"/>
                <a:gd name="connsiteX0" fmla="*/ 0 w 784326"/>
                <a:gd name="connsiteY0" fmla="*/ 0 h 999566"/>
                <a:gd name="connsiteX1" fmla="*/ 161846 w 784326"/>
                <a:gd name="connsiteY1" fmla="*/ 999566 h 999566"/>
                <a:gd name="connsiteX2" fmla="*/ 784326 w 784326"/>
                <a:gd name="connsiteY2" fmla="*/ 533718 h 999566"/>
                <a:gd name="connsiteX3" fmla="*/ 0 w 784326"/>
                <a:gd name="connsiteY3" fmla="*/ 0 h 999566"/>
                <a:gd name="connsiteX0" fmla="*/ 0 w 920167"/>
                <a:gd name="connsiteY0" fmla="*/ 0 h 999566"/>
                <a:gd name="connsiteX1" fmla="*/ 161846 w 920167"/>
                <a:gd name="connsiteY1" fmla="*/ 999566 h 999566"/>
                <a:gd name="connsiteX2" fmla="*/ 920167 w 920167"/>
                <a:gd name="connsiteY2" fmla="*/ 496010 h 999566"/>
                <a:gd name="connsiteX3" fmla="*/ 0 w 920167"/>
                <a:gd name="connsiteY3" fmla="*/ 0 h 999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167" h="999566">
                  <a:moveTo>
                    <a:pt x="0" y="0"/>
                  </a:moveTo>
                  <a:lnTo>
                    <a:pt x="161846" y="999566"/>
                  </a:lnTo>
                  <a:lnTo>
                    <a:pt x="920167" y="49601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an 9">
              <a:extLst>
                <a:ext uri="{FF2B5EF4-FFF2-40B4-BE49-F238E27FC236}">
                  <a16:creationId xmlns:a16="http://schemas.microsoft.com/office/drawing/2014/main" id="{7D56465A-0C90-44EA-954E-DA06F165B639}"/>
                </a:ext>
              </a:extLst>
            </p:cNvPr>
            <p:cNvSpPr/>
            <p:nvPr/>
          </p:nvSpPr>
          <p:spPr>
            <a:xfrm>
              <a:off x="1945618" y="1769551"/>
              <a:ext cx="152772" cy="90981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23194C7-98F6-4839-961E-5CA8C9474C93}"/>
                </a:ext>
              </a:extLst>
            </p:cNvPr>
            <p:cNvSpPr txBox="1"/>
            <p:nvPr/>
          </p:nvSpPr>
          <p:spPr>
            <a:xfrm rot="16564555">
              <a:off x="1436098" y="2359221"/>
              <a:ext cx="399780" cy="526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0CE21B1-1F24-4BA3-9EFC-B3C3D17D0C1F}"/>
                </a:ext>
              </a:extLst>
            </p:cNvPr>
            <p:cNvSpPr txBox="1"/>
            <p:nvPr/>
          </p:nvSpPr>
          <p:spPr>
            <a:xfrm rot="3777335">
              <a:off x="2154025" y="2183256"/>
              <a:ext cx="360040" cy="526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E6B8FD0-82F1-4ECE-B13C-D259F6FC5BC5}"/>
                  </a:ext>
                </a:extLst>
              </p:cNvPr>
              <p:cNvSpPr txBox="1"/>
              <p:nvPr/>
            </p:nvSpPr>
            <p:spPr>
              <a:xfrm>
                <a:off x="1499907" y="2959316"/>
                <a:ext cx="5268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E6B8FD0-82F1-4ECE-B13C-D259F6FC5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9907" y="2959316"/>
                <a:ext cx="52689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row: Right 20">
            <a:extLst>
              <a:ext uri="{FF2B5EF4-FFF2-40B4-BE49-F238E27FC236}">
                <a16:creationId xmlns:a16="http://schemas.microsoft.com/office/drawing/2014/main" id="{3ED07A00-5920-4998-8986-B7A13FC00D70}"/>
              </a:ext>
            </a:extLst>
          </p:cNvPr>
          <p:cNvSpPr/>
          <p:nvPr/>
        </p:nvSpPr>
        <p:spPr>
          <a:xfrm rot="19950086">
            <a:off x="3025345" y="3001680"/>
            <a:ext cx="840928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64AA386B-6284-4B39-A37E-9D6D366684A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6556452"/>
                  </p:ext>
                </p:extLst>
              </p:nvPr>
            </p:nvGraphicFramePr>
            <p:xfrm>
              <a:off x="3898346" y="2047384"/>
              <a:ext cx="1569213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2244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1155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𝐗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𝐘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17781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64AA386B-6284-4B39-A37E-9D6D366684A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6556452"/>
                  </p:ext>
                </p:extLst>
              </p:nvPr>
            </p:nvGraphicFramePr>
            <p:xfrm>
              <a:off x="3898346" y="2047384"/>
              <a:ext cx="1569213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2244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1155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40" t="-1639" r="-118487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6897" t="-1639" r="-143103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19753" t="-1639" r="-2469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40" t="-100000" r="-118487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6897" t="-100000" r="-14310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19753" t="-100000" r="-2469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40" t="-203279" r="-11848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6897" t="-203279" r="-14310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19753" t="-203279" r="-2469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2177815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3" name="Arrow: Right 22">
            <a:extLst>
              <a:ext uri="{FF2B5EF4-FFF2-40B4-BE49-F238E27FC236}">
                <a16:creationId xmlns:a16="http://schemas.microsoft.com/office/drawing/2014/main" id="{C1376B9F-FD91-45ED-ACD9-61DBE3AE86D1}"/>
              </a:ext>
            </a:extLst>
          </p:cNvPr>
          <p:cNvSpPr/>
          <p:nvPr/>
        </p:nvSpPr>
        <p:spPr>
          <a:xfrm rot="1520759">
            <a:off x="3221823" y="3747005"/>
            <a:ext cx="945672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900D7F-5E71-4864-B0C2-1C6192BFAD6F}"/>
              </a:ext>
            </a:extLst>
          </p:cNvPr>
          <p:cNvSpPr txBox="1"/>
          <p:nvPr/>
        </p:nvSpPr>
        <p:spPr>
          <a:xfrm rot="19970843">
            <a:off x="2927354" y="2521250"/>
            <a:ext cx="9405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Working out using GCSE method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659887-E915-42D0-81DA-4417A5E1FE3E}"/>
              </a:ext>
            </a:extLst>
          </p:cNvPr>
          <p:cNvSpPr txBox="1"/>
          <p:nvPr/>
        </p:nvSpPr>
        <p:spPr>
          <a:xfrm rot="1475576">
            <a:off x="3241770" y="3416042"/>
            <a:ext cx="1166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Using probability generating functions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F04BBD52-E8E4-44A3-8577-AD236A0F3327}"/>
              </a:ext>
            </a:extLst>
          </p:cNvPr>
          <p:cNvSpPr/>
          <p:nvPr/>
        </p:nvSpPr>
        <p:spPr>
          <a:xfrm>
            <a:off x="5568069" y="2471401"/>
            <a:ext cx="506325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4B17BEA5-3A72-4810-99A2-8897CDBC1DE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57448183"/>
                  </p:ext>
                </p:extLst>
              </p:nvPr>
            </p:nvGraphicFramePr>
            <p:xfrm>
              <a:off x="6228184" y="2204864"/>
              <a:ext cx="265163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8698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86093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16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4B17BEA5-3A72-4810-99A2-8897CDBC1DE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57448183"/>
                  </p:ext>
                </p:extLst>
              </p:nvPr>
            </p:nvGraphicFramePr>
            <p:xfrm>
              <a:off x="6228184" y="2204864"/>
              <a:ext cx="265163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8698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86093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17" t="-1613" r="-170370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8041" t="-1613" r="-184536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25000" t="-1613" r="-123750" b="-109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50515" t="-1613" r="-2062" b="-1096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17" t="-103279" r="-170370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9E016E8-A262-4D7B-8D31-7DABB5998F79}"/>
                  </a:ext>
                </a:extLst>
              </p:cNvPr>
              <p:cNvSpPr txBox="1"/>
              <p:nvPr/>
            </p:nvSpPr>
            <p:spPr>
              <a:xfrm>
                <a:off x="4318385" y="3466008"/>
                <a:ext cx="2912925" cy="1231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=0.5+0.5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r>
                  <a:rPr lang="en-GB" b="0" dirty="0"/>
                  <a:t/>
                </a:r>
                <a:br>
                  <a:rPr lang="en-GB" b="0" dirty="0"/>
                </a:br>
                <a:r>
                  <a:rPr lang="en-GB" sz="200" b="0" dirty="0"/>
                  <a:t/>
                </a:r>
                <a:br>
                  <a:rPr lang="en-GB" sz="200" b="0" dirty="0"/>
                </a:b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i="1" dirty="0">
                    <a:latin typeface="Cambria Math" panose="02040503050406030204" pitchFamily="18" charset="0"/>
                  </a:rPr>
                  <a:t> </a:t>
                </a:r>
                <a:r>
                  <a:rPr lang="en-GB" dirty="0">
                    <a:latin typeface="+mj-lt"/>
                  </a:rPr>
                  <a:t>Product of two </a:t>
                </a:r>
                <a:r>
                  <a:rPr lang="en-GB" dirty="0" err="1">
                    <a:latin typeface="+mj-lt"/>
                  </a:rPr>
                  <a:t>pgfs</a:t>
                </a:r>
                <a:r>
                  <a:rPr lang="en-GB" dirty="0">
                    <a:latin typeface="+mj-lt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0.5+0.5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0.5+0.5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=0.25+0.5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+0.25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9E016E8-A262-4D7B-8D31-7DABB5998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385" y="3466008"/>
                <a:ext cx="2912925" cy="12311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row: Right 28">
            <a:extLst>
              <a:ext uri="{FF2B5EF4-FFF2-40B4-BE49-F238E27FC236}">
                <a16:creationId xmlns:a16="http://schemas.microsoft.com/office/drawing/2014/main" id="{D4022397-57B0-44DE-8DDC-FB786052D99D}"/>
              </a:ext>
            </a:extLst>
          </p:cNvPr>
          <p:cNvSpPr/>
          <p:nvPr/>
        </p:nvSpPr>
        <p:spPr>
          <a:xfrm rot="19026447">
            <a:off x="6909169" y="3156938"/>
            <a:ext cx="506325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B4F5427-9F39-4CF6-949F-2B4CD15D3362}"/>
              </a:ext>
            </a:extLst>
          </p:cNvPr>
          <p:cNvSpPr txBox="1"/>
          <p:nvPr/>
        </p:nvSpPr>
        <p:spPr>
          <a:xfrm>
            <a:off x="7264293" y="3301441"/>
            <a:ext cx="1166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Convert back to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08A35DF-FC33-485B-863D-F7D92531E718}"/>
                  </a:ext>
                </a:extLst>
              </p:cNvPr>
              <p:cNvSpPr txBox="1"/>
              <p:nvPr/>
            </p:nvSpPr>
            <p:spPr>
              <a:xfrm>
                <a:off x="452936" y="2925771"/>
                <a:ext cx="568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08A35DF-FC33-485B-863D-F7D92531E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936" y="2925771"/>
                <a:ext cx="56803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FFFF14B-3C37-4368-9224-475344BC6E9F}"/>
                  </a:ext>
                </a:extLst>
              </p:cNvPr>
              <p:cNvSpPr txBox="1"/>
              <p:nvPr/>
            </p:nvSpPr>
            <p:spPr>
              <a:xfrm>
                <a:off x="1796891" y="2907878"/>
                <a:ext cx="568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FFFF14B-3C37-4368-9224-475344BC6E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891" y="2907878"/>
                <a:ext cx="56803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C7C820CB-87F9-44FA-8B95-1A46D3B1EB54}"/>
              </a:ext>
            </a:extLst>
          </p:cNvPr>
          <p:cNvSpPr txBox="1"/>
          <p:nvPr/>
        </p:nvSpPr>
        <p:spPr>
          <a:xfrm>
            <a:off x="352268" y="757718"/>
            <a:ext cx="8196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At the start of this chapter we previewed a very remarkable (and very useful!) property of probability generating functions: that the </a:t>
            </a:r>
            <a:r>
              <a:rPr lang="en-GB" b="1" dirty="0"/>
              <a:t>product</a:t>
            </a:r>
            <a:r>
              <a:rPr lang="en-GB" dirty="0"/>
              <a:t> </a:t>
            </a:r>
            <a:r>
              <a:rPr lang="en-GB" b="1" dirty="0"/>
              <a:t>of these functions </a:t>
            </a:r>
            <a:r>
              <a:rPr lang="en-GB" dirty="0"/>
              <a:t>gives a new function which </a:t>
            </a:r>
            <a:r>
              <a:rPr lang="en-GB" b="1" dirty="0"/>
              <a:t>represents the sum of the two original distributions</a:t>
            </a:r>
            <a:r>
              <a:rPr lang="en-GB" dirty="0"/>
              <a:t>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4CB8A47-8493-4045-A5BE-1EF63DDC9A00}"/>
              </a:ext>
            </a:extLst>
          </p:cNvPr>
          <p:cNvSpPr/>
          <p:nvPr/>
        </p:nvSpPr>
        <p:spPr>
          <a:xfrm>
            <a:off x="4605403" y="2402308"/>
            <a:ext cx="847441" cy="76034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AFEA749-FCE3-448C-B1FF-8802C5CF6426}"/>
              </a:ext>
            </a:extLst>
          </p:cNvPr>
          <p:cNvSpPr txBox="1"/>
          <p:nvPr/>
        </p:nvSpPr>
        <p:spPr>
          <a:xfrm>
            <a:off x="736706" y="3844345"/>
            <a:ext cx="2199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Two fair spinners.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5E1B53C-DA49-4895-B0DD-DDA9391ABAF2}"/>
              </a:ext>
            </a:extLst>
          </p:cNvPr>
          <p:cNvSpPr/>
          <p:nvPr/>
        </p:nvSpPr>
        <p:spPr>
          <a:xfrm>
            <a:off x="7220372" y="2560873"/>
            <a:ext cx="1655180" cy="3668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CB44FDA-6F67-4BD0-97FC-A55DAAB2444D}"/>
              </a:ext>
            </a:extLst>
          </p:cNvPr>
          <p:cNvSpPr/>
          <p:nvPr/>
        </p:nvSpPr>
        <p:spPr>
          <a:xfrm>
            <a:off x="6108635" y="3430021"/>
            <a:ext cx="1113589" cy="3698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DFD28F6-227F-49E5-968A-5C7B739DA497}"/>
              </a:ext>
            </a:extLst>
          </p:cNvPr>
          <p:cNvSpPr/>
          <p:nvPr/>
        </p:nvSpPr>
        <p:spPr>
          <a:xfrm>
            <a:off x="4618239" y="4092751"/>
            <a:ext cx="2402033" cy="5383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5B38ACD-BC05-4FB3-B73E-624F75FFD979}"/>
                  </a:ext>
                </a:extLst>
              </p:cNvPr>
              <p:cNvSpPr txBox="1"/>
              <p:nvPr/>
            </p:nvSpPr>
            <p:spPr>
              <a:xfrm>
                <a:off x="1562189" y="5092561"/>
                <a:ext cx="4739459" cy="120032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are two independent random variables with </a:t>
                </a:r>
                <a:r>
                  <a:rPr lang="en-GB" dirty="0" err="1"/>
                  <a:t>pgfs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GB" dirty="0"/>
                  <a:t>, the </a:t>
                </a:r>
                <a:r>
                  <a:rPr lang="en-GB" dirty="0" err="1"/>
                  <a:t>pgf</a:t>
                </a:r>
                <a:r>
                  <a:rPr lang="en-GB" dirty="0"/>
                  <a:t>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dirty="0"/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5B38ACD-BC05-4FB3-B73E-624F75FFD9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189" y="5092561"/>
                <a:ext cx="4739459" cy="1200329"/>
              </a:xfrm>
              <a:prstGeom prst="rect">
                <a:avLst/>
              </a:prstGeom>
              <a:blipFill>
                <a:blip r:embed="rId9"/>
                <a:stretch>
                  <a:fillRect l="-767" t="-19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43EA0F17-8E78-466F-8C90-DA33E9123785}"/>
              </a:ext>
            </a:extLst>
          </p:cNvPr>
          <p:cNvSpPr txBox="1"/>
          <p:nvPr/>
        </p:nvSpPr>
        <p:spPr>
          <a:xfrm>
            <a:off x="6488843" y="5603404"/>
            <a:ext cx="2032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We will not cover the proof.</a:t>
            </a:r>
          </a:p>
        </p:txBody>
      </p:sp>
    </p:spTree>
    <p:extLst>
      <p:ext uri="{BB962C8B-B14F-4D97-AF65-F5344CB8AC3E}">
        <p14:creationId xmlns:p14="http://schemas.microsoft.com/office/powerpoint/2010/main" val="389966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7" grpId="0" animBg="1"/>
      <p:bldP spid="38" grpId="0" animBg="1"/>
      <p:bldP spid="41" grpId="0" animBg="1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621B0DF-DB93-4A13-84AA-9054447D106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451083B-A7CA-4BC6-A7FC-488C92F64F2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33C1593-954F-4A3A-83A4-527A1ABA10A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FD686EA-A681-4FC7-A1E6-75594662A2F8}"/>
                  </a:ext>
                </a:extLst>
              </p:cNvPr>
              <p:cNvSpPr txBox="1"/>
              <p:nvPr/>
            </p:nvSpPr>
            <p:spPr>
              <a:xfrm>
                <a:off x="323528" y="764704"/>
                <a:ext cx="7508988" cy="142667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A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/>
                  <a:t> has a probability generating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(a) Write down the probability distribution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600" dirty="0"/>
                  <a:t>. Write down the probability distribution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600" dirty="0"/>
                  <a:t> and hence find the probability generating function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(c) Verify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FD686EA-A681-4FC7-A1E6-75594662A2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64704"/>
                <a:ext cx="7508988" cy="14266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92461E1-81D8-43F8-AA1D-099D6C313DBE}"/>
                  </a:ext>
                </a:extLst>
              </p:cNvPr>
              <p:cNvSpPr txBox="1"/>
              <p:nvPr/>
            </p:nvSpPr>
            <p:spPr>
              <a:xfrm>
                <a:off x="827584" y="4650772"/>
                <a:ext cx="288032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92461E1-81D8-43F8-AA1D-099D6C313D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650772"/>
                <a:ext cx="2880320" cy="6127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046109FA-C25A-49D4-A749-D4F70A7A29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9891034"/>
                  </p:ext>
                </p:extLst>
              </p:nvPr>
            </p:nvGraphicFramePr>
            <p:xfrm>
              <a:off x="827584" y="2492896"/>
              <a:ext cx="1800200" cy="8630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3894">
                      <a:extLst>
                        <a:ext uri="{9D8B030D-6E8A-4147-A177-3AD203B41FA5}">
                          <a16:colId xmlns:a16="http://schemas.microsoft.com/office/drawing/2014/main" val="4074148534"/>
                        </a:ext>
                      </a:extLst>
                    </a:gridCol>
                    <a:gridCol w="320992">
                      <a:extLst>
                        <a:ext uri="{9D8B030D-6E8A-4147-A177-3AD203B41FA5}">
                          <a16:colId xmlns:a16="http://schemas.microsoft.com/office/drawing/2014/main" val="363878689"/>
                        </a:ext>
                      </a:extLst>
                    </a:gridCol>
                    <a:gridCol w="545314">
                      <a:extLst>
                        <a:ext uri="{9D8B030D-6E8A-4147-A177-3AD203B41FA5}">
                          <a16:colId xmlns:a16="http://schemas.microsoft.com/office/drawing/2014/main" val="254929881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67207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137323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046109FA-C25A-49D4-A749-D4F70A7A29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9891034"/>
                  </p:ext>
                </p:extLst>
              </p:nvPr>
            </p:nvGraphicFramePr>
            <p:xfrm>
              <a:off x="827584" y="2492896"/>
              <a:ext cx="1800200" cy="8630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3894">
                      <a:extLst>
                        <a:ext uri="{9D8B030D-6E8A-4147-A177-3AD203B41FA5}">
                          <a16:colId xmlns:a16="http://schemas.microsoft.com/office/drawing/2014/main" val="4074148534"/>
                        </a:ext>
                      </a:extLst>
                    </a:gridCol>
                    <a:gridCol w="320992">
                      <a:extLst>
                        <a:ext uri="{9D8B030D-6E8A-4147-A177-3AD203B41FA5}">
                          <a16:colId xmlns:a16="http://schemas.microsoft.com/office/drawing/2014/main" val="363878689"/>
                        </a:ext>
                      </a:extLst>
                    </a:gridCol>
                    <a:gridCol w="545314">
                      <a:extLst>
                        <a:ext uri="{9D8B030D-6E8A-4147-A177-3AD203B41FA5}">
                          <a16:colId xmlns:a16="http://schemas.microsoft.com/office/drawing/2014/main" val="254929881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49" t="-1639" r="-94156" b="-1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2453" t="-1639" r="-173585" b="-1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31111" t="-1639" r="-2222" b="-1377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6720751"/>
                      </a:ext>
                    </a:extLst>
                  </a:tr>
                  <a:tr h="4922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49" t="-75610" r="-94156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2453" t="-75610" r="-173585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31111" t="-75610" r="-2222" b="-24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37323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738E0FE6-03FE-4D55-9219-76B0AA331B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9256305"/>
                  </p:ext>
                </p:extLst>
              </p:nvPr>
            </p:nvGraphicFramePr>
            <p:xfrm>
              <a:off x="827584" y="3583245"/>
              <a:ext cx="1800200" cy="8630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3894">
                      <a:extLst>
                        <a:ext uri="{9D8B030D-6E8A-4147-A177-3AD203B41FA5}">
                          <a16:colId xmlns:a16="http://schemas.microsoft.com/office/drawing/2014/main" val="4074148534"/>
                        </a:ext>
                      </a:extLst>
                    </a:gridCol>
                    <a:gridCol w="320992">
                      <a:extLst>
                        <a:ext uri="{9D8B030D-6E8A-4147-A177-3AD203B41FA5}">
                          <a16:colId xmlns:a16="http://schemas.microsoft.com/office/drawing/2014/main" val="363878689"/>
                        </a:ext>
                      </a:extLst>
                    </a:gridCol>
                    <a:gridCol w="545314">
                      <a:extLst>
                        <a:ext uri="{9D8B030D-6E8A-4147-A177-3AD203B41FA5}">
                          <a16:colId xmlns:a16="http://schemas.microsoft.com/office/drawing/2014/main" val="254929881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67207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137323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738E0FE6-03FE-4D55-9219-76B0AA331B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89256305"/>
                  </p:ext>
                </p:extLst>
              </p:nvPr>
            </p:nvGraphicFramePr>
            <p:xfrm>
              <a:off x="827584" y="3583245"/>
              <a:ext cx="1800200" cy="8630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3894">
                      <a:extLst>
                        <a:ext uri="{9D8B030D-6E8A-4147-A177-3AD203B41FA5}">
                          <a16:colId xmlns:a16="http://schemas.microsoft.com/office/drawing/2014/main" val="4074148534"/>
                        </a:ext>
                      </a:extLst>
                    </a:gridCol>
                    <a:gridCol w="320992">
                      <a:extLst>
                        <a:ext uri="{9D8B030D-6E8A-4147-A177-3AD203B41FA5}">
                          <a16:colId xmlns:a16="http://schemas.microsoft.com/office/drawing/2014/main" val="363878689"/>
                        </a:ext>
                      </a:extLst>
                    </a:gridCol>
                    <a:gridCol w="545314">
                      <a:extLst>
                        <a:ext uri="{9D8B030D-6E8A-4147-A177-3AD203B41FA5}">
                          <a16:colId xmlns:a16="http://schemas.microsoft.com/office/drawing/2014/main" val="254929881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49" t="-1639" r="-94156" b="-1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92453" t="-1639" r="-173585" b="-1377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31111" t="-1639" r="-2222" b="-1377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6720751"/>
                      </a:ext>
                    </a:extLst>
                  </a:tr>
                  <a:tr h="4922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49" t="-75610" r="-94156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92453" t="-75610" r="-173585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31111" t="-75610" r="-2222" b="-24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37323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0E52C6-F0CB-4803-90CF-5C3E85816CB2}"/>
                  </a:ext>
                </a:extLst>
              </p:cNvPr>
              <p:cNvSpPr txBox="1"/>
              <p:nvPr/>
            </p:nvSpPr>
            <p:spPr>
              <a:xfrm>
                <a:off x="4365501" y="2457451"/>
                <a:ext cx="3960440" cy="991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as required.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0E52C6-F0CB-4803-90CF-5C3E85816C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501" y="2457451"/>
                <a:ext cx="3960440" cy="991682"/>
              </a:xfrm>
              <a:prstGeom prst="rect">
                <a:avLst/>
              </a:prstGeom>
              <a:blipFill>
                <a:blip r:embed="rId6"/>
                <a:stretch>
                  <a:fillRect l="-1231" b="-85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F3638ED-0C5E-45B0-8854-35A816AB1212}"/>
                  </a:ext>
                </a:extLst>
              </p:cNvPr>
              <p:cNvSpPr txBox="1"/>
              <p:nvPr/>
            </p:nvSpPr>
            <p:spPr>
              <a:xfrm>
                <a:off x="4463988" y="4584238"/>
                <a:ext cx="3744416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More generally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dirty="0"/>
              </a:p>
              <a:p>
                <a:r>
                  <a:rPr lang="en-GB" dirty="0"/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p>
                        </m:sSup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F3638ED-0C5E-45B0-8854-35A816AB12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4584238"/>
                <a:ext cx="3744416" cy="646331"/>
              </a:xfrm>
              <a:prstGeom prst="rect">
                <a:avLst/>
              </a:prstGeom>
              <a:blipFill>
                <a:blip r:embed="rId7"/>
                <a:stretch>
                  <a:fillRect l="-969" t="-3636"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D2D03340-1646-4FE1-8D5C-7649BE748B14}"/>
              </a:ext>
            </a:extLst>
          </p:cNvPr>
          <p:cNvSpPr/>
          <p:nvPr/>
        </p:nvSpPr>
        <p:spPr>
          <a:xfrm>
            <a:off x="314003" y="2395364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92A691-CD96-4880-8EE3-6823D8AADDE3}"/>
              </a:ext>
            </a:extLst>
          </p:cNvPr>
          <p:cNvSpPr/>
          <p:nvPr/>
        </p:nvSpPr>
        <p:spPr>
          <a:xfrm>
            <a:off x="314003" y="3475233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8C77F94-B088-460B-B400-13F1E277C05C}"/>
              </a:ext>
            </a:extLst>
          </p:cNvPr>
          <p:cNvSpPr/>
          <p:nvPr/>
        </p:nvSpPr>
        <p:spPr>
          <a:xfrm>
            <a:off x="3970010" y="2452822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81EE175-3998-4DBE-813E-0462D57236FD}"/>
              </a:ext>
            </a:extLst>
          </p:cNvPr>
          <p:cNvSpPr/>
          <p:nvPr/>
        </p:nvSpPr>
        <p:spPr>
          <a:xfrm>
            <a:off x="530027" y="2395365"/>
            <a:ext cx="2601813" cy="10336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E275BB-A7F5-4EFF-B63D-796DD58F2A1F}"/>
              </a:ext>
            </a:extLst>
          </p:cNvPr>
          <p:cNvSpPr/>
          <p:nvPr/>
        </p:nvSpPr>
        <p:spPr>
          <a:xfrm>
            <a:off x="530027" y="3478020"/>
            <a:ext cx="2601813" cy="18231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5DB50C8-34E1-446F-9330-0DDDE4301FB3}"/>
              </a:ext>
            </a:extLst>
          </p:cNvPr>
          <p:cNvSpPr/>
          <p:nvPr/>
        </p:nvSpPr>
        <p:spPr>
          <a:xfrm>
            <a:off x="4186034" y="2452822"/>
            <a:ext cx="3554318" cy="13362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65197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141-142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AA031FE-ABCD-224B-8F9C-9307382C6D4A}"/>
              </a:ext>
            </a:extLst>
          </p:cNvPr>
          <p:cNvSpPr txBox="1"/>
          <p:nvPr/>
        </p:nvSpPr>
        <p:spPr>
          <a:xfrm>
            <a:off x="611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Q3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Q4-5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134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What is a probability generating function?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CACDE94C-CBA8-4499-BBF8-86CCC1D5D76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9108811"/>
                  </p:ext>
                </p:extLst>
              </p:nvPr>
            </p:nvGraphicFramePr>
            <p:xfrm>
              <a:off x="899592" y="1207075"/>
              <a:ext cx="2530921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0.3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CACDE94C-CBA8-4499-BBF8-86CCC1D5D76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9108811"/>
                  </p:ext>
                </p:extLst>
              </p:nvPr>
            </p:nvGraphicFramePr>
            <p:xfrm>
              <a:off x="899592" y="1207075"/>
              <a:ext cx="2530921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3279" r="-14418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3580" t="-3279" r="-206173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3279" r="-103659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4815" t="-3279" r="-4938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103279" r="-14418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3580" t="-103279" r="-20617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103279" r="-103659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4815" t="-103279" r="-4938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" name="Arrow: Right 15">
            <a:extLst>
              <a:ext uri="{FF2B5EF4-FFF2-40B4-BE49-F238E27FC236}">
                <a16:creationId xmlns:a16="http://schemas.microsoft.com/office/drawing/2014/main" id="{82F05A70-A86B-4A33-A648-484384990016}"/>
              </a:ext>
            </a:extLst>
          </p:cNvPr>
          <p:cNvSpPr/>
          <p:nvPr/>
        </p:nvSpPr>
        <p:spPr>
          <a:xfrm>
            <a:off x="3669290" y="1401394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5DE7FAB-39F8-4009-8805-24317F9CEC15}"/>
                  </a:ext>
                </a:extLst>
              </p:cNvPr>
              <p:cNvSpPr txBox="1"/>
              <p:nvPr/>
            </p:nvSpPr>
            <p:spPr>
              <a:xfrm>
                <a:off x="4863525" y="1366466"/>
                <a:ext cx="34331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+0.2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+0.5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5DE7FAB-39F8-4009-8805-24317F9CE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525" y="1366466"/>
                <a:ext cx="343318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99225481-FA78-41DD-9A28-D5863A1A8ABA}"/>
              </a:ext>
            </a:extLst>
          </p:cNvPr>
          <p:cNvSpPr txBox="1"/>
          <p:nvPr/>
        </p:nvSpPr>
        <p:spPr>
          <a:xfrm>
            <a:off x="810866" y="3059228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The </a:t>
            </a:r>
            <a:r>
              <a:rPr lang="en-GB" b="1" dirty="0"/>
              <a:t>outcomes</a:t>
            </a:r>
            <a:r>
              <a:rPr lang="en-GB" dirty="0"/>
              <a:t> are the </a:t>
            </a:r>
            <a:r>
              <a:rPr lang="en-GB" b="1" dirty="0"/>
              <a:t>powers</a:t>
            </a:r>
            <a:r>
              <a:rPr lang="en-GB" dirty="0"/>
              <a:t> and the </a:t>
            </a:r>
            <a:r>
              <a:rPr lang="en-GB" b="1" dirty="0"/>
              <a:t>probabilities</a:t>
            </a:r>
            <a:r>
              <a:rPr lang="en-GB" dirty="0"/>
              <a:t> are the coefficients of each term.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792F9C9-B36F-4335-926B-C3B3E2080D77}"/>
                  </a:ext>
                </a:extLst>
              </p:cNvPr>
              <p:cNvSpPr/>
              <p:nvPr/>
            </p:nvSpPr>
            <p:spPr>
              <a:xfrm>
                <a:off x="921237" y="2319369"/>
                <a:ext cx="5069966" cy="86177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dirty="0"/>
                  <a:t>A probability generating function is an encoding of a probability distribution </a:t>
                </a:r>
                <a:r>
                  <a:rPr lang="en-GB" b="1" dirty="0"/>
                  <a:t>as a polynomial. </a:t>
                </a:r>
              </a:p>
              <a:p>
                <a:r>
                  <a:rPr lang="en-GB" sz="1400" dirty="0"/>
                  <a:t>(the variable is usually written as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)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792F9C9-B36F-4335-926B-C3B3E2080D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237" y="2319369"/>
                <a:ext cx="5069966" cy="861774"/>
              </a:xfrm>
              <a:prstGeom prst="rect">
                <a:avLst/>
              </a:prstGeom>
              <a:blipFill>
                <a:blip r:embed="rId4"/>
                <a:stretch>
                  <a:fillRect l="-718" t="-2055" r="-1077" b="-47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F7AC2DA0-3D7E-4F12-B96B-116975A62DA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6046850"/>
                  </p:ext>
                </p:extLst>
              </p:nvPr>
            </p:nvGraphicFramePr>
            <p:xfrm>
              <a:off x="874192" y="4081039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smtClean="0"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GB" sz="1600" b="0" i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F7AC2DA0-3D7E-4F12-B96B-116975A62DA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6046850"/>
                  </p:ext>
                </p:extLst>
              </p:nvPr>
            </p:nvGraphicFramePr>
            <p:xfrm>
              <a:off x="874192" y="4081039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581" t="-1613" r="-9709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13580" t="-1613" r="-10617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9756" t="-1613" r="-4878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581" t="-103279" r="-9709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13580" t="-103279" r="-10617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9756" t="-103279" r="-4878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16F458A6-6419-46AB-A5B1-5184BE622ECD}"/>
              </a:ext>
            </a:extLst>
          </p:cNvPr>
          <p:cNvSpPr txBox="1"/>
          <p:nvPr/>
        </p:nvSpPr>
        <p:spPr>
          <a:xfrm>
            <a:off x="7104979" y="2834109"/>
            <a:ext cx="18923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err="1"/>
              <a:t>Fro</a:t>
            </a:r>
            <a:r>
              <a:rPr lang="en-GB" sz="1050" b="1" dirty="0"/>
              <a:t> Note:</a:t>
            </a:r>
            <a:r>
              <a:rPr lang="en-GB" sz="1050" dirty="0"/>
              <a:t> Because polynomials only have non-negative integer powers, we can only obtain the probability generating function for discrete distributions with non-negative outcomes.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58F32E3-BA15-486F-9207-9C71B77837D3}"/>
              </a:ext>
            </a:extLst>
          </p:cNvPr>
          <p:cNvCxnSpPr/>
          <p:nvPr/>
        </p:nvCxnSpPr>
        <p:spPr>
          <a:xfrm flipH="1">
            <a:off x="6602136" y="3429000"/>
            <a:ext cx="490143" cy="77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C2A919A5-17AE-40C0-95F2-4E71C132877D}"/>
              </a:ext>
            </a:extLst>
          </p:cNvPr>
          <p:cNvSpPr/>
          <p:nvPr/>
        </p:nvSpPr>
        <p:spPr>
          <a:xfrm>
            <a:off x="3723213" y="4301373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CDC4347-B50E-4DDE-97E0-9FB873C02D10}"/>
                  </a:ext>
                </a:extLst>
              </p:cNvPr>
              <p:cNvSpPr txBox="1"/>
              <p:nvPr/>
            </p:nvSpPr>
            <p:spPr>
              <a:xfrm>
                <a:off x="4861605" y="4237295"/>
                <a:ext cx="34331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=0.2+0.8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CDC4347-B50E-4DDE-97E0-9FB873C02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605" y="4237295"/>
                <a:ext cx="343318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BBB902F2-450E-4565-A44B-2A307ABD23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5715163"/>
                  </p:ext>
                </p:extLst>
              </p:nvPr>
            </p:nvGraphicFramePr>
            <p:xfrm>
              <a:off x="871324" y="4897694"/>
              <a:ext cx="2530921" cy="920433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0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0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600" b="0" i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BBB902F2-450E-4565-A44B-2A307ABD23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5715163"/>
                  </p:ext>
                </p:extLst>
              </p:nvPr>
            </p:nvGraphicFramePr>
            <p:xfrm>
              <a:off x="871324" y="4897694"/>
              <a:ext cx="2530921" cy="920433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81" t="-1639" r="-144767" b="-1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210976" t="-1639" r="-203659" b="-1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314815" t="-1639" r="-106173" b="-1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409756" t="-1639" r="-4878" b="-1524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81" t="-68132" r="-144767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210976" t="-68132" r="-20365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314815" t="-68132" r="-106173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409756" t="-68132" r="-4878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7" name="Arrow: Right 26">
            <a:extLst>
              <a:ext uri="{FF2B5EF4-FFF2-40B4-BE49-F238E27FC236}">
                <a16:creationId xmlns:a16="http://schemas.microsoft.com/office/drawing/2014/main" id="{1B6F8B4B-26DB-4368-8C31-A155918641E8}"/>
              </a:ext>
            </a:extLst>
          </p:cNvPr>
          <p:cNvSpPr/>
          <p:nvPr/>
        </p:nvSpPr>
        <p:spPr>
          <a:xfrm>
            <a:off x="3723213" y="5292451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4FA0677-A460-4D4B-9BEE-989EDCE6EF9D}"/>
                  </a:ext>
                </a:extLst>
              </p:cNvPr>
              <p:cNvSpPr txBox="1"/>
              <p:nvPr/>
            </p:nvSpPr>
            <p:spPr>
              <a:xfrm>
                <a:off x="4871130" y="5056923"/>
                <a:ext cx="3433187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4FA0677-A460-4D4B-9BEE-989EDCE6EF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130" y="5056923"/>
                <a:ext cx="3433187" cy="612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55279DC2-1608-4D62-ABF7-B7EFF6C3FEBF}"/>
              </a:ext>
            </a:extLst>
          </p:cNvPr>
          <p:cNvSpPr/>
          <p:nvPr/>
        </p:nvSpPr>
        <p:spPr>
          <a:xfrm>
            <a:off x="5789878" y="4125274"/>
            <a:ext cx="1877427" cy="59912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980E4E5-9DD1-42DC-9AF0-1B3A4C83BB12}"/>
              </a:ext>
            </a:extLst>
          </p:cNvPr>
          <p:cNvSpPr/>
          <p:nvPr/>
        </p:nvSpPr>
        <p:spPr>
          <a:xfrm>
            <a:off x="5780352" y="5073250"/>
            <a:ext cx="1877427" cy="59912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" name="Table 30">
                <a:extLst>
                  <a:ext uri="{FF2B5EF4-FFF2-40B4-BE49-F238E27FC236}">
                    <a16:creationId xmlns:a16="http://schemas.microsoft.com/office/drawing/2014/main" id="{B9BA7BAB-1681-49C5-B29C-C935CC3F48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4652356"/>
                  </p:ext>
                </p:extLst>
              </p:nvPr>
            </p:nvGraphicFramePr>
            <p:xfrm>
              <a:off x="879291" y="5940106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0.1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0.9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" name="Table 30">
                <a:extLst>
                  <a:ext uri="{FF2B5EF4-FFF2-40B4-BE49-F238E27FC236}">
                    <a16:creationId xmlns:a16="http://schemas.microsoft.com/office/drawing/2014/main" id="{B9BA7BAB-1681-49C5-B29C-C935CC3F48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4652356"/>
                  </p:ext>
                </p:extLst>
              </p:nvPr>
            </p:nvGraphicFramePr>
            <p:xfrm>
              <a:off x="879291" y="5940106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581" t="-1613" r="-9709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213580" t="-1613" r="-10617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309756" t="-1613" r="-4878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581" t="-103279" r="-9709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213580" t="-103279" r="-10617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309756" t="-103279" r="-4878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2" name="Arrow: Right 31">
            <a:extLst>
              <a:ext uri="{FF2B5EF4-FFF2-40B4-BE49-F238E27FC236}">
                <a16:creationId xmlns:a16="http://schemas.microsoft.com/office/drawing/2014/main" id="{E257BFD5-950F-436C-8404-B4DF2CE8CDF3}"/>
              </a:ext>
            </a:extLst>
          </p:cNvPr>
          <p:cNvSpPr/>
          <p:nvPr/>
        </p:nvSpPr>
        <p:spPr>
          <a:xfrm>
            <a:off x="3740705" y="6220563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AC6F6CD-568B-408C-9714-4627959B700B}"/>
                  </a:ext>
                </a:extLst>
              </p:cNvPr>
              <p:cNvSpPr txBox="1"/>
              <p:nvPr/>
            </p:nvSpPr>
            <p:spPr>
              <a:xfrm>
                <a:off x="4879097" y="6156485"/>
                <a:ext cx="34331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=0.1+0.9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AC6F6CD-568B-408C-9714-4627959B70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097" y="6156485"/>
                <a:ext cx="343318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id="{C9D68181-6673-4158-805F-D4796F79BD1C}"/>
              </a:ext>
            </a:extLst>
          </p:cNvPr>
          <p:cNvSpPr/>
          <p:nvPr/>
        </p:nvSpPr>
        <p:spPr>
          <a:xfrm>
            <a:off x="5810488" y="6054492"/>
            <a:ext cx="1877427" cy="59912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67482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4" grpId="0" animBg="1"/>
      <p:bldP spid="25" grpId="0"/>
      <p:bldP spid="27" grpId="0" animBg="1"/>
      <p:bldP spid="28" grpId="0"/>
      <p:bldP spid="29" grpId="0" animBg="1"/>
      <p:bldP spid="29" grpId="1" animBg="1"/>
      <p:bldP spid="30" grpId="0" animBg="1"/>
      <p:bldP spid="30" grpId="1" animBg="1"/>
      <p:bldP spid="32" grpId="0" animBg="1"/>
      <p:bldP spid="33" grpId="0"/>
      <p:bldP spid="34" grpId="0" animBg="1"/>
      <p:bldP spid="3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ECD811-A76A-4390-91CF-311C7821E17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6E58A28-3766-496B-B3EA-C54A6421B1D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Why use probability generating functions?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DF709F1-48E0-4F6C-877F-9865A4AC584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187F464-1C5A-451D-ABA9-827F9D92DBBF}"/>
              </a:ext>
            </a:extLst>
          </p:cNvPr>
          <p:cNvSpPr txBox="1"/>
          <p:nvPr/>
        </p:nvSpPr>
        <p:spPr>
          <a:xfrm>
            <a:off x="395536" y="842045"/>
            <a:ext cx="813690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It seems a bit bizarre to use write a probability distribution as a polynomial, when they seem to have no conceptual connection.</a:t>
            </a:r>
          </a:p>
          <a:p>
            <a:endParaRPr lang="en-GB" sz="1700" dirty="0"/>
          </a:p>
          <a:p>
            <a:r>
              <a:rPr lang="en-GB" sz="1700" dirty="0"/>
              <a:t>We will see that there are operations on probability distributions, e.g. </a:t>
            </a:r>
            <a:r>
              <a:rPr lang="en-GB" sz="1700" b="1" dirty="0"/>
              <a:t>finding the expected value</a:t>
            </a:r>
            <a:r>
              <a:rPr lang="en-GB" sz="1700" dirty="0"/>
              <a:t> or </a:t>
            </a:r>
            <a:r>
              <a:rPr lang="en-GB" sz="1700" b="1" dirty="0"/>
              <a:t>adding random variables</a:t>
            </a:r>
            <a:r>
              <a:rPr lang="en-GB" sz="1700" dirty="0"/>
              <a:t>, where we can combine/manipulate their polynomial forms in a certain way. </a:t>
            </a:r>
          </a:p>
          <a:p>
            <a:r>
              <a:rPr lang="en-GB" sz="1700" b="1" dirty="0"/>
              <a:t>Polynomials are easy to manipulate</a:t>
            </a:r>
            <a:r>
              <a:rPr lang="en-GB" sz="1700" dirty="0"/>
              <a:t>: we can quickly multiply polynomials or differentiate them. Therefore, </a:t>
            </a:r>
            <a:r>
              <a:rPr lang="en-GB" sz="1700" b="1" dirty="0"/>
              <a:t>it is often easiest to work on their polynomial form instead</a:t>
            </a:r>
            <a:r>
              <a:rPr lang="en-GB" sz="1700" dirty="0"/>
              <a:t>, and where relevant, convert the resulting polynomial back into a standard probability distribution form. e.g.: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D75194-F17D-4C62-A888-C800BFF7B7C8}"/>
                  </a:ext>
                </a:extLst>
              </p:cNvPr>
              <p:cNvSpPr txBox="1"/>
              <p:nvPr/>
            </p:nvSpPr>
            <p:spPr>
              <a:xfrm>
                <a:off x="573073" y="3832850"/>
                <a:ext cx="3240360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We will see that to add two random variables,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/>
                  <a:t>, we just multiply their probability generating functions: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D75194-F17D-4C62-A888-C800BFF7B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73" y="3832850"/>
                <a:ext cx="3240360" cy="738664"/>
              </a:xfrm>
              <a:prstGeom prst="rect">
                <a:avLst/>
              </a:prstGeom>
              <a:blipFill>
                <a:blip r:embed="rId2"/>
                <a:stretch>
                  <a:fillRect l="-187" b="-5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1F57D6B-909C-434F-BFA3-09F7769EE7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3223974"/>
                  </p:ext>
                </p:extLst>
              </p:nvPr>
            </p:nvGraphicFramePr>
            <p:xfrm>
              <a:off x="1013892" y="4706585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1F57D6B-909C-434F-BFA3-09F7769EE7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3223974"/>
                  </p:ext>
                </p:extLst>
              </p:nvPr>
            </p:nvGraphicFramePr>
            <p:xfrm>
              <a:off x="1013892" y="4706585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81" t="-1639" r="-95930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3580" t="-1639" r="-103704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9756" t="-1639" r="-2439" b="-1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81" t="-101639" r="-95930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9756" t="-101639" r="-2439" b="-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55262557-787B-4AC8-9F62-FE70873CB470}"/>
              </a:ext>
            </a:extLst>
          </p:cNvPr>
          <p:cNvGrpSpPr/>
          <p:nvPr/>
        </p:nvGrpSpPr>
        <p:grpSpPr>
          <a:xfrm>
            <a:off x="1012900" y="5806405"/>
            <a:ext cx="1082600" cy="701075"/>
            <a:chOff x="1006004" y="1769551"/>
            <a:chExt cx="1821867" cy="1440160"/>
          </a:xfrm>
        </p:grpSpPr>
        <p:sp>
          <p:nvSpPr>
            <p:cNvPr id="9" name="Can 5">
              <a:extLst>
                <a:ext uri="{FF2B5EF4-FFF2-40B4-BE49-F238E27FC236}">
                  <a16:creationId xmlns:a16="http://schemas.microsoft.com/office/drawing/2014/main" id="{557577D4-71FD-4772-8053-178FAC9ED060}"/>
                </a:ext>
              </a:extLst>
            </p:cNvPr>
            <p:cNvSpPr/>
            <p:nvPr/>
          </p:nvSpPr>
          <p:spPr>
            <a:xfrm>
              <a:off x="1945804" y="2866315"/>
              <a:ext cx="152586" cy="34339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C3C012A-37CB-4877-9031-55605A453224}"/>
                </a:ext>
              </a:extLst>
            </p:cNvPr>
            <p:cNvSpPr/>
            <p:nvPr/>
          </p:nvSpPr>
          <p:spPr>
            <a:xfrm>
              <a:off x="1006004" y="2037120"/>
              <a:ext cx="1076244" cy="1022191"/>
            </a:xfrm>
            <a:custGeom>
              <a:avLst/>
              <a:gdLst>
                <a:gd name="connsiteX0" fmla="*/ 0 w 1028700"/>
                <a:gd name="connsiteY0" fmla="*/ 762000 h 762000"/>
                <a:gd name="connsiteX1" fmla="*/ 901700 w 1028700"/>
                <a:gd name="connsiteY1" fmla="*/ 0 h 762000"/>
                <a:gd name="connsiteX2" fmla="*/ 1028700 w 1028700"/>
                <a:gd name="connsiteY2" fmla="*/ 762000 h 762000"/>
                <a:gd name="connsiteX3" fmla="*/ 0 w 1028700"/>
                <a:gd name="connsiteY3" fmla="*/ 762000 h 762000"/>
                <a:gd name="connsiteX0" fmla="*/ 0 w 1100016"/>
                <a:gd name="connsiteY0" fmla="*/ 762000 h 1078754"/>
                <a:gd name="connsiteX1" fmla="*/ 901700 w 1100016"/>
                <a:gd name="connsiteY1" fmla="*/ 0 h 1078754"/>
                <a:gd name="connsiteX2" fmla="*/ 1100016 w 1100016"/>
                <a:gd name="connsiteY2" fmla="*/ 1078754 h 1078754"/>
                <a:gd name="connsiteX3" fmla="*/ 0 w 1100016"/>
                <a:gd name="connsiteY3" fmla="*/ 762000 h 1078754"/>
                <a:gd name="connsiteX0" fmla="*/ 0 w 1076243"/>
                <a:gd name="connsiteY0" fmla="*/ 762000 h 1022192"/>
                <a:gd name="connsiteX1" fmla="*/ 901700 w 1076243"/>
                <a:gd name="connsiteY1" fmla="*/ 0 h 1022192"/>
                <a:gd name="connsiteX2" fmla="*/ 1076243 w 1076243"/>
                <a:gd name="connsiteY2" fmla="*/ 1022192 h 1022192"/>
                <a:gd name="connsiteX3" fmla="*/ 0 w 1076243"/>
                <a:gd name="connsiteY3" fmla="*/ 762000 h 102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6243" h="1022192">
                  <a:moveTo>
                    <a:pt x="0" y="762000"/>
                  </a:moveTo>
                  <a:lnTo>
                    <a:pt x="901700" y="0"/>
                  </a:lnTo>
                  <a:lnTo>
                    <a:pt x="1076243" y="1022192"/>
                  </a:lnTo>
                  <a:lnTo>
                    <a:pt x="0" y="7620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C010F172-AEC3-4ABE-BFCB-A5FCC9FF08F9}"/>
                </a:ext>
              </a:extLst>
            </p:cNvPr>
            <p:cNvSpPr/>
            <p:nvPr/>
          </p:nvSpPr>
          <p:spPr>
            <a:xfrm>
              <a:off x="1907703" y="2037117"/>
              <a:ext cx="920168" cy="999567"/>
            </a:xfrm>
            <a:custGeom>
              <a:avLst/>
              <a:gdLst>
                <a:gd name="connsiteX0" fmla="*/ 0 w 901700"/>
                <a:gd name="connsiteY0" fmla="*/ 0 h 1257300"/>
                <a:gd name="connsiteX1" fmla="*/ 114300 w 901700"/>
                <a:gd name="connsiteY1" fmla="*/ 762000 h 1257300"/>
                <a:gd name="connsiteX2" fmla="*/ 901700 w 901700"/>
                <a:gd name="connsiteY2" fmla="*/ 1257300 h 1257300"/>
                <a:gd name="connsiteX3" fmla="*/ 0 w 901700"/>
                <a:gd name="connsiteY3" fmla="*/ 0 h 1257300"/>
                <a:gd name="connsiteX0" fmla="*/ 0 w 977900"/>
                <a:gd name="connsiteY0" fmla="*/ 0 h 1054100"/>
                <a:gd name="connsiteX1" fmla="*/ 114300 w 977900"/>
                <a:gd name="connsiteY1" fmla="*/ 762000 h 1054100"/>
                <a:gd name="connsiteX2" fmla="*/ 977900 w 977900"/>
                <a:gd name="connsiteY2" fmla="*/ 1054100 h 1054100"/>
                <a:gd name="connsiteX3" fmla="*/ 0 w 977900"/>
                <a:gd name="connsiteY3" fmla="*/ 0 h 1054100"/>
                <a:gd name="connsiteX0" fmla="*/ 0 w 784326"/>
                <a:gd name="connsiteY0" fmla="*/ 0 h 761999"/>
                <a:gd name="connsiteX1" fmla="*/ 114300 w 784326"/>
                <a:gd name="connsiteY1" fmla="*/ 762000 h 761999"/>
                <a:gd name="connsiteX2" fmla="*/ 784326 w 784326"/>
                <a:gd name="connsiteY2" fmla="*/ 533718 h 761999"/>
                <a:gd name="connsiteX3" fmla="*/ 0 w 784326"/>
                <a:gd name="connsiteY3" fmla="*/ 0 h 761999"/>
                <a:gd name="connsiteX0" fmla="*/ 0 w 784326"/>
                <a:gd name="connsiteY0" fmla="*/ 0 h 999566"/>
                <a:gd name="connsiteX1" fmla="*/ 161846 w 784326"/>
                <a:gd name="connsiteY1" fmla="*/ 999566 h 999566"/>
                <a:gd name="connsiteX2" fmla="*/ 784326 w 784326"/>
                <a:gd name="connsiteY2" fmla="*/ 533718 h 999566"/>
                <a:gd name="connsiteX3" fmla="*/ 0 w 784326"/>
                <a:gd name="connsiteY3" fmla="*/ 0 h 999566"/>
                <a:gd name="connsiteX0" fmla="*/ 0 w 920167"/>
                <a:gd name="connsiteY0" fmla="*/ 0 h 999566"/>
                <a:gd name="connsiteX1" fmla="*/ 161846 w 920167"/>
                <a:gd name="connsiteY1" fmla="*/ 999566 h 999566"/>
                <a:gd name="connsiteX2" fmla="*/ 920167 w 920167"/>
                <a:gd name="connsiteY2" fmla="*/ 496010 h 999566"/>
                <a:gd name="connsiteX3" fmla="*/ 0 w 920167"/>
                <a:gd name="connsiteY3" fmla="*/ 0 h 999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167" h="999566">
                  <a:moveTo>
                    <a:pt x="0" y="0"/>
                  </a:moveTo>
                  <a:lnTo>
                    <a:pt x="161846" y="999566"/>
                  </a:lnTo>
                  <a:lnTo>
                    <a:pt x="920167" y="49601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an 9">
              <a:extLst>
                <a:ext uri="{FF2B5EF4-FFF2-40B4-BE49-F238E27FC236}">
                  <a16:creationId xmlns:a16="http://schemas.microsoft.com/office/drawing/2014/main" id="{73FDC7AE-DA47-43AF-BD83-127AAB758DF3}"/>
                </a:ext>
              </a:extLst>
            </p:cNvPr>
            <p:cNvSpPr/>
            <p:nvPr/>
          </p:nvSpPr>
          <p:spPr>
            <a:xfrm>
              <a:off x="1945618" y="1769551"/>
              <a:ext cx="152772" cy="90981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0A1122F-A6A3-4B69-8C24-4F777E70B4B4}"/>
                </a:ext>
              </a:extLst>
            </p:cNvPr>
            <p:cNvSpPr txBox="1"/>
            <p:nvPr/>
          </p:nvSpPr>
          <p:spPr>
            <a:xfrm rot="16564555">
              <a:off x="1436098" y="2359221"/>
              <a:ext cx="399780" cy="526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9BF77E2-90AC-42A3-B51E-A7629E5EE1BE}"/>
                </a:ext>
              </a:extLst>
            </p:cNvPr>
            <p:cNvSpPr txBox="1"/>
            <p:nvPr/>
          </p:nvSpPr>
          <p:spPr>
            <a:xfrm rot="3777335">
              <a:off x="2154025" y="2183256"/>
              <a:ext cx="360040" cy="526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FE152D4-4665-4A84-9EA3-A3EB83BD91F8}"/>
              </a:ext>
            </a:extLst>
          </p:cNvPr>
          <p:cNvGrpSpPr/>
          <p:nvPr/>
        </p:nvGrpSpPr>
        <p:grpSpPr>
          <a:xfrm>
            <a:off x="2267744" y="5788072"/>
            <a:ext cx="1082600" cy="701075"/>
            <a:chOff x="1006004" y="1769551"/>
            <a:chExt cx="1821867" cy="1440160"/>
          </a:xfrm>
        </p:grpSpPr>
        <p:sp>
          <p:nvSpPr>
            <p:cNvPr id="18" name="Can 5">
              <a:extLst>
                <a:ext uri="{FF2B5EF4-FFF2-40B4-BE49-F238E27FC236}">
                  <a16:creationId xmlns:a16="http://schemas.microsoft.com/office/drawing/2014/main" id="{A9A1DBCD-7500-430B-A32F-F8127722B7D2}"/>
                </a:ext>
              </a:extLst>
            </p:cNvPr>
            <p:cNvSpPr/>
            <p:nvPr/>
          </p:nvSpPr>
          <p:spPr>
            <a:xfrm>
              <a:off x="1945804" y="2866315"/>
              <a:ext cx="152586" cy="34339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D63A4B41-90D2-4742-9605-3E7C42E33794}"/>
                </a:ext>
              </a:extLst>
            </p:cNvPr>
            <p:cNvSpPr/>
            <p:nvPr/>
          </p:nvSpPr>
          <p:spPr>
            <a:xfrm>
              <a:off x="1006004" y="2037120"/>
              <a:ext cx="1076244" cy="1022191"/>
            </a:xfrm>
            <a:custGeom>
              <a:avLst/>
              <a:gdLst>
                <a:gd name="connsiteX0" fmla="*/ 0 w 1028700"/>
                <a:gd name="connsiteY0" fmla="*/ 762000 h 762000"/>
                <a:gd name="connsiteX1" fmla="*/ 901700 w 1028700"/>
                <a:gd name="connsiteY1" fmla="*/ 0 h 762000"/>
                <a:gd name="connsiteX2" fmla="*/ 1028700 w 1028700"/>
                <a:gd name="connsiteY2" fmla="*/ 762000 h 762000"/>
                <a:gd name="connsiteX3" fmla="*/ 0 w 1028700"/>
                <a:gd name="connsiteY3" fmla="*/ 762000 h 762000"/>
                <a:gd name="connsiteX0" fmla="*/ 0 w 1100016"/>
                <a:gd name="connsiteY0" fmla="*/ 762000 h 1078754"/>
                <a:gd name="connsiteX1" fmla="*/ 901700 w 1100016"/>
                <a:gd name="connsiteY1" fmla="*/ 0 h 1078754"/>
                <a:gd name="connsiteX2" fmla="*/ 1100016 w 1100016"/>
                <a:gd name="connsiteY2" fmla="*/ 1078754 h 1078754"/>
                <a:gd name="connsiteX3" fmla="*/ 0 w 1100016"/>
                <a:gd name="connsiteY3" fmla="*/ 762000 h 1078754"/>
                <a:gd name="connsiteX0" fmla="*/ 0 w 1076243"/>
                <a:gd name="connsiteY0" fmla="*/ 762000 h 1022192"/>
                <a:gd name="connsiteX1" fmla="*/ 901700 w 1076243"/>
                <a:gd name="connsiteY1" fmla="*/ 0 h 1022192"/>
                <a:gd name="connsiteX2" fmla="*/ 1076243 w 1076243"/>
                <a:gd name="connsiteY2" fmla="*/ 1022192 h 1022192"/>
                <a:gd name="connsiteX3" fmla="*/ 0 w 1076243"/>
                <a:gd name="connsiteY3" fmla="*/ 762000 h 102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6243" h="1022192">
                  <a:moveTo>
                    <a:pt x="0" y="762000"/>
                  </a:moveTo>
                  <a:lnTo>
                    <a:pt x="901700" y="0"/>
                  </a:lnTo>
                  <a:lnTo>
                    <a:pt x="1076243" y="1022192"/>
                  </a:lnTo>
                  <a:lnTo>
                    <a:pt x="0" y="7620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ABB1F878-23FF-4558-A892-D9A38CC3214A}"/>
                </a:ext>
              </a:extLst>
            </p:cNvPr>
            <p:cNvSpPr/>
            <p:nvPr/>
          </p:nvSpPr>
          <p:spPr>
            <a:xfrm>
              <a:off x="1907703" y="2037117"/>
              <a:ext cx="920168" cy="999567"/>
            </a:xfrm>
            <a:custGeom>
              <a:avLst/>
              <a:gdLst>
                <a:gd name="connsiteX0" fmla="*/ 0 w 901700"/>
                <a:gd name="connsiteY0" fmla="*/ 0 h 1257300"/>
                <a:gd name="connsiteX1" fmla="*/ 114300 w 901700"/>
                <a:gd name="connsiteY1" fmla="*/ 762000 h 1257300"/>
                <a:gd name="connsiteX2" fmla="*/ 901700 w 901700"/>
                <a:gd name="connsiteY2" fmla="*/ 1257300 h 1257300"/>
                <a:gd name="connsiteX3" fmla="*/ 0 w 901700"/>
                <a:gd name="connsiteY3" fmla="*/ 0 h 1257300"/>
                <a:gd name="connsiteX0" fmla="*/ 0 w 977900"/>
                <a:gd name="connsiteY0" fmla="*/ 0 h 1054100"/>
                <a:gd name="connsiteX1" fmla="*/ 114300 w 977900"/>
                <a:gd name="connsiteY1" fmla="*/ 762000 h 1054100"/>
                <a:gd name="connsiteX2" fmla="*/ 977900 w 977900"/>
                <a:gd name="connsiteY2" fmla="*/ 1054100 h 1054100"/>
                <a:gd name="connsiteX3" fmla="*/ 0 w 977900"/>
                <a:gd name="connsiteY3" fmla="*/ 0 h 1054100"/>
                <a:gd name="connsiteX0" fmla="*/ 0 w 784326"/>
                <a:gd name="connsiteY0" fmla="*/ 0 h 761999"/>
                <a:gd name="connsiteX1" fmla="*/ 114300 w 784326"/>
                <a:gd name="connsiteY1" fmla="*/ 762000 h 761999"/>
                <a:gd name="connsiteX2" fmla="*/ 784326 w 784326"/>
                <a:gd name="connsiteY2" fmla="*/ 533718 h 761999"/>
                <a:gd name="connsiteX3" fmla="*/ 0 w 784326"/>
                <a:gd name="connsiteY3" fmla="*/ 0 h 761999"/>
                <a:gd name="connsiteX0" fmla="*/ 0 w 784326"/>
                <a:gd name="connsiteY0" fmla="*/ 0 h 999566"/>
                <a:gd name="connsiteX1" fmla="*/ 161846 w 784326"/>
                <a:gd name="connsiteY1" fmla="*/ 999566 h 999566"/>
                <a:gd name="connsiteX2" fmla="*/ 784326 w 784326"/>
                <a:gd name="connsiteY2" fmla="*/ 533718 h 999566"/>
                <a:gd name="connsiteX3" fmla="*/ 0 w 784326"/>
                <a:gd name="connsiteY3" fmla="*/ 0 h 999566"/>
                <a:gd name="connsiteX0" fmla="*/ 0 w 920167"/>
                <a:gd name="connsiteY0" fmla="*/ 0 h 999566"/>
                <a:gd name="connsiteX1" fmla="*/ 161846 w 920167"/>
                <a:gd name="connsiteY1" fmla="*/ 999566 h 999566"/>
                <a:gd name="connsiteX2" fmla="*/ 920167 w 920167"/>
                <a:gd name="connsiteY2" fmla="*/ 496010 h 999566"/>
                <a:gd name="connsiteX3" fmla="*/ 0 w 920167"/>
                <a:gd name="connsiteY3" fmla="*/ 0 h 999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167" h="999566">
                  <a:moveTo>
                    <a:pt x="0" y="0"/>
                  </a:moveTo>
                  <a:lnTo>
                    <a:pt x="161846" y="999566"/>
                  </a:lnTo>
                  <a:lnTo>
                    <a:pt x="920167" y="49601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an 9">
              <a:extLst>
                <a:ext uri="{FF2B5EF4-FFF2-40B4-BE49-F238E27FC236}">
                  <a16:creationId xmlns:a16="http://schemas.microsoft.com/office/drawing/2014/main" id="{68DFBE93-B0A4-4FD0-B2EC-6E9640AC35D7}"/>
                </a:ext>
              </a:extLst>
            </p:cNvPr>
            <p:cNvSpPr/>
            <p:nvPr/>
          </p:nvSpPr>
          <p:spPr>
            <a:xfrm>
              <a:off x="1945618" y="1769551"/>
              <a:ext cx="152772" cy="90981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B91E2F0-6959-4390-A334-B687824438CF}"/>
                </a:ext>
              </a:extLst>
            </p:cNvPr>
            <p:cNvSpPr txBox="1"/>
            <p:nvPr/>
          </p:nvSpPr>
          <p:spPr>
            <a:xfrm rot="16564555">
              <a:off x="1436098" y="2359221"/>
              <a:ext cx="399780" cy="526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25AF31D-7256-428B-AB47-3DB5E4BA3A76}"/>
                </a:ext>
              </a:extLst>
            </p:cNvPr>
            <p:cNvSpPr txBox="1"/>
            <p:nvPr/>
          </p:nvSpPr>
          <p:spPr>
            <a:xfrm rot="3777335">
              <a:off x="2154025" y="2183256"/>
              <a:ext cx="360040" cy="526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0C1A18-F98A-4EF1-BCD3-2C79AF2E548C}"/>
                  </a:ext>
                </a:extLst>
              </p:cNvPr>
              <p:cNvSpPr txBox="1"/>
              <p:nvPr/>
            </p:nvSpPr>
            <p:spPr>
              <a:xfrm>
                <a:off x="1959139" y="5716870"/>
                <a:ext cx="5268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0C1A18-F98A-4EF1-BCD3-2C79AF2E5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139" y="5716870"/>
                <a:ext cx="52689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row: Right 24">
            <a:extLst>
              <a:ext uri="{FF2B5EF4-FFF2-40B4-BE49-F238E27FC236}">
                <a16:creationId xmlns:a16="http://schemas.microsoft.com/office/drawing/2014/main" id="{E69894E3-5142-42B7-A3DC-7BD8BEC4C212}"/>
              </a:ext>
            </a:extLst>
          </p:cNvPr>
          <p:cNvSpPr/>
          <p:nvPr/>
        </p:nvSpPr>
        <p:spPr>
          <a:xfrm rot="19950086">
            <a:off x="3199351" y="5297839"/>
            <a:ext cx="840928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550C3DA4-82D4-4A9E-9573-6039F9966EB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3012731"/>
                  </p:ext>
                </p:extLst>
              </p:nvPr>
            </p:nvGraphicFramePr>
            <p:xfrm>
              <a:off x="4072352" y="4343543"/>
              <a:ext cx="1569213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2244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1155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𝐗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𝐘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17781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550C3DA4-82D4-4A9E-9573-6039F9966EB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3012731"/>
                  </p:ext>
                </p:extLst>
              </p:nvPr>
            </p:nvGraphicFramePr>
            <p:xfrm>
              <a:off x="4072352" y="4343543"/>
              <a:ext cx="1569213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2244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1155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81" t="-1639" r="-118487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8621" t="-1639" r="-143103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20988" t="-1639" r="-2469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81" t="-100000" r="-118487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8621" t="-100000" r="-14310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20988" t="-100000" r="-2469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81" t="-203279" r="-11848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8621" t="-203279" r="-14310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20988" t="-203279" r="-2469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2177815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7" name="Arrow: Right 26">
            <a:extLst>
              <a:ext uri="{FF2B5EF4-FFF2-40B4-BE49-F238E27FC236}">
                <a16:creationId xmlns:a16="http://schemas.microsoft.com/office/drawing/2014/main" id="{D08DFBC0-8F7D-4E8C-A1FD-5266E41723C8}"/>
              </a:ext>
            </a:extLst>
          </p:cNvPr>
          <p:cNvSpPr/>
          <p:nvPr/>
        </p:nvSpPr>
        <p:spPr>
          <a:xfrm rot="1520759">
            <a:off x="3395829" y="6043164"/>
            <a:ext cx="945672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883434-0D90-4D4E-8ADE-63C50D84F4C4}"/>
              </a:ext>
            </a:extLst>
          </p:cNvPr>
          <p:cNvSpPr txBox="1"/>
          <p:nvPr/>
        </p:nvSpPr>
        <p:spPr>
          <a:xfrm rot="19970843">
            <a:off x="3101360" y="4817409"/>
            <a:ext cx="9405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Working out using GCSE method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2B341A-271A-41E9-908F-9996CED02C7B}"/>
              </a:ext>
            </a:extLst>
          </p:cNvPr>
          <p:cNvSpPr txBox="1"/>
          <p:nvPr/>
        </p:nvSpPr>
        <p:spPr>
          <a:xfrm rot="1475576">
            <a:off x="3415776" y="5712201"/>
            <a:ext cx="1166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Using probability generating functions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EBE7A60E-D0C0-4E73-A5B4-DE9E285B8641}"/>
              </a:ext>
            </a:extLst>
          </p:cNvPr>
          <p:cNvSpPr/>
          <p:nvPr/>
        </p:nvSpPr>
        <p:spPr>
          <a:xfrm>
            <a:off x="5742075" y="4767560"/>
            <a:ext cx="506325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" name="Table 30">
                <a:extLst>
                  <a:ext uri="{FF2B5EF4-FFF2-40B4-BE49-F238E27FC236}">
                    <a16:creationId xmlns:a16="http://schemas.microsoft.com/office/drawing/2014/main" id="{820DDCB1-A5A8-43C2-AF6C-EF36182F785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9448838"/>
                  </p:ext>
                </p:extLst>
              </p:nvPr>
            </p:nvGraphicFramePr>
            <p:xfrm>
              <a:off x="6402190" y="4501023"/>
              <a:ext cx="265163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8698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86093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16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" name="Table 30">
                <a:extLst>
                  <a:ext uri="{FF2B5EF4-FFF2-40B4-BE49-F238E27FC236}">
                    <a16:creationId xmlns:a16="http://schemas.microsoft.com/office/drawing/2014/main" id="{820DDCB1-A5A8-43C2-AF6C-EF36182F785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9448838"/>
                  </p:ext>
                </p:extLst>
              </p:nvPr>
            </p:nvGraphicFramePr>
            <p:xfrm>
              <a:off x="6402190" y="4501023"/>
              <a:ext cx="265163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8698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86093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617" t="-1613" r="-170370" b="-10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68041" t="-1613" r="-184536" b="-10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5000" t="-1613" r="-123750" b="-10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50515" t="-1613" r="-2062" b="-1080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617" t="-103279" r="-170370" b="-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DAC0D3B-AFB6-4FBC-887D-C1241F668B65}"/>
                  </a:ext>
                </a:extLst>
              </p:cNvPr>
              <p:cNvSpPr txBox="1"/>
              <p:nvPr/>
            </p:nvSpPr>
            <p:spPr>
              <a:xfrm>
                <a:off x="4492391" y="5762167"/>
                <a:ext cx="298923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=0.5+0.5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r>
                  <a:rPr lang="en-GB" b="0" dirty="0"/>
                  <a:t/>
                </a:r>
                <a:br>
                  <a:rPr lang="en-GB" b="0" dirty="0"/>
                </a:br>
                <a:r>
                  <a:rPr lang="en-GB" sz="200" b="0" dirty="0"/>
                  <a:t/>
                </a:r>
                <a:br>
                  <a:rPr lang="en-GB" sz="2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∴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0.5+0.5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0.5+0.5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=0.25+0.5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+0.25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DAC0D3B-AFB6-4FBC-887D-C1241F668B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391" y="5762167"/>
                <a:ext cx="2989237" cy="9541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row: Right 32">
            <a:extLst>
              <a:ext uri="{FF2B5EF4-FFF2-40B4-BE49-F238E27FC236}">
                <a16:creationId xmlns:a16="http://schemas.microsoft.com/office/drawing/2014/main" id="{8885BB6E-531A-42D7-8359-553F0BEA86E1}"/>
              </a:ext>
            </a:extLst>
          </p:cNvPr>
          <p:cNvSpPr/>
          <p:nvPr/>
        </p:nvSpPr>
        <p:spPr>
          <a:xfrm rot="19026447">
            <a:off x="7083175" y="5453097"/>
            <a:ext cx="506325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8F7E950-C934-49AF-9D7C-6E129E645A04}"/>
              </a:ext>
            </a:extLst>
          </p:cNvPr>
          <p:cNvSpPr txBox="1"/>
          <p:nvPr/>
        </p:nvSpPr>
        <p:spPr>
          <a:xfrm>
            <a:off x="7438299" y="5597600"/>
            <a:ext cx="1166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Convert back to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E7BA717-0174-4622-B581-22A9325CC43A}"/>
                  </a:ext>
                </a:extLst>
              </p:cNvPr>
              <p:cNvSpPr txBox="1"/>
              <p:nvPr/>
            </p:nvSpPr>
            <p:spPr>
              <a:xfrm>
                <a:off x="912168" y="5683325"/>
                <a:ext cx="568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E7BA717-0174-4622-B581-22A9325CC4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168" y="5683325"/>
                <a:ext cx="56803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0D7DD5D-0C96-4427-8D63-E17FF8C9C032}"/>
                  </a:ext>
                </a:extLst>
              </p:cNvPr>
              <p:cNvSpPr txBox="1"/>
              <p:nvPr/>
            </p:nvSpPr>
            <p:spPr>
              <a:xfrm>
                <a:off x="2256123" y="5665432"/>
                <a:ext cx="568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0D7DD5D-0C96-4427-8D63-E17FF8C9C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123" y="5665432"/>
                <a:ext cx="56803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640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/>
      <p:bldP spid="25" grpId="0" animBg="1"/>
      <p:bldP spid="27" grpId="0" animBg="1"/>
      <p:bldP spid="28" grpId="0"/>
      <p:bldP spid="29" grpId="0"/>
      <p:bldP spid="30" grpId="0" animBg="1"/>
      <p:bldP spid="32" grpId="0"/>
      <p:bldP spid="33" grpId="0" animBg="1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89D1713-E670-4FD2-B9FB-EDAA35CDBB1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BE23915-0741-4B25-87AE-5F96E2BEE29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 few properties of P.G.F.s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828F734-1C32-4426-8CDD-26E15F50279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A6BA592-FCEA-4C5D-8CC7-6302FA3ECD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2509072"/>
                  </p:ext>
                </p:extLst>
              </p:nvPr>
            </p:nvGraphicFramePr>
            <p:xfrm>
              <a:off x="899592" y="1207075"/>
              <a:ext cx="2530921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0.3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A6BA592-FCEA-4C5D-8CC7-6302FA3ECD5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2509072"/>
                  </p:ext>
                </p:extLst>
              </p:nvPr>
            </p:nvGraphicFramePr>
            <p:xfrm>
              <a:off x="899592" y="1207075"/>
              <a:ext cx="2530921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3279" r="-14418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3580" t="-3279" r="-206173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3279" r="-103659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4815" t="-3279" r="-4938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103279" r="-14418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3580" t="-103279" r="-20617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103279" r="-103659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4815" t="-103279" r="-4938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Arrow: Right 5">
            <a:extLst>
              <a:ext uri="{FF2B5EF4-FFF2-40B4-BE49-F238E27FC236}">
                <a16:creationId xmlns:a16="http://schemas.microsoft.com/office/drawing/2014/main" id="{7D5CD753-15F6-4D1C-ACEC-37E11C5F2B7B}"/>
              </a:ext>
            </a:extLst>
          </p:cNvPr>
          <p:cNvSpPr/>
          <p:nvPr/>
        </p:nvSpPr>
        <p:spPr>
          <a:xfrm>
            <a:off x="3897890" y="1401394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701FAA-8DC5-4833-B189-6F47EB2D343E}"/>
                  </a:ext>
                </a:extLst>
              </p:cNvPr>
              <p:cNvSpPr txBox="1"/>
              <p:nvPr/>
            </p:nvSpPr>
            <p:spPr>
              <a:xfrm>
                <a:off x="4863525" y="1366466"/>
                <a:ext cx="34331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=0.3+0.2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+0.5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701FAA-8DC5-4833-B189-6F47EB2D34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525" y="1366466"/>
                <a:ext cx="343318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D83CF22-5A37-4A84-8C5C-46E16D35DA18}"/>
                  </a:ext>
                </a:extLst>
              </p:cNvPr>
              <p:cNvSpPr txBox="1"/>
              <p:nvPr/>
            </p:nvSpPr>
            <p:spPr>
              <a:xfrm>
                <a:off x="755576" y="2420888"/>
                <a:ext cx="7207324" cy="3210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What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GB" dirty="0"/>
                  <a:t>, and why?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𝑿</m:t>
                        </m:r>
                      </m:sub>
                    </m:sSub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/>
                  <a:t> will always be 1 for all random variables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𝑿</m:t>
                    </m:r>
                  </m:oMath>
                </a14:m>
                <a:r>
                  <a:rPr lang="en-GB" b="1" dirty="0"/>
                  <a:t>, because substituting in 1 gives us the sum of the coefficients of the polynomial; these are the probabilities, and we know these sum to 1.</a:t>
                </a:r>
              </a:p>
              <a:p>
                <a:endParaRPr lang="en-GB" b="1" dirty="0"/>
              </a:p>
              <a:p>
                <a:r>
                  <a:rPr lang="en-GB" dirty="0"/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/>
                  <a:t>. What do you notice about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/>
                  <a:t>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𝟓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</m:sup>
                          </m:sSup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𝟑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p>
                          </m:sSup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𝟓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/>
              </a:p>
              <a:p>
                <a:r>
                  <a:rPr lang="en-GB" b="1" dirty="0"/>
                  <a:t>The last of these is the same as the probability generating function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𝑿</m:t>
                    </m:r>
                  </m:oMath>
                </a14:m>
                <a:r>
                  <a:rPr lang="en-GB" b="1" dirty="0"/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D83CF22-5A37-4A84-8C5C-46E16D35D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20888"/>
                <a:ext cx="7207324" cy="3210623"/>
              </a:xfrm>
              <a:prstGeom prst="rect">
                <a:avLst/>
              </a:prstGeom>
              <a:blipFill>
                <a:blip r:embed="rId4"/>
                <a:stretch>
                  <a:fillRect l="-761" t="-949" r="-254" b="-2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F9EC8F60-A33B-4FEC-9F19-080767BBB410}"/>
              </a:ext>
            </a:extLst>
          </p:cNvPr>
          <p:cNvSpPr/>
          <p:nvPr/>
        </p:nvSpPr>
        <p:spPr>
          <a:xfrm>
            <a:off x="827353" y="2753674"/>
            <a:ext cx="7573697" cy="11134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19B096-891C-4796-A735-E13A63F4E0B9}"/>
              </a:ext>
            </a:extLst>
          </p:cNvPr>
          <p:cNvSpPr/>
          <p:nvPr/>
        </p:nvSpPr>
        <p:spPr>
          <a:xfrm>
            <a:off x="829026" y="4393507"/>
            <a:ext cx="7573697" cy="118454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012A6ED-4D40-405A-A45E-5C0D80814373}"/>
                  </a:ext>
                </a:extLst>
              </p:cNvPr>
              <p:cNvSpPr txBox="1"/>
              <p:nvPr/>
            </p:nvSpPr>
            <p:spPr>
              <a:xfrm>
                <a:off x="3358555" y="5833839"/>
                <a:ext cx="2004020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b="0" dirty="0"/>
                  <a:t/>
                </a:r>
                <a:br>
                  <a:rPr lang="en-GB" b="0" dirty="0"/>
                </a:br>
                <a:r>
                  <a:rPr lang="en-GB" b="0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012A6ED-4D40-405A-A45E-5C0D80814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555" y="5833839"/>
                <a:ext cx="2004020" cy="646331"/>
              </a:xfrm>
              <a:prstGeom prst="rect">
                <a:avLst/>
              </a:prstGeom>
              <a:blipFill>
                <a:blip r:embed="rId5"/>
                <a:stretch>
                  <a:fillRect l="-2102" t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412D150-D2CC-4181-9F4E-3FCA0AAEB54D}"/>
              </a:ext>
            </a:extLst>
          </p:cNvPr>
          <p:cNvSpPr txBox="1"/>
          <p:nvPr/>
        </p:nvSpPr>
        <p:spPr>
          <a:xfrm>
            <a:off x="6228183" y="5833839"/>
            <a:ext cx="2563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You’re implicitly using this one when you form a polynomial with the outcomes as the powers and the probabilities as the coefficients.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2AB4A35-83E7-4A3E-992E-65D1CEB9867E}"/>
              </a:ext>
            </a:extLst>
          </p:cNvPr>
          <p:cNvCxnSpPr>
            <a:stCxn id="12" idx="1"/>
          </p:cNvCxnSpPr>
          <p:nvPr/>
        </p:nvCxnSpPr>
        <p:spPr>
          <a:xfrm flipH="1">
            <a:off x="5610225" y="6249338"/>
            <a:ext cx="617958" cy="65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43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E229057-CFA9-4D13-9B9C-A7A8B79648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C9FEDDF-36A2-4F07-8A27-9B06B3BC478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4732CF4-E1C1-4D5F-B55E-3AAD2988FA9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224307-533B-4097-8AF2-3BD9EF968890}"/>
                  </a:ext>
                </a:extLst>
              </p:cNvPr>
              <p:cNvSpPr txBox="1"/>
              <p:nvPr/>
            </p:nvSpPr>
            <p:spPr>
              <a:xfrm>
                <a:off x="5148064" y="836711"/>
                <a:ext cx="3672408" cy="18158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b="0" dirty="0"/>
                  <a:t>[Textbook] The probability generating function of the discrete random variable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/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(a)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(b) Write down the probability distribution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7224307-533B-4097-8AF2-3BD9EF9688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836711"/>
                <a:ext cx="3672408" cy="18158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DB12F02-8246-43C5-AE5C-80F73C918C7F}"/>
                  </a:ext>
                </a:extLst>
              </p:cNvPr>
              <p:cNvSpPr txBox="1"/>
              <p:nvPr/>
            </p:nvSpPr>
            <p:spPr>
              <a:xfrm>
                <a:off x="7380312" y="2751677"/>
                <a:ext cx="1584176" cy="27699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Recall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DB12F02-8246-43C5-AE5C-80F73C918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2751677"/>
                <a:ext cx="1584176" cy="276999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ECACDE8-B231-4067-9D58-246624E6045E}"/>
                  </a:ext>
                </a:extLst>
              </p:cNvPr>
              <p:cNvSpPr txBox="1"/>
              <p:nvPr/>
            </p:nvSpPr>
            <p:spPr>
              <a:xfrm>
                <a:off x="5287184" y="3124190"/>
                <a:ext cx="3096344" cy="2213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1+1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  <a:p>
                <a:endParaRPr lang="en-GB" sz="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ECACDE8-B231-4067-9D58-246624E60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7184" y="3124190"/>
                <a:ext cx="3096344" cy="22134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row: Right 15">
            <a:extLst>
              <a:ext uri="{FF2B5EF4-FFF2-40B4-BE49-F238E27FC236}">
                <a16:creationId xmlns:a16="http://schemas.microsoft.com/office/drawing/2014/main" id="{75C0900E-3A65-4F33-839D-433970AB32BA}"/>
              </a:ext>
            </a:extLst>
          </p:cNvPr>
          <p:cNvSpPr/>
          <p:nvPr/>
        </p:nvSpPr>
        <p:spPr>
          <a:xfrm rot="5400000">
            <a:off x="6687228" y="5399313"/>
            <a:ext cx="296255" cy="2695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Table 16">
                <a:extLst>
                  <a:ext uri="{FF2B5EF4-FFF2-40B4-BE49-F238E27FC236}">
                    <a16:creationId xmlns:a16="http://schemas.microsoft.com/office/drawing/2014/main" id="{C482DAFF-FE70-472C-9D7C-531055A290E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4052944"/>
                  </p:ext>
                </p:extLst>
              </p:nvPr>
            </p:nvGraphicFramePr>
            <p:xfrm>
              <a:off x="5975996" y="5782336"/>
              <a:ext cx="1718717" cy="7956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9217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194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</a:tblGrid>
                  <a:tr h="18944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17128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Table 16">
                <a:extLst>
                  <a:ext uri="{FF2B5EF4-FFF2-40B4-BE49-F238E27FC236}">
                    <a16:creationId xmlns:a16="http://schemas.microsoft.com/office/drawing/2014/main" id="{C482DAFF-FE70-472C-9D7C-531055A290E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4052944"/>
                  </p:ext>
                </p:extLst>
              </p:nvPr>
            </p:nvGraphicFramePr>
            <p:xfrm>
              <a:off x="5975996" y="5782336"/>
              <a:ext cx="1718717" cy="79565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9217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194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020" t="-1961" r="-190816" b="-1627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70690" t="-1961" r="-222414" b="-1627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27536" t="-1961" r="-86957" b="-1627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389655" t="-1961" r="-3448" b="-1627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49085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020" t="-64198" r="-190816" b="-2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70690" t="-64198" r="-222414" b="-2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27536" t="-64198" r="-86957" b="-2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389655" t="-64198" r="-3448" b="-24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DDC3D106-03E1-4911-89D4-0949D1CE14AE}"/>
              </a:ext>
            </a:extLst>
          </p:cNvPr>
          <p:cNvSpPr/>
          <p:nvPr/>
        </p:nvSpPr>
        <p:spPr>
          <a:xfrm>
            <a:off x="5148064" y="3124190"/>
            <a:ext cx="3672407" cy="35055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31339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130-131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FFC1CE0-04BD-D64E-A49E-528424B9C522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Q3-5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Q6-8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Q9-11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94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253D044-7434-44D0-9DCE-29382B4E36A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481D8E-120E-418B-9E37-47B87524A45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PGFs for common distributions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FDB38FD-D7EF-4FC5-8DC9-BD5FD6D1D11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2C05D1D-BF64-40B5-AAC3-695906D365B7}"/>
              </a:ext>
            </a:extLst>
          </p:cNvPr>
          <p:cNvSpPr txBox="1"/>
          <p:nvPr/>
        </p:nvSpPr>
        <p:spPr>
          <a:xfrm>
            <a:off x="323528" y="792093"/>
            <a:ext cx="1152128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Binomial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33692F6-5C16-48E2-A333-B822A568A42D}"/>
                  </a:ext>
                </a:extLst>
              </p:cNvPr>
              <p:cNvSpPr txBox="1"/>
              <p:nvPr/>
            </p:nvSpPr>
            <p:spPr>
              <a:xfrm>
                <a:off x="323528" y="1224509"/>
                <a:ext cx="8352928" cy="9233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An archer hits the bullseye with probability 0.6. She fires three shots at a target. The random variable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represents the number of times she hits the bullseye. Find the probability generating function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, and factorise your expression.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33692F6-5C16-48E2-A333-B822A568A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24509"/>
                <a:ext cx="8352928" cy="923330"/>
              </a:xfrm>
              <a:prstGeom prst="rect">
                <a:avLst/>
              </a:prstGeom>
              <a:blipFill>
                <a:blip r:embed="rId2"/>
                <a:stretch>
                  <a:fillRect b="-171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597FFB-0C88-470B-A785-5D47134E7BD9}"/>
                  </a:ext>
                </a:extLst>
              </p:cNvPr>
              <p:cNvSpPr txBox="1"/>
              <p:nvPr/>
            </p:nvSpPr>
            <p:spPr>
              <a:xfrm>
                <a:off x="767755" y="2310011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E597FFB-0C88-470B-A785-5D47134E7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55" y="2310011"/>
                <a:ext cx="18002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CE84BE2E-84E7-4F2F-B694-DED82307F5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1943683"/>
                  </p:ext>
                </p:extLst>
              </p:nvPr>
            </p:nvGraphicFramePr>
            <p:xfrm>
              <a:off x="1075661" y="2753494"/>
              <a:ext cx="3815437" cy="96399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9217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3790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1073722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1073722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  <a:gridCol w="537908">
                      <a:extLst>
                        <a:ext uri="{9D8B030D-6E8A-4147-A177-3AD203B41FA5}">
                          <a16:colId xmlns:a16="http://schemas.microsoft.com/office/drawing/2014/main" val="480543092"/>
                        </a:ext>
                      </a:extLst>
                    </a:gridCol>
                  </a:tblGrid>
                  <a:tr h="18944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sz="14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17128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0.4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GB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GB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0.4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0.6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plcHide m:val="on"/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a:rPr lang="en-GB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GB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0.40.6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dirty="0"/>
                        </a:p>
                        <a:p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0.6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CE84BE2E-84E7-4F2F-B694-DED82307F5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1943683"/>
                  </p:ext>
                </p:extLst>
              </p:nvPr>
            </p:nvGraphicFramePr>
            <p:xfrm>
              <a:off x="1075661" y="2753494"/>
              <a:ext cx="3815437" cy="96399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9217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3790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1073722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1073722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  <a:gridCol w="537908">
                      <a:extLst>
                        <a:ext uri="{9D8B030D-6E8A-4147-A177-3AD203B41FA5}">
                          <a16:colId xmlns:a16="http://schemas.microsoft.com/office/drawing/2014/main" val="480543092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31" t="-2000" r="-548454" b="-2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0112" t="-2000" r="-497753" b="-2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6250" t="-2000" r="-151705" b="-2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5085" t="-2000" r="-50847" b="-2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13636" t="-2000" r="-2273" b="-2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6591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31" t="-46789" r="-548454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0112" t="-46789" r="-497753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6250" t="-46789" r="-151705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5085" t="-46789" r="-50847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13636" t="-46789" r="-2273" b="-18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Arrow: Right 9">
            <a:extLst>
              <a:ext uri="{FF2B5EF4-FFF2-40B4-BE49-F238E27FC236}">
                <a16:creationId xmlns:a16="http://schemas.microsoft.com/office/drawing/2014/main" id="{75C53865-E5FB-42DD-8038-F6FFC35C2323}"/>
              </a:ext>
            </a:extLst>
          </p:cNvPr>
          <p:cNvSpPr/>
          <p:nvPr/>
        </p:nvSpPr>
        <p:spPr>
          <a:xfrm rot="5400000">
            <a:off x="2897197" y="4049723"/>
            <a:ext cx="515119" cy="2817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EBF6AC7-64B4-49E1-8AED-610B4B92FDA2}"/>
                  </a:ext>
                </a:extLst>
              </p:cNvPr>
              <p:cNvSpPr txBox="1"/>
              <p:nvPr/>
            </p:nvSpPr>
            <p:spPr>
              <a:xfrm>
                <a:off x="689272" y="4496544"/>
                <a:ext cx="6547023" cy="15743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           =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  <a:p>
                <a:endParaRPr lang="en-GB" sz="1200" b="1" dirty="0"/>
              </a:p>
              <a:p>
                <a:r>
                  <a:rPr lang="en-GB" b="1" dirty="0"/>
                  <a:t>Therefore more generally: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EBF6AC7-64B4-49E1-8AED-610B4B92F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72" y="4496544"/>
                <a:ext cx="6547023" cy="1574342"/>
              </a:xfrm>
              <a:prstGeom prst="rect">
                <a:avLst/>
              </a:prstGeom>
              <a:blipFill>
                <a:blip r:embed="rId5"/>
                <a:stretch>
                  <a:fillRect l="-7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57B1DE-4DA2-4568-AA3A-76750BB8230C}"/>
                  </a:ext>
                </a:extLst>
              </p:cNvPr>
              <p:cNvSpPr txBox="1"/>
              <p:nvPr/>
            </p:nvSpPr>
            <p:spPr>
              <a:xfrm>
                <a:off x="449665" y="5792768"/>
                <a:ext cx="5088545" cy="58477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!"/>
                </a:pPr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 then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𝑝𝑡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/>
              </a:p>
              <a:p>
                <a:r>
                  <a:rPr lang="en-GB" sz="1400" dirty="0"/>
                  <a:t>      (where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400" dirty="0"/>
                  <a:t> is probability of failure)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57B1DE-4DA2-4568-AA3A-76750BB82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65" y="5792768"/>
                <a:ext cx="5088545" cy="584775"/>
              </a:xfrm>
              <a:prstGeom prst="rect">
                <a:avLst/>
              </a:prstGeom>
              <a:blipFill>
                <a:blip r:embed="rId6"/>
                <a:stretch>
                  <a:fillRect l="-597" t="-300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86D44CEE-5006-4B14-9677-23A296EABDD3}"/>
              </a:ext>
            </a:extLst>
          </p:cNvPr>
          <p:cNvSpPr/>
          <p:nvPr/>
        </p:nvSpPr>
        <p:spPr>
          <a:xfrm>
            <a:off x="1371279" y="2238374"/>
            <a:ext cx="1638621" cy="43360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253947-F45D-4C23-8C89-0CFFB71C148F}"/>
              </a:ext>
            </a:extLst>
          </p:cNvPr>
          <p:cNvSpPr/>
          <p:nvPr/>
        </p:nvSpPr>
        <p:spPr>
          <a:xfrm>
            <a:off x="1667855" y="3041851"/>
            <a:ext cx="3223243" cy="6756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BF565-8095-443B-9C1B-6511C6507107}"/>
              </a:ext>
            </a:extLst>
          </p:cNvPr>
          <p:cNvSpPr/>
          <p:nvPr/>
        </p:nvSpPr>
        <p:spPr>
          <a:xfrm>
            <a:off x="1684028" y="4515745"/>
            <a:ext cx="5831197" cy="47535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1C1578-443E-4651-9160-AD8BD4A266EA}"/>
              </a:ext>
            </a:extLst>
          </p:cNvPr>
          <p:cNvSpPr/>
          <p:nvPr/>
        </p:nvSpPr>
        <p:spPr>
          <a:xfrm>
            <a:off x="1684027" y="4977685"/>
            <a:ext cx="5831197" cy="3372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Factorised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C99610-159C-4476-881B-7F4706CCFBFA}"/>
              </a:ext>
            </a:extLst>
          </p:cNvPr>
          <p:cNvSpPr/>
          <p:nvPr/>
        </p:nvSpPr>
        <p:spPr>
          <a:xfrm>
            <a:off x="3505200" y="5779394"/>
            <a:ext cx="2007314" cy="3522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BBB1424-7012-4622-A1B7-CB93F7F7C2E0}"/>
                  </a:ext>
                </a:extLst>
              </p:cNvPr>
              <p:cNvSpPr txBox="1"/>
              <p:nvPr/>
            </p:nvSpPr>
            <p:spPr>
              <a:xfrm>
                <a:off x="5650229" y="5551140"/>
                <a:ext cx="3419475" cy="1029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Quickfire PGFs: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4,0.2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→  </m:t>
                      </m:r>
                      <m:sSub>
                        <m:sSub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,0.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→  </m:t>
                      </m:r>
                      <m:sSub>
                        <m:sSub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d>
                        <m:d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GB" sz="1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n-GB" sz="1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0.9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 →  </m:t>
                      </m:r>
                      <m:sSub>
                        <m:sSub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d>
                        <m:d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GB" sz="1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BBB1424-7012-4622-A1B7-CB93F7F7C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229" y="5551140"/>
                <a:ext cx="3419475" cy="1029513"/>
              </a:xfrm>
              <a:prstGeom prst="rect">
                <a:avLst/>
              </a:prstGeom>
              <a:blipFill>
                <a:blip r:embed="rId7"/>
                <a:stretch>
                  <a:fillRect l="-1604" t="-3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3C5F0B84-EA88-4DED-A458-B99F9D967458}"/>
              </a:ext>
            </a:extLst>
          </p:cNvPr>
          <p:cNvSpPr/>
          <p:nvPr/>
        </p:nvSpPr>
        <p:spPr>
          <a:xfrm>
            <a:off x="7771340" y="5814060"/>
            <a:ext cx="1281220" cy="2518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9EC4C49-4EE8-44FF-B3CB-6B74AF055917}"/>
              </a:ext>
            </a:extLst>
          </p:cNvPr>
          <p:cNvSpPr/>
          <p:nvPr/>
        </p:nvSpPr>
        <p:spPr>
          <a:xfrm>
            <a:off x="7771340" y="6065896"/>
            <a:ext cx="1281220" cy="2518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93006C7-5079-450C-8DE5-4EFAF4B47759}"/>
              </a:ext>
            </a:extLst>
          </p:cNvPr>
          <p:cNvSpPr/>
          <p:nvPr/>
        </p:nvSpPr>
        <p:spPr>
          <a:xfrm>
            <a:off x="7771340" y="6317732"/>
            <a:ext cx="1281220" cy="2518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60810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AF94BF6-053E-45A1-B9ED-66A6F64991C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0B95331-836C-4BD8-AF19-38AFC4BCD94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PGFs for common distributions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17E8115-1CF4-4C0A-9215-AE1ED5E71CE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860D80C-B09B-4C95-9070-ADDE6455B5AA}"/>
              </a:ext>
            </a:extLst>
          </p:cNvPr>
          <p:cNvSpPr txBox="1"/>
          <p:nvPr/>
        </p:nvSpPr>
        <p:spPr>
          <a:xfrm>
            <a:off x="323528" y="792093"/>
            <a:ext cx="1152128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Poisson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64D906-FFBD-4337-8661-07319CDD56A4}"/>
              </a:ext>
            </a:extLst>
          </p:cNvPr>
          <p:cNvSpPr txBox="1"/>
          <p:nvPr/>
        </p:nvSpPr>
        <p:spPr>
          <a:xfrm>
            <a:off x="323528" y="1268760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Poisson distributions have infinitely many outcomes, thus the polynomial is infinitely long (known as an </a:t>
            </a:r>
            <a:r>
              <a:rPr lang="en-GB" b="1" dirty="0"/>
              <a:t>infinite series</a:t>
            </a:r>
            <a:r>
              <a:rPr lang="en-GB" dirty="0"/>
              <a:t>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/>
              <p:nvPr/>
            </p:nvSpPr>
            <p:spPr>
              <a:xfrm>
                <a:off x="400152" y="2032028"/>
                <a:ext cx="8532761" cy="94699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is a discrete random variable 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𝑃𝑜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1.1</m:t>
                        </m:r>
                      </m:e>
                    </m:d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Show, </a:t>
                </a:r>
                <a:r>
                  <a:rPr lang="en-GB" b="1" dirty="0"/>
                  <a:t>from first principles</a:t>
                </a:r>
                <a:r>
                  <a:rPr lang="en-GB" dirty="0"/>
                  <a:t>, that the probability generating function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1.1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52" y="2032028"/>
                <a:ext cx="8532761" cy="9469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/>
              <p:nvPr/>
            </p:nvSpPr>
            <p:spPr>
              <a:xfrm>
                <a:off x="727884" y="3139440"/>
                <a:ext cx="7417896" cy="28210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−1.1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1.1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GB" sz="1600" b="0" dirty="0"/>
                  <a:t> </a:t>
                </a:r>
              </a:p>
              <a:p>
                <a:endParaRPr lang="en-GB" sz="7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−1.1</m:t>
                                  </m:r>
                                </m:sup>
                              </m:s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−1.1</m:t>
                                  </m:r>
                                </m:sup>
                              </m:s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−1.1</m:t>
                                  </m:r>
                                </m:sup>
                              </m:s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  <m:oMath xmlns:m="http://schemas.openxmlformats.org/officeDocument/2006/math">
                      <m:r>
                        <a:rPr lang="en-GB" sz="1600" b="0" i="0" smtClean="0">
                          <a:latin typeface="Cambria Math" panose="02040503050406030204" pitchFamily="18" charset="0"/>
                        </a:rPr>
                        <m:t>                  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−1.1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0!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1.1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+…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                 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−1.1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1.1</m:t>
                                      </m:r>
                                      <m: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0!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1.1</m:t>
                                      </m:r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1.1</m:t>
                                      </m:r>
                                      <m:r>
                                        <a:rPr lang="en-GB" sz="16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+…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                   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−1.1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1.1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600" b="0" dirty="0"/>
              </a:p>
              <a:p>
                <a:r>
                  <a:rPr lang="en-GB" sz="1600" dirty="0"/>
                  <a:t>                       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1.1</m:t>
                        </m:r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p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84" y="3139440"/>
                <a:ext cx="7417896" cy="28210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0AA44A-1D64-45E2-A7A4-E52862C22C84}"/>
                  </a:ext>
                </a:extLst>
              </p:cNvPr>
              <p:cNvSpPr txBox="1"/>
              <p:nvPr/>
            </p:nvSpPr>
            <p:spPr>
              <a:xfrm>
                <a:off x="6516216" y="4262983"/>
                <a:ext cx="2416699" cy="107888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/>
                  <a:t>In Core Pure Year 2 you will learn that </a:t>
                </a:r>
                <a:r>
                  <a:rPr lang="en-GB" sz="1600" b="0" i="1" dirty="0">
                    <a:latin typeface="Cambria Math" panose="02040503050406030204" pitchFamily="18" charset="0"/>
                  </a:rPr>
                  <a:t/>
                </a:r>
                <a:br>
                  <a:rPr lang="en-GB" sz="16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0!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1!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0AA44A-1D64-45E2-A7A4-E52862C22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262983"/>
                <a:ext cx="2416699" cy="1078885"/>
              </a:xfrm>
              <a:prstGeom prst="rect">
                <a:avLst/>
              </a:prstGeom>
              <a:blipFill>
                <a:blip r:embed="rId4"/>
                <a:stretch>
                  <a:fillRect l="-1000" t="-5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8431EF-A12B-4B59-8767-9B1ABF8272EB}"/>
              </a:ext>
            </a:extLst>
          </p:cNvPr>
          <p:cNvCxnSpPr>
            <a:cxnSpLocks/>
          </p:cNvCxnSpPr>
          <p:nvPr/>
        </p:nvCxnSpPr>
        <p:spPr>
          <a:xfrm flipH="1">
            <a:off x="5857877" y="5181600"/>
            <a:ext cx="666748" cy="219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/>
              <p:nvPr/>
            </p:nvSpPr>
            <p:spPr>
              <a:xfrm>
                <a:off x="248996" y="6136683"/>
                <a:ext cx="3992803" cy="38792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 </a:t>
                </a:r>
                <a:r>
                  <a:rPr lang="en-GB" dirty="0"/>
                  <a:t>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𝑃𝑜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</m:d>
                  </m:oMath>
                </a14:m>
                <a:r>
                  <a:rPr lang="en-GB" dirty="0"/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96" y="6136683"/>
                <a:ext cx="3992803" cy="387927"/>
              </a:xfrm>
              <a:prstGeom prst="rect">
                <a:avLst/>
              </a:prstGeom>
              <a:blipFill>
                <a:blip r:embed="rId5"/>
                <a:stretch>
                  <a:fillRect l="-1062" t="-2985" b="-20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0AF2B00-B760-4B07-B269-37247168E5EF}"/>
                  </a:ext>
                </a:extLst>
              </p:cNvPr>
              <p:cNvSpPr txBox="1"/>
              <p:nvPr/>
            </p:nvSpPr>
            <p:spPr>
              <a:xfrm>
                <a:off x="4330700" y="6005373"/>
                <a:ext cx="4837339" cy="6588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 err="1"/>
                  <a:t>Fro</a:t>
                </a:r>
                <a:r>
                  <a:rPr lang="en-GB" sz="1200" b="1" dirty="0"/>
                  <a:t> Note:</a:t>
                </a:r>
                <a:r>
                  <a:rPr lang="en-GB" sz="1200" dirty="0"/>
                  <a:t> This seems odd because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  <m:d>
                          <m:d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p>
                  </m:oMath>
                </a14:m>
                <a:r>
                  <a:rPr lang="en-GB" sz="1200" dirty="0"/>
                  <a:t> is itself not a polynomial. But many infinite series can be simplified to simpler non-polynomial functions. So in fact, </a:t>
                </a:r>
                <a:r>
                  <a:rPr lang="en-GB" sz="1200" dirty="0" err="1"/>
                  <a:t>pgfs</a:t>
                </a:r>
                <a:r>
                  <a:rPr lang="en-GB" sz="1200" dirty="0"/>
                  <a:t> need not be polynomials, but could be any function!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0AF2B00-B760-4B07-B269-37247168E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700" y="6005373"/>
                <a:ext cx="4837339" cy="658835"/>
              </a:xfrm>
              <a:prstGeom prst="rect">
                <a:avLst/>
              </a:prstGeom>
              <a:blipFill>
                <a:blip r:embed="rId6"/>
                <a:stretch>
                  <a:fillRect b="-6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3AB503B2-5158-43CE-9A2B-6D8316F0CFA2}"/>
              </a:ext>
            </a:extLst>
          </p:cNvPr>
          <p:cNvSpPr/>
          <p:nvPr/>
        </p:nvSpPr>
        <p:spPr>
          <a:xfrm>
            <a:off x="400153" y="2977755"/>
            <a:ext cx="8532762" cy="28210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32880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AF94BF6-053E-45A1-B9ED-66A6F64991C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0B95331-836C-4BD8-AF19-38AFC4BCD94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PGFs for common distributions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17E8115-1CF4-4C0A-9215-AE1ED5E71CE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860D80C-B09B-4C95-9070-ADDE6455B5AA}"/>
              </a:ext>
            </a:extLst>
          </p:cNvPr>
          <p:cNvSpPr txBox="1"/>
          <p:nvPr/>
        </p:nvSpPr>
        <p:spPr>
          <a:xfrm>
            <a:off x="323528" y="792093"/>
            <a:ext cx="141637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Geometric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/>
              <p:nvPr/>
            </p:nvSpPr>
            <p:spPr>
              <a:xfrm>
                <a:off x="323528" y="1259645"/>
                <a:ext cx="8532761" cy="153484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A fair tetrahedral dice is rolled until the dice shows a four. The discrete random variable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represents the number of rolls up to and including the first instance of a four.</a:t>
                </a:r>
              </a:p>
              <a:p>
                <a:r>
                  <a:rPr lang="en-GB" dirty="0"/>
                  <a:t>Show, from first principles, that the probability generating function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EF04DF-6A4F-419E-AC1E-F9CA728F8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59645"/>
                <a:ext cx="8532761" cy="1534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/>
              <p:nvPr/>
            </p:nvSpPr>
            <p:spPr>
              <a:xfrm>
                <a:off x="756459" y="3101340"/>
                <a:ext cx="5253816" cy="18722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𝐺𝑒𝑜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/>
                  <a:t>    </a:t>
                </a:r>
                <a:r>
                  <a:rPr lang="en-GB" sz="1200" dirty="0"/>
                  <a:t>as a quarter chance of getting a 4 on each throw</a:t>
                </a:r>
                <a:endParaRPr lang="en-GB" sz="16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r>
                  <a:rPr lang="en-GB" sz="1600" b="0" dirty="0"/>
                  <a:t> </a:t>
                </a:r>
                <a:br>
                  <a:rPr lang="en-GB" sz="1600" b="0" dirty="0"/>
                </a:b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         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+…</m:t>
                        </m:r>
                      </m:e>
                    </m:d>
                  </m:oMath>
                </a14:m>
                <a:r>
                  <a:rPr lang="en-GB" sz="1600" b="0" dirty="0"/>
                  <a:t> </a:t>
                </a:r>
                <a:br>
                  <a:rPr lang="en-GB" sz="1600" b="0" dirty="0"/>
                </a:b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         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GB" sz="1600" dirty="0"/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842AB1-D9ED-432B-B5C7-9B82FB9E5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459" y="3101340"/>
                <a:ext cx="5253816" cy="18722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0AA44A-1D64-45E2-A7A4-E52862C22C84}"/>
                  </a:ext>
                </a:extLst>
              </p:cNvPr>
              <p:cNvSpPr txBox="1"/>
              <p:nvPr/>
            </p:nvSpPr>
            <p:spPr>
              <a:xfrm>
                <a:off x="6092924" y="3121736"/>
                <a:ext cx="2416699" cy="117788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One infinite series, courtesy of general legend Euler,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sz="1200" dirty="0"/>
              </a:p>
              <a:p>
                <a:r>
                  <a:rPr lang="en-GB" sz="1200" dirty="0"/>
                  <a:t>(This is encountered in Pure Year 2 Binomial expansions)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C0AA44A-1D64-45E2-A7A4-E52862C22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924" y="3121736"/>
                <a:ext cx="2416699" cy="1177887"/>
              </a:xfrm>
              <a:prstGeom prst="rect">
                <a:avLst/>
              </a:prstGeom>
              <a:blipFill>
                <a:blip r:embed="rId4"/>
                <a:stretch>
                  <a:fillRect b="-2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/>
              <p:nvPr/>
            </p:nvSpPr>
            <p:spPr>
              <a:xfrm>
                <a:off x="608560" y="5579202"/>
                <a:ext cx="3981348" cy="51257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𝐺𝑒𝑜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GB" dirty="0"/>
                  <a:t>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𝑝𝑡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𝑞𝑡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D7FE3A-A3A2-4367-82F3-C37393D54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60" y="5579202"/>
                <a:ext cx="3981348" cy="512576"/>
              </a:xfrm>
              <a:prstGeom prst="rect">
                <a:avLst/>
              </a:prstGeom>
              <a:blipFill>
                <a:blip r:embed="rId5"/>
                <a:stretch>
                  <a:fillRect l="-1065"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3AB503B2-5158-43CE-9A2B-6D8316F0CFA2}"/>
              </a:ext>
            </a:extLst>
          </p:cNvPr>
          <p:cNvSpPr/>
          <p:nvPr/>
        </p:nvSpPr>
        <p:spPr>
          <a:xfrm>
            <a:off x="608560" y="3079159"/>
            <a:ext cx="4827536" cy="222204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62165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41416</TotalTime>
  <Words>1028</Words>
  <Application>Microsoft Office PowerPoint</Application>
  <PresentationFormat>On-screen Show (4:3)</PresentationFormat>
  <Paragraphs>351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Wingdings</vt:lpstr>
      <vt:lpstr>Office Theme</vt:lpstr>
      <vt:lpstr>Further Stats 1 Chapter 7 ::  Probability Generating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1539</cp:revision>
  <dcterms:created xsi:type="dcterms:W3CDTF">2013-02-28T07:36:55Z</dcterms:created>
  <dcterms:modified xsi:type="dcterms:W3CDTF">2020-08-08T06:22:12Z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2020-08-08T06:22:05.5166968Z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23cba9da-9f24-4b7d-8fc5-e58e387e9048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