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44" r:id="rId2"/>
    <p:sldId id="545" r:id="rId3"/>
    <p:sldId id="542" r:id="rId4"/>
    <p:sldId id="527" r:id="rId5"/>
    <p:sldId id="546" r:id="rId6"/>
    <p:sldId id="547" r:id="rId7"/>
    <p:sldId id="548" r:id="rId8"/>
    <p:sldId id="537" r:id="rId9"/>
    <p:sldId id="543" r:id="rId10"/>
    <p:sldId id="536" r:id="rId11"/>
    <p:sldId id="541" r:id="rId12"/>
    <p:sldId id="540" r:id="rId13"/>
    <p:sldId id="551" r:id="rId14"/>
    <p:sldId id="534" r:id="rId15"/>
    <p:sldId id="550" r:id="rId16"/>
    <p:sldId id="552" r:id="rId17"/>
    <p:sldId id="553" r:id="rId18"/>
    <p:sldId id="55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6" autoAdjust="0"/>
    <p:restoredTop sz="94485" autoAdjust="0"/>
  </p:normalViewPr>
  <p:slideViewPr>
    <p:cSldViewPr>
      <p:cViewPr varScale="1">
        <p:scale>
          <a:sx n="65" d="100"/>
          <a:sy n="65" d="100"/>
        </p:scale>
        <p:origin x="1060" y="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12.png"/><Relationship Id="rId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0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2.png"/><Relationship Id="rId3" Type="http://schemas.openxmlformats.org/officeDocument/2006/relationships/image" Target="../media/image43.png"/><Relationship Id="rId7" Type="http://schemas.openxmlformats.org/officeDocument/2006/relationships/image" Target="../media/image57.png"/><Relationship Id="rId12" Type="http://schemas.openxmlformats.org/officeDocument/2006/relationships/image" Target="../media/image61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5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3.png"/><Relationship Id="rId9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40.png"/><Relationship Id="rId26" Type="http://schemas.openxmlformats.org/officeDocument/2006/relationships/image" Target="../media/image148.png"/><Relationship Id="rId34" Type="http://schemas.openxmlformats.org/officeDocument/2006/relationships/image" Target="../media/image530.png"/><Relationship Id="rId25" Type="http://schemas.openxmlformats.org/officeDocument/2006/relationships/image" Target="../media/image147.png"/><Relationship Id="rId33" Type="http://schemas.openxmlformats.org/officeDocument/2006/relationships/image" Target="../media/image520.png"/><Relationship Id="rId2" Type="http://schemas.openxmlformats.org/officeDocument/2006/relationships/image" Target="../media/image63.png"/><Relationship Id="rId20" Type="http://schemas.openxmlformats.org/officeDocument/2006/relationships/image" Target="../media/image142.png"/><Relationship Id="rId29" Type="http://schemas.openxmlformats.org/officeDocument/2006/relationships/image" Target="../media/image480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146.png"/><Relationship Id="rId32" Type="http://schemas.openxmlformats.org/officeDocument/2006/relationships/image" Target="../media/image510.png"/><Relationship Id="rId23" Type="http://schemas.openxmlformats.org/officeDocument/2006/relationships/image" Target="../media/image145.png"/><Relationship Id="rId28" Type="http://schemas.openxmlformats.org/officeDocument/2006/relationships/image" Target="../media/image470.png"/><Relationship Id="rId19" Type="http://schemas.openxmlformats.org/officeDocument/2006/relationships/image" Target="../media/image141.png"/><Relationship Id="rId31" Type="http://schemas.openxmlformats.org/officeDocument/2006/relationships/image" Target="../media/image500.png"/><Relationship Id="rId22" Type="http://schemas.openxmlformats.org/officeDocument/2006/relationships/image" Target="../media/image144.png"/><Relationship Id="rId27" Type="http://schemas.openxmlformats.org/officeDocument/2006/relationships/image" Target="../media/image51.png"/><Relationship Id="rId30" Type="http://schemas.openxmlformats.org/officeDocument/2006/relationships/image" Target="../media/image49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0.png"/><Relationship Id="rId7" Type="http://schemas.openxmlformats.org/officeDocument/2006/relationships/image" Target="../media/image14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2.png"/><Relationship Id="rId5" Type="http://schemas.openxmlformats.org/officeDocument/2006/relationships/image" Target="../media/image12.png"/><Relationship Id="rId10" Type="http://schemas.openxmlformats.org/officeDocument/2006/relationships/image" Target="../media/image21.png"/><Relationship Id="rId4" Type="http://schemas.openxmlformats.org/officeDocument/2006/relationships/image" Target="../media/image11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3" Type="http://schemas.openxmlformats.org/officeDocument/2006/relationships/image" Target="../media/image10.png"/><Relationship Id="rId7" Type="http://schemas.openxmlformats.org/officeDocument/2006/relationships/image" Target="../media/image14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4.png"/><Relationship Id="rId5" Type="http://schemas.openxmlformats.org/officeDocument/2006/relationships/image" Target="../media/image12.png"/><Relationship Id="rId10" Type="http://schemas.openxmlformats.org/officeDocument/2006/relationships/image" Target="../media/image171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137.png"/><Relationship Id="rId18" Type="http://schemas.openxmlformats.org/officeDocument/2006/relationships/image" Target="../media/image25.png"/><Relationship Id="rId7" Type="http://schemas.openxmlformats.org/officeDocument/2006/relationships/image" Target="../media/image70.png"/><Relationship Id="rId12" Type="http://schemas.openxmlformats.org/officeDocument/2006/relationships/image" Target="../media/image120.png"/><Relationship Id="rId17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10.png"/><Relationship Id="rId15" Type="http://schemas.openxmlformats.org/officeDocument/2006/relationships/image" Target="../media/image150.png"/><Relationship Id="rId10" Type="http://schemas.openxmlformats.org/officeDocument/2006/relationships/image" Target="../media/image100.png"/><Relationship Id="rId19" Type="http://schemas.openxmlformats.org/officeDocument/2006/relationships/image" Target="../media/image26.png"/><Relationship Id="rId9" Type="http://schemas.openxmlformats.org/officeDocument/2006/relationships/image" Target="../media/image90.png"/><Relationship Id="rId14" Type="http://schemas.openxmlformats.org/officeDocument/2006/relationships/image" Target="../media/image1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211.png"/><Relationship Id="rId7" Type="http://schemas.openxmlformats.org/officeDocument/2006/relationships/image" Target="../media/image1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91.png"/><Relationship Id="rId4" Type="http://schemas.openxmlformats.org/officeDocument/2006/relationships/image" Target="../media/image310.png"/><Relationship Id="rId9" Type="http://schemas.openxmlformats.org/officeDocument/2006/relationships/image" Target="../media/image1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33683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Forces and Motions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7200" dirty="0" smtClean="0"/>
              <a:t>Connected Particles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10</a:t>
            </a:r>
            <a:endParaRPr lang="en-GB" sz="7200" dirty="0"/>
          </a:p>
          <a:p>
            <a:pPr algn="ctr"/>
            <a:r>
              <a:rPr lang="en-GB" sz="7200" dirty="0" smtClean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22434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2032" y="814934"/>
                <a:ext cx="8460886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dirty="0" smtClean="0"/>
                  <a:t>Two particles,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 smtClean="0"/>
                  <a:t>, of masses 5kg and 3kg respectively, are connected by a light inextensible string.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 smtClean="0"/>
                  <a:t> is pulled by a horizontal force of magnitude 40N along a rough horizontal plane.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 smtClean="0"/>
                  <a:t> experiences a frictional force of 10N and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 smtClean="0"/>
                  <a:t> experiences a frictional force of 6N.</a:t>
                </a:r>
              </a:p>
              <a:p>
                <a:pPr marL="342900" indent="-342900">
                  <a:buAutoNum type="alphaLcParenBoth"/>
                </a:pPr>
                <a:r>
                  <a:rPr lang="en-GB" dirty="0" smtClean="0"/>
                  <a:t>Find the acceleration of the particles.</a:t>
                </a:r>
              </a:p>
              <a:p>
                <a:pPr marL="342900" indent="-342900">
                  <a:buAutoNum type="alphaLcParenBoth"/>
                </a:pPr>
                <a:r>
                  <a:rPr lang="en-GB" dirty="0" smtClean="0"/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dirty="0" smtClean="0"/>
                  <a:t>Explain how the modelling assumption that the string is inextensible have been used.</a:t>
                </a:r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32" y="814934"/>
                <a:ext cx="8460886" cy="20313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72477" y="3412266"/>
                <a:ext cx="354044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:40−10−6=8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r>
                  <a:rPr lang="en-GB" sz="2400" b="1" dirty="0" smtClean="0"/>
                  <a:t/>
                </a:r>
                <a:br>
                  <a:rPr lang="en-GB" sz="2400" b="1" dirty="0" smtClean="0"/>
                </a:b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400" b="1" dirty="0" smtClean="0"/>
                  <a:t> ms</a:t>
                </a:r>
                <a:r>
                  <a:rPr lang="en-GB" sz="2400" b="1" baseline="30000" dirty="0" smtClean="0"/>
                  <a:t>-2</a:t>
                </a:r>
                <a:endParaRPr lang="en-GB" sz="2400" b="1" baseline="30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477" y="3412266"/>
                <a:ext cx="3540441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517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4740471" y="3394483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07650" y="4901603"/>
                <a:ext cx="30759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40−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−10=5×3</m:t>
                      </m:r>
                    </m:oMath>
                  </m:oMathPara>
                </a14:m>
                <a:r>
                  <a:rPr lang="en-GB" sz="2400" b="0" dirty="0" smtClean="0"/>
                  <a:t/>
                </a:r>
                <a:br>
                  <a:rPr lang="en-GB" sz="2400" b="0" dirty="0" smtClean="0"/>
                </a:b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𝟏𝟓</m:t>
                    </m:r>
                  </m:oMath>
                </a14:m>
                <a:r>
                  <a:rPr lang="en-GB" sz="2400" b="1" dirty="0" smtClean="0"/>
                  <a:t> N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650" y="4901603"/>
                <a:ext cx="3075943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595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765514" y="4975231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7139" y="6055123"/>
                <a:ext cx="70148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Inextensible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400" dirty="0" smtClean="0"/>
                  <a:t> acceleration of objects the same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39" y="6055123"/>
                <a:ext cx="7014871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39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426821" y="6177943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693" y="3168782"/>
            <a:ext cx="4336272" cy="209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- Pulleys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25" y="1421022"/>
            <a:ext cx="4423763" cy="37596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1982" t="41800"/>
          <a:stretch/>
        </p:blipFill>
        <p:spPr>
          <a:xfrm>
            <a:off x="5076056" y="1700808"/>
            <a:ext cx="1256211" cy="2118507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6828765" y="2685014"/>
            <a:ext cx="213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8g – T = 8a</a:t>
            </a:r>
            <a:endParaRPr lang="en-GB" sz="3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737032" y="717687"/>
            <a:ext cx="3360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Forces Diagrams</a:t>
            </a:r>
            <a:endParaRPr lang="en-GB" sz="32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6940598" y="764365"/>
            <a:ext cx="1935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 = ma</a:t>
            </a:r>
            <a:endParaRPr lang="en-GB" sz="32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339216" y="4751433"/>
            <a:ext cx="2406664" cy="1643533"/>
            <a:chOff x="4339216" y="4751433"/>
            <a:chExt cx="2406664" cy="164353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l="4203" t="4326" r="37017" b="51631"/>
            <a:stretch/>
          </p:blipFill>
          <p:spPr>
            <a:xfrm>
              <a:off x="4339216" y="4751433"/>
              <a:ext cx="2406664" cy="164353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355976" y="5552945"/>
              <a:ext cx="28803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R</a:t>
              </a: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6842226" y="5445224"/>
            <a:ext cx="213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</a:t>
            </a:r>
            <a:r>
              <a:rPr lang="en-GB" sz="3200" dirty="0" smtClean="0"/>
              <a:t> – </a:t>
            </a:r>
            <a:r>
              <a:rPr lang="en-GB" sz="3200" dirty="0"/>
              <a:t>R</a:t>
            </a:r>
            <a:r>
              <a:rPr lang="en-GB" sz="3200" dirty="0" smtClean="0"/>
              <a:t> = </a:t>
            </a:r>
            <a:r>
              <a:rPr lang="en-GB" sz="3200" dirty="0"/>
              <a:t>4</a:t>
            </a:r>
            <a:r>
              <a:rPr lang="en-GB" sz="3200" dirty="0" smtClean="0"/>
              <a:t>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4922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3248243" y="5269498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243" y="5269498"/>
                <a:ext cx="566267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226" r="-17204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202102" y="4348395"/>
            <a:ext cx="658550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5m</a:t>
            </a:r>
            <a:endParaRPr lang="en-GB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 flipV="1">
            <a:off x="3531377" y="3907908"/>
            <a:ext cx="0" cy="4307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430047" y="3673944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047" y="3673944"/>
                <a:ext cx="566267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2708886" y="4425215"/>
            <a:ext cx="1" cy="36933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2290342" y="4425215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342" y="4425215"/>
                <a:ext cx="45265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>
            <a:off x="3538108" y="4830353"/>
            <a:ext cx="8450" cy="42426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8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 - Pulleys</a:t>
              </a:r>
              <a:endParaRPr lang="en-GB" sz="3200" dirty="0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182065" y="6045768"/>
            <a:ext cx="213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5mg – T = 5ma</a:t>
            </a:r>
            <a:endParaRPr lang="en-GB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107504" y="5949280"/>
            <a:ext cx="1812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 = ma</a:t>
            </a:r>
            <a:endParaRPr lang="en-GB" sz="32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95934" y="3967076"/>
            <a:ext cx="18121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Forces </a:t>
            </a:r>
          </a:p>
          <a:p>
            <a:pPr algn="ctr"/>
            <a:r>
              <a:rPr lang="en-GB" sz="3200" b="1" dirty="0" smtClean="0"/>
              <a:t>Diagrams</a:t>
            </a:r>
            <a:endParaRPr lang="en-GB" sz="3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30477" t="3734" r="35358" b="60886"/>
          <a:stretch/>
        </p:blipFill>
        <p:spPr>
          <a:xfrm>
            <a:off x="2566915" y="715353"/>
            <a:ext cx="3590816" cy="28128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963564" y="5296753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564" y="5296753"/>
                <a:ext cx="566267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1182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4917423" y="4375650"/>
            <a:ext cx="658550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km</a:t>
            </a:r>
            <a:endParaRPr lang="en-GB" dirty="0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 flipV="1">
            <a:off x="5246698" y="3935163"/>
            <a:ext cx="0" cy="4307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5145368" y="3701199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368" y="3701199"/>
                <a:ext cx="56626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>
            <a:off x="5253429" y="4857608"/>
            <a:ext cx="8450" cy="42426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2708886" y="4425215"/>
            <a:ext cx="0" cy="2326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4362323" y="6030339"/>
            <a:ext cx="213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 - </a:t>
            </a:r>
            <a:r>
              <a:rPr lang="en-GB" sz="2400" dirty="0" err="1" smtClean="0"/>
              <a:t>kmg</a:t>
            </a:r>
            <a:r>
              <a:rPr lang="en-GB" sz="2400" dirty="0" smtClean="0"/>
              <a:t> = </a:t>
            </a:r>
            <a:r>
              <a:rPr lang="en-GB" sz="2400" dirty="0" err="1" smtClean="0"/>
              <a:t>kma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796136" y="941471"/>
            <a:ext cx="2736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Smooth and Light Pulley  </a:t>
            </a:r>
            <a:endParaRPr lang="en-GB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5868144" y="1386630"/>
            <a:ext cx="2736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Light inextensible string </a:t>
            </a:r>
            <a:endParaRPr lang="en-GB" sz="2000" dirty="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3622263" y="1887565"/>
            <a:ext cx="1" cy="36933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3203719" y="1887565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719" y="1887565"/>
                <a:ext cx="45265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3622263" y="1887565"/>
            <a:ext cx="0" cy="2326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 flipV="1">
            <a:off x="6157731" y="4572524"/>
            <a:ext cx="1" cy="25321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5739187" y="4444916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187" y="4444916"/>
                <a:ext cx="45265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 flipH="1" flipV="1">
            <a:off x="6157731" y="4444916"/>
            <a:ext cx="3584" cy="32634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 animBg="1"/>
      <p:bldP spid="55" grpId="0"/>
      <p:bldP spid="58" grpId="0"/>
      <p:bldP spid="3" grpId="0"/>
      <p:bldP spid="88" grpId="0"/>
      <p:bldP spid="89" grpId="0" animBg="1"/>
      <p:bldP spid="91" grpId="0"/>
      <p:bldP spid="94" grpId="0"/>
      <p:bldP spid="1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- Pulleys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18863"/>
          <a:stretch/>
        </p:blipFill>
        <p:spPr>
          <a:xfrm>
            <a:off x="899592" y="692697"/>
            <a:ext cx="7453400" cy="60486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28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- Pulleys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253" t="1154" r="33863" b="68838"/>
          <a:stretch/>
        </p:blipFill>
        <p:spPr>
          <a:xfrm>
            <a:off x="107504" y="1477337"/>
            <a:ext cx="4104456" cy="367985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0011" r="45074" b="60032"/>
          <a:stretch/>
        </p:blipFill>
        <p:spPr>
          <a:xfrm>
            <a:off x="4283968" y="1124744"/>
            <a:ext cx="4680520" cy="45479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816" y="421364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 smtClean="0"/>
              <a:t> &lt; 5</a:t>
            </a:r>
            <a:endParaRPr lang="en-GB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84956"/>
          <a:stretch/>
        </p:blipFill>
        <p:spPr>
          <a:xfrm>
            <a:off x="1109138" y="5766231"/>
            <a:ext cx="6924580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5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– Forces and SUVAT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1578" y="709235"/>
                <a:ext cx="8699699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Two particles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of masses 0.4kg and 0.8kg respectively are connected by a light inextensible string.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lies on a rough horizontal table 4.5m from a small smooth pulley which is fixed at the edge of the table. The string passes over the pulley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hangs freely, with the string taut, 0.5m above horizontal ground. A frictional force of magnitude 0.08g opposes the motion of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. </a:t>
                </a:r>
              </a:p>
              <a:p>
                <a:r>
                  <a:rPr lang="en-GB" sz="2000" dirty="0" smtClean="0"/>
                  <a:t>The system is released from rest. Find:</a:t>
                </a:r>
              </a:p>
              <a:p>
                <a:pPr marL="228600" indent="-228600">
                  <a:buAutoNum type="alphaLcParenBoth"/>
                </a:pPr>
                <a:r>
                  <a:rPr lang="en-GB" sz="2000" dirty="0" smtClean="0"/>
                  <a:t> The acceleration of the system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78" y="709235"/>
                <a:ext cx="8699699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16016" y="3828786"/>
                <a:ext cx="403244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</m:e>
                    </m:d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−0.08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=0.4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 smtClean="0"/>
                  <a:t>      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↓</m:t>
                        </m:r>
                      </m:e>
                    </m:d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0.8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=0.8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 smtClean="0"/>
                  <a:t>    </a:t>
                </a:r>
              </a:p>
              <a:p>
                <a:r>
                  <a:rPr lang="en-GB" sz="2800" dirty="0" smtClean="0"/>
                  <a:t>       </a:t>
                </a:r>
              </a:p>
              <a:p>
                <a:r>
                  <a:rPr lang="en-GB" sz="2800" dirty="0" smtClean="0"/>
                  <a:t>Add both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0.72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=1.2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828786"/>
                <a:ext cx="4032448" cy="2677656"/>
              </a:xfrm>
              <a:prstGeom prst="rect">
                <a:avLst/>
              </a:prstGeom>
              <a:blipFill>
                <a:blip r:embed="rId3"/>
                <a:stretch>
                  <a:fillRect l="-31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928826" y="6306026"/>
            <a:ext cx="2515072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71302" y="6263734"/>
            <a:ext cx="5621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Time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933588" y="6113815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437745" y="6119718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33082" y="6113815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15432" y="5934651"/>
                <a:ext cx="6480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hits ground.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432" y="5934651"/>
                <a:ext cx="648072" cy="184666"/>
              </a:xfrm>
              <a:prstGeom prst="rect">
                <a:avLst/>
              </a:prstGeom>
              <a:blipFill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902300" y="5960726"/>
                <a:ext cx="689928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comes to rest.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300" y="5960726"/>
                <a:ext cx="689928" cy="184666"/>
              </a:xfrm>
              <a:prstGeom prst="rect">
                <a:avLst/>
              </a:prstGeom>
              <a:blipFill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26816" y="5954267"/>
                <a:ext cx="863389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start moving.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16" y="5954267"/>
                <a:ext cx="863389" cy="184666"/>
              </a:xfrm>
              <a:prstGeom prst="rect">
                <a:avLst/>
              </a:prstGeom>
              <a:blipFill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4241194" y="4001770"/>
            <a:ext cx="144016" cy="1453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92449" y="6043965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449" y="6043965"/>
                <a:ext cx="384151" cy="1846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866408" y="6037814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408" y="6037814"/>
                <a:ext cx="384151" cy="1846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444392" y="6037814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392" y="6037814"/>
                <a:ext cx="454570" cy="1846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74283" y="6034099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283" y="6034099"/>
                <a:ext cx="454570" cy="1846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236554" y="6003289"/>
                <a:ext cx="39506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554" y="6003289"/>
                <a:ext cx="395064" cy="1846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8048" y="3368600"/>
            <a:ext cx="3967749" cy="313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3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– Forces and SUVAT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1578" y="709235"/>
                <a:ext cx="8699699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Two particles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of masses 0.4kg and 0.8kg respectively are connected by a light inextensible string.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lies on a rough horizontal table 4.5m from a small smooth pulley which is fixed at the edge of the table. The string passes over the pulley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hangs freely, with the string taut, 0.5m above horizontal ground. A frictional force of magnitude 0.08g opposes the motion of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. </a:t>
                </a:r>
              </a:p>
              <a:p>
                <a:r>
                  <a:rPr lang="en-GB" sz="2000" dirty="0" smtClean="0"/>
                  <a:t>The system is released from rest. Find:</a:t>
                </a:r>
              </a:p>
              <a:p>
                <a:r>
                  <a:rPr lang="en-GB" sz="2000" dirty="0" smtClean="0"/>
                  <a:t>(b) The time taken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to reach the ground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78" y="709235"/>
                <a:ext cx="8699699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26779" y="6222410"/>
            <a:ext cx="2515072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69255" y="6180118"/>
            <a:ext cx="5621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Time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731541" y="6030199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35698" y="6036102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031035" y="6030199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13385" y="5851035"/>
                <a:ext cx="6480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hits ground.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385" y="5851035"/>
                <a:ext cx="648072" cy="184666"/>
              </a:xfrm>
              <a:prstGeom prst="rect">
                <a:avLst/>
              </a:prstGeom>
              <a:blipFill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700253" y="5877110"/>
                <a:ext cx="689928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comes to rest.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253" y="5877110"/>
                <a:ext cx="689928" cy="184666"/>
              </a:xfrm>
              <a:prstGeom prst="rect">
                <a:avLst/>
              </a:prstGeom>
              <a:blipFill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24769" y="5870651"/>
                <a:ext cx="863389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start moving.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69" y="5870651"/>
                <a:ext cx="863389" cy="184666"/>
              </a:xfrm>
              <a:prstGeom prst="rect">
                <a:avLst/>
              </a:prstGeom>
              <a:blipFill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0402" y="5960349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02" y="5960349"/>
                <a:ext cx="384151" cy="1846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664361" y="5954198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361" y="5954198"/>
                <a:ext cx="384151" cy="1846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242345" y="5954198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45" y="5954198"/>
                <a:ext cx="454570" cy="1846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372236" y="5950483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236" y="5950483"/>
                <a:ext cx="454570" cy="1846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034507" y="5919673"/>
                <a:ext cx="39506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507" y="5919673"/>
                <a:ext cx="395064" cy="1846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6001" y="3284984"/>
            <a:ext cx="3967749" cy="313784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142083" y="3702130"/>
            <a:ext cx="144016" cy="1453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975047" y="4227789"/>
                <a:ext cx="3061449" cy="22139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0.5=0+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5.88</m:t>
                          </m:r>
                        </m:e>
                      </m:d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𝒔𝒇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047" y="4227789"/>
                <a:ext cx="3061449" cy="2213939"/>
              </a:xfrm>
              <a:prstGeom prst="rect">
                <a:avLst/>
              </a:prstGeom>
              <a:blipFill>
                <a:blip r:embed="rId12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471195" y="3486106"/>
                <a:ext cx="152880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v</a:t>
                </a:r>
                <a:r>
                  <a:rPr lang="en-GB" sz="2400" dirty="0" smtClean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= ?</a:t>
                </a:r>
                <a:endParaRPr lang="en-GB" sz="24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=5.88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195" y="3486106"/>
                <a:ext cx="1528806" cy="1938992"/>
              </a:xfrm>
              <a:prstGeom prst="rect">
                <a:avLst/>
              </a:prstGeom>
              <a:blipFill>
                <a:blip r:embed="rId13"/>
                <a:stretch>
                  <a:fillRect l="-5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30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</a:t>
              </a:r>
              <a:r>
                <a:rPr lang="en-GB" sz="3200" dirty="0" smtClean="0"/>
                <a:t>Particles – Forces and SUVAT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1578" y="709235"/>
                <a:ext cx="8699699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Two particles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 smtClean="0"/>
                  <a:t> of masses 0.4kg and 0.8kg respectively are connected by a light inextensible string.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 smtClean="0"/>
                  <a:t> lies on a rough horizontal table 4.5m from a small smooth pulley which is fixed at the edge of the table. The string passes over the pulley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 smtClean="0"/>
                  <a:t> hangs freely, with the string taut, 0.5m above horizontal ground. A frictional force of magnitude 0.08g opposes the motion of particle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 smtClean="0"/>
                  <a:t>. </a:t>
                </a:r>
              </a:p>
              <a:p>
                <a:r>
                  <a:rPr lang="en-GB" dirty="0" smtClean="0"/>
                  <a:t>The system is released from rest. Find:</a:t>
                </a:r>
              </a:p>
              <a:p>
                <a:r>
                  <a:rPr lang="en-GB" dirty="0" smtClean="0"/>
                  <a:t>(c) The total distance travelled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 smtClean="0"/>
                  <a:t> before it first comes to rest.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78" y="709235"/>
                <a:ext cx="8699699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611560" y="6525344"/>
            <a:ext cx="2515072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54036" y="6483052"/>
            <a:ext cx="5621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Time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16322" y="6333133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20479" y="6339036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915816" y="6333133"/>
            <a:ext cx="0" cy="144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98166" y="6153969"/>
                <a:ext cx="6480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hits ground.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166" y="6153969"/>
                <a:ext cx="648072" cy="184666"/>
              </a:xfrm>
              <a:prstGeom prst="rect">
                <a:avLst/>
              </a:prstGeom>
              <a:blipFill>
                <a:blip r:embed="rId1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85034" y="6180044"/>
                <a:ext cx="689928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comes to rest.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034" y="6180044"/>
                <a:ext cx="689928" cy="184666"/>
              </a:xfrm>
              <a:prstGeom prst="rect">
                <a:avLst/>
              </a:prstGeom>
              <a:blipFill>
                <a:blip r:embed="rId19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09550" y="6173585"/>
                <a:ext cx="863389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600" dirty="0" smtClean="0">
                    <a:solidFill>
                      <a:schemeClr val="bg1"/>
                    </a:solidFill>
                  </a:rPr>
                  <a:t> start moving.</a:t>
                </a:r>
                <a:endParaRPr lang="en-GB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6173585"/>
                <a:ext cx="863389" cy="184666"/>
              </a:xfrm>
              <a:prstGeom prst="rect">
                <a:avLst/>
              </a:prstGeom>
              <a:blipFill>
                <a:blip r:embed="rId20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5183" y="6263283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83" y="6263283"/>
                <a:ext cx="384151" cy="18466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549142" y="6257132"/>
                <a:ext cx="384151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142" y="6257132"/>
                <a:ext cx="384151" cy="18466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127126" y="6257132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126" y="6257132"/>
                <a:ext cx="454570" cy="18466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257017" y="6253417"/>
                <a:ext cx="45457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017" y="6253417"/>
                <a:ext cx="454570" cy="18466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919288" y="6222607"/>
                <a:ext cx="39506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288" y="6222607"/>
                <a:ext cx="395064" cy="184666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7"/>
          <a:srcRect t="17526"/>
          <a:stretch/>
        </p:blipFill>
        <p:spPr>
          <a:xfrm>
            <a:off x="251490" y="2792401"/>
            <a:ext cx="3167193" cy="20657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87624" y="4865476"/>
                <a:ext cx="69127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/>
                  <a:t>This then becomes the initial velocity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</a:t>
                </a:r>
              </a:p>
              <a:p>
                <a:pPr algn="ctr"/>
                <a:r>
                  <a:rPr lang="en-GB" sz="2000" dirty="0" smtClean="0"/>
                  <a:t>String then becomes slack so only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0.08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000" dirty="0" smtClean="0"/>
                  <a:t> force acting 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: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65476"/>
                <a:ext cx="6912768" cy="707886"/>
              </a:xfrm>
              <a:prstGeom prst="rect">
                <a:avLst/>
              </a:prstGeom>
              <a:blipFill>
                <a:blip r:embed="rId28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3965616" y="2971485"/>
            <a:ext cx="144016" cy="1453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355470" y="3272126"/>
                <a:ext cx="1460998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dirty="0">
                    <a:solidFill>
                      <a:prstClr val="black"/>
                    </a:solidFill>
                  </a:rPr>
                  <a:t>s</a:t>
                </a:r>
                <a:r>
                  <a:rPr lang="en-GB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GB" b="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=5.88</m:t>
                      </m:r>
                    </m:oMath>
                  </m:oMathPara>
                </a14:m>
                <a:endParaRPr lang="en-GB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=0.41239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470" y="3272126"/>
                <a:ext cx="1460998" cy="1477328"/>
              </a:xfrm>
              <a:prstGeom prst="rect">
                <a:avLst/>
              </a:prstGeom>
              <a:blipFill>
                <a:blip r:embed="rId29"/>
                <a:stretch>
                  <a:fillRect l="-3333"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281711" y="2864120"/>
                <a:ext cx="44377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First find speed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when it hits ground: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711" y="2864120"/>
                <a:ext cx="4437754" cy="400110"/>
              </a:xfrm>
              <a:prstGeom prst="rect">
                <a:avLst/>
              </a:prstGeom>
              <a:blipFill>
                <a:blip r:embed="rId30"/>
                <a:stretch>
                  <a:fillRect l="-962" t="-9231" r="-962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32883" y="3441627"/>
                <a:ext cx="239572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24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GB" sz="24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=2.42487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ms</a:t>
                </a:r>
                <a:r>
                  <a:rPr lang="en-GB" sz="2400" baseline="30000" dirty="0">
                    <a:solidFill>
                      <a:prstClr val="black"/>
                    </a:solidFill>
                  </a:rPr>
                  <a:t>-1</a:t>
                </a:r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883" y="3441627"/>
                <a:ext cx="2395720" cy="830997"/>
              </a:xfrm>
              <a:prstGeom prst="rect">
                <a:avLst/>
              </a:prstGeom>
              <a:blipFill>
                <a:blip r:embed="rId31"/>
                <a:stretch>
                  <a:fillRect l="-3562" r="-1018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9550" y="5616105"/>
                <a:ext cx="2266639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0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0 −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0.08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=−0.2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5616105"/>
                <a:ext cx="2266639" cy="1015663"/>
              </a:xfrm>
              <a:prstGeom prst="rect">
                <a:avLst/>
              </a:prstGeom>
              <a:blipFill>
                <a:blip r:embed="rId32"/>
                <a:stretch>
                  <a:fillRect b="-47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619784" y="5496476"/>
                <a:ext cx="1530993" cy="1354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600" i="1" smtClean="0">
                          <a:latin typeface="Cambria Math" panose="02040503050406030204" pitchFamily="18" charset="0"/>
                        </a:rPr>
                        <m:t>=? </m:t>
                      </m:r>
                    </m:oMath>
                  </m:oMathPara>
                </a14:m>
                <a:endParaRPr lang="en-GB" sz="16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=2.42487</m:t>
                      </m:r>
                    </m:oMath>
                  </m:oMathPara>
                </a14:m>
                <a:endParaRPr lang="en-GB" sz="16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=−0.2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784" y="5496476"/>
                <a:ext cx="1530993" cy="1354217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755083" y="5586926"/>
                <a:ext cx="516619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4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m (2sf)</a:t>
                </a:r>
              </a:p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Total distance: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0.5+1.5=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m</a:t>
                </a:r>
                <a:r>
                  <a:rPr lang="en-GB" sz="2400" dirty="0">
                    <a:solidFill>
                      <a:prstClr val="black"/>
                    </a:solidFill>
                  </a:rPr>
                  <a:t> (2sf)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083" y="5586926"/>
                <a:ext cx="5166194" cy="1200329"/>
              </a:xfrm>
              <a:prstGeom prst="rect">
                <a:avLst/>
              </a:prstGeom>
              <a:blipFill>
                <a:blip r:embed="rId34"/>
                <a:stretch>
                  <a:fillRect l="-236" r="-354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0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171-172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Q6-9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392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64704"/>
            <a:ext cx="6840760" cy="2048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068960"/>
            <a:ext cx="2950720" cy="349940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717032"/>
            <a:ext cx="466096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689" y="834695"/>
            <a:ext cx="6010275" cy="180022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3509269" y="4346397"/>
            <a:ext cx="2142851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5245240" y="4610882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506251" y="4338777"/>
                <a:ext cx="9220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i="1" dirty="0" smtClean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𝒇𝒐𝒓𝒄𝒆</m:t>
                      </m:r>
                    </m:oMath>
                  </m:oMathPara>
                </a14:m>
                <a:endParaRPr lang="en-GB" b="1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251" y="4338777"/>
                <a:ext cx="922076" cy="646331"/>
              </a:xfrm>
              <a:prstGeom prst="rect">
                <a:avLst/>
              </a:prstGeom>
              <a:blipFill>
                <a:blip r:embed="rId3"/>
                <a:stretch>
                  <a:fillRect r="-1721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490940" y="3972171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40" y="3972171"/>
                <a:ext cx="1110588" cy="646331"/>
              </a:xfrm>
              <a:prstGeom prst="rect">
                <a:avLst/>
              </a:prstGeom>
              <a:blipFill>
                <a:blip r:embed="rId4"/>
                <a:stretch>
                  <a:fillRect l="-1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916317" y="3800570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sp>
        <p:nvSpPr>
          <p:cNvPr id="16" name="Rectangle 15"/>
          <p:cNvSpPr/>
          <p:nvPr/>
        </p:nvSpPr>
        <p:spPr>
          <a:xfrm>
            <a:off x="5652120" y="3868319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118459" y="4357484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1268245" y="4346397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1323" y="3964551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" y="3964551"/>
                <a:ext cx="155095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315396" y="1166934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251896" y="1166934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218609" y="590714"/>
                <a:ext cx="45265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609" y="590714"/>
                <a:ext cx="45265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4937294" y="4338777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218609" y="4640813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609" y="4640813"/>
                <a:ext cx="155095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3525118" y="4338777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579090" y="3645787"/>
                <a:ext cx="9220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090" y="3645787"/>
                <a:ext cx="922076" cy="646331"/>
              </a:xfrm>
              <a:prstGeom prst="rect">
                <a:avLst/>
              </a:prstGeom>
              <a:blipFill>
                <a:blip r:embed="rId8"/>
                <a:stretch>
                  <a:fillRect r="-17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362081" y="3519661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298581" y="3519661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251896" y="3022612"/>
                <a:ext cx="452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96" y="3022612"/>
                <a:ext cx="452655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84485" y="577657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Name the forces of each coloured arrow.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4681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9" grpId="0"/>
      <p:bldP spid="38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91680" y="670508"/>
            <a:ext cx="5940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With connected objects </a:t>
            </a:r>
          </a:p>
          <a:p>
            <a:pPr algn="ctr"/>
            <a:r>
              <a:rPr lang="en-GB" sz="3200" dirty="0" smtClean="0"/>
              <a:t>moving in the </a:t>
            </a:r>
            <a:r>
              <a:rPr lang="en-GB" sz="3200" b="1" dirty="0" smtClean="0"/>
              <a:t>same</a:t>
            </a:r>
            <a:r>
              <a:rPr lang="en-GB" sz="3200" dirty="0" smtClean="0"/>
              <a:t> direction, </a:t>
            </a:r>
          </a:p>
          <a:p>
            <a:pPr algn="ctr"/>
            <a:r>
              <a:rPr lang="en-GB" sz="3200" dirty="0"/>
              <a:t>c</a:t>
            </a:r>
            <a:r>
              <a:rPr lang="en-GB" sz="3200" dirty="0" smtClean="0"/>
              <a:t>alculations can be performed on: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41570" t="29445"/>
          <a:stretch/>
        </p:blipFill>
        <p:spPr>
          <a:xfrm>
            <a:off x="2915816" y="5509831"/>
            <a:ext cx="3254331" cy="11970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9414" b="3891"/>
          <a:stretch/>
        </p:blipFill>
        <p:spPr>
          <a:xfrm>
            <a:off x="539552" y="2420888"/>
            <a:ext cx="5544616" cy="14732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r="57354"/>
          <a:stretch/>
        </p:blipFill>
        <p:spPr>
          <a:xfrm>
            <a:off x="539552" y="3958390"/>
            <a:ext cx="2290284" cy="15678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43298" y="2555574"/>
            <a:ext cx="2663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o</a:t>
            </a:r>
            <a:r>
              <a:rPr lang="en-GB" sz="3200" dirty="0" smtClean="0"/>
              <a:t>ne overall system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4503" y="4100703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</a:t>
            </a:r>
            <a:r>
              <a:rPr lang="en-GB" sz="3200" dirty="0" smtClean="0"/>
              <a:t>ingle particle </a:t>
            </a:r>
          </a:p>
          <a:p>
            <a:pPr algn="ctr"/>
            <a:r>
              <a:rPr lang="en-GB" sz="3200" dirty="0" smtClean="0"/>
              <a:t>(caravan only)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170146" y="5589240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</a:t>
            </a:r>
            <a:r>
              <a:rPr lang="en-GB" sz="3200" dirty="0" smtClean="0"/>
              <a:t>ingle particle </a:t>
            </a:r>
          </a:p>
          <a:p>
            <a:pPr algn="ctr"/>
            <a:r>
              <a:rPr lang="en-GB" sz="3200" dirty="0" smtClean="0"/>
              <a:t>(car only)</a:t>
            </a:r>
            <a:endParaRPr lang="en-GB" sz="3200" dirty="0"/>
          </a:p>
        </p:txBody>
      </p:sp>
      <p:sp>
        <p:nvSpPr>
          <p:cNvPr id="14" name="Rectangle 13"/>
          <p:cNvSpPr/>
          <p:nvPr/>
        </p:nvSpPr>
        <p:spPr>
          <a:xfrm>
            <a:off x="683568" y="2377614"/>
            <a:ext cx="5256584" cy="14911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65311" y="4077072"/>
            <a:ext cx="2178497" cy="136137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915816" y="5526237"/>
            <a:ext cx="3096343" cy="113735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1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3725293" y="1903981"/>
            <a:ext cx="2142851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5461264" y="2168466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blipFill>
                <a:blip r:embed="rId2"/>
                <a:stretch>
                  <a:fillRect r="-16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blipFill>
                <a:blip r:embed="rId3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132341" y="1358154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sp>
        <p:nvSpPr>
          <p:cNvPr id="16" name="Rectangle 15"/>
          <p:cNvSpPr/>
          <p:nvPr/>
        </p:nvSpPr>
        <p:spPr>
          <a:xfrm>
            <a:off x="5868144" y="1425903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334483" y="1915068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1484269" y="1903981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5153318" y="1896361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3741142" y="1896361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blipFill>
                <a:blip r:embed="rId6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578105" y="1194080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514605" y="1194080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85541" y="3325350"/>
            <a:ext cx="7917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As one overall system it becomes:</a:t>
            </a:r>
            <a:endParaRPr lang="en-GB" sz="40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1619395" y="5610237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599019" y="4971526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019" y="4971526"/>
                <a:ext cx="1110588" cy="646331"/>
              </a:xfrm>
              <a:prstGeom prst="rect">
                <a:avLst/>
              </a:prstGeom>
              <a:blipFill>
                <a:blip r:embed="rId8"/>
                <a:stretch>
                  <a:fillRect l="-1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226538" y="5356839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>
            <a:off x="1412261" y="5228390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185339" y="4846544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39" y="4846544"/>
                <a:ext cx="155095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121045" y="5610237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5" y="5610237"/>
                <a:ext cx="155095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2050602" y="4789181"/>
            <a:ext cx="5187497" cy="1229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2m</a:t>
            </a:r>
            <a:endParaRPr lang="en-GB" sz="54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574088" y="4560885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510588" y="4560885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434633" y="4052193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633" y="4052193"/>
                <a:ext cx="47910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47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37" grpId="0"/>
      <p:bldP spid="51" grpId="0" animBg="1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3725293" y="1903981"/>
            <a:ext cx="2142851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5461264" y="2168466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blipFill>
                <a:blip r:embed="rId2"/>
                <a:stretch>
                  <a:fillRect r="-16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blipFill>
                <a:blip r:embed="rId3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132341" y="1358154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sp>
        <p:nvSpPr>
          <p:cNvPr id="16" name="Rectangle 15"/>
          <p:cNvSpPr/>
          <p:nvPr/>
        </p:nvSpPr>
        <p:spPr>
          <a:xfrm>
            <a:off x="5868144" y="1425903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334483" y="1915068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1484269" y="1903981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5153318" y="1896361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3741142" y="1896361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blipFill>
                <a:blip r:embed="rId6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578105" y="1194080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514605" y="1194080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736297" y="3333101"/>
            <a:ext cx="5764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Looking at the Car </a:t>
            </a:r>
            <a:r>
              <a:rPr lang="en-GB" sz="4000" dirty="0"/>
              <a:t>o</a:t>
            </a:r>
            <a:r>
              <a:rPr lang="en-GB" sz="4000" dirty="0" smtClean="0"/>
              <a:t>nly:</a:t>
            </a:r>
            <a:endParaRPr lang="en-GB" sz="40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5385638" y="5734997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634956" y="5025003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956" y="5025003"/>
                <a:ext cx="1110588" cy="646331"/>
              </a:xfrm>
              <a:prstGeom prst="rect">
                <a:avLst/>
              </a:prstGeom>
              <a:blipFill>
                <a:blip r:embed="rId8"/>
                <a:stretch>
                  <a:fillRect l="-1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5796136" y="4921151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262475" y="5410316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32" idx="1"/>
          </p:cNvCxnSpPr>
          <p:nvPr/>
        </p:nvCxnSpPr>
        <p:spPr>
          <a:xfrm flipH="1" flipV="1">
            <a:off x="5081310" y="5391609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3887288" y="5734997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288" y="5734997"/>
                <a:ext cx="155095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757592" y="4986405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592" y="4986405"/>
                <a:ext cx="922076" cy="369332"/>
              </a:xfrm>
              <a:prstGeom prst="rect">
                <a:avLst/>
              </a:prstGeom>
              <a:blipFill>
                <a:blip r:embed="rId10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6511655" y="4621292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6448155" y="4621292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6372200" y="4112600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112600"/>
                <a:ext cx="47910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43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 animBg="1"/>
      <p:bldP spid="37" grpId="0"/>
      <p:bldP spid="40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3725293" y="1903981"/>
            <a:ext cx="2142851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5461264" y="2168466"/>
            <a:ext cx="434340" cy="762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275" y="1896361"/>
                <a:ext cx="922076" cy="369332"/>
              </a:xfrm>
              <a:prstGeom prst="rect">
                <a:avLst/>
              </a:prstGeom>
              <a:blipFill>
                <a:blip r:embed="rId2"/>
                <a:stretch>
                  <a:fillRect r="-16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964" y="1529755"/>
                <a:ext cx="1110588" cy="646331"/>
              </a:xfrm>
              <a:prstGeom prst="rect">
                <a:avLst/>
              </a:prstGeom>
              <a:blipFill>
                <a:blip r:embed="rId3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132341" y="1358154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sp>
        <p:nvSpPr>
          <p:cNvPr id="16" name="Rectangle 15"/>
          <p:cNvSpPr/>
          <p:nvPr/>
        </p:nvSpPr>
        <p:spPr>
          <a:xfrm>
            <a:off x="5868144" y="1425903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7334483" y="1915068"/>
            <a:ext cx="487680" cy="762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1484269" y="1903981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47" y="1522135"/>
                <a:ext cx="155095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5153318" y="1896361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633" y="2198397"/>
                <a:ext cx="155095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3741142" y="1896361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00" y="1491157"/>
                <a:ext cx="922076" cy="369332"/>
              </a:xfrm>
              <a:prstGeom prst="rect">
                <a:avLst/>
              </a:prstGeom>
              <a:blipFill>
                <a:blip r:embed="rId6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578105" y="1194080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514605" y="1194080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50" y="685388"/>
                <a:ext cx="47910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479975" y="3242465"/>
            <a:ext cx="6196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Looking at the Caravan </a:t>
            </a:r>
            <a:r>
              <a:rPr lang="en-GB" sz="4000" dirty="0"/>
              <a:t>o</a:t>
            </a:r>
            <a:r>
              <a:rPr lang="en-GB" sz="4000" dirty="0" smtClean="0"/>
              <a:t>nly: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650267" y="5220770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267" y="5220770"/>
                <a:ext cx="922076" cy="369332"/>
              </a:xfrm>
              <a:prstGeom prst="rect">
                <a:avLst/>
              </a:prstGeom>
              <a:blipFill>
                <a:blip r:embed="rId8"/>
                <a:stretch>
                  <a:fillRect r="-16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2060333" y="4682563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1412261" y="5228390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185339" y="4846544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39" y="4846544"/>
                <a:ext cx="155095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3669134" y="5220770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2767239" y="4395115"/>
            <a:ext cx="181712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2703739" y="4395115"/>
            <a:ext cx="327194" cy="2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2627784" y="3886423"/>
                <a:ext cx="4791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886423"/>
                <a:ext cx="47910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63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5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5122065" y="4913842"/>
            <a:ext cx="48768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3993006" y="3405335"/>
            <a:ext cx="43434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5536349" y="4725645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349" y="4725645"/>
                <a:ext cx="56626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5644097" y="3384068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097" y="3384068"/>
                <a:ext cx="566267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13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472875" y="4672549"/>
            <a:ext cx="658550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3kg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4435787" y="3316866"/>
            <a:ext cx="658550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5kg</a:t>
            </a:r>
            <a:endParaRPr lang="en-GB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5102778" y="3568734"/>
            <a:ext cx="48768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4038535" y="4906087"/>
            <a:ext cx="43434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3479812" y="4729041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812" y="4729041"/>
                <a:ext cx="56626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748061" y="4485199"/>
            <a:ext cx="181712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684561" y="4485199"/>
            <a:ext cx="327194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645034" y="4100492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034" y="4100492"/>
                <a:ext cx="45265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587118" y="3200286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118" y="3200286"/>
                <a:ext cx="566267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644320" y="3126979"/>
            <a:ext cx="181712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580820" y="3126979"/>
            <a:ext cx="327194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507795" y="2744809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795" y="2744809"/>
                <a:ext cx="452655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1628441" y="3146803"/>
            <a:ext cx="110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Car</a:t>
            </a:r>
            <a:endParaRPr lang="en-GB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253006" y="4461768"/>
            <a:ext cx="1743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Caravan</a:t>
            </a:r>
            <a:endParaRPr lang="en-GB" sz="2800" b="1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4023922" y="6254910"/>
            <a:ext cx="43434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5689388" y="6105548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388" y="6105548"/>
                <a:ext cx="566267" cy="369332"/>
              </a:xfrm>
              <a:prstGeom prst="rect">
                <a:avLst/>
              </a:prstGeom>
              <a:blipFill rotWithShape="0">
                <a:blip r:embed="rId13"/>
                <a:stretch>
                  <a:fillRect r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4481078" y="6038346"/>
            <a:ext cx="658550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8</a:t>
            </a:r>
            <a:r>
              <a:rPr lang="en-GB" dirty="0" smtClean="0"/>
              <a:t>kg</a:t>
            </a:r>
            <a:endParaRPr lang="en-GB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5148069" y="6290214"/>
            <a:ext cx="48768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>
            <a:off x="4689611" y="5848459"/>
            <a:ext cx="181712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>
            <a:off x="4626111" y="5848459"/>
            <a:ext cx="327194" cy="267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553086" y="5466289"/>
                <a:ext cx="452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086" y="5466289"/>
                <a:ext cx="452655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1002182" y="5610005"/>
            <a:ext cx="21691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Car and Caravan</a:t>
            </a:r>
            <a:endParaRPr lang="en-GB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3379913" y="6038346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913" y="6038346"/>
                <a:ext cx="566267" cy="369332"/>
              </a:xfrm>
              <a:prstGeom prst="rect">
                <a:avLst/>
              </a:prstGeom>
              <a:blipFill rotWithShape="0">
                <a:blip r:embed="rId15"/>
                <a:stretch>
                  <a:fillRect r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3995940" y="3650054"/>
            <a:ext cx="434340" cy="76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3414741" y="3449780"/>
                <a:ext cx="566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741" y="3449780"/>
                <a:ext cx="566267" cy="369332"/>
              </a:xfrm>
              <a:prstGeom prst="rect">
                <a:avLst/>
              </a:prstGeom>
              <a:blipFill rotWithShape="0">
                <a:blip r:embed="rId17"/>
                <a:stretch>
                  <a:fillRect r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 7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8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619076" y="3316866"/>
            <a:ext cx="213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40 – T – 10 = 5a</a:t>
            </a:r>
            <a:endParaRPr lang="en-GB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6519846" y="2219104"/>
            <a:ext cx="2214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 = ma</a:t>
            </a:r>
            <a:endParaRPr lang="en-GB" sz="3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519846" y="4696593"/>
            <a:ext cx="213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</a:t>
            </a:r>
            <a:r>
              <a:rPr lang="en-GB" sz="2400" dirty="0" smtClean="0"/>
              <a:t> – 6 = 3a</a:t>
            </a:r>
            <a:endParaRPr lang="en-GB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6635573" y="6022005"/>
            <a:ext cx="198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 24 = 8a</a:t>
            </a:r>
            <a:endParaRPr lang="en-GB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3361753" y="2257708"/>
            <a:ext cx="316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Forces Diagram</a:t>
            </a:r>
            <a:endParaRPr lang="en-GB" sz="2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519846" y="2200348"/>
            <a:ext cx="0" cy="4469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339275" y="2222162"/>
            <a:ext cx="8589" cy="4497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27584" y="4089449"/>
            <a:ext cx="7906990" cy="11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27584" y="5476562"/>
            <a:ext cx="7921923" cy="13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734574" y="2222162"/>
            <a:ext cx="0" cy="4487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41474" y="2772168"/>
            <a:ext cx="7906990" cy="11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27584" y="2744809"/>
            <a:ext cx="0" cy="39393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35050" y="6677497"/>
            <a:ext cx="7906990" cy="11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339275" y="2222162"/>
            <a:ext cx="5395299" cy="6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8"/>
          <a:srcRect t="36165" b="10781"/>
          <a:stretch/>
        </p:blipFill>
        <p:spPr>
          <a:xfrm>
            <a:off x="1209184" y="740427"/>
            <a:ext cx="7422733" cy="13926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9"/>
          <a:srcRect l="42702" t="6990" r="48958" b="66542"/>
          <a:stretch/>
        </p:blipFill>
        <p:spPr>
          <a:xfrm>
            <a:off x="323528" y="873950"/>
            <a:ext cx="576065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2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7" grpId="0" animBg="1"/>
      <p:bldP spid="40" grpId="0" animBg="1"/>
      <p:bldP spid="49" grpId="0"/>
      <p:bldP spid="54" grpId="0"/>
      <p:bldP spid="55" grpId="0"/>
      <p:bldP spid="58" grpId="0"/>
      <p:bldP spid="64" grpId="0"/>
      <p:bldP spid="65" grpId="0" animBg="1"/>
      <p:bldP spid="70" grpId="0"/>
      <p:bldP spid="72" grpId="0"/>
      <p:bldP spid="76" grpId="0"/>
      <p:bldP spid="3" grpId="0"/>
      <p:bldP spid="77" grpId="0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Connected Particles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438" y="892163"/>
            <a:ext cx="6010275" cy="180022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3509269" y="4346397"/>
            <a:ext cx="214285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>
            <a:off x="5148064" y="4617233"/>
            <a:ext cx="504056" cy="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3575032" y="3840204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032" y="3840204"/>
                <a:ext cx="922076" cy="369332"/>
              </a:xfrm>
              <a:prstGeom prst="rect">
                <a:avLst/>
              </a:prstGeom>
              <a:blipFill>
                <a:blip r:embed="rId3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7490940" y="3972171"/>
                <a:ext cx="11105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𝑫𝒓𝒊𝒗𝒊𝒏𝒈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𝑭𝒐𝒓𝒄𝒆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40" y="3972171"/>
                <a:ext cx="1110588" cy="646331"/>
              </a:xfrm>
              <a:prstGeom prst="rect">
                <a:avLst/>
              </a:prstGeom>
              <a:blipFill>
                <a:blip r:embed="rId4"/>
                <a:stretch>
                  <a:fillRect l="-1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916317" y="3800570"/>
            <a:ext cx="1592952" cy="109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</a:t>
            </a:r>
            <a:endParaRPr lang="en-GB" sz="4000" dirty="0"/>
          </a:p>
        </p:txBody>
      </p:sp>
      <p:sp>
        <p:nvSpPr>
          <p:cNvPr id="16" name="Rectangle 15"/>
          <p:cNvSpPr/>
          <p:nvPr/>
        </p:nvSpPr>
        <p:spPr>
          <a:xfrm>
            <a:off x="5652120" y="3868319"/>
            <a:ext cx="1450490" cy="95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  <a:endCxn id="16" idx="3"/>
          </p:cNvCxnSpPr>
          <p:nvPr/>
        </p:nvCxnSpPr>
        <p:spPr>
          <a:xfrm flipH="1">
            <a:off x="7102610" y="4346397"/>
            <a:ext cx="565734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V="1">
            <a:off x="1209926" y="4368101"/>
            <a:ext cx="711467" cy="762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206625" y="3649005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5" y="3649005"/>
                <a:ext cx="155095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 flipH="1">
            <a:off x="4133890" y="1114218"/>
            <a:ext cx="491885" cy="78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 flipH="1">
            <a:off x="4262696" y="1108922"/>
            <a:ext cx="363079" cy="76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183751" y="532009"/>
                <a:ext cx="45265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751" y="532009"/>
                <a:ext cx="45265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6D9893D-0845-49E2-A4A4-3C7C96DFCBAF}"/>
              </a:ext>
            </a:extLst>
          </p:cNvPr>
          <p:cNvCxnSpPr>
            <a:cxnSpLocks/>
          </p:cNvCxnSpPr>
          <p:nvPr/>
        </p:nvCxnSpPr>
        <p:spPr>
          <a:xfrm flipH="1" flipV="1">
            <a:off x="3984070" y="4338777"/>
            <a:ext cx="714826" cy="762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/>
              <p:nvPr/>
            </p:nvSpPr>
            <p:spPr>
              <a:xfrm>
                <a:off x="4133890" y="4722794"/>
                <a:ext cx="1550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𝑹𝒆𝒔𝒊𝒔𝒕𝒂𝒏𝒄𝒆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1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𝑭𝒐𝒓𝒄𝒆𝒔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73350C7-BCFC-41F0-8D52-AD44A3F6D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90" y="4722794"/>
                <a:ext cx="155095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7C0FD29-41DD-49EC-9AB8-88BAB1B21871}"/>
              </a:ext>
            </a:extLst>
          </p:cNvPr>
          <p:cNvCxnSpPr>
            <a:cxnSpLocks/>
          </p:cNvCxnSpPr>
          <p:nvPr/>
        </p:nvCxnSpPr>
        <p:spPr>
          <a:xfrm>
            <a:off x="4644008" y="4346397"/>
            <a:ext cx="60829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/>
              <p:nvPr/>
            </p:nvSpPr>
            <p:spPr>
              <a:xfrm>
                <a:off x="4613576" y="3840453"/>
                <a:ext cx="922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𝑻𝒆𝒏𝒔𝒊𝒐𝒏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B74EEDC-5BD6-40DF-B743-EA00FA073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576" y="3840453"/>
                <a:ext cx="922076" cy="369332"/>
              </a:xfrm>
              <a:prstGeom prst="rect">
                <a:avLst/>
              </a:prstGeom>
              <a:blipFill>
                <a:blip r:embed="rId8"/>
                <a:stretch>
                  <a:fillRect r="-16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84485" y="5776573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Draw the direction of each arrow for each force.</a:t>
            </a:r>
            <a:endParaRPr lang="en-GB" sz="32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97B67B2-1E91-4953-B573-31F2C3EB001C}"/>
              </a:ext>
            </a:extLst>
          </p:cNvPr>
          <p:cNvCxnSpPr>
            <a:cxnSpLocks/>
          </p:cNvCxnSpPr>
          <p:nvPr/>
        </p:nvCxnSpPr>
        <p:spPr>
          <a:xfrm flipH="1">
            <a:off x="4271600" y="3491631"/>
            <a:ext cx="491885" cy="78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F645C13-3291-4004-8594-AB457FF4D21D}"/>
              </a:ext>
            </a:extLst>
          </p:cNvPr>
          <p:cNvCxnSpPr>
            <a:cxnSpLocks/>
          </p:cNvCxnSpPr>
          <p:nvPr/>
        </p:nvCxnSpPr>
        <p:spPr>
          <a:xfrm flipH="1">
            <a:off x="4400406" y="3486335"/>
            <a:ext cx="363079" cy="76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/>
              <p:nvPr/>
            </p:nvSpPr>
            <p:spPr>
              <a:xfrm>
                <a:off x="4335369" y="2916233"/>
                <a:ext cx="45265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F66B6A-5DE7-4EBF-BFDB-025A12600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69" y="2916233"/>
                <a:ext cx="452655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35652" y="692696"/>
            <a:ext cx="3284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car is reversing!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3285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26572</TotalTime>
  <Words>922</Words>
  <Application>Microsoft Office PowerPoint</Application>
  <PresentationFormat>On-screen Show (4:3)</PresentationFormat>
  <Paragraphs>252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888</cp:revision>
  <dcterms:created xsi:type="dcterms:W3CDTF">2013-02-28T07:36:55Z</dcterms:created>
  <dcterms:modified xsi:type="dcterms:W3CDTF">2019-09-17T04:15:56Z</dcterms:modified>
</cp:coreProperties>
</file>