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16" r:id="rId2"/>
    <p:sldId id="617" r:id="rId3"/>
    <p:sldId id="615" r:id="rId4"/>
    <p:sldId id="566" r:id="rId5"/>
    <p:sldId id="618" r:id="rId6"/>
    <p:sldId id="570" r:id="rId7"/>
    <p:sldId id="569" r:id="rId8"/>
    <p:sldId id="5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618" autoAdjust="0"/>
    <p:restoredTop sz="88534" autoAdjust="0"/>
  </p:normalViewPr>
  <p:slideViewPr>
    <p:cSldViewPr>
      <p:cViewPr varScale="1">
        <p:scale>
          <a:sx n="70" d="100"/>
          <a:sy n="70" d="100"/>
        </p:scale>
        <p:origin x="82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0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1129" y="831478"/>
            <a:ext cx="91428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/>
              <a:t>Differentiation </a:t>
            </a:r>
          </a:p>
          <a:p>
            <a:pPr algn="ctr"/>
            <a:r>
              <a:rPr lang="en-GB" sz="8800" b="1" dirty="0"/>
              <a:t>- </a:t>
            </a:r>
            <a:r>
              <a:rPr lang="en-GB" sz="8800" dirty="0"/>
              <a:t>Sin and Cos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9 </a:t>
            </a:r>
          </a:p>
          <a:p>
            <a:pPr algn="ctr"/>
            <a:r>
              <a:rPr lang="en-GB" sz="7200" dirty="0"/>
              <a:t>(Part 1 of 10)</a:t>
            </a:r>
          </a:p>
        </p:txBody>
      </p:sp>
    </p:spTree>
    <p:extLst>
      <p:ext uri="{BB962C8B-B14F-4D97-AF65-F5344CB8AC3E}">
        <p14:creationId xmlns:p14="http://schemas.microsoft.com/office/powerpoint/2010/main" val="235139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1208241-4F80-4E7D-A148-9B0BEB3CED9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23AAA75-D3AC-4D41-AFFA-33EA7922F06B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Differentiating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23AAA75-D3AC-4D41-AFFA-33EA7922F0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B4ADEA7-217B-4E8F-839D-CB531D9A205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933BB2-88A2-497E-810A-17D4B18FA7C7}"/>
                  </a:ext>
                </a:extLst>
              </p:cNvPr>
              <p:cNvSpPr txBox="1"/>
              <p:nvPr/>
            </p:nvSpPr>
            <p:spPr>
              <a:xfrm>
                <a:off x="-1144" y="2780928"/>
                <a:ext cx="9144000" cy="1670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func>
                        <m:func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5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GB" sz="5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5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5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933BB2-88A2-497E-810A-17D4B18FA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44" y="2780928"/>
                <a:ext cx="9144000" cy="16700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-20993" y="1175489"/>
                <a:ext cx="914285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7200" b="1" dirty="0"/>
                  <a:t>Differentiating sin </a:t>
                </a:r>
                <a14:m>
                  <m:oMath xmlns:m="http://schemas.openxmlformats.org/officeDocument/2006/math">
                    <m:r>
                      <a:rPr lang="en-GB" sz="72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7200" b="1" dirty="0"/>
                  <a:t>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993" y="1175489"/>
                <a:ext cx="9142856" cy="1200329"/>
              </a:xfrm>
              <a:prstGeom prst="rect">
                <a:avLst/>
              </a:prstGeom>
              <a:blipFill>
                <a:blip r:embed="rId4"/>
                <a:stretch>
                  <a:fillRect t="-19289" b="-411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76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1208241-4F80-4E7D-A148-9B0BEB3CED9E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23AAA75-D3AC-4D41-AFFA-33EA7922F06B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Differentiating: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23AAA75-D3AC-4D41-AFFA-33EA7922F0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B4ADEA7-217B-4E8F-839D-CB531D9A205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73C29B-EA5F-411B-9F3F-56AE8F0C4F4C}"/>
                  </a:ext>
                </a:extLst>
              </p:cNvPr>
              <p:cNvSpPr txBox="1"/>
              <p:nvPr/>
            </p:nvSpPr>
            <p:spPr>
              <a:xfrm>
                <a:off x="1981197" y="731362"/>
                <a:ext cx="3096344" cy="2749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6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3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b="1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6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fName>
                            <m:e>
                              <m:r>
                                <a:rPr lang="en-GB" sz="3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GB" sz="3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73C29B-EA5F-411B-9F3F-56AE8F0C4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197" y="731362"/>
                <a:ext cx="3096344" cy="2749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906350" y="3875695"/>
                <a:ext cx="3457737" cy="11441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func>
                            <m:funcPr>
                              <m:ctrlP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fName>
                            <m:e>
                              <m:r>
                                <a:rPr lang="en-GB" sz="3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GB" sz="3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350" y="3875695"/>
                <a:ext cx="3457737" cy="11441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788024" y="908720"/>
                <a:ext cx="172996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8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908720"/>
                <a:ext cx="1729961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858679" y="2514610"/>
                <a:ext cx="2569934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func>
                        <m:funcPr>
                          <m:ctrlP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8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79" y="2514610"/>
                <a:ext cx="2569934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220072" y="4063053"/>
                <a:ext cx="271157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func>
                        <m:funcPr>
                          <m:ctrlP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063053"/>
                <a:ext cx="2711576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879069" y="5301208"/>
                <a:ext cx="3319114" cy="11988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func>
                            <m:funcPr>
                              <m:ctrlP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fName>
                            <m:e>
                              <m:r>
                                <a:rPr lang="en-GB" sz="3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9069" y="5301208"/>
                <a:ext cx="3319114" cy="11988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191707" y="5248684"/>
                <a:ext cx="1872208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func>
                        <m:func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707" y="5248684"/>
                <a:ext cx="1872208" cy="1129476"/>
              </a:xfrm>
              <a:prstGeom prst="rect">
                <a:avLst/>
              </a:prstGeom>
              <a:blipFill>
                <a:blip r:embed="rId9"/>
                <a:stretch>
                  <a:fillRect r="-13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586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1208241-4F80-4E7D-A148-9B0BEB3CED9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23AAA75-D3AC-4D41-AFFA-33EA7922F06B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Differentiating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23AAA75-D3AC-4D41-AFFA-33EA7922F0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B4ADEA7-217B-4E8F-839D-CB531D9A205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933BB2-88A2-497E-810A-17D4B18FA7C7}"/>
                  </a:ext>
                </a:extLst>
              </p:cNvPr>
              <p:cNvSpPr txBox="1"/>
              <p:nvPr/>
            </p:nvSpPr>
            <p:spPr>
              <a:xfrm>
                <a:off x="-11033" y="3068960"/>
                <a:ext cx="9144000" cy="1670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func>
                        <m:func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5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5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GB" sz="5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5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5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1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933BB2-88A2-497E-810A-17D4B18FA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033" y="3068960"/>
                <a:ext cx="9144000" cy="16700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44" y="1455594"/>
                <a:ext cx="914285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7200" b="1" dirty="0"/>
                  <a:t>Differentiating cos </a:t>
                </a:r>
                <a14:m>
                  <m:oMath xmlns:m="http://schemas.openxmlformats.org/officeDocument/2006/math">
                    <m:r>
                      <a:rPr lang="en-GB" sz="72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7200" b="1" dirty="0"/>
                  <a:t>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" y="1455594"/>
                <a:ext cx="9142856" cy="1200329"/>
              </a:xfrm>
              <a:prstGeom prst="rect">
                <a:avLst/>
              </a:prstGeom>
              <a:blipFill>
                <a:blip r:embed="rId4"/>
                <a:stretch>
                  <a:fillRect t="-19289" b="-411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846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1208241-4F80-4E7D-A148-9B0BEB3CED9E}"/>
              </a:ext>
            </a:extLst>
          </p:cNvPr>
          <p:cNvGrpSpPr/>
          <p:nvPr/>
        </p:nvGrpSpPr>
        <p:grpSpPr>
          <a:xfrm>
            <a:off x="218" y="22375"/>
            <a:ext cx="9143782" cy="584775"/>
            <a:chOff x="218" y="35710"/>
            <a:chExt cx="9144926" cy="5847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23AAA75-D3AC-4D41-AFFA-33EA7922F06B}"/>
                    </a:ext>
                  </a:extLst>
                </p:cNvPr>
                <p:cNvSpPr txBox="1"/>
                <p:nvPr/>
              </p:nvSpPr>
              <p:spPr>
                <a:xfrm>
                  <a:off x="1144" y="35710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Differentiating: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23AAA75-D3AC-4D41-AFFA-33EA7922F0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4" y="35710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B4ADEA7-217B-4E8F-839D-CB531D9A205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73C29B-EA5F-411B-9F3F-56AE8F0C4F4C}"/>
                  </a:ext>
                </a:extLst>
              </p:cNvPr>
              <p:cNvSpPr txBox="1"/>
              <p:nvPr/>
            </p:nvSpPr>
            <p:spPr>
              <a:xfrm>
                <a:off x="1403648" y="764704"/>
                <a:ext cx="3384376" cy="245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1" i="0" smtClean="0"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GB" sz="3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1" i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GB" sz="32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fName>
                            <m:e>
                              <m:r>
                                <a:rPr lang="en-GB" sz="3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GB" sz="3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73C29B-EA5F-411B-9F3F-56AE8F0C4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764704"/>
                <a:ext cx="3384376" cy="245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298303" y="5291764"/>
                <a:ext cx="3744416" cy="1198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GB" sz="32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  <m:func>
                            <m:funcPr>
                              <m:ctrlPr>
                                <a:rPr lang="en-GB" sz="3200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1" i="1"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32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1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3200" b="1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GB" sz="3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303" y="5291764"/>
                <a:ext cx="3744416" cy="11988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898197" y="1041634"/>
                <a:ext cx="177965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r>
                            <a:rPr lang="en-GB" sz="3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fName>
                        <m:e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197" y="1041634"/>
                <a:ext cx="1779654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355976" y="2407660"/>
                <a:ext cx="253787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600" b="1" dirty="0">
                    <a:solidFill>
                      <a:prstClr val="black"/>
                    </a:solidFill>
                  </a:rPr>
                  <a:t>1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407660"/>
                <a:ext cx="2537874" cy="646331"/>
              </a:xfrm>
              <a:prstGeom prst="rect">
                <a:avLst/>
              </a:prstGeom>
              <a:blipFill>
                <a:blip r:embed="rId6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076056" y="5291764"/>
                <a:ext cx="1992853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func>
                        <m:func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f>
                            <m:fPr>
                              <m:ctrlPr>
                                <a:rPr lang="en-GB" sz="3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291764"/>
                <a:ext cx="1992853" cy="11330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31640" y="3677528"/>
                <a:ext cx="3093732" cy="1144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fName>
                            <m:e>
                              <m:r>
                                <a:rPr lang="en-GB" sz="36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GB" sz="36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677528"/>
                <a:ext cx="3093732" cy="11441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425372" y="3905982"/>
                <a:ext cx="272760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func>
                        <m:funcPr>
                          <m:ctrlP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372" y="3905982"/>
                <a:ext cx="2727606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973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BDFCAA0-F8E4-464B-9377-A5412C0D018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097F194-BB4B-4A8B-A6FC-ADAF126F770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Differentiation – Exam Questions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0463019-3C03-428D-968A-0D442453ECD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355976" y="816482"/>
                <a:ext cx="3763466" cy="11483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GB" sz="4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44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4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4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4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816482"/>
                <a:ext cx="3763466" cy="1148391"/>
              </a:xfrm>
              <a:prstGeom prst="rect">
                <a:avLst/>
              </a:prstGeom>
              <a:blipFill>
                <a:blip r:embed="rId2"/>
                <a:stretch>
                  <a:fillRect l="-6645" b="-12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435653" y="2218513"/>
                <a:ext cx="3946208" cy="11483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GB" sz="4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4400" dirty="0">
                    <a:solidFill>
                      <a:prstClr val="black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4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4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4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4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653" y="2218513"/>
                <a:ext cx="3946208" cy="1148391"/>
              </a:xfrm>
              <a:prstGeom prst="rect">
                <a:avLst/>
              </a:prstGeom>
              <a:blipFill>
                <a:blip r:embed="rId3"/>
                <a:stretch>
                  <a:fillRect l="-6337" b="-12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496812" y="3749884"/>
                <a:ext cx="385471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GB" sz="4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4400" dirty="0">
                    <a:solidFill>
                      <a:prstClr val="black"/>
                    </a:solidFill>
                  </a:rPr>
                  <a:t> = 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4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 +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4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𝑜𝑠</m:t>
                    </m:r>
                    <m:r>
                      <a:rPr lang="en-GB" sz="4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2</m:t>
                    </m:r>
                    <m:r>
                      <a:rPr lang="en-GB" sz="4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4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812" y="3749884"/>
                <a:ext cx="3854710" cy="769441"/>
              </a:xfrm>
              <a:prstGeom prst="rect">
                <a:avLst/>
              </a:prstGeom>
              <a:blipFill>
                <a:blip r:embed="rId4"/>
                <a:stretch>
                  <a:fillRect l="-6487" t="-16667" b="-38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213020" y="5085184"/>
                <a:ext cx="4049378" cy="10675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GB" sz="4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 = 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 – 2sin</a:t>
                </a:r>
                <a14:m>
                  <m:oMath xmlns:m="http://schemas.openxmlformats.org/officeDocument/2006/math">
                    <m:r>
                      <a:rPr lang="en-GB" sz="4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2</m:t>
                    </m:r>
                    <m:r>
                      <a:rPr lang="en-GB" sz="4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4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020" y="5085184"/>
                <a:ext cx="4049378" cy="1067536"/>
              </a:xfrm>
              <a:prstGeom prst="rect">
                <a:avLst/>
              </a:prstGeom>
              <a:blipFill>
                <a:blip r:embed="rId5"/>
                <a:stretch>
                  <a:fillRect b="-13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23528" y="1052736"/>
                <a:ext cx="3740514" cy="712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8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800" dirty="0"/>
                  <a:t> for the equation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052736"/>
                <a:ext cx="3740514" cy="712887"/>
              </a:xfrm>
              <a:prstGeom prst="rect">
                <a:avLst/>
              </a:prstGeom>
              <a:blipFill>
                <a:blip r:embed="rId6"/>
                <a:stretch>
                  <a:fillRect l="-3257" r="-3094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464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B4177DB-A145-4AE4-8214-38B2C7F8551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336720D-BC69-4600-B7F7-B698FD3B01DB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Differentiating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GB" sz="3200" dirty="0"/>
                    <a:t> Exam Questions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336720D-BC69-4600-B7F7-B698FD3B01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81371C5-50BF-4F60-A394-5FF18835962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197E71-C0A9-4B35-AAF5-D45BEE929F5C}"/>
                  </a:ext>
                </a:extLst>
              </p:cNvPr>
              <p:cNvSpPr txBox="1"/>
              <p:nvPr/>
            </p:nvSpPr>
            <p:spPr>
              <a:xfrm>
                <a:off x="370127" y="764704"/>
                <a:ext cx="8402602" cy="983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A curve has equation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400" dirty="0"/>
                  <a:t>. </a:t>
                </a:r>
              </a:p>
              <a:p>
                <a:pPr algn="ctr"/>
                <a:r>
                  <a:rPr lang="en-GB" sz="2400" dirty="0"/>
                  <a:t>Find the stationary points on the curve in the interval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197E71-C0A9-4B35-AAF5-D45BEE929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27" y="764704"/>
                <a:ext cx="8402602" cy="983218"/>
              </a:xfrm>
              <a:prstGeom prst="rect">
                <a:avLst/>
              </a:prstGeom>
              <a:blipFill>
                <a:blip r:embed="rId3"/>
                <a:stretch>
                  <a:fillRect b="-425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A5F75A-7A16-4205-9739-2B460E81F8F2}"/>
                  </a:ext>
                </a:extLst>
              </p:cNvPr>
              <p:cNvSpPr txBox="1"/>
              <p:nvPr/>
            </p:nvSpPr>
            <p:spPr>
              <a:xfrm>
                <a:off x="467544" y="1929636"/>
                <a:ext cx="3600400" cy="4622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br>
                  <a:rPr lang="en-GB" sz="2800" i="1" dirty="0">
                    <a:latin typeface="Cambria Math" panose="02040503050406030204" pitchFamily="18" charset="0"/>
                  </a:rPr>
                </a:br>
                <a:endParaRPr lang="en-GB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A5F75A-7A16-4205-9739-2B460E81F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929636"/>
                <a:ext cx="3600400" cy="4622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84577" y="2132856"/>
                <a:ext cx="4752528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=−0.2527, 3.3943, 6.0305</m:t>
                      </m:r>
                    </m:oMath>
                  </m:oMathPara>
                </a14:m>
                <a:br>
                  <a:rPr lang="en-GB" sz="28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=1.697, 3.015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/>
                <a:endParaRPr lang="en-GB" sz="2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=1.697,  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=1.82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800" b="1" dirty="0">
                    <a:solidFill>
                      <a:prstClr val="black"/>
                    </a:solidFill>
                  </a:rPr>
                  <a:t>(1.697, 1.82)</a:t>
                </a:r>
              </a:p>
              <a:p>
                <a:pPr lvl="0"/>
                <a:endParaRPr lang="en-GB" sz="2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=3.015,  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=0.539 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800" b="1" dirty="0">
                    <a:solidFill>
                      <a:prstClr val="black"/>
                    </a:solidFill>
                  </a:rPr>
                  <a:t>(3.015, 0.539)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577" y="2132856"/>
                <a:ext cx="4752528" cy="3970318"/>
              </a:xfrm>
              <a:prstGeom prst="rect">
                <a:avLst/>
              </a:prstGeom>
              <a:blipFill>
                <a:blip r:embed="rId5"/>
                <a:stretch>
                  <a:fillRect l="-2564" b="-3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3923928" y="1988840"/>
            <a:ext cx="0" cy="4608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28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234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29878DC-0E87-7A40-B95F-66A4E6BC61E8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Q4, 6 &amp; 7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Q8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Q10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118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56182</TotalTime>
  <Words>205</Words>
  <Application>Microsoft Macintosh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1211</cp:revision>
  <dcterms:created xsi:type="dcterms:W3CDTF">2013-02-28T07:36:55Z</dcterms:created>
  <dcterms:modified xsi:type="dcterms:W3CDTF">2019-07-06T17:25:58Z</dcterms:modified>
</cp:coreProperties>
</file>