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81" r:id="rId2"/>
    <p:sldId id="671" r:id="rId3"/>
    <p:sldId id="483" r:id="rId4"/>
    <p:sldId id="618" r:id="rId5"/>
    <p:sldId id="627" r:id="rId6"/>
    <p:sldId id="628" r:id="rId7"/>
    <p:sldId id="629" r:id="rId8"/>
    <p:sldId id="630" r:id="rId9"/>
    <p:sldId id="633" r:id="rId10"/>
    <p:sldId id="631" r:id="rId11"/>
    <p:sldId id="632" r:id="rId12"/>
    <p:sldId id="624" r:id="rId13"/>
    <p:sldId id="635" r:id="rId14"/>
    <p:sldId id="636" r:id="rId15"/>
    <p:sldId id="637" r:id="rId16"/>
    <p:sldId id="634" r:id="rId17"/>
    <p:sldId id="638" r:id="rId18"/>
    <p:sldId id="639" r:id="rId19"/>
    <p:sldId id="641" r:id="rId20"/>
    <p:sldId id="642" r:id="rId21"/>
    <p:sldId id="640" r:id="rId22"/>
    <p:sldId id="645" r:id="rId23"/>
    <p:sldId id="644" r:id="rId24"/>
    <p:sldId id="646" r:id="rId25"/>
    <p:sldId id="647" r:id="rId26"/>
    <p:sldId id="649" r:id="rId27"/>
    <p:sldId id="650" r:id="rId28"/>
    <p:sldId id="651" r:id="rId29"/>
    <p:sldId id="652" r:id="rId30"/>
    <p:sldId id="653" r:id="rId31"/>
    <p:sldId id="654" r:id="rId32"/>
    <p:sldId id="655" r:id="rId33"/>
    <p:sldId id="656" r:id="rId34"/>
    <p:sldId id="648" r:id="rId35"/>
    <p:sldId id="657" r:id="rId36"/>
    <p:sldId id="658" r:id="rId37"/>
    <p:sldId id="659" r:id="rId38"/>
    <p:sldId id="661" r:id="rId39"/>
    <p:sldId id="660" r:id="rId40"/>
    <p:sldId id="662" r:id="rId41"/>
    <p:sldId id="664" r:id="rId42"/>
    <p:sldId id="669" r:id="rId43"/>
    <p:sldId id="665" r:id="rId44"/>
    <p:sldId id="667" r:id="rId45"/>
    <p:sldId id="668" r:id="rId46"/>
    <p:sldId id="663" r:id="rId47"/>
    <p:sldId id="666" r:id="rId48"/>
    <p:sldId id="67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7" autoAdjust="0"/>
    <p:restoredTop sz="88534" autoAdjust="0"/>
  </p:normalViewPr>
  <p:slideViewPr>
    <p:cSldViewPr>
      <p:cViewPr varScale="1">
        <p:scale>
          <a:sx n="54" d="100"/>
          <a:sy n="54" d="100"/>
        </p:scale>
        <p:origin x="48" y="3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05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203.png"/><Relationship Id="rId5" Type="http://schemas.openxmlformats.org/officeDocument/2006/relationships/image" Target="../media/image72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71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77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87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940.png"/><Relationship Id="rId7" Type="http://schemas.openxmlformats.org/officeDocument/2006/relationships/image" Target="../media/image980.png"/><Relationship Id="rId12" Type="http://schemas.openxmlformats.org/officeDocument/2006/relationships/image" Target="../media/image103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11" Type="http://schemas.openxmlformats.org/officeDocument/2006/relationships/image" Target="../media/image1020.png"/><Relationship Id="rId5" Type="http://schemas.openxmlformats.org/officeDocument/2006/relationships/image" Target="../media/image960.png"/><Relationship Id="rId10" Type="http://schemas.openxmlformats.org/officeDocument/2006/relationships/image" Target="../media/image1010.png"/><Relationship Id="rId4" Type="http://schemas.openxmlformats.org/officeDocument/2006/relationships/image" Target="../media/image9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27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0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1.png"/><Relationship Id="rId5" Type="http://schemas.openxmlformats.org/officeDocument/2006/relationships/image" Target="../media/image711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133.png"/><Relationship Id="rId7" Type="http://schemas.openxmlformats.org/officeDocument/2006/relationships/image" Target="../media/image258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67.png"/><Relationship Id="rId10" Type="http://schemas.openxmlformats.org/officeDocument/2006/relationships/image" Target="../media/image272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CorePure1 Chapter 9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14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Cartesian form of equation of straight line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80728"/>
                <a:ext cx="5472608" cy="4377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that we could get the coordinate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 some point on a 3D line using: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r>
                  <a:rPr lang="en-GB" b="0" dirty="0"/>
                  <a:t>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    → 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 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5472608" cy="4377352"/>
              </a:xfrm>
              <a:prstGeom prst="rect">
                <a:avLst/>
              </a:prstGeom>
              <a:blipFill>
                <a:blip r:embed="rId2"/>
                <a:stretch>
                  <a:fillRect l="-1002" t="-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24710" y="4258047"/>
                <a:ext cx="2843039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Recall that a Cartesian equation is one involving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400" dirty="0"/>
                  <a:t> and no variable parameters (i.e. no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10" y="4258047"/>
                <a:ext cx="2843039" cy="738664"/>
              </a:xfrm>
              <a:prstGeom prst="rect">
                <a:avLst/>
              </a:prstGeom>
              <a:blipFill>
                <a:blip r:embed="rId3"/>
                <a:stretch>
                  <a:fillRect l="-21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905375" y="4653136"/>
            <a:ext cx="890761" cy="9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1783" y="5216624"/>
                <a:ext cx="5904656" cy="14066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Wingdings" panose="05000000000000000000" pitchFamily="2" charset="2"/>
                  </a:rPr>
                  <a:t>!</a:t>
                </a:r>
                <a:r>
                  <a:rPr lang="en-GB" sz="1400" dirty="0"/>
                  <a:t> 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dirty="0"/>
                  <a:t> is equation of straight line, then its Cartesian form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783" y="5216624"/>
                <a:ext cx="5904656" cy="1406604"/>
              </a:xfrm>
              <a:prstGeom prst="rect">
                <a:avLst/>
              </a:prstGeom>
              <a:blipFill>
                <a:blip r:embed="rId4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7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4032448" cy="98975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Cartesian equation of the line with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4032448" cy="989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8624" y="1908324"/>
                <a:ext cx="3998788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4" y="1908324"/>
                <a:ext cx="3998788" cy="60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2056" y="852410"/>
                <a:ext cx="3982392" cy="98975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the Cartesian equation of the line with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056" y="852410"/>
                <a:ext cx="3982392" cy="989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49180" y="1897032"/>
                <a:ext cx="3672408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80" y="1897032"/>
                <a:ext cx="3672408" cy="618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841" y="2738431"/>
                <a:ext cx="8583807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Cartesian equation of a line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. Find the vector form of the equation of the line.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41" y="2738431"/>
                <a:ext cx="8583807" cy="338554"/>
              </a:xfrm>
              <a:prstGeom prst="rect">
                <a:avLst/>
              </a:prstGeom>
              <a:blipFill>
                <a:blip r:embed="rId6"/>
                <a:stretch>
                  <a:fillRect b="-12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0280" y="3214779"/>
                <a:ext cx="5649912" cy="1848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 then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on the line can be represented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0+1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vector equation of line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0" y="3214779"/>
                <a:ext cx="5649912" cy="1848583"/>
              </a:xfrm>
              <a:prstGeom prst="rect">
                <a:avLst/>
              </a:prstGeom>
              <a:blipFill>
                <a:blip r:embed="rId7"/>
                <a:stretch>
                  <a:fillRect l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5204" y="4192699"/>
                <a:ext cx="346721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makes sense: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200" dirty="0"/>
                  <a:t> is 2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</m:oMath>
                </a14:m>
                <a:r>
                  <a:rPr lang="en-GB" sz="1200" dirty="0"/>
                  <a:t> is on the line. Since the gradient is 3, each time we move across 1 unit, we move up 3 units.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204" y="4192699"/>
                <a:ext cx="3467216" cy="646331"/>
              </a:xfrm>
              <a:prstGeom prst="rect">
                <a:avLst/>
              </a:prstGeom>
              <a:blipFill>
                <a:blip r:embed="rId8"/>
                <a:stretch>
                  <a:fillRect r="-175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8624" y="5219704"/>
                <a:ext cx="8449840" cy="4453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Cartesian equation of a line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. Find the vector form of the equation of the line.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4" y="5219704"/>
                <a:ext cx="8449840" cy="445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5733256"/>
                <a:ext cx="7488832" cy="832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(If doing from scratch)</a:t>
                </a:r>
              </a:p>
              <a:p>
                <a:r>
                  <a:rPr lang="en-GB" sz="1400" dirty="0"/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Then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+2,  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−5,  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33256"/>
                <a:ext cx="7488832" cy="832023"/>
              </a:xfrm>
              <a:prstGeom prst="rect">
                <a:avLst/>
              </a:prstGeom>
              <a:blipFill>
                <a:blip r:embed="rId10"/>
                <a:stretch>
                  <a:fillRect l="-244" t="-730" b="-7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94025" y="5870229"/>
                <a:ext cx="3462935" cy="666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025" y="5870229"/>
                <a:ext cx="3462935" cy="6664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4031077" y="6090901"/>
            <a:ext cx="571524" cy="1600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cxnSpLocks/>
            <a:stCxn id="11" idx="1"/>
          </p:cNvCxnSpPr>
          <p:nvPr/>
        </p:nvCxnSpPr>
        <p:spPr>
          <a:xfrm flipH="1" flipV="1">
            <a:off x="4488180" y="4511040"/>
            <a:ext cx="457024" cy="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0831" y="1811973"/>
            <a:ext cx="4047153" cy="730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02601" y="1811973"/>
            <a:ext cx="4001847" cy="730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624" y="5691248"/>
            <a:ext cx="8438976" cy="10433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4CB0FD-7BEE-40C1-8137-06C034D69287}"/>
                  </a:ext>
                </a:extLst>
              </p:cNvPr>
              <p:cNvSpPr txBox="1"/>
              <p:nvPr/>
            </p:nvSpPr>
            <p:spPr>
              <a:xfrm>
                <a:off x="5485701" y="3625598"/>
                <a:ext cx="3244095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opposite of combining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 into a single vector: we’re splitting it up instead!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4CB0FD-7BEE-40C1-8137-06C034D69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01" y="3625598"/>
                <a:ext cx="3244095" cy="461665"/>
              </a:xfrm>
              <a:prstGeom prst="rect">
                <a:avLst/>
              </a:prstGeom>
              <a:blipFill>
                <a:blip r:embed="rId1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90CB6A-A8F4-4F80-BA67-B423405B5418}"/>
              </a:ext>
            </a:extLst>
          </p:cNvPr>
          <p:cNvCxnSpPr>
            <a:cxnSpLocks/>
          </p:cNvCxnSpPr>
          <p:nvPr/>
        </p:nvCxnSpPr>
        <p:spPr>
          <a:xfrm flipH="1" flipV="1">
            <a:off x="5250180" y="3787140"/>
            <a:ext cx="235521" cy="4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6290" y="3078220"/>
            <a:ext cx="8606908" cy="1844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88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1</a:t>
            </a:r>
          </a:p>
          <a:p>
            <a:r>
              <a:rPr lang="en-GB" sz="2400" dirty="0"/>
              <a:t>Pages 173-175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020" y="242088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Q1-4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Q5-7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Q8-11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Q12-17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Equation of plane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078" y="716809"/>
                <a:ext cx="778674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 is the position vector of a point on a plane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dirty="0"/>
                  <a:t> are non-parallel vectors on the plane, how could we write the equation of the plane in vector form?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8" y="716809"/>
                <a:ext cx="7786742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012396" y="373050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210" y="3802514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0" y="3802514"/>
                <a:ext cx="43720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95126" y="1887567"/>
            <a:ext cx="3759200" cy="63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74776" y="213208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 flipV="1">
            <a:off x="2118792" y="2090440"/>
            <a:ext cx="603374" cy="113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86506" y="1988840"/>
            <a:ext cx="1168524" cy="2152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5473" y="1589392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473" y="1589392"/>
                <a:ext cx="4372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57183" y="1659408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183" y="1659408"/>
                <a:ext cx="4372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9149" y="2657366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9" y="2657366"/>
                <a:ext cx="4372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1067991" y="2169815"/>
            <a:ext cx="1000125" cy="1666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15616" y="2941340"/>
            <a:ext cx="485775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92066" y="191683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>
            <a:endCxn id="17" idx="4"/>
          </p:cNvCxnSpPr>
          <p:nvPr/>
        </p:nvCxnSpPr>
        <p:spPr>
          <a:xfrm flipV="1">
            <a:off x="1115616" y="2060848"/>
            <a:ext cx="2148458" cy="17758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134666" y="2934990"/>
            <a:ext cx="1069975" cy="892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242" y="2014408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42" y="2014408"/>
                <a:ext cx="4372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34556" y="2757273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56" y="2757273"/>
                <a:ext cx="437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39361" y="2124307"/>
                <a:ext cx="482890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the we could get to a generic point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on a line by first getting to the line using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, followed by some amount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Could we do a similar thing with a plane?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361" y="2124307"/>
                <a:ext cx="4828906" cy="1477328"/>
              </a:xfrm>
              <a:prstGeom prst="rect">
                <a:avLst/>
              </a:prstGeom>
              <a:blipFill>
                <a:blip r:embed="rId9"/>
                <a:stretch>
                  <a:fillRect l="-1009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arallelogram 22"/>
          <p:cNvSpPr/>
          <p:nvPr/>
        </p:nvSpPr>
        <p:spPr>
          <a:xfrm rot="20925063">
            <a:off x="710126" y="4737015"/>
            <a:ext cx="3414125" cy="864096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1607820" y="5120640"/>
            <a:ext cx="470751" cy="320708"/>
          </a:xfrm>
          <a:prstGeom prst="line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06259" y="4811702"/>
                <a:ext cx="377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59" y="4811702"/>
                <a:ext cx="37792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0900" y="6508152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00" y="6508152"/>
                <a:ext cx="4372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1272540" y="6185589"/>
            <a:ext cx="271125" cy="359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272540" y="5423590"/>
            <a:ext cx="819765" cy="113723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13389" y="6012602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389" y="6012602"/>
                <a:ext cx="43720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2087880" y="5280661"/>
            <a:ext cx="777240" cy="152399"/>
          </a:xfrm>
          <a:prstGeom prst="line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749230" y="4975761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30" y="4975761"/>
                <a:ext cx="35458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42300" y="4453543"/>
                <a:ext cx="482890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Once on the plane using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, we could get to any other point on the plane using ‘some amount’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and ‘some amount’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dirty="0"/>
                  <a:t>, i.e.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00" y="4453543"/>
                <a:ext cx="4828906" cy="1477328"/>
              </a:xfrm>
              <a:prstGeom prst="rect">
                <a:avLst/>
              </a:prstGeom>
              <a:blipFill>
                <a:blip r:embed="rId14"/>
                <a:stretch>
                  <a:fillRect l="-1136" t="-2479" b="-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175737" y="4406197"/>
            <a:ext cx="4730743" cy="1779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2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778674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passes through the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2,2−1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3,2,−1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4,3,5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dirty="0"/>
                  <a:t>Find the equation of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786742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0555" y="1720628"/>
                <a:ext cx="6336704" cy="1412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1,0,0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2,1,6</m:t>
                        </m:r>
                      </m:e>
                    </m:d>
                  </m:oMath>
                </a14:m>
                <a:r>
                  <a:rPr lang="en-GB" dirty="0"/>
                  <a:t> are vectors lying on the plane.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55" y="1720628"/>
                <a:ext cx="6336704" cy="1412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312323"/>
                <a:ext cx="8054676" cy="12290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Verify that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lies in the plane with vector equation 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12323"/>
                <a:ext cx="8054676" cy="1229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2474" y="4780676"/>
                <a:ext cx="4401534" cy="1377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with straight lines, we can write plane equation as a single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74" y="4780676"/>
                <a:ext cx="4401534" cy="1377493"/>
              </a:xfrm>
              <a:prstGeom prst="rect">
                <a:avLst/>
              </a:prstGeom>
              <a:blipFill>
                <a:blip r:embed="rId5"/>
                <a:stretch>
                  <a:fillRect l="-831" t="-1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95536" y="1477724"/>
            <a:ext cx="7786742" cy="1655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77804" y="4664348"/>
                <a:ext cx="367240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have two unknowns, so only need to solve the first two equations simultaneously. But we must then check that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200" dirty="0"/>
                  <a:t> values agree for these values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804" y="4664348"/>
                <a:ext cx="3672408" cy="646331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3762" y="5313218"/>
                <a:ext cx="374441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Checking in last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lies on plane.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762" y="5313218"/>
                <a:ext cx="3744416" cy="1384995"/>
              </a:xfrm>
              <a:prstGeom prst="rect">
                <a:avLst/>
              </a:prstGeom>
              <a:blipFill>
                <a:blip r:embed="rId7"/>
                <a:stretch>
                  <a:fillRect l="-488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3923928" y="5688587"/>
            <a:ext cx="504056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2584" y="4541377"/>
            <a:ext cx="8167627" cy="2127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75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6934200" cy="2266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671991" y="2708920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8760" y="3356992"/>
                <a:ext cx="5976664" cy="21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Two vectors on the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Possible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60" y="3356992"/>
                <a:ext cx="5976664" cy="2107885"/>
              </a:xfrm>
              <a:prstGeom prst="rect">
                <a:avLst/>
              </a:prstGeom>
              <a:blipFill>
                <a:blip r:embed="rId3"/>
                <a:stretch>
                  <a:fillRect l="-815" t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95237" y="3119740"/>
            <a:ext cx="6938555" cy="32213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89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460" y="5134194"/>
            <a:ext cx="9133395" cy="1723805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Cartesian equation of a plane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4860032" y="1499026"/>
            <a:ext cx="3816424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704401"/>
                <a:ext cx="3991618" cy="257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For the Cartesian equation of a straight line, we made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 the subject of each of the three equations so that we could equate: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    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can’t use that same strategy as easily with a plane as there are two unknowns,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04401"/>
                <a:ext cx="3991618" cy="2579424"/>
              </a:xfrm>
              <a:prstGeom prst="rect">
                <a:avLst/>
              </a:prstGeom>
              <a:blipFill>
                <a:blip r:embed="rId2"/>
                <a:stretch>
                  <a:fillRect l="-763" t="-709" r="-1374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1654" y="2026997"/>
                <a:ext cx="577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54" y="2026997"/>
                <a:ext cx="5773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93742" y="1208322"/>
                <a:ext cx="853455" cy="55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42" y="1208322"/>
                <a:ext cx="853455" cy="55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508104" y="1127609"/>
            <a:ext cx="0" cy="196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508104" y="3094982"/>
            <a:ext cx="26542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48489" y="2894153"/>
                <a:ext cx="514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489" y="2894153"/>
                <a:ext cx="5141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1028" y="776434"/>
                <a:ext cx="514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028" y="776434"/>
                <a:ext cx="51415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6670328" y="1237937"/>
            <a:ext cx="184845" cy="758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3338911">
            <a:off x="7343998" y="1765922"/>
            <a:ext cx="110331" cy="114299"/>
            <a:chOff x="6010275" y="5199857"/>
            <a:chExt cx="110331" cy="114299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095207" y="5199857"/>
              <a:ext cx="25399" cy="1142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10275" y="5203031"/>
              <a:ext cx="88106" cy="476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23289" y="1476686"/>
                <a:ext cx="1239847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289" y="1476686"/>
                <a:ext cx="1239847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7819" y="3970681"/>
                <a:ext cx="7531023" cy="99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, then the equation of the turns out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is a constant to be found. (We will prove this once we cover the scalar product of two vectors)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19" y="3970681"/>
                <a:ext cx="7531023" cy="994759"/>
              </a:xfrm>
              <a:prstGeom prst="rect">
                <a:avLst/>
              </a:prstGeom>
              <a:blipFill>
                <a:blip r:embed="rId8"/>
                <a:stretch>
                  <a:fillRect l="-405" b="-6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402477" y="2736368"/>
                <a:ext cx="2821769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An alternative approach we could have used for the Cartesian equation of a straight line is to find a vector, perpendicular to the line (known as the </a:t>
                </a:r>
                <a:r>
                  <a:rPr lang="en-GB" sz="1400" b="1" dirty="0"/>
                  <a:t>normal vector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77" y="2736368"/>
                <a:ext cx="2821769" cy="1169551"/>
              </a:xfrm>
              <a:prstGeom prst="rect">
                <a:avLst/>
              </a:prstGeom>
              <a:blipFill>
                <a:blip r:embed="rId9"/>
                <a:stretch>
                  <a:fillRect l="-214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156176" y="2204864"/>
            <a:ext cx="43204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3007" y="5311764"/>
                <a:ext cx="5150282" cy="1240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For example above: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(by observation)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∴−1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(0,3)</m:t>
                    </m:r>
                  </m:oMath>
                </a14:m>
                <a:r>
                  <a:rPr lang="en-GB" sz="1600" dirty="0"/>
                  <a:t> is on the line: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→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7" y="5311764"/>
                <a:ext cx="5150282" cy="1240019"/>
              </a:xfrm>
              <a:prstGeom prst="rect">
                <a:avLst/>
              </a:prstGeom>
              <a:blipFill>
                <a:blip r:embed="rId10"/>
                <a:stretch>
                  <a:fillRect l="-711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782403" y="5438799"/>
                <a:ext cx="3120297" cy="10621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This is one reason in Pure Year 1 we might want the equation of a straight line equation in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: the </a:t>
                </a:r>
                <a:r>
                  <a:rPr lang="en-GB" sz="1400" b="1" dirty="0"/>
                  <a:t>normal</a:t>
                </a:r>
                <a:r>
                  <a:rPr lang="en-GB" sz="1400" dirty="0"/>
                  <a:t> to the line will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03" y="5438799"/>
                <a:ext cx="3120297" cy="1062150"/>
              </a:xfrm>
              <a:prstGeom prst="rect">
                <a:avLst/>
              </a:prstGeom>
              <a:blipFill>
                <a:blip r:embed="rId11"/>
                <a:stretch>
                  <a:fillRect l="-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/>
      <p:bldP spid="23" grpId="0"/>
      <p:bldP spid="24" grpId="0" animBg="1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Cartesian equation of a plane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4048" y="1736224"/>
                <a:ext cx="3479526" cy="707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Equation of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48" y="1736224"/>
                <a:ext cx="3479526" cy="707886"/>
              </a:xfrm>
              <a:prstGeom prst="rect">
                <a:avLst/>
              </a:prstGeom>
              <a:blipFill>
                <a:blip r:embed="rId2"/>
                <a:stretch>
                  <a:fillRect l="-1568" t="-4167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allelogram 7"/>
          <p:cNvSpPr/>
          <p:nvPr/>
        </p:nvSpPr>
        <p:spPr>
          <a:xfrm rot="20925063">
            <a:off x="595474" y="1908458"/>
            <a:ext cx="2952328" cy="864096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0135" y="1871113"/>
                <a:ext cx="5314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35" y="1871113"/>
                <a:ext cx="53146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131695" y="1326262"/>
            <a:ext cx="209550" cy="962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23674" y="848111"/>
                <a:ext cx="1567124" cy="82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74" y="848111"/>
                <a:ext cx="1567124" cy="8295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1652588" y="2285430"/>
            <a:ext cx="690562" cy="200025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05025" y="2137793"/>
            <a:ext cx="44289" cy="197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105025" y="2090167"/>
            <a:ext cx="19050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84017" y="1262872"/>
            <a:ext cx="290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extends to planes: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6508" y="3354750"/>
                <a:ext cx="715706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is perpendicular to the normal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 and passes through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with position vector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. Find the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8" y="3354750"/>
                <a:ext cx="7157066" cy="923330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963" y="4465014"/>
                <a:ext cx="74042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8,4,−7</m:t>
                        </m:r>
                      </m:e>
                    </m:d>
                  </m:oMath>
                </a14:m>
                <a:r>
                  <a:rPr lang="en-GB" dirty="0"/>
                  <a:t> 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63" y="4465014"/>
                <a:ext cx="7404273" cy="1477328"/>
              </a:xfrm>
              <a:prstGeom prst="rect">
                <a:avLst/>
              </a:prstGeom>
              <a:blipFill>
                <a:blip r:embed="rId6"/>
                <a:stretch>
                  <a:fillRect l="-658" b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36508" y="4278080"/>
            <a:ext cx="7157067" cy="1970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18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Pearson Core Pure Year 1</a:t>
            </a:r>
          </a:p>
          <a:p>
            <a:r>
              <a:rPr lang="en-GB" sz="2400" dirty="0"/>
              <a:t>Pages 177-178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56490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Q3-5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Q6-8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Q9-10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4460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Scalar Product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8280920" cy="13170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The scalar/dot product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of two vectors is the sum of the products of the components.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80920" cy="1317092"/>
              </a:xfrm>
              <a:prstGeom prst="rect">
                <a:avLst/>
              </a:prstGeom>
              <a:blipFill>
                <a:blip r:embed="rId2"/>
                <a:stretch>
                  <a:fillRect l="-367" t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2348880"/>
                <a:ext cx="2664296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48880"/>
                <a:ext cx="2664296" cy="823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984" y="2348880"/>
                <a:ext cx="2664296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348880"/>
                <a:ext cx="2664296" cy="823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3554038"/>
                <a:ext cx="3960440" cy="82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54038"/>
                <a:ext cx="3960440" cy="8249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0554" y="2359120"/>
            <a:ext cx="943374" cy="737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2200" y="2348880"/>
            <a:ext cx="943374" cy="737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5836" y="3595918"/>
            <a:ext cx="1692188" cy="737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693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195804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 between two vectors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Remarkably, if the two vectors are unit vectors, the dot product gives us the cosine of the angle between them.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23728" y="1700808"/>
            <a:ext cx="2156069" cy="1185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9928487">
            <a:off x="3129753" y="2149751"/>
            <a:ext cx="144016" cy="288032"/>
            <a:chOff x="4139952" y="1772816"/>
            <a:chExt cx="144016" cy="28803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2123728" y="2886727"/>
            <a:ext cx="2647359" cy="5896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rot="758927">
            <a:off x="3487310" y="3061326"/>
            <a:ext cx="144016" cy="288032"/>
            <a:chOff x="4139952" y="1772816"/>
            <a:chExt cx="144016" cy="2880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599586" y="2615745"/>
            <a:ext cx="67020" cy="385762"/>
          </a:xfrm>
          <a:custGeom>
            <a:avLst/>
            <a:gdLst>
              <a:gd name="connsiteX0" fmla="*/ 0 w 67020"/>
              <a:gd name="connsiteY0" fmla="*/ 0 h 385762"/>
              <a:gd name="connsiteX1" fmla="*/ 47625 w 67020"/>
              <a:gd name="connsiteY1" fmla="*/ 71437 h 385762"/>
              <a:gd name="connsiteX2" fmla="*/ 66675 w 67020"/>
              <a:gd name="connsiteY2" fmla="*/ 228600 h 385762"/>
              <a:gd name="connsiteX3" fmla="*/ 33337 w 67020"/>
              <a:gd name="connsiteY3" fmla="*/ 385762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20" h="385762">
                <a:moveTo>
                  <a:pt x="0" y="0"/>
                </a:moveTo>
                <a:cubicBezTo>
                  <a:pt x="18256" y="16668"/>
                  <a:pt x="36513" y="33337"/>
                  <a:pt x="47625" y="71437"/>
                </a:cubicBezTo>
                <a:cubicBezTo>
                  <a:pt x="58737" y="109537"/>
                  <a:pt x="69056" y="176213"/>
                  <a:pt x="66675" y="228600"/>
                </a:cubicBezTo>
                <a:cubicBezTo>
                  <a:pt x="64294" y="280987"/>
                  <a:pt x="48815" y="333374"/>
                  <a:pt x="33337" y="38576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00498" y="2552876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98" y="2552876"/>
                <a:ext cx="38323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26869" y="1666511"/>
                <a:ext cx="2808312" cy="17727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>
                    <a:latin typeface="+mj-lt"/>
                  </a:rPr>
                  <a:t> Angle between vectors: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but use: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69" y="1666511"/>
                <a:ext cx="2808312" cy="1772729"/>
              </a:xfrm>
              <a:prstGeom prst="rect">
                <a:avLst/>
              </a:prstGeom>
              <a:blipFill>
                <a:blip r:embed="rId3"/>
                <a:stretch>
                  <a:fillRect l="-1290" t="-1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76494" y="1677320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94" y="1677320"/>
                <a:ext cx="38323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83468" y="3348514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468" y="3348514"/>
                <a:ext cx="38323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175" r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3568" y="4226147"/>
                <a:ext cx="6552728" cy="8288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acute angle between the vectors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6147"/>
                <a:ext cx="6552728" cy="8288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67187" y="5147957"/>
                <a:ext cx="3960440" cy="153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=5+0+5=10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=0.331496…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=70.64°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87" y="5147957"/>
                <a:ext cx="3960440" cy="15365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723232" y="5101973"/>
            <a:ext cx="3424832" cy="1523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475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Important point…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1213174" y="2209507"/>
            <a:ext cx="2016224" cy="122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33453" y="2727850"/>
            <a:ext cx="36612" cy="129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257253" y="2714109"/>
            <a:ext cx="109537" cy="16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23790" y="3430071"/>
            <a:ext cx="2216150" cy="82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13022855">
            <a:off x="2409305" y="3395145"/>
            <a:ext cx="112812" cy="142874"/>
            <a:chOff x="3167807" y="2493442"/>
            <a:chExt cx="112812" cy="14287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3244007" y="2507183"/>
              <a:ext cx="36612" cy="1291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167807" y="2493442"/>
              <a:ext cx="109537" cy="16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09262" y="2326049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62" y="2326049"/>
                <a:ext cx="4066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0654" y="3545607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54" y="3545607"/>
                <a:ext cx="4066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18971" y="733248"/>
            <a:ext cx="3463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When finding an angle between two vectors using this method, ensure that the vectors point </a:t>
            </a:r>
            <a:r>
              <a:rPr lang="en-GB" sz="1600" b="1" dirty="0"/>
              <a:t>away</a:t>
            </a:r>
            <a:r>
              <a:rPr lang="en-GB" sz="1600" dirty="0"/>
              <a:t> from the point at which the angle is being measured.</a:t>
            </a:r>
          </a:p>
        </p:txBody>
      </p:sp>
      <p:sp>
        <p:nvSpPr>
          <p:cNvPr id="25" name="Freeform 24"/>
          <p:cNvSpPr/>
          <p:nvPr/>
        </p:nvSpPr>
        <p:spPr>
          <a:xfrm>
            <a:off x="1782590" y="3074471"/>
            <a:ext cx="125298" cy="406400"/>
          </a:xfrm>
          <a:custGeom>
            <a:avLst/>
            <a:gdLst>
              <a:gd name="connsiteX0" fmla="*/ 0 w 125298"/>
              <a:gd name="connsiteY0" fmla="*/ 0 h 406400"/>
              <a:gd name="connsiteX1" fmla="*/ 114300 w 125298"/>
              <a:gd name="connsiteY1" fmla="*/ 190500 h 406400"/>
              <a:gd name="connsiteX2" fmla="*/ 114300 w 125298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98" h="406400">
                <a:moveTo>
                  <a:pt x="0" y="0"/>
                </a:moveTo>
                <a:cubicBezTo>
                  <a:pt x="47625" y="61383"/>
                  <a:pt x="95250" y="122767"/>
                  <a:pt x="114300" y="190500"/>
                </a:cubicBezTo>
                <a:cubicBezTo>
                  <a:pt x="133350" y="258233"/>
                  <a:pt x="123825" y="332316"/>
                  <a:pt x="114300" y="406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03450" y="3027358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50" y="3027358"/>
                <a:ext cx="406641" cy="369332"/>
              </a:xfrm>
              <a:prstGeom prst="rect">
                <a:avLst/>
              </a:prstGeom>
              <a:blipFill>
                <a:blip r:embed="rId4"/>
                <a:stretch>
                  <a:fillRect r="-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>
            <a:off x="2212582" y="4225731"/>
            <a:ext cx="368744" cy="4320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865859" y="5160497"/>
            <a:ext cx="2016224" cy="122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86138" y="5678840"/>
            <a:ext cx="36612" cy="129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909938" y="5665099"/>
            <a:ext cx="109537" cy="16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7275" y="6335341"/>
            <a:ext cx="1199928" cy="506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13022855">
            <a:off x="1499889" y="6292795"/>
            <a:ext cx="112812" cy="142874"/>
            <a:chOff x="3167807" y="2493442"/>
            <a:chExt cx="112812" cy="142874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44007" y="2507183"/>
              <a:ext cx="36612" cy="1291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167807" y="2493442"/>
              <a:ext cx="109537" cy="16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61947" y="5277039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947" y="5277039"/>
                <a:ext cx="4066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55939" y="5963197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39" y="5963197"/>
                <a:ext cx="4066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>
            <a:off x="2473375" y="6011174"/>
            <a:ext cx="125298" cy="406400"/>
          </a:xfrm>
          <a:custGeom>
            <a:avLst/>
            <a:gdLst>
              <a:gd name="connsiteX0" fmla="*/ 0 w 125298"/>
              <a:gd name="connsiteY0" fmla="*/ 0 h 406400"/>
              <a:gd name="connsiteX1" fmla="*/ 114300 w 125298"/>
              <a:gd name="connsiteY1" fmla="*/ 190500 h 406400"/>
              <a:gd name="connsiteX2" fmla="*/ 114300 w 125298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98" h="406400">
                <a:moveTo>
                  <a:pt x="0" y="0"/>
                </a:moveTo>
                <a:cubicBezTo>
                  <a:pt x="47625" y="61383"/>
                  <a:pt x="95250" y="122767"/>
                  <a:pt x="114300" y="190500"/>
                </a:cubicBezTo>
                <a:cubicBezTo>
                  <a:pt x="133350" y="258233"/>
                  <a:pt x="123825" y="332316"/>
                  <a:pt x="114300" y="406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71375" y="5970728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75" y="5970728"/>
                <a:ext cx="406641" cy="369332"/>
              </a:xfrm>
              <a:prstGeom prst="rect">
                <a:avLst/>
              </a:prstGeom>
              <a:blipFill>
                <a:blip r:embed="rId7"/>
                <a:stretch>
                  <a:fillRect r="-25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03890" y="5606246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90" y="5606246"/>
                <a:ext cx="406641" cy="369332"/>
              </a:xfrm>
              <a:prstGeom prst="rect">
                <a:avLst/>
              </a:prstGeom>
              <a:blipFill>
                <a:blip r:embed="rId8"/>
                <a:stretch>
                  <a:fillRect r="-58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>
          <a:xfrm>
            <a:off x="1665750" y="6076427"/>
            <a:ext cx="617220" cy="292424"/>
          </a:xfrm>
          <a:custGeom>
            <a:avLst/>
            <a:gdLst>
              <a:gd name="connsiteX0" fmla="*/ 617220 w 617220"/>
              <a:gd name="connsiteY0" fmla="*/ 48584 h 292424"/>
              <a:gd name="connsiteX1" fmla="*/ 167640 w 617220"/>
              <a:gd name="connsiteY1" fmla="*/ 18104 h 292424"/>
              <a:gd name="connsiteX2" fmla="*/ 0 w 617220"/>
              <a:gd name="connsiteY2" fmla="*/ 292424 h 29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" h="292424">
                <a:moveTo>
                  <a:pt x="617220" y="48584"/>
                </a:moveTo>
                <a:cubicBezTo>
                  <a:pt x="443865" y="13024"/>
                  <a:pt x="270510" y="-22536"/>
                  <a:pt x="167640" y="18104"/>
                </a:cubicBezTo>
                <a:cubicBezTo>
                  <a:pt x="64770" y="58744"/>
                  <a:pt x="32385" y="175584"/>
                  <a:pt x="0" y="29242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1825897" y="6379424"/>
            <a:ext cx="1199928" cy="506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5549" y="799350"/>
            <a:ext cx="3463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angle between two vectors may be acute or obtuse.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60032" y="2020682"/>
                <a:ext cx="3558254" cy="9881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the angle between the vectors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20682"/>
                <a:ext cx="3558254" cy="988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04048" y="3545607"/>
                <a:ext cx="3797052" cy="263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=96.2°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45607"/>
                <a:ext cx="3797052" cy="26382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814488" y="3008838"/>
            <a:ext cx="3861968" cy="3174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9281" y="4833257"/>
            <a:ext cx="3687290" cy="1887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211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213" y="802928"/>
                <a:ext cx="392735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2,3,5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(5,0,4)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4,−3,2</m:t>
                        </m:r>
                      </m:e>
                    </m:d>
                  </m:oMath>
                </a14:m>
                <a:r>
                  <a:rPr lang="en-GB" dirty="0"/>
                  <a:t>, determine the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3" y="802928"/>
                <a:ext cx="3927355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003653" y="2879964"/>
            <a:ext cx="2016224" cy="122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23932" y="3398307"/>
            <a:ext cx="36612" cy="129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047732" y="3384566"/>
            <a:ext cx="109537" cy="16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14269" y="4100528"/>
            <a:ext cx="2216150" cy="82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1935782">
            <a:off x="2161685" y="4091796"/>
            <a:ext cx="112812" cy="142874"/>
            <a:chOff x="3167807" y="2493442"/>
            <a:chExt cx="112812" cy="14287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244007" y="2507183"/>
              <a:ext cx="36612" cy="1291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3167807" y="2493442"/>
              <a:ext cx="109537" cy="16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9741" y="2996506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41" y="2996506"/>
                <a:ext cx="4066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1133" y="4216064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33" y="4216064"/>
                <a:ext cx="4066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1590704" y="3751794"/>
            <a:ext cx="71438" cy="369093"/>
          </a:xfrm>
          <a:custGeom>
            <a:avLst/>
            <a:gdLst>
              <a:gd name="connsiteX0" fmla="*/ 0 w 125298"/>
              <a:gd name="connsiteY0" fmla="*/ 0 h 406400"/>
              <a:gd name="connsiteX1" fmla="*/ 114300 w 125298"/>
              <a:gd name="connsiteY1" fmla="*/ 190500 h 406400"/>
              <a:gd name="connsiteX2" fmla="*/ 114300 w 125298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98" h="406400">
                <a:moveTo>
                  <a:pt x="0" y="0"/>
                </a:moveTo>
                <a:cubicBezTo>
                  <a:pt x="47625" y="61383"/>
                  <a:pt x="95250" y="122767"/>
                  <a:pt x="114300" y="190500"/>
                </a:cubicBezTo>
                <a:cubicBezTo>
                  <a:pt x="133350" y="258233"/>
                  <a:pt x="123825" y="332316"/>
                  <a:pt x="114300" y="406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6298" y="3714484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298" y="3714484"/>
                <a:ext cx="4066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45919" y="2645754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19" y="2645754"/>
                <a:ext cx="4066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1715" y="3923934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5" y="3923934"/>
                <a:ext cx="4066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46709" y="4068397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09" y="4068397"/>
                <a:ext cx="40664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4084" y="1550347"/>
                <a:ext cx="3561541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When finding an angle, always draw the diagram as pictured (with the points labelled) and explicitly write out what your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dirty="0"/>
                  <a:t> are before doing further calculation.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4" y="1550347"/>
                <a:ext cx="3561541" cy="954107"/>
              </a:xfrm>
              <a:prstGeom prst="rect">
                <a:avLst/>
              </a:prstGeom>
              <a:blipFill>
                <a:blip r:embed="rId9"/>
                <a:stretch>
                  <a:fillRect l="-17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1525" y="4637776"/>
                <a:ext cx="3924841" cy="2161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=3−9−2=−8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9+9+1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1+9+4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=119.4°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5" y="4637776"/>
                <a:ext cx="3924841" cy="2161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31213" y="1461210"/>
            <a:ext cx="3927355" cy="5230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16016" y="802928"/>
                <a:ext cx="392735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Hence find the area of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802928"/>
                <a:ext cx="3927355" cy="369332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96656" y="1399879"/>
                <a:ext cx="3924841" cy="2346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general, area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So in this case: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119.4°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=7.10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56" y="1399879"/>
                <a:ext cx="3924841" cy="2346925"/>
              </a:xfrm>
              <a:prstGeom prst="rect">
                <a:avLst/>
              </a:prstGeom>
              <a:blipFill>
                <a:blip r:embed="rId1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499844" y="4037758"/>
            <a:ext cx="2952328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Exam Note:</a:t>
            </a:r>
            <a:r>
              <a:rPr lang="en-GB" sz="1400" dirty="0"/>
              <a:t> Typically area questions come up within the last few parts of an exam question, where you have previously calculated an angle that can be used.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25168" y="1177314"/>
            <a:ext cx="3927355" cy="4029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315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Perpendicular vectors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H="1" flipV="1">
            <a:off x="1231900" y="863600"/>
            <a:ext cx="4549" cy="1174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16200000">
            <a:off x="1164440" y="970477"/>
            <a:ext cx="144016" cy="288032"/>
            <a:chOff x="4139952" y="1772816"/>
            <a:chExt cx="144016" cy="2880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V="1">
            <a:off x="1236449" y="2032000"/>
            <a:ext cx="1544851" cy="6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953775" y="1881704"/>
            <a:ext cx="144016" cy="288032"/>
            <a:chOff x="4139952" y="1772816"/>
            <a:chExt cx="144016" cy="28803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9737" y="3906167"/>
                <a:ext cx="405830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>
                    <a:latin typeface="+mj-lt"/>
                  </a:rPr>
                  <a:t> If two vectors are perpendicular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37" y="3906167"/>
                <a:ext cx="4058302" cy="646331"/>
              </a:xfrm>
              <a:prstGeom prst="rect">
                <a:avLst/>
              </a:prstGeom>
              <a:blipFill>
                <a:blip r:embed="rId2"/>
                <a:stretch>
                  <a:fillRect l="-1046" t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8809" y="1148128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09" y="1148128"/>
                <a:ext cx="38323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8415" y="1971216"/>
                <a:ext cx="305686" cy="479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415" y="1971216"/>
                <a:ext cx="305686" cy="479884"/>
              </a:xfrm>
              <a:prstGeom prst="rect">
                <a:avLst/>
              </a:prstGeom>
              <a:blipFill>
                <a:blip r:embed="rId4"/>
                <a:stretch>
                  <a:fillRect l="-6000" r="-2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V="1">
            <a:off x="1535679" y="1727568"/>
            <a:ext cx="0" cy="310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6448" y="1729260"/>
            <a:ext cx="299231" cy="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3103" y="2389637"/>
            <a:ext cx="368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equation from the previous slide…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1342" y="4750242"/>
                <a:ext cx="4175601" cy="98828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are perpendicular.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2" y="4750242"/>
                <a:ext cx="4175601" cy="9882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0627" y="5937532"/>
                <a:ext cx="43217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⋅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2×1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1×−2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i="1" dirty="0">
                    <a:latin typeface="Cambria Math" panose="02040503050406030204" pitchFamily="18" charset="0"/>
                  </a:rPr>
                  <a:t> </a:t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b="0" i="0" dirty="0">
                    <a:latin typeface="+mj-lt"/>
                  </a:rPr>
                  <a:t>perpendicular</a:t>
                </a:r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27" y="5937532"/>
                <a:ext cx="4321787" cy="646331"/>
              </a:xfrm>
              <a:prstGeom prst="rect">
                <a:avLst/>
              </a:prstGeom>
              <a:blipFill>
                <a:blip r:embed="rId6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35142" y="5805112"/>
            <a:ext cx="4249300" cy="9290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59089" y="2992724"/>
                <a:ext cx="2304256" cy="932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89" y="2992724"/>
                <a:ext cx="2304256" cy="932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150058" y="2999064"/>
            <a:ext cx="2296626" cy="880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49004" y="797759"/>
                <a:ext cx="425890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Given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, find a vector which is perpendicular to both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004" y="797759"/>
                <a:ext cx="42589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94317" y="1714440"/>
                <a:ext cx="4213587" cy="425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this vector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possible vector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(or scaling,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317" y="1714440"/>
                <a:ext cx="4213587" cy="4257769"/>
              </a:xfrm>
              <a:prstGeom prst="rect">
                <a:avLst/>
              </a:prstGeom>
              <a:blipFill>
                <a:blip r:embed="rId9"/>
                <a:stretch>
                  <a:fillRect l="-1302" b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678913" y="3750359"/>
            <a:ext cx="144016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Because the scaling of the vector doesn’t matter, we can set one of the values arbitrarily.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29330" y="1628756"/>
            <a:ext cx="4593851" cy="46553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936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30" grpId="0"/>
      <p:bldP spid="31" grpId="0" animBg="1"/>
      <p:bldP spid="31" grpId="1" animBg="1"/>
      <p:bldP spid="28" grpId="0" animBg="1"/>
      <p:bldP spid="25" grpId="0" animBg="1"/>
      <p:bldP spid="14" grpId="0"/>
      <p:bldP spid="20" grpId="0" animBg="1"/>
      <p:bldP spid="32" grpId="0" animBg="1"/>
      <p:bldP spid="3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26" y="702358"/>
            <a:ext cx="6757417" cy="1407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664" y="2160584"/>
                <a:ext cx="5400600" cy="87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2×3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1×−1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−1×5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=6−1−5=0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160584"/>
                <a:ext cx="5400600" cy="8775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124300"/>
            <a:ext cx="6829425" cy="3438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3601" y="1498480"/>
                <a:ext cx="1368152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01" y="1498480"/>
                <a:ext cx="1368152" cy="6621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384887" y="2160584"/>
                <a:ext cx="1645579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87" y="2160584"/>
                <a:ext cx="1645579" cy="6621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36128" y="2822688"/>
                <a:ext cx="2069413" cy="4132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e>
                      </m:rad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e>
                                  </m:rad>
                                  <m:rad>
                                    <m:radPr>
                                      <m:degHide m:val="on"/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43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=109.03°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endParaRPr lang="en-GB" sz="1400" dirty="0"/>
              </a:p>
              <a:p>
                <a:pPr/>
                <a:r>
                  <a:rPr lang="en-GB" sz="1400" dirty="0"/>
                  <a:t>Area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=2×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  <m:r>
                      <a:rPr lang="en-GB" sz="1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i="1" dirty="0">
                    <a:latin typeface="Cambria Math" panose="02040503050406030204" pitchFamily="18" charset="0"/>
                  </a:rPr>
                  <a:t/>
                </a:r>
                <a:br>
                  <a:rPr lang="en-GB" sz="1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43</m:t>
                          </m:r>
                        </m:e>
                      </m:rad>
                      <m:r>
                        <a:rPr lang="en-GB" sz="1400" i="1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109.03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=23.2</m:t>
                      </m:r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128" y="2822688"/>
                <a:ext cx="2069413" cy="4132285"/>
              </a:xfrm>
              <a:prstGeom prst="rect">
                <a:avLst/>
              </a:prstGeom>
              <a:blipFill rotWithShape="0">
                <a:blip r:embed="rId7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6073477" y="1829532"/>
            <a:ext cx="1450124" cy="2805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6116267" y="2491636"/>
            <a:ext cx="1268620" cy="2460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02645" y="3289313"/>
            <a:ext cx="1187222" cy="2044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47609" y="6244936"/>
            <a:ext cx="446809" cy="93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47343" y="1461920"/>
            <a:ext cx="1483123" cy="698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84033" y="2197144"/>
            <a:ext cx="1483123" cy="649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83911" y="2158001"/>
            <a:ext cx="3771538" cy="8147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15200" y="2914249"/>
            <a:ext cx="1828800" cy="2031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52928" y="5013212"/>
            <a:ext cx="1780681" cy="951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514171" y="5455227"/>
            <a:ext cx="790638" cy="700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42538" y="6047508"/>
            <a:ext cx="1770290" cy="8104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98127" y="5859454"/>
            <a:ext cx="316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(Hint: a parallelogram consists of two non-right angled triangles)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251201" y="6083300"/>
            <a:ext cx="393699" cy="215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3C75E7-8C8F-49DA-8558-524A6BB99F28}"/>
              </a:ext>
            </a:extLst>
          </p:cNvPr>
          <p:cNvSpPr txBox="1"/>
          <p:nvPr/>
        </p:nvSpPr>
        <p:spPr>
          <a:xfrm>
            <a:off x="394133" y="2219210"/>
            <a:ext cx="18002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Note: It’s the directions of the two lines which are perpendicular.</a:t>
            </a:r>
          </a:p>
        </p:txBody>
      </p:sp>
    </p:spTree>
    <p:extLst>
      <p:ext uri="{BB962C8B-B14F-4D97-AF65-F5344CB8AC3E}">
        <p14:creationId xmlns:p14="http://schemas.microsoft.com/office/powerpoint/2010/main" val="10726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1</a:t>
            </a:r>
          </a:p>
          <a:p>
            <a:r>
              <a:rPr lang="en-GB" sz="2400" dirty="0"/>
              <a:t>Pages 183-184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373076" y="2348880"/>
            <a:ext cx="9092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Q1-4 a-d only in each question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Q5-9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Q10-12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Q13-15 &amp; </a:t>
            </a:r>
            <a:r>
              <a:rPr lang="en-US" sz="2400" dirty="0"/>
              <a:t>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970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Angles between straight lines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755576" y="1049532"/>
            <a:ext cx="4015511" cy="1665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19928487">
            <a:off x="3742513" y="1322732"/>
            <a:ext cx="144016" cy="288032"/>
            <a:chOff x="4139952" y="1772816"/>
            <a:chExt cx="144016" cy="2880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728677" y="1464142"/>
            <a:ext cx="4635411" cy="1019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758927">
            <a:off x="4788902" y="2249601"/>
            <a:ext cx="144016" cy="288032"/>
            <a:chOff x="4139952" y="1772816"/>
            <a:chExt cx="144016" cy="28803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3262288" y="1669204"/>
            <a:ext cx="67020" cy="385762"/>
          </a:xfrm>
          <a:custGeom>
            <a:avLst/>
            <a:gdLst>
              <a:gd name="connsiteX0" fmla="*/ 0 w 67020"/>
              <a:gd name="connsiteY0" fmla="*/ 0 h 385762"/>
              <a:gd name="connsiteX1" fmla="*/ 47625 w 67020"/>
              <a:gd name="connsiteY1" fmla="*/ 71437 h 385762"/>
              <a:gd name="connsiteX2" fmla="*/ 66675 w 67020"/>
              <a:gd name="connsiteY2" fmla="*/ 228600 h 385762"/>
              <a:gd name="connsiteX3" fmla="*/ 33337 w 67020"/>
              <a:gd name="connsiteY3" fmla="*/ 385762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20" h="385762">
                <a:moveTo>
                  <a:pt x="0" y="0"/>
                </a:moveTo>
                <a:cubicBezTo>
                  <a:pt x="18256" y="16668"/>
                  <a:pt x="36513" y="33337"/>
                  <a:pt x="47625" y="71437"/>
                </a:cubicBezTo>
                <a:cubicBezTo>
                  <a:pt x="58737" y="109537"/>
                  <a:pt x="69056" y="176213"/>
                  <a:pt x="66675" y="228600"/>
                </a:cubicBezTo>
                <a:cubicBezTo>
                  <a:pt x="64294" y="280987"/>
                  <a:pt x="48815" y="333374"/>
                  <a:pt x="33337" y="38576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67623" y="1593301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623" y="1593301"/>
                <a:ext cx="383235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99520" y="941420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20" y="941420"/>
                <a:ext cx="38323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762" r="-30159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59987" y="2849587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987" y="2849587"/>
                <a:ext cx="383235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8571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V="1">
            <a:off x="1138807" y="2230105"/>
            <a:ext cx="768897" cy="158007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7189" y="3803846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89" y="3803846"/>
                <a:ext cx="38323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175" r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stCxn id="24" idx="0"/>
          </p:cNvCxnSpPr>
          <p:nvPr/>
        </p:nvCxnSpPr>
        <p:spPr>
          <a:xfrm flipV="1">
            <a:off x="1138807" y="2223772"/>
            <a:ext cx="3028224" cy="158007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9139" y="2721536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39" y="2721536"/>
                <a:ext cx="383235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30645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83892" y="1783872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92" y="1783872"/>
                <a:ext cx="38323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62" r="-30159"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891906" y="781665"/>
            <a:ext cx="2952329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To find angle between two lines:</a:t>
            </a:r>
          </a:p>
          <a:p>
            <a:r>
              <a:rPr lang="en-GB" b="1" dirty="0"/>
              <a:t>Find the angle between their </a:t>
            </a:r>
            <a:r>
              <a:rPr lang="en-GB" b="1" u="sng" dirty="0"/>
              <a:t>direction</a:t>
            </a:r>
            <a:r>
              <a:rPr lang="en-GB" b="1" dirty="0"/>
              <a:t> vectors.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6020" y="2256101"/>
            <a:ext cx="315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i.e. we only care about the directional part of the line, not how we got to the line.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67842" y="1404055"/>
            <a:ext cx="2957466" cy="601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65" y="4321729"/>
            <a:ext cx="6756550" cy="23298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98001" y="4800118"/>
                <a:ext cx="946853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001" y="4800118"/>
                <a:ext cx="946853" cy="579518"/>
              </a:xfrm>
              <a:prstGeom prst="rect">
                <a:avLst/>
              </a:prstGeom>
              <a:blipFill rotWithShape="0">
                <a:blip r:embed="rId10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33894" y="5348818"/>
                <a:ext cx="1584176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94" y="5348818"/>
                <a:ext cx="1584176" cy="579518"/>
              </a:xfrm>
              <a:prstGeom prst="rect">
                <a:avLst/>
              </a:prstGeom>
              <a:blipFill rotWithShape="0">
                <a:blip r:embed="rId11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04173" y="5287762"/>
                <a:ext cx="1938683" cy="157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   </m:t>
                      </m:r>
                    </m:oMath>
                  </m:oMathPara>
                </a14:m>
                <a:endParaRPr lang="en-GB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  </m:t>
                      </m:r>
                    </m:oMath>
                  </m:oMathPara>
                </a14:m>
                <a:endParaRPr lang="en-GB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173" y="5287762"/>
                <a:ext cx="1938683" cy="15702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3499520" y="5089877"/>
            <a:ext cx="734374" cy="396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537813" y="5641509"/>
            <a:ext cx="696081" cy="997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862023" y="6238874"/>
            <a:ext cx="3342150" cy="2572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91515" y="4676358"/>
            <a:ext cx="571192" cy="7032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34906" y="5359448"/>
            <a:ext cx="1483164" cy="568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72053" y="5202206"/>
            <a:ext cx="1723389" cy="1655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677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43" grpId="0" animBg="1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3822947" y="2298371"/>
            <a:ext cx="430500" cy="1335951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41997" y="2976551"/>
            <a:ext cx="198090" cy="64824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Vector Equations of Planes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Parallelogram 4"/>
          <p:cNvSpPr/>
          <p:nvPr/>
        </p:nvSpPr>
        <p:spPr>
          <a:xfrm rot="20925063">
            <a:off x="3187761" y="1741377"/>
            <a:ext cx="2952328" cy="864096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2422" y="1704032"/>
                <a:ext cx="531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22" y="1704032"/>
                <a:ext cx="53146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05472" y="1234832"/>
                <a:ext cx="24482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/>
                  <a:t> (the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/>
                  <a:t> stands for “normal”) always indicates a vector perpendicular to the plane.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72" y="1234832"/>
                <a:ext cx="2448272" cy="738664"/>
              </a:xfrm>
              <a:prstGeom prst="rect">
                <a:avLst/>
              </a:prstGeom>
              <a:blipFill>
                <a:blip r:embed="rId3"/>
                <a:stretch>
                  <a:fillRect l="-746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6901" y="2845506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901" y="2845506"/>
                <a:ext cx="4372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 flipV="1">
            <a:off x="4723982" y="1159181"/>
            <a:ext cx="209550" cy="962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210" y="3545328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210" y="3545328"/>
                <a:ext cx="4372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32076" y="1232572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76" y="1232572"/>
                <a:ext cx="4372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3857207" y="2869871"/>
            <a:ext cx="525780" cy="746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41967" y="2107871"/>
            <a:ext cx="1089660" cy="1508761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52711" y="2696884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11" y="2696884"/>
                <a:ext cx="4372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H="1">
            <a:off x="4244875" y="2118349"/>
            <a:ext cx="690562" cy="200025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697312" y="1970712"/>
            <a:ext cx="44289" cy="197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97312" y="1923086"/>
            <a:ext cx="19050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015111" y="1061156"/>
            <a:ext cx="869245" cy="4445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53942" y="789849"/>
                <a:ext cx="260181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We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400" dirty="0"/>
                  <a:t> to represent a plane (“capital pi”) in the same way we use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 to represent a straight line.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42" y="789849"/>
                <a:ext cx="2601812" cy="738664"/>
              </a:xfrm>
              <a:prstGeom prst="rect">
                <a:avLst/>
              </a:prstGeom>
              <a:blipFill>
                <a:blip r:embed="rId8"/>
                <a:stretch>
                  <a:fillRect l="-704" t="-1653" r="-46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771800" y="1052736"/>
            <a:ext cx="705178" cy="640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295275" y="2696884"/>
                <a:ext cx="241131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We reuse the letter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/>
                  <a:t> to mean “the position vector of some point on the plane”.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275" y="2696884"/>
                <a:ext cx="2411312" cy="738664"/>
              </a:xfrm>
              <a:prstGeom prst="rect">
                <a:avLst/>
              </a:prstGeom>
              <a:blipFill>
                <a:blip r:embed="rId9"/>
                <a:stretch>
                  <a:fillRect l="-759" t="-820" r="-506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8" idx="1"/>
          </p:cNvCxnSpPr>
          <p:nvPr/>
        </p:nvCxnSpPr>
        <p:spPr>
          <a:xfrm flipH="1" flipV="1">
            <a:off x="4899378" y="2923822"/>
            <a:ext cx="1395897" cy="142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5597326" y="1221190"/>
            <a:ext cx="867693" cy="1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4137" y="3919027"/>
                <a:ext cx="77768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It’s important to realise here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 are </a:t>
                </a:r>
                <a:r>
                  <a:rPr lang="en-GB" b="1" dirty="0"/>
                  <a:t>fixed</a:t>
                </a:r>
                <a:r>
                  <a:rPr lang="en-GB" dirty="0"/>
                  <a:t> for a given plane (i.e. are constant vectors), whereas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can </a:t>
                </a:r>
                <a:r>
                  <a:rPr lang="en-GB" b="1" dirty="0"/>
                  <a:t>vary </a:t>
                </a:r>
                <a:r>
                  <a:rPr lang="en-GB" dirty="0"/>
                  <a:t>as it represents all the possible points on the plane</a:t>
                </a:r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37" y="3919027"/>
                <a:ext cx="7776864" cy="923330"/>
              </a:xfrm>
              <a:prstGeom prst="rect">
                <a:avLst/>
              </a:prstGeom>
              <a:blipFill>
                <a:blip r:embed="rId10"/>
                <a:stretch>
                  <a:fillRect l="-62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0695" y="4982888"/>
                <a:ext cx="8273971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could we use the dot product to find some relationship between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95" y="4982888"/>
                <a:ext cx="8273971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3082" y="5393054"/>
                <a:ext cx="48965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is perpendicular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, 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But since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is a constant (as per discussion above), replace with constant scalar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2" y="5393054"/>
                <a:ext cx="4896544" cy="1477328"/>
              </a:xfrm>
              <a:prstGeom prst="rect">
                <a:avLst/>
              </a:prstGeom>
              <a:blipFill>
                <a:blip r:embed="rId12"/>
                <a:stretch>
                  <a:fillRect l="-1121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62269" y="5419906"/>
                <a:ext cx="3212398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Equation of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dirty="0"/>
                  <a:t> is position vector of some point on the plane,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dirty="0"/>
                  <a:t> is normal to plane,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dirty="0"/>
                  <a:t> is a scalar constant.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269" y="5419906"/>
                <a:ext cx="3212398" cy="1323439"/>
              </a:xfrm>
              <a:prstGeom prst="rect">
                <a:avLst/>
              </a:prstGeom>
              <a:blipFill>
                <a:blip r:embed="rId13"/>
                <a:stretch>
                  <a:fillRect l="-565" t="-905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668207" y="5352220"/>
            <a:ext cx="8306459" cy="1437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22552" y="2056182"/>
                <a:ext cx="24113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Just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dirty="0"/>
                  <a:t> was used as the position vector of a </a:t>
                </a:r>
                <a:r>
                  <a:rPr lang="en-GB" sz="1400" b="1" dirty="0"/>
                  <a:t>fixed</a:t>
                </a:r>
                <a:r>
                  <a:rPr lang="en-GB" sz="1400" dirty="0"/>
                  <a:t> point on a line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, it is used in the same way for a plane.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52" y="2056182"/>
                <a:ext cx="2411312" cy="954107"/>
              </a:xfrm>
              <a:prstGeom prst="rect">
                <a:avLst/>
              </a:prstGeom>
              <a:blipFill>
                <a:blip r:embed="rId14"/>
                <a:stretch>
                  <a:fillRect l="-759" t="-637" r="-202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2348089" y="2867378"/>
            <a:ext cx="1128889" cy="14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4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658" y="790187"/>
                <a:ext cx="4114334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point with position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lies on the plane and the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b="1" dirty="0"/>
                  <a:t> </a:t>
                </a:r>
                <a:r>
                  <a:rPr lang="en-GB" sz="1600" dirty="0"/>
                  <a:t>is perpendicular to the plane. Find the equation of the plane in: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Scalar product form.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Cartesian form.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8" y="790187"/>
                <a:ext cx="4114334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6641" y="2708920"/>
                <a:ext cx="3312368" cy="407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=6+3+5=14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41" y="2708920"/>
                <a:ext cx="3312368" cy="4079258"/>
              </a:xfrm>
              <a:prstGeom prst="rect">
                <a:avLst/>
              </a:prstGeom>
              <a:blipFill>
                <a:blip r:embed="rId3"/>
                <a:stretch>
                  <a:fillRect l="-1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85658" y="2361630"/>
            <a:ext cx="4114334" cy="4309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92080" y="2564904"/>
                <a:ext cx="3312368" cy="16566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the scalar product equation of a plane, then the Cartesian form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64904"/>
                <a:ext cx="3312368" cy="1656607"/>
              </a:xfrm>
              <a:prstGeom prst="rect">
                <a:avLst/>
              </a:prstGeom>
              <a:blipFill>
                <a:blip r:embed="rId4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292080" y="3865461"/>
            <a:ext cx="3312368" cy="3560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88124" y="1036408"/>
                <a:ext cx="23762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err="1"/>
                  <a:t>Fromemorisation</a:t>
                </a:r>
                <a:r>
                  <a:rPr lang="en-GB" sz="1600" dirty="0"/>
                  <a:t> Tip: In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/>
                  <a:t> </a:t>
                </a:r>
                <a:r>
                  <a:rPr lang="en-GB" sz="1600" dirty="0"/>
                  <a:t>, I remember that the normal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dirty="0"/>
                  <a:t> is the one common to both sides.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1036408"/>
                <a:ext cx="2376264" cy="1323439"/>
              </a:xfrm>
              <a:prstGeom prst="rect">
                <a:avLst/>
              </a:prstGeom>
              <a:blipFill>
                <a:blip r:embed="rId5"/>
                <a:stretch>
                  <a:fillRect l="-1282" t="-1382" r="-2564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964" y="5873788"/>
            <a:ext cx="4499992" cy="499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5229200"/>
                <a:ext cx="3672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it appears in formula booklet. Note they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229200"/>
                <a:ext cx="3672408" cy="646331"/>
              </a:xfrm>
              <a:prstGeom prst="rect">
                <a:avLst/>
              </a:prstGeom>
              <a:blipFill>
                <a:blip r:embed="rId7"/>
                <a:stretch>
                  <a:fillRect l="-1495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6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 flipV="1">
            <a:off x="1319808" y="4252872"/>
            <a:ext cx="1134126" cy="1669965"/>
          </a:xfrm>
          <a:prstGeom prst="straightConnector1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 between line and plane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3075" y="793857"/>
                <a:ext cx="7541333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acute angle between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400" dirty="0"/>
                  <a:t> with equation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2400" dirty="0"/>
                  <a:t> and the plane with equation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75" y="793857"/>
                <a:ext cx="7541333" cy="1200329"/>
              </a:xfrm>
              <a:prstGeom prst="rect">
                <a:avLst/>
              </a:prstGeom>
              <a:blipFill>
                <a:blip r:embed="rId2"/>
                <a:stretch>
                  <a:fillRect b="-358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arallelogram 17"/>
          <p:cNvSpPr/>
          <p:nvPr/>
        </p:nvSpPr>
        <p:spPr>
          <a:xfrm rot="20925063">
            <a:off x="224417" y="3852934"/>
            <a:ext cx="4438804" cy="937986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185510" y="2961800"/>
            <a:ext cx="282223" cy="1320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61149" y="3391569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149" y="3391569"/>
                <a:ext cx="3880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2443819" y="2612636"/>
            <a:ext cx="1134126" cy="1669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9251" y="327923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51" y="3279238"/>
                <a:ext cx="3880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2460978" y="4052711"/>
            <a:ext cx="1027289" cy="191911"/>
          </a:xfrm>
          <a:prstGeom prst="straightConnector1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709333" y="3872089"/>
            <a:ext cx="180623" cy="293511"/>
          </a:xfrm>
          <a:custGeom>
            <a:avLst/>
            <a:gdLst>
              <a:gd name="connsiteX0" fmla="*/ 0 w 180623"/>
              <a:gd name="connsiteY0" fmla="*/ 0 h 293511"/>
              <a:gd name="connsiteX1" fmla="*/ 112889 w 180623"/>
              <a:gd name="connsiteY1" fmla="*/ 101600 h 293511"/>
              <a:gd name="connsiteX2" fmla="*/ 180623 w 180623"/>
              <a:gd name="connsiteY2" fmla="*/ 293511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23" h="293511">
                <a:moveTo>
                  <a:pt x="0" y="0"/>
                </a:moveTo>
                <a:cubicBezTo>
                  <a:pt x="41392" y="26341"/>
                  <a:pt x="82785" y="52682"/>
                  <a:pt x="112889" y="101600"/>
                </a:cubicBezTo>
                <a:cubicBezTo>
                  <a:pt x="142993" y="150519"/>
                  <a:pt x="161808" y="222015"/>
                  <a:pt x="180623" y="29351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80597" y="3699765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597" y="3699765"/>
                <a:ext cx="388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21909" y="2323545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909" y="2323545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10841" y="3996267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1" y="3996267"/>
                <a:ext cx="3880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73559" y="2187470"/>
                <a:ext cx="3760415" cy="310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the diagram, we want the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 We can see that the angle between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90−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 So…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13×3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=75.4°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=90−75.4=14.9°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59" y="2187470"/>
                <a:ext cx="3760415" cy="3107454"/>
              </a:xfrm>
              <a:prstGeom prst="rect">
                <a:avLst/>
              </a:prstGeom>
              <a:blipFill>
                <a:blip r:embed="rId8"/>
                <a:stretch>
                  <a:fillRect l="-1297" t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73559" y="5373216"/>
                <a:ext cx="3744416" cy="120943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between line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and plane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=90°−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59" y="5373216"/>
                <a:ext cx="3744416" cy="1209434"/>
              </a:xfrm>
              <a:prstGeom prst="rect">
                <a:avLst/>
              </a:prstGeom>
              <a:blipFill>
                <a:blip r:embed="rId9"/>
                <a:stretch>
                  <a:fillRect l="-971" t="-1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773559" y="2188390"/>
            <a:ext cx="3760415" cy="43942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95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43008" y="1410645"/>
            <a:ext cx="282250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Equations of straight lines in 3D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456" y="2704268"/>
            <a:ext cx="43789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Scalar product form of equation of plane.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37456" y="3088407"/>
                <a:ext cx="437896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56" y="3088407"/>
                <a:ext cx="437896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45344" y="1138116"/>
            <a:ext cx="49471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Equations of planes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843" y="772917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will likely all be new content to you.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45344" y="1507799"/>
                <a:ext cx="4947136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600" dirty="0"/>
                  <a:t> is perpendicular to the normal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and passes through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with position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. Find the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600" dirty="0"/>
                  <a:t>.”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344" y="1507799"/>
                <a:ext cx="494713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21108" y="3219729"/>
            <a:ext cx="315836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Scalar product and angles between line + line or plane + line or plane + plane.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0711" y="4163026"/>
                <a:ext cx="3148759" cy="17284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“If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has equation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and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(3,−1,4)</m:t>
                    </m:r>
                  </m:oMath>
                </a14:m>
                <a:r>
                  <a:rPr lang="en-GB" sz="1600" dirty="0"/>
                  <a:t> is a point on the line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5,6,6</m:t>
                        </m:r>
                      </m:e>
                    </m:d>
                  </m:oMath>
                </a14:m>
                <a:r>
                  <a:rPr lang="en-GB" sz="1600" dirty="0"/>
                  <a:t>, find the angle between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.”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11" y="4163026"/>
                <a:ext cx="3148759" cy="1728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1108" y="2030258"/>
                <a:ext cx="2844409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“Find an equation of the line that passes through the points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4,0,−2</m:t>
                        </m:r>
                      </m:e>
                    </m:d>
                  </m:oMath>
                </a14:m>
                <a:r>
                  <a:rPr lang="en-GB" sz="1400" dirty="0"/>
                  <a:t>, giving your answer in the form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dirty="0"/>
                  <a:t>”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8" y="2030258"/>
                <a:ext cx="2844409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42984" y="3813592"/>
            <a:ext cx="45894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Point of intersection of two planes.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17010" y="4182924"/>
                <a:ext cx="461543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“Show that the line with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sz="1600" dirty="0"/>
                  <a:t> meet and find "the point of intersection.”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10" y="4182924"/>
                <a:ext cx="461543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912841" y="5135678"/>
            <a:ext cx="448069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r>
              <a:rPr lang="en-GB" dirty="0"/>
              <a:t>:: Perpendicular distance between line + line or point + line or point + plane.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5222" y="5796445"/>
                <a:ext cx="4520755" cy="9329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“Find the shortest distance between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with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1600" dirty="0"/>
                  <a:t> and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1,2,−1</m:t>
                        </m:r>
                      </m:e>
                    </m:d>
                  </m:oMath>
                </a14:m>
                <a:r>
                  <a:rPr lang="en-GB" sz="1600" dirty="0"/>
                  <a:t>.”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222" y="5796445"/>
                <a:ext cx="4520755" cy="932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3200" y="6136276"/>
            <a:ext cx="333432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Teacher Note</a:t>
            </a:r>
            <a:r>
              <a:rPr lang="en-GB" sz="1200" dirty="0"/>
              <a:t>: This chapter is a combination of old C4 and FP3 content (although no cross product).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835628"/>
            <a:ext cx="6818492" cy="3182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25144"/>
            <a:ext cx="6799883" cy="1888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88492" y="5359121"/>
            <a:ext cx="6255686" cy="1281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C5B093-7C8D-49DF-A45F-6BAB485B9CB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656976" y="4897933"/>
            <a:ext cx="265192" cy="64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5EB87E-9AFC-4B8F-93E9-915A756CEB20}"/>
                  </a:ext>
                </a:extLst>
              </p:cNvPr>
              <p:cNvSpPr txBox="1"/>
              <p:nvPr/>
            </p:nvSpPr>
            <p:spPr>
              <a:xfrm>
                <a:off x="1468073" y="3955373"/>
                <a:ext cx="6073630" cy="9488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.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sz="1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 giving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As per earlier in the chapter, 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/>
                  <a:t> arbitrarily then find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, leading (after scaling)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5EB87E-9AFC-4B8F-93E9-915A756CE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73" y="3955373"/>
                <a:ext cx="6073630" cy="948849"/>
              </a:xfrm>
              <a:prstGeom prst="rect">
                <a:avLst/>
              </a:prstGeom>
              <a:blipFill>
                <a:blip r:embed="rId4"/>
                <a:stretch>
                  <a:fillRect l="-100" b="-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571F5A-CB77-4A86-BB98-028687E3F758}"/>
              </a:ext>
            </a:extLst>
          </p:cNvPr>
          <p:cNvSpPr txBox="1"/>
          <p:nvPr/>
        </p:nvSpPr>
        <p:spPr>
          <a:xfrm>
            <a:off x="5922168" y="4767128"/>
            <a:ext cx="1753758" cy="261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50" dirty="0"/>
              <a:t>You don’t know this method.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B5B4B7-ABA9-4DF7-8AC3-3316F737CFD4}"/>
              </a:ext>
            </a:extLst>
          </p:cNvPr>
          <p:cNvCxnSpPr/>
          <p:nvPr/>
        </p:nvCxnSpPr>
        <p:spPr>
          <a:xfrm flipV="1">
            <a:off x="1572007" y="5008228"/>
            <a:ext cx="4098951" cy="1365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7E87C9-F3EF-4C9D-8482-41F6FC2EFD17}"/>
              </a:ext>
            </a:extLst>
          </p:cNvPr>
          <p:cNvCxnSpPr>
            <a:cxnSpLocks/>
          </p:cNvCxnSpPr>
          <p:nvPr/>
        </p:nvCxnSpPr>
        <p:spPr>
          <a:xfrm>
            <a:off x="1568741" y="4966283"/>
            <a:ext cx="4001549" cy="176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93580" y="3932491"/>
            <a:ext cx="6250598" cy="14266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32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 between two planes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11" y="5799502"/>
            <a:ext cx="1057380" cy="1075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1022" y="5950725"/>
            <a:ext cx="1899688" cy="477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CATCHPHRASE INTERMISSION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“Say what you see!”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138" y="5894593"/>
            <a:ext cx="426986" cy="57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6317" y="6420559"/>
            <a:ext cx="2132369" cy="36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Snakes on a Plane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3600" y="6423376"/>
            <a:ext cx="1896534" cy="3725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Parallelogram 9"/>
          <p:cNvSpPr/>
          <p:nvPr/>
        </p:nvSpPr>
        <p:spPr>
          <a:xfrm rot="18233492">
            <a:off x="-352444" y="2867116"/>
            <a:ext cx="4534910" cy="348548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allelogram 10"/>
          <p:cNvSpPr/>
          <p:nvPr/>
        </p:nvSpPr>
        <p:spPr>
          <a:xfrm rot="248149">
            <a:off x="175501" y="2748702"/>
            <a:ext cx="3986321" cy="326643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99750" y="1598088"/>
            <a:ext cx="857956" cy="128552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57706" y="1598088"/>
            <a:ext cx="781050" cy="5397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4051" y="2274352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051" y="2274352"/>
                <a:ext cx="3880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11258" y="1491039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58" y="1491039"/>
                <a:ext cx="388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86881" y="140066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81" y="1400668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 r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74907" y="3170850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907" y="3170850"/>
                <a:ext cx="388050" cy="369332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2019506" y="2893489"/>
            <a:ext cx="1574800" cy="888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81556" y="1782238"/>
            <a:ext cx="127000" cy="139700"/>
            <a:chOff x="3956050" y="1504950"/>
            <a:chExt cx="127000" cy="13970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057650" y="1504950"/>
              <a:ext cx="12700" cy="1143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956050" y="1631950"/>
              <a:ext cx="127000" cy="127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V="1">
            <a:off x="3575256" y="2131488"/>
            <a:ext cx="50800" cy="8509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 rot="14006120">
            <a:off x="3528149" y="2481783"/>
            <a:ext cx="127000" cy="139700"/>
            <a:chOff x="3956050" y="1504950"/>
            <a:chExt cx="127000" cy="1397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057650" y="1504950"/>
              <a:ext cx="12700" cy="1143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956050" y="1631950"/>
              <a:ext cx="127000" cy="127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flipV="1">
            <a:off x="2933906" y="1750488"/>
            <a:ext cx="120650" cy="2032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730706" y="1813988"/>
            <a:ext cx="209550" cy="1397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21256" y="2722038"/>
            <a:ext cx="12700" cy="2413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333957" y="2728388"/>
            <a:ext cx="241299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76621" y="821763"/>
                <a:ext cx="365988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acute angle between the planes: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21" y="821763"/>
                <a:ext cx="3659880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46570" y="2081048"/>
                <a:ext cx="3791532" cy="283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With a suitable diagram, we can see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is the (obtuse)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=180°−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9×9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=101.4°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=180−101.4=78.6°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570" y="2081048"/>
                <a:ext cx="3791532" cy="2830262"/>
              </a:xfrm>
              <a:prstGeom prst="rect">
                <a:avLst/>
              </a:prstGeom>
              <a:blipFill>
                <a:blip r:embed="rId9"/>
                <a:stretch>
                  <a:fillRect l="-1286" t="-1075" r="-1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 57"/>
          <p:cNvSpPr/>
          <p:nvPr/>
        </p:nvSpPr>
        <p:spPr>
          <a:xfrm>
            <a:off x="2257778" y="2517423"/>
            <a:ext cx="202143" cy="395111"/>
          </a:xfrm>
          <a:custGeom>
            <a:avLst/>
            <a:gdLst>
              <a:gd name="connsiteX0" fmla="*/ 0 w 202143"/>
              <a:gd name="connsiteY0" fmla="*/ 0 h 395111"/>
              <a:gd name="connsiteX1" fmla="*/ 180622 w 202143"/>
              <a:gd name="connsiteY1" fmla="*/ 180622 h 395111"/>
              <a:gd name="connsiteX2" fmla="*/ 191911 w 202143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43" h="395111">
                <a:moveTo>
                  <a:pt x="0" y="0"/>
                </a:moveTo>
                <a:cubicBezTo>
                  <a:pt x="74318" y="57385"/>
                  <a:pt x="148637" y="114770"/>
                  <a:pt x="180622" y="180622"/>
                </a:cubicBezTo>
                <a:cubicBezTo>
                  <a:pt x="212607" y="246474"/>
                  <a:pt x="202259" y="320792"/>
                  <a:pt x="191911" y="39511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379698" y="2414285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98" y="2414285"/>
                <a:ext cx="3880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676621" y="2122232"/>
            <a:ext cx="3659880" cy="2698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35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9" grpId="0" animBg="1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8856" y="912551"/>
                <a:ext cx="365988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acute angle between the planes: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56" y="912551"/>
                <a:ext cx="3659880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240" y="2472700"/>
                <a:ext cx="4896544" cy="262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=6−3=3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9+1+1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rad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=75.47°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=360°−90°−90°−75.47°=104.5°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40" y="2472700"/>
                <a:ext cx="4896544" cy="2620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68856" y="2348880"/>
            <a:ext cx="4851216" cy="2698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19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Pearson Core Pure Year 1</a:t>
            </a:r>
          </a:p>
          <a:p>
            <a:r>
              <a:rPr lang="en-GB" sz="2400" dirty="0"/>
              <a:t>Pages 187-189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492896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Q4-8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Q9-11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Q12-14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44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Points of intersection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4704" y="860047"/>
                <a:ext cx="4248472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 have vector equations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 respectively. Show that the two lines intersect, and find the position vector of the point of intersection.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4" y="860047"/>
                <a:ext cx="424847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5148064" y="946470"/>
            <a:ext cx="3037676" cy="1584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43232" y="873216"/>
                <a:ext cx="1015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32" y="873216"/>
                <a:ext cx="10158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070764" y="1321724"/>
            <a:ext cx="3280387" cy="861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23464" y="912804"/>
                <a:ext cx="1015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464" y="912804"/>
                <a:ext cx="10158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48013" y="1990821"/>
                <a:ext cx="3378026" cy="14559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We can represent any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050" dirty="0"/>
                  <a:t> as the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/>
                  <a:t> and any point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050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3+4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/>
                  <a:t> . If the lines intersect, there must be a choice of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050" dirty="0"/>
                  <a:t> and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050" dirty="0"/>
                  <a:t> that makes those two points equal, 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3+4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13" y="1990821"/>
                <a:ext cx="3378026" cy="1455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596536" y="167036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453" y="2314515"/>
                <a:ext cx="4823360" cy="425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3+4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</a:t>
                </a:r>
              </a:p>
              <a:p>
                <a:r>
                  <a:rPr lang="en-GB" sz="1600" dirty="0"/>
                  <a:t>Solve two of these equations simultaneously: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=−2+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 lines may or may not intersect, so we need to check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-values: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1−2=3+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−1=−1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lines intersect.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Use either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 to get point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3" y="2314515"/>
                <a:ext cx="4823360" cy="4251613"/>
              </a:xfrm>
              <a:prstGeom prst="rect">
                <a:avLst/>
              </a:prstGeom>
              <a:blipFill>
                <a:blip r:embed="rId6"/>
                <a:stretch>
                  <a:fillRect l="-759" r="-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24704" y="2314514"/>
            <a:ext cx="4823360" cy="4251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5589240"/>
            <a:ext cx="24616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Terminology</a:t>
            </a:r>
            <a:r>
              <a:rPr lang="en-GB" sz="1600" dirty="0"/>
              <a:t>: Two straight lines are </a:t>
            </a:r>
            <a:r>
              <a:rPr lang="en-GB" sz="1600" u="sng" dirty="0"/>
              <a:t>skew</a:t>
            </a:r>
            <a:r>
              <a:rPr lang="en-GB" sz="1600" dirty="0"/>
              <a:t> lines if they do not intersect.</a:t>
            </a:r>
          </a:p>
        </p:txBody>
      </p:sp>
    </p:spTree>
    <p:extLst>
      <p:ext uri="{BB962C8B-B14F-4D97-AF65-F5344CB8AC3E}">
        <p14:creationId xmlns:p14="http://schemas.microsoft.com/office/powerpoint/2010/main" val="40424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24883"/>
            <a:ext cx="5019675" cy="238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42" y="3681157"/>
            <a:ext cx="3851920" cy="1307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3" y="5172787"/>
            <a:ext cx="3860098" cy="12583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39752" y="3645024"/>
            <a:ext cx="3888551" cy="2869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016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383533" y="5042715"/>
            <a:ext cx="1353451" cy="10023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3122" y="854578"/>
                <a:ext cx="8285365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point of intersection of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and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where: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22" y="854578"/>
                <a:ext cx="8285365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5632" y="1779147"/>
                <a:ext cx="5870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/>
                  <a:t>Big Hint: Again solve simultaneously, this time noting common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i="1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32" y="1779147"/>
                <a:ext cx="5870704" cy="338554"/>
              </a:xfrm>
              <a:prstGeom prst="rect">
                <a:avLst/>
              </a:prstGeom>
              <a:blipFill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6677" y="2069357"/>
                <a:ext cx="8401811" cy="12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must satisfy both equations, so sub 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/>
                  <a:t> representing point on line into plane equation: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−5+2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→   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:r>
                  <a:rPr lang="en-GB" sz="1600" b="1" i="1" dirty="0">
                    <a:latin typeface="Cambria Math" panose="02040503050406030204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→ 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     →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(1,3,−1)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7" y="2069357"/>
                <a:ext cx="8401811" cy="1245084"/>
              </a:xfrm>
              <a:prstGeom prst="rect">
                <a:avLst/>
              </a:prstGeom>
              <a:blipFill>
                <a:blip r:embed="rId4"/>
                <a:stretch>
                  <a:fillRect l="-435" t="-1463" b="-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6962" y="2910918"/>
                <a:ext cx="224928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Put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/>
                  <a:t> back into equation of line to fix point.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962" y="2910918"/>
                <a:ext cx="2249286" cy="523220"/>
              </a:xfrm>
              <a:prstGeom prst="rect">
                <a:avLst/>
              </a:prstGeom>
              <a:blipFill>
                <a:blip r:embed="rId5"/>
                <a:stretch>
                  <a:fillRect l="-268" b="-8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9551" y="2120197"/>
            <a:ext cx="8298936" cy="14677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Intersection of line and plane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Parallelogram 9"/>
          <p:cNvSpPr/>
          <p:nvPr/>
        </p:nvSpPr>
        <p:spPr>
          <a:xfrm rot="248149">
            <a:off x="2329064" y="4732895"/>
            <a:ext cx="3986321" cy="597700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93672" y="522835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72" y="5228358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075213" y="4073071"/>
            <a:ext cx="1353451" cy="1002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57189" y="5038725"/>
            <a:ext cx="138612" cy="680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5026" y="1912615"/>
                <a:ext cx="6840760" cy="487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    </a:t>
                </a:r>
              </a:p>
              <a:p>
                <a:r>
                  <a:rPr lang="en-GB" sz="1600" dirty="0"/>
                  <a:t>then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,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/>
                  <a:t>,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  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−1,     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/>
                  <a:t>     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→  </m:t>
                    </m:r>
                    <m:d>
                      <m:d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+2=5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Substituting into last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+1=−2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−3.5≠10</m:t>
                    </m:r>
                  </m:oMath>
                </a14:m>
                <a:r>
                  <a:rPr lang="en-GB" sz="1600" dirty="0"/>
                  <a:t> so lines do not intersect.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6" y="1912615"/>
                <a:ext cx="6840760" cy="4877361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Intersection of lines in Cartesian form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3123" y="854578"/>
                <a:ext cx="6611166" cy="8769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have equations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GB" dirty="0"/>
                  <a:t> respectively.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are skew.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23" y="854578"/>
                <a:ext cx="6611166" cy="876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44208" y="1356689"/>
            <a:ext cx="258145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Convert to vector form first then proceed as before.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968" y="1912614"/>
            <a:ext cx="5580208" cy="4684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61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Pearson Core Pure Year 1</a:t>
            </a:r>
          </a:p>
          <a:p>
            <a:r>
              <a:rPr lang="en-GB" sz="2400" dirty="0"/>
              <a:t>Pages 191-192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115616" y="2348880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Q7-9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Q10-12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3580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between parallel lines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064896" cy="10893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the shortest distance between the parallel lines with equations: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dirty="0"/>
                  <a:t>,</a:t>
                </a:r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are scalars,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064896" cy="1089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312614" y="2199707"/>
            <a:ext cx="3024336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3528" y="3573016"/>
            <a:ext cx="3024336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74019" y="2463642"/>
            <a:ext cx="76200" cy="68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1638" y="2424113"/>
            <a:ext cx="7620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80939" y="3800615"/>
            <a:ext cx="76200" cy="68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78558" y="3761086"/>
            <a:ext cx="7620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07344" y="2449763"/>
                <a:ext cx="678656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44" y="2449763"/>
                <a:ext cx="678656" cy="543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4782" y="3760925"/>
                <a:ext cx="678656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82" y="3760925"/>
                <a:ext cx="678656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9950" y="2058036"/>
                <a:ext cx="6786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50" y="2058036"/>
                <a:ext cx="67865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09950" y="3422371"/>
                <a:ext cx="6786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50" y="3422371"/>
                <a:ext cx="67865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1020242" y="2516983"/>
            <a:ext cx="129108" cy="1246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161666" y="3869195"/>
            <a:ext cx="129108" cy="1246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3425" y="223098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5" y="2230983"/>
                <a:ext cx="38100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9742" y="3527128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2" y="3527128"/>
                <a:ext cx="38100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47902" y="2641601"/>
                <a:ext cx="4608512" cy="405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GB" sz="1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GB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r>
                  <a:rPr lang="en-GB" sz="1600" dirty="0"/>
                  <a:t/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   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−2+4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−2+4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=−0.06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−0.06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−2+4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−0.06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−0.06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−2.24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1.82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2.24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1.82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02" y="2641601"/>
                <a:ext cx="4608512" cy="4057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105276" y="1392385"/>
                <a:ext cx="4952999" cy="11621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b="1" dirty="0"/>
                  <a:t>The key with such “shortest distance” problems is that the line connecting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12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1200" b="1" dirty="0"/>
                  <a:t> whose distance is shortest, is </a:t>
                </a:r>
                <a:r>
                  <a:rPr lang="en-GB" sz="1200" b="1" u="sng" dirty="0"/>
                  <a:t>perpendicular</a:t>
                </a:r>
                <a:r>
                  <a:rPr lang="en-GB" sz="1200" b="1" dirty="0"/>
                  <a:t> to the two lines.  </a:t>
                </a:r>
              </a:p>
              <a:p>
                <a:r>
                  <a:rPr lang="en-GB" sz="1200" dirty="0"/>
                  <a:t>In this example, if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/>
                  <a:t> is a general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200" dirty="0"/>
                  <a:t> is a general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200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200" dirty="0"/>
                  <a:t> is perpendicular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6" y="1392385"/>
                <a:ext cx="4952999" cy="11621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87624" y="5589240"/>
                <a:ext cx="273630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Note that it’s not possible to find the coordinates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(these can both slide together along their respective lines)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24" y="5589240"/>
                <a:ext cx="2736304" cy="954107"/>
              </a:xfrm>
              <a:prstGeom prst="rect">
                <a:avLst/>
              </a:prstGeom>
              <a:blipFill>
                <a:blip r:embed="rId11"/>
                <a:stretch>
                  <a:fillRect l="-221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252168" y="2636105"/>
            <a:ext cx="4557191" cy="40634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079500" y="2571750"/>
            <a:ext cx="139700" cy="13462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200150" y="3606800"/>
            <a:ext cx="260350" cy="444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28750" y="3619500"/>
            <a:ext cx="31750" cy="2667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37384" y="5539529"/>
                <a:ext cx="5654513" cy="12525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Therefore what was the role of: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: Position vector of some arbitrary point on the line (it doesn’t matter which).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:  The </a:t>
                </a:r>
                <a:r>
                  <a:rPr lang="en-GB" sz="1200" b="1" dirty="0"/>
                  <a:t>direction</a:t>
                </a:r>
                <a:r>
                  <a:rPr lang="en-GB" sz="1200" dirty="0"/>
                  <a:t> of the line.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84" y="5539529"/>
                <a:ext cx="5654513" cy="12525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equation of a straight line in 3D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8963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Consider the equation of a straight line in 2D: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1246385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246385"/>
                <a:ext cx="3600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1940932"/>
                <a:ext cx="3960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obviously a variable (i.e. it can vary!). As we consider different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we get different points on the line.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40932"/>
                <a:ext cx="3960440" cy="830997"/>
              </a:xfrm>
              <a:prstGeom prst="rect">
                <a:avLst/>
              </a:prstGeom>
              <a:blipFill>
                <a:blip r:embed="rId4"/>
                <a:stretch>
                  <a:fillRect l="-923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5940152" y="1507995"/>
            <a:ext cx="0" cy="1704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724128" y="3068960"/>
            <a:ext cx="2088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41240" y="29138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240" y="2913896"/>
                <a:ext cx="36004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760132" y="124880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32" y="1248801"/>
                <a:ext cx="360040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5870302" y="2594496"/>
            <a:ext cx="124098" cy="1233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28317" y="2105702"/>
                <a:ext cx="86625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  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317" y="2105702"/>
                <a:ext cx="866253" cy="457433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6680301" y="2213067"/>
            <a:ext cx="124098" cy="1233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404076" y="1724273"/>
                <a:ext cx="86625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  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076" y="1724273"/>
                <a:ext cx="866253" cy="457433"/>
              </a:xfrm>
              <a:prstGeom prst="rect">
                <a:avLst/>
              </a:prstGeom>
              <a:blipFill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7528610" y="1829825"/>
            <a:ext cx="124098" cy="1233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221905" y="1341031"/>
                <a:ext cx="86625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  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05" y="1341031"/>
                <a:ext cx="866253" cy="457433"/>
              </a:xfrm>
              <a:prstGeom prst="rect">
                <a:avLst/>
              </a:prstGeom>
              <a:blipFill>
                <a:blip r:embed="rId9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8558" y="2843644"/>
                <a:ext cx="3983602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It’s worth noting that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, while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are variables,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 are </a:t>
                </a:r>
                <a:r>
                  <a:rPr lang="en-GB" sz="1400" b="1" dirty="0"/>
                  <a:t>constants</a:t>
                </a:r>
                <a:r>
                  <a:rPr lang="en-GB" sz="1400" dirty="0"/>
                  <a:t>: after these are set for a particular line, they don’t change.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58" y="2843644"/>
                <a:ext cx="3983602" cy="738664"/>
              </a:xfrm>
              <a:prstGeom prst="rect">
                <a:avLst/>
              </a:prstGeom>
              <a:blipFill>
                <a:blip r:embed="rId10"/>
                <a:stretch>
                  <a:fillRect l="-152" r="-15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724128" y="1645920"/>
            <a:ext cx="2383552" cy="1126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76372" y="3839964"/>
            <a:ext cx="573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Can we do something similar with vectors? 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81688" y="4240128"/>
                <a:ext cx="2988136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88" y="4240128"/>
                <a:ext cx="2988136" cy="10689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38066" y="5330897"/>
                <a:ext cx="2904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happens as we vary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66" y="5330897"/>
                <a:ext cx="2904244" cy="338554"/>
              </a:xfrm>
              <a:prstGeom prst="rect">
                <a:avLst/>
              </a:prstGeom>
              <a:blipFill>
                <a:blip r:embed="rId12"/>
                <a:stretch>
                  <a:fillRect l="-1048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863828" y="5289622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98161" y="5075251"/>
                <a:ext cx="34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61" y="5075251"/>
                <a:ext cx="3454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5937250" y="4654550"/>
            <a:ext cx="358775" cy="704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6010275" y="5034757"/>
            <a:ext cx="110331" cy="114299"/>
            <a:chOff x="6010275" y="5199857"/>
            <a:chExt cx="110331" cy="114299"/>
          </a:xfrm>
        </p:grpSpPr>
        <p:cxnSp>
          <p:nvCxnSpPr>
            <p:cNvPr id="81" name="Straight Connector 80"/>
            <p:cNvCxnSpPr/>
            <p:nvPr/>
          </p:nvCxnSpPr>
          <p:spPr>
            <a:xfrm flipH="1" flipV="1">
              <a:off x="6095207" y="5199857"/>
              <a:ext cx="25399" cy="1142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6010275" y="5203031"/>
              <a:ext cx="88106" cy="476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52628" y="4113324"/>
                <a:ext cx="1325860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28" y="4113324"/>
                <a:ext cx="1325860" cy="5182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6288636" y="4465089"/>
            <a:ext cx="910186" cy="198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6705600" y="4514056"/>
            <a:ext cx="76200" cy="102394"/>
            <a:chOff x="6705600" y="4679156"/>
            <a:chExt cx="76200" cy="102394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705600" y="4679156"/>
              <a:ext cx="73819" cy="428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734175" y="4717257"/>
              <a:ext cx="47625" cy="642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Oval 87"/>
          <p:cNvSpPr/>
          <p:nvPr/>
        </p:nvSpPr>
        <p:spPr>
          <a:xfrm>
            <a:off x="6217533" y="4616450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134806" y="4396545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998742" y="4224034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5354995" y="4776253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389494" y="3889288"/>
                <a:ext cx="1325860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 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494" y="3889288"/>
                <a:ext cx="1325860" cy="5182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56190" y="3660235"/>
                <a:ext cx="1325860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 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190" y="3660235"/>
                <a:ext cx="1325860" cy="5182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70295" y="4372465"/>
                <a:ext cx="1325860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295" y="4372465"/>
                <a:ext cx="1325860" cy="518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/>
          <p:cNvCxnSpPr/>
          <p:nvPr/>
        </p:nvCxnSpPr>
        <p:spPr>
          <a:xfrm flipV="1">
            <a:off x="7203794" y="4298950"/>
            <a:ext cx="892456" cy="169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383970" y="4672825"/>
            <a:ext cx="892456" cy="169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067288" y="4932331"/>
                <a:ext cx="503734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88" y="4932331"/>
                <a:ext cx="503734" cy="53880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674763" y="4525701"/>
                <a:ext cx="503734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63" y="4525701"/>
                <a:ext cx="503734" cy="5388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02"/>
          <p:cNvSpPr/>
          <p:nvPr/>
        </p:nvSpPr>
        <p:spPr>
          <a:xfrm>
            <a:off x="3693795" y="5814254"/>
            <a:ext cx="4768561" cy="420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580359" y="6287308"/>
            <a:ext cx="2246863" cy="420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02" grpId="0" animBg="1"/>
      <p:bldP spid="20" grpId="0" animBg="1"/>
      <p:bldP spid="22" grpId="0"/>
      <p:bldP spid="74" grpId="0" animBg="1"/>
      <p:bldP spid="75" grpId="0"/>
      <p:bldP spid="76" grpId="0" animBg="1"/>
      <p:bldP spid="77" grpId="0"/>
      <p:bldP spid="23" grpId="0" animBg="1"/>
      <p:bldP spid="78" grpId="0"/>
      <p:bldP spid="79" grpId="0"/>
      <p:bldP spid="80" grpId="0"/>
      <p:bldP spid="27" grpId="0" animBg="1"/>
      <p:bldP spid="29" grpId="0"/>
      <p:bldP spid="83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8" grpId="0"/>
      <p:bldP spid="99" grpId="0"/>
      <p:bldP spid="103" grpId="0" animBg="1"/>
      <p:bldP spid="103" grpId="1" animBg="1"/>
      <p:bldP spid="104" grpId="0" animBg="1"/>
      <p:bldP spid="10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between any two lines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323528" y="1340768"/>
            <a:ext cx="2952328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6255" y="3399408"/>
            <a:ext cx="2952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3946" y="1145065"/>
                <a:ext cx="446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46" y="1145065"/>
                <a:ext cx="4461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1400" y="3214742"/>
                <a:ext cx="446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00" y="3214742"/>
                <a:ext cx="4461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1248344" y="2131358"/>
            <a:ext cx="473895" cy="126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63390" y="2051437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647762" y="3355975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319808" y="2244874"/>
            <a:ext cx="171450" cy="69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1408" y="2067074"/>
            <a:ext cx="57150" cy="171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662708" y="3233094"/>
            <a:ext cx="152400" cy="2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5108" y="3227388"/>
            <a:ext cx="57150" cy="171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26697" y="1723003"/>
                <a:ext cx="262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97" y="1723003"/>
                <a:ext cx="262024" cy="369332"/>
              </a:xfrm>
              <a:prstGeom prst="rect">
                <a:avLst/>
              </a:prstGeom>
              <a:blipFill>
                <a:blip r:embed="rId4"/>
                <a:stretch>
                  <a:fillRect r="-23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37668" y="3436422"/>
                <a:ext cx="262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668" y="3436422"/>
                <a:ext cx="262024" cy="369332"/>
              </a:xfrm>
              <a:prstGeom prst="rect">
                <a:avLst/>
              </a:prstGeom>
              <a:blipFill>
                <a:blip r:embed="rId5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00672" y="857300"/>
                <a:ext cx="4303302" cy="166135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/>
                  <a:t> have equations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respectively,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/>
                  <a:t> are scalars.</a:t>
                </a:r>
              </a:p>
              <a:p>
                <a:r>
                  <a:rPr lang="en-GB" sz="1400" dirty="0"/>
                  <a:t>Find the shortest distance between these two lines.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72" y="857300"/>
                <a:ext cx="4303302" cy="1661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75026" y="2695203"/>
                <a:ext cx="3888432" cy="61632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Again, use same strategy, but this time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 is perpendicular to </a:t>
                </a:r>
                <a:r>
                  <a:rPr lang="en-GB" sz="1600" b="1" dirty="0"/>
                  <a:t>both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026" y="2695203"/>
                <a:ext cx="3888432" cy="616323"/>
              </a:xfrm>
              <a:prstGeom prst="rect">
                <a:avLst/>
              </a:prstGeom>
              <a:blipFill>
                <a:blip r:embed="rId7"/>
                <a:stretch>
                  <a:fillRect l="-623" r="-312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5244" y="3800137"/>
                <a:ext cx="4793145" cy="2872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has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−1+2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/>
                  <a:t> is perpendicular to both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4" y="3800137"/>
                <a:ext cx="4793145" cy="28727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8104" y="3788634"/>
                <a:ext cx="3606867" cy="2284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Similarly,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 we obtain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Solving simultaneously,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788634"/>
                <a:ext cx="3606867" cy="2284728"/>
              </a:xfrm>
              <a:prstGeom prst="rect">
                <a:avLst/>
              </a:prstGeom>
              <a:blipFill>
                <a:blip r:embed="rId9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220072" y="4077072"/>
            <a:ext cx="0" cy="2304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6256" y="3805753"/>
            <a:ext cx="8353104" cy="28937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00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between point and 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836712"/>
                <a:ext cx="7128792" cy="82785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line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 has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1400" dirty="0"/>
                  <a:t>, and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1,2,−1</m:t>
                        </m:r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shortest 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Cartesian equation of the line that is perpendicular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 and passes through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7128792" cy="8278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988840"/>
                <a:ext cx="5484440" cy="162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88840"/>
                <a:ext cx="5484440" cy="1620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179512" y="4221088"/>
            <a:ext cx="2808312" cy="1296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701552" y="4800724"/>
            <a:ext cx="400050" cy="90646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899320" y="4705747"/>
            <a:ext cx="78457" cy="1870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777752" y="4897562"/>
            <a:ext cx="209550" cy="952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9324" y="4428455"/>
                <a:ext cx="792088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24" y="4428455"/>
                <a:ext cx="792088" cy="579518"/>
              </a:xfrm>
              <a:prstGeom prst="rect">
                <a:avLst/>
              </a:prstGeom>
              <a:blipFill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002" y="4433813"/>
                <a:ext cx="19624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 1−2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 −3−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2" y="4433813"/>
                <a:ext cx="196249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1675805" y="4764332"/>
            <a:ext cx="78358" cy="762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25030" y="5716617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1,2,−1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30" y="5716617"/>
                <a:ext cx="79208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2075285" y="5673776"/>
            <a:ext cx="78358" cy="762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406402" y="4478464"/>
            <a:ext cx="23813" cy="88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34965" y="4459412"/>
            <a:ext cx="92868" cy="16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51407" y="3653655"/>
                <a:ext cx="3187257" cy="3094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200" dirty="0"/>
                  <a:t> be generic point on line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r>
                  <a:rPr lang="en-GB" sz="1200" dirty="0"/>
                  <a:t>With a suitable diagram, we can see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200" dirty="0"/>
                  <a:t> is perpendicular to the direction of the line.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…   →  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∴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407" y="3653655"/>
                <a:ext cx="3187257" cy="3094309"/>
              </a:xfrm>
              <a:prstGeom prst="rect">
                <a:avLst/>
              </a:prstGeom>
              <a:blipFill>
                <a:blip r:embed="rId7"/>
                <a:stretch>
                  <a:fillRect l="-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V="1">
            <a:off x="1866900" y="5253286"/>
            <a:ext cx="34317" cy="109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902620" y="5253039"/>
            <a:ext cx="100011" cy="47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96680" y="3791236"/>
                <a:ext cx="2457725" cy="247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+mj-lt"/>
                  </a:rPr>
                  <a:t>Direction of line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b="0" dirty="0">
                    <a:latin typeface="+mj-lt"/>
                  </a:rPr>
                  <a:t> or more simplify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2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sz="1200" dirty="0"/>
                  <a:t/>
                </a:r>
                <a:br>
                  <a:rPr lang="en-GB" sz="1200" dirty="0"/>
                </a:br>
                <a:endParaRPr lang="en-GB" sz="1200" dirty="0"/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200" dirty="0"/>
                  <a:t> Cartesian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680" y="3791236"/>
                <a:ext cx="2457725" cy="2474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16574" y="2060848"/>
            <a:ext cx="241445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55235" y="4149080"/>
            <a:ext cx="241445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3782" y="1805930"/>
            <a:ext cx="6191768" cy="4880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05550" y="3581425"/>
            <a:ext cx="2658406" cy="310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75957" y="1968710"/>
                <a:ext cx="2487999" cy="11087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Again same strategy!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is a point on the line,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 is perpendicular to the direction of the line.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957" y="1968710"/>
                <a:ext cx="2487999" cy="1108765"/>
              </a:xfrm>
              <a:prstGeom prst="rect">
                <a:avLst/>
              </a:prstGeom>
              <a:blipFill>
                <a:blip r:embed="rId9"/>
                <a:stretch>
                  <a:fillRect l="-728" t="-538"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5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1</a:t>
            </a:r>
          </a:p>
          <a:p>
            <a:r>
              <a:rPr lang="en-GB" sz="2400" dirty="0"/>
              <a:t>Pages 191-192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22048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(Note: I have split this exercise in two. We will do the distance between planes and points in a separate lesson)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050" y="3073618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Q1-5, 7, 9, 11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92C95-05C3-5A44-86AB-D163A6E04A78}"/>
              </a:ext>
            </a:extLst>
          </p:cNvPr>
          <p:cNvSpPr txBox="1"/>
          <p:nvPr/>
        </p:nvSpPr>
        <p:spPr>
          <a:xfrm>
            <a:off x="899592" y="3819261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4154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from Plane to Origin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Parallelogram 4"/>
          <p:cNvSpPr/>
          <p:nvPr/>
        </p:nvSpPr>
        <p:spPr>
          <a:xfrm rot="1912729">
            <a:off x="217576" y="2583988"/>
            <a:ext cx="4534910" cy="348548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43610" y="393305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6147" y="1292054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47" y="1292054"/>
                <a:ext cx="3880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9391" y="3987534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91" y="3987534"/>
                <a:ext cx="3880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35656" y="2914589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656" y="2914589"/>
                <a:ext cx="3880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8474" y="2296380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74" y="2296380"/>
                <a:ext cx="388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1138645" y="2544276"/>
            <a:ext cx="1083733" cy="143368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233667" y="2566853"/>
            <a:ext cx="790222" cy="53057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49934" y="3097430"/>
            <a:ext cx="1862666" cy="90311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222378" y="2679742"/>
            <a:ext cx="191911" cy="24835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064334" y="2792630"/>
            <a:ext cx="169333" cy="12417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9046" y="309468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46" y="3094688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95564" y="783823"/>
                <a:ext cx="4756792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is a generic point on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is the foot of the perpendicular from the origin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 to the plane.</a:t>
                </a:r>
              </a:p>
              <a:p>
                <a:r>
                  <a:rPr lang="en-GB" dirty="0"/>
                  <a:t>Suppose also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 is of unit length, i.e.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What is the distance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𝑂𝐹</m:t>
                    </m:r>
                  </m:oMath>
                </a14:m>
                <a:r>
                  <a:rPr lang="en-GB" dirty="0"/>
                  <a:t>?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64" y="783823"/>
                <a:ext cx="4756792" cy="1754326"/>
              </a:xfrm>
              <a:prstGeom prst="rect">
                <a:avLst/>
              </a:prstGeom>
              <a:blipFill>
                <a:blip r:embed="rId7"/>
                <a:stretch>
                  <a:fillRect r="-170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1477311" y="3548986"/>
            <a:ext cx="169334" cy="203200"/>
          </a:xfrm>
          <a:custGeom>
            <a:avLst/>
            <a:gdLst>
              <a:gd name="connsiteX0" fmla="*/ 0 w 169334"/>
              <a:gd name="connsiteY0" fmla="*/ 0 h 203200"/>
              <a:gd name="connsiteX1" fmla="*/ 112889 w 169334"/>
              <a:gd name="connsiteY1" fmla="*/ 101600 h 203200"/>
              <a:gd name="connsiteX2" fmla="*/ 169334 w 169334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34" h="203200">
                <a:moveTo>
                  <a:pt x="0" y="0"/>
                </a:moveTo>
                <a:cubicBezTo>
                  <a:pt x="42333" y="33866"/>
                  <a:pt x="84667" y="67733"/>
                  <a:pt x="112889" y="101600"/>
                </a:cubicBezTo>
                <a:cubicBezTo>
                  <a:pt x="141111" y="135467"/>
                  <a:pt x="155222" y="169333"/>
                  <a:pt x="169334" y="2032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06573" y="334709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73" y="3347098"/>
                <a:ext cx="3880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 rot="17990348">
            <a:off x="2154267" y="3396550"/>
            <a:ext cx="127000" cy="139700"/>
            <a:chOff x="3956050" y="1504950"/>
            <a:chExt cx="127000" cy="13970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057650" y="1504950"/>
              <a:ext cx="12700" cy="1143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956050" y="1631950"/>
              <a:ext cx="127000" cy="127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rot="5400000">
            <a:off x="1672993" y="3135656"/>
            <a:ext cx="127000" cy="139700"/>
            <a:chOff x="3956050" y="1504950"/>
            <a:chExt cx="127000" cy="13970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4057650" y="1504950"/>
              <a:ext cx="12700" cy="1143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956050" y="1631950"/>
              <a:ext cx="127000" cy="127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52867" y="3446373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67" y="3446373"/>
                <a:ext cx="3880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68441" y="2881713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41" y="2881713"/>
                <a:ext cx="388050" cy="369332"/>
              </a:xfrm>
              <a:prstGeom prst="rect">
                <a:avLst/>
              </a:prstGeom>
              <a:blipFill>
                <a:blip r:embed="rId10"/>
                <a:stretch>
                  <a:fillRect t="-6667" r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25137" y="2673289"/>
                <a:ext cx="3968335" cy="308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16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 is the angle between the between the vectors </a:t>
                </a: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>
                  <a:solidFill>
                    <a:prstClr val="black"/>
                  </a:solidFill>
                </a:endParaRPr>
              </a:p>
              <a:p>
                <a:pPr lvl="0"/>
                <a:endParaRPr lang="en-GB" sz="16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600" dirty="0">
                    <a:solidFill>
                      <a:prstClr val="black"/>
                    </a:solidFill>
                  </a:rPr>
                  <a:t>But by basic trigonometry we can also see that: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𝑂𝐹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𝑂𝑅</m:t>
                          </m:r>
                        </m:den>
                      </m:f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600" dirty="0">
                    <a:solidFill>
                      <a:prstClr val="black"/>
                    </a:solidFill>
                  </a:rPr>
                  <a:t>Thus: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∴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37" y="2673289"/>
                <a:ext cx="3968335" cy="3081356"/>
              </a:xfrm>
              <a:prstGeom prst="rect">
                <a:avLst/>
              </a:prstGeom>
              <a:blipFill>
                <a:blip r:embed="rId11"/>
                <a:stretch>
                  <a:fillRect l="-768" t="-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82679" y="6012746"/>
                <a:ext cx="6414147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equation of plane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is the shortest distance between the origin and a point on the plane.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679" y="6012746"/>
                <a:ext cx="6414147" cy="646331"/>
              </a:xfrm>
              <a:prstGeom prst="rect">
                <a:avLst/>
              </a:prstGeom>
              <a:blipFill>
                <a:blip r:embed="rId12"/>
                <a:stretch>
                  <a:fillRect l="-568" t="-3636" r="-284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4754365" y="2665712"/>
            <a:ext cx="3939107" cy="3211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53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between point and plane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2520534"/>
                <a:ext cx="640871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the perpendicular distance from the point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3,2,−1</m:t>
                        </m:r>
                      </m:e>
                    </m:d>
                  </m:oMath>
                </a14:m>
                <a:r>
                  <a:rPr lang="en-GB" sz="1600" dirty="0"/>
                  <a:t> to the plane with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20534"/>
                <a:ext cx="640871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56659"/>
                <a:ext cx="3312368" cy="13315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The perpendicular distance from the point with position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dirty="0"/>
                  <a:t> to the plane with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600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56659"/>
                <a:ext cx="3312368" cy="1331518"/>
              </a:xfrm>
              <a:prstGeom prst="rect">
                <a:avLst/>
              </a:prstGeom>
              <a:blipFill>
                <a:blip r:embed="rId3"/>
                <a:stretch>
                  <a:fillRect l="-731" t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2338" y="3424687"/>
                <a:ext cx="5256584" cy="17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=5,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Distance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2×3−3×2+1×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So distance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38" y="3424687"/>
                <a:ext cx="5256584" cy="1734514"/>
              </a:xfrm>
              <a:prstGeom prst="rect">
                <a:avLst/>
              </a:prstGeom>
              <a:blipFill>
                <a:blip r:embed="rId4"/>
                <a:stretch>
                  <a:fillRect l="-1044" b="-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60032" y="1089373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You are given this formula in the formula booklet. For the sake of time we will not prove it, but you can find it in my old FP3 Vectors slides.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067944" y="1566427"/>
            <a:ext cx="792088" cy="13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92898" y="483377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Distance is a positive value.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740770" y="4936855"/>
            <a:ext cx="108012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5536" y="3316601"/>
            <a:ext cx="8245333" cy="2125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98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0" y="3356992"/>
            <a:ext cx="8036795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62" y="897431"/>
            <a:ext cx="8245333" cy="17554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32530" y="3158256"/>
            <a:ext cx="8245333" cy="2125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54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Reflections of points in planes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7128792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400" dirty="0"/>
                  <a:t> has equation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.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1,3,−2</m:t>
                        </m:r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shortest 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is the reflection of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(b) Find the coordinates of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128792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1262" y="1723315"/>
                <a:ext cx="6912768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=5,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Distance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1×1+2×+2×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 → 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62" y="1723315"/>
                <a:ext cx="6912768" cy="1247777"/>
              </a:xfrm>
              <a:prstGeom prst="rect">
                <a:avLst/>
              </a:prstGeom>
              <a:blipFill>
                <a:blip r:embed="rId3"/>
                <a:stretch>
                  <a:fillRect l="-705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 6"/>
          <p:cNvSpPr/>
          <p:nvPr/>
        </p:nvSpPr>
        <p:spPr>
          <a:xfrm rot="1912729">
            <a:off x="-40905" y="4749865"/>
            <a:ext cx="4534910" cy="348548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666" y="3457931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66" y="3457931"/>
                <a:ext cx="3880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5716" y="5517704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16" y="5517704"/>
                <a:ext cx="388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1297667" y="4724399"/>
            <a:ext cx="609600" cy="85725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21750" y="3826665"/>
            <a:ext cx="609600" cy="85725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57550" y="4599162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550" y="4599162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35083" y="3567270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083" y="3567270"/>
                <a:ext cx="388050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5516" y="3148995"/>
                <a:ext cx="4536504" cy="3756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From the diagram, we can see that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sz="1600" dirty="0"/>
                  <a:t> is in the direction of the </a:t>
                </a:r>
                <a:r>
                  <a:rPr lang="en-GB" sz="1600" b="1" dirty="0"/>
                  <a:t>normal</a:t>
                </a:r>
                <a:r>
                  <a:rPr lang="en-GB" sz="1600" dirty="0"/>
                  <a:t> to the plane.</a:t>
                </a:r>
              </a:p>
              <a:p>
                <a:r>
                  <a:rPr lang="en-GB" sz="1600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 is on the plane so satisfies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+6+4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want to move two lots of this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has coordinates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→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516" y="3148995"/>
                <a:ext cx="4536504" cy="3756285"/>
              </a:xfrm>
              <a:prstGeom prst="rect">
                <a:avLst/>
              </a:prstGeom>
              <a:blipFill>
                <a:blip r:embed="rId8"/>
                <a:stretch>
                  <a:fillRect l="-806" t="-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9652" y="4871549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52" y="4871549"/>
                <a:ext cx="3880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79511" y="1988839"/>
            <a:ext cx="284945" cy="2899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45003" y="3954104"/>
            <a:ext cx="284945" cy="2899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457" y="1822749"/>
            <a:ext cx="5835736" cy="1142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2181" y="3954104"/>
            <a:ext cx="4726966" cy="2853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44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Reflections of lines in planes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7704856" cy="6867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1600" dirty="0"/>
                  <a:t>.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 is the reflection of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in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600" dirty="0"/>
                  <a:t>. Find a vector equation of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704856" cy="686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26646" y="1636248"/>
            <a:ext cx="2995364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key here is that we need to reflect two points on the line through the plane, then find the equation of the line through these new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222" y="1636248"/>
                <a:ext cx="5689204" cy="504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Vector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300" dirty="0"/>
                  <a:t>:  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2+2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300" dirty="0"/>
              </a:p>
              <a:p>
                <a:r>
                  <a:rPr lang="en-GB" sz="1300" dirty="0"/>
                  <a:t>When it intersects the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4−2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−6+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Therefore point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−6+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−4 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6,0,−4</m:t>
                          </m:r>
                        </m:e>
                      </m:d>
                    </m:oMath>
                  </m:oMathPara>
                </a14:m>
                <a:endParaRPr lang="en-GB" sz="1300" dirty="0"/>
              </a:p>
              <a:p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2,4,−6</m:t>
                        </m:r>
                      </m:e>
                    </m:d>
                  </m:oMath>
                </a14:m>
                <a:r>
                  <a:rPr lang="en-GB" sz="1300" dirty="0"/>
                  <a:t> is a point on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300" dirty="0"/>
                  <a:t> (by arbitrarily letting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300" dirty="0"/>
                  <a:t>), so reflect in the plane using same method as previous question: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sub>
                      </m:sSub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d>
                        <m:d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3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… and so on…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Since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300" dirty="0"/>
                  <a:t> are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300" dirty="0"/>
                  <a:t>,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300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𝐴𝑄</m:t>
                        </m:r>
                      </m:e>
                    </m:acc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GB" sz="1300" b="0" dirty="0"/>
              </a:p>
              <a:p>
                <a:r>
                  <a:rPr lang="en-GB" sz="1300" dirty="0"/>
                  <a:t>Vector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300" dirty="0"/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−19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3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2" y="1636248"/>
                <a:ext cx="5689204" cy="5049011"/>
              </a:xfrm>
              <a:prstGeom prst="rect">
                <a:avLst/>
              </a:prstGeom>
              <a:blipFill>
                <a:blip r:embed="rId3"/>
                <a:stretch>
                  <a:fillRect l="-214" r="-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2685334"/>
                <a:ext cx="259228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We could technically pick any two points on the line, say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and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, and reflect each in the plane as before. But we save some work if we find where the line intersects the plane, </a:t>
                </a:r>
                <a:r>
                  <a:rPr lang="en-GB" sz="1400" u="sng" dirty="0"/>
                  <a:t>as we don’t need to subsequently reflect it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685334"/>
                <a:ext cx="2592288" cy="1815882"/>
              </a:xfrm>
              <a:prstGeom prst="rect">
                <a:avLst/>
              </a:prstGeom>
              <a:blipFill>
                <a:blip r:embed="rId4"/>
                <a:stretch>
                  <a:fillRect l="-706" t="-673" r="-2353" b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allelogram 8"/>
          <p:cNvSpPr/>
          <p:nvPr/>
        </p:nvSpPr>
        <p:spPr>
          <a:xfrm rot="1912729">
            <a:off x="6324151" y="5198811"/>
            <a:ext cx="2193400" cy="444477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231380" y="5695359"/>
            <a:ext cx="451460" cy="5149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69481" y="4800600"/>
            <a:ext cx="53339" cy="13411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15101" y="5166360"/>
            <a:ext cx="1592579" cy="3581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686702" y="5163578"/>
            <a:ext cx="451460" cy="5149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00639" y="456057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639" y="4560570"/>
                <a:ext cx="5760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30536" y="6160179"/>
                <a:ext cx="13467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536" y="6160179"/>
                <a:ext cx="13467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15804" y="4879851"/>
                <a:ext cx="528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804" y="4879851"/>
                <a:ext cx="528122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30718" y="5053550"/>
                <a:ext cx="528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18" y="5053550"/>
                <a:ext cx="5281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48234" y="544312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34" y="5443125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04435" y="1636248"/>
            <a:ext cx="5516667" cy="4961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615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 (again)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1</a:t>
            </a:r>
          </a:p>
          <a:p>
            <a:r>
              <a:rPr lang="en-GB" sz="2400" dirty="0"/>
              <a:t>Pages 191-192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220486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Q6, 8, 10,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FEDFD-1D70-5743-9155-4472204D041F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250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equation of a straight line in 3D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7333" y="843394"/>
                <a:ext cx="3746752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Vector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dirty="0"/>
                  <a:t> of a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is (the position vector of) some point on the line,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 is the direction vector.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33" y="843394"/>
                <a:ext cx="3746752" cy="1077218"/>
              </a:xfrm>
              <a:prstGeom prst="rect">
                <a:avLst/>
              </a:prstGeom>
              <a:blipFill>
                <a:blip r:embed="rId2"/>
                <a:stretch>
                  <a:fillRect l="-485" t="-1105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3154" y="2031797"/>
                <a:ext cx="6840760" cy="23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Important understanding points: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 are constants (i.e. fixed for a given line) while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 is a variable.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is often helpful to write as a single position vector, </a:t>
                </a:r>
                <a:r>
                  <a:rPr lang="en-GB" sz="1600" dirty="0" err="1"/>
                  <a:t>e.g</a:t>
                </a:r>
                <a:r>
                  <a:rPr lang="en-GB" sz="1600" dirty="0"/>
                  <a:t>: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→  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is highly important the you can distinguish between the </a:t>
                </a:r>
                <a:r>
                  <a:rPr lang="en-GB" sz="1600" b="1" dirty="0"/>
                  <a:t>position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dirty="0"/>
                  <a:t> of a </a:t>
                </a:r>
                <a:r>
                  <a:rPr lang="en-GB" sz="1600" b="1" dirty="0"/>
                  <a:t>point on the line</a:t>
                </a:r>
                <a:r>
                  <a:rPr lang="en-GB" sz="1600" dirty="0"/>
                  <a:t>, and the </a:t>
                </a:r>
                <a:r>
                  <a:rPr lang="en-GB" sz="1600" b="1" dirty="0"/>
                  <a:t>direction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 of the line: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4" y="2031797"/>
                <a:ext cx="6840760" cy="2316596"/>
              </a:xfrm>
              <a:prstGeom prst="rect">
                <a:avLst/>
              </a:prstGeom>
              <a:blipFill>
                <a:blip r:embed="rId3"/>
                <a:stretch>
                  <a:fillRect l="-445" t="-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1942" y="4557404"/>
                <a:ext cx="4088134" cy="12359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equation of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Find the vector equation of a line parallel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which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2,5,1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42" y="4557404"/>
                <a:ext cx="4088134" cy="12359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60267" y="5990599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Same direction vector</a:t>
            </a:r>
            <a:r>
              <a:rPr lang="en-GB" sz="1100" dirty="0"/>
              <a:t>, but different ‘starting point’.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961755" y="6336204"/>
            <a:ext cx="198512" cy="3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9949" y="4304428"/>
            <a:ext cx="198537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15670" y="4452629"/>
                <a:ext cx="4400549" cy="12359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equation of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Find the coordinates of the points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which are a distance of 3 away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(3,4,4)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670" y="4452629"/>
                <a:ext cx="4400549" cy="1235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96860" y="5959252"/>
                <a:ext cx="149515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60" y="5959252"/>
                <a:ext cx="1495153" cy="824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09447" y="4179484"/>
            <a:ext cx="198537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2648" y="5666383"/>
                <a:ext cx="4596938" cy="1257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Coordinate of generic point on line: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</m:oMath>
                </a14:m>
                <a:endParaRPr lang="en-GB" sz="1050" dirty="0"/>
              </a:p>
              <a:p>
                <a:r>
                  <a:rPr lang="en-GB" sz="1050" dirty="0"/>
                  <a:t>Point off line: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3,4,4</m:t>
                        </m:r>
                      </m:e>
                    </m:d>
                  </m:oMath>
                </a14:m>
                <a:endParaRPr lang="en-GB" sz="1050" dirty="0"/>
              </a:p>
              <a:p>
                <a:pPr/>
                <a:r>
                  <a:rPr lang="en-GB" sz="1050" dirty="0"/>
                  <a:t>Distance between them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3−4</m:t>
                                </m:r>
                              </m:e>
                            </m:d>
                          </m:e>
                          <m:sup>
                            <m: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050" b="0" dirty="0"/>
                  <a:t/>
                </a:r>
                <a:br>
                  <a:rPr lang="en-GB" sz="105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+12=0   →  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lang="en-GB" sz="1050" dirty="0"/>
              </a:p>
              <a:p>
                <a:r>
                  <a:rPr lang="en-GB" sz="1050" dirty="0"/>
                  <a:t>We can sub these back into generic point on line:</a:t>
                </a:r>
              </a:p>
              <a:p>
                <a:r>
                  <a:rPr lang="en-GB" sz="1050" dirty="0"/>
                  <a:t>If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050" dirty="0"/>
                  <a:t>   </a:t>
                </a:r>
                <a14:m>
                  <m:oMath xmlns:m="http://schemas.openxmlformats.org/officeDocument/2006/math">
                    <m:r>
                      <a:rPr lang="en-GB" sz="1050" b="0" i="1" dirty="0" smtClean="0">
                        <a:latin typeface="Cambria Math" panose="02040503050406030204" pitchFamily="18" charset="0"/>
                      </a:rPr>
                      <m:t>→   </m:t>
                    </m:r>
                    <m:d>
                      <m:dPr>
                        <m:ctrlPr>
                          <a:rPr lang="en-GB" sz="105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50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GB" sz="1050" dirty="0"/>
                  <a:t/>
                </a:r>
                <a:br>
                  <a:rPr lang="en-GB" sz="1050" dirty="0"/>
                </a:br>
                <a:r>
                  <a:rPr lang="en-GB" sz="1050" dirty="0"/>
                  <a:t>If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=6  →   </m:t>
                    </m:r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5,6,3</m:t>
                        </m:r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48" y="5666383"/>
                <a:ext cx="4596938" cy="1257524"/>
              </a:xfrm>
              <a:prstGeom prst="rect">
                <a:avLst/>
              </a:prstGeom>
              <a:blipFill>
                <a:blip r:embed="rId7"/>
                <a:stretch>
                  <a:fillRect b="-2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21943" y="5811138"/>
            <a:ext cx="4088134" cy="948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21651" y="5688608"/>
            <a:ext cx="4394568" cy="1169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54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3" grpId="0" animBg="1"/>
      <p:bldP spid="14" grpId="0"/>
      <p:bldP spid="12" grpId="0" animBg="1"/>
      <p:bldP spid="15" grpId="0"/>
      <p:bldP spid="16" grpId="0" animBg="1"/>
      <p:bldP spid="16" grpId="2" animBg="1"/>
      <p:bldP spid="17" grpId="0" animBg="1"/>
      <p:bldP spid="1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408813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 a vector equation of the straight line which passes through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with position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and is parallel to the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4088134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8592" y="2041798"/>
                <a:ext cx="2016224" cy="145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or as a single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92" y="2041798"/>
                <a:ext cx="2016224" cy="1450269"/>
              </a:xfrm>
              <a:prstGeom prst="rect">
                <a:avLst/>
              </a:prstGeom>
              <a:blipFill>
                <a:blip r:embed="rId3"/>
                <a:stretch>
                  <a:fillRect l="-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7490" y="2200672"/>
                <a:ext cx="1728192" cy="11028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</a:t>
                </a:r>
                <a:r>
                  <a:rPr lang="en-GB" sz="1200" dirty="0"/>
                  <a:t>: In general, I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 notation much easier to manipulate than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200" dirty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90" y="2200672"/>
                <a:ext cx="1728192" cy="1102866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1056" y="836712"/>
                <a:ext cx="4477694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a vector equation of the straight line which passes through 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4,5,−1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6,3,2</m:t>
                        </m:r>
                      </m:e>
                    </m:d>
                  </m:oMath>
                </a14:m>
                <a:r>
                  <a:rPr lang="en-GB" sz="1600" dirty="0"/>
                  <a:t> respectively.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56" y="836712"/>
                <a:ext cx="447769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4908798" y="2196480"/>
            <a:ext cx="3096344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916910" y="2636975"/>
            <a:ext cx="134640" cy="1316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80312" y="2276872"/>
            <a:ext cx="134640" cy="1316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3710" y="2792864"/>
                <a:ext cx="1247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4,5,−1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710" y="2792864"/>
                <a:ext cx="124737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33344" y="2374639"/>
                <a:ext cx="1247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6,3,2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44" y="2374639"/>
                <a:ext cx="124737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51623" y="3368242"/>
                <a:ext cx="3009195" cy="335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direction of the line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A point on the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4,5,−1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23" y="3368242"/>
                <a:ext cx="3009195" cy="3357971"/>
              </a:xfrm>
              <a:prstGeom prst="rect">
                <a:avLst/>
              </a:prstGeom>
              <a:blipFill>
                <a:blip r:embed="rId8"/>
                <a:stretch>
                  <a:fillRect l="-1619" t="-1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19106" y="3709644"/>
                <a:ext cx="2191544" cy="123758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Note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GB" sz="1100" dirty="0"/>
                  <a:t>, 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/>
                  <a:t>. But we can easily see by inspection that the change from 4 to 6 is -2, from 5 to 3 is -2, and so on.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106" y="3709644"/>
                <a:ext cx="2191544" cy="1237583"/>
              </a:xfrm>
              <a:prstGeom prst="rect">
                <a:avLst/>
              </a:prstGeom>
              <a:blipFill>
                <a:blip r:embed="rId9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14120" y="5059036"/>
                <a:ext cx="2191544" cy="6001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We could have similarly chosen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6,3,2</m:t>
                        </m:r>
                      </m:e>
                    </m:d>
                  </m:oMath>
                </a14:m>
                <a:r>
                  <a:rPr lang="en-GB" sz="1100" dirty="0"/>
                  <a:t>. The resulting vector equation for </a:t>
                </a:r>
                <a14:m>
                  <m:oMath xmlns:m="http://schemas.openxmlformats.org/officeDocument/2006/math">
                    <m:r>
                      <a:rPr lang="en-GB" sz="11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100" dirty="0"/>
                  <a:t> is equivalent.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20" y="5059036"/>
                <a:ext cx="2191544" cy="600164"/>
              </a:xfrm>
              <a:prstGeom prst="rect">
                <a:avLst/>
              </a:prstGeom>
              <a:blipFill>
                <a:blip r:embed="rId10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89819" y="1913929"/>
            <a:ext cx="4088134" cy="48122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056" y="1667709"/>
            <a:ext cx="4488124" cy="50585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2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836712"/>
                <a:ext cx="438601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straight line has vector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. Given that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GB" sz="1600" dirty="0"/>
                  <a:t> lines 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,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4386014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437" y="2098948"/>
                <a:ext cx="4440113" cy="281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 represent a point on the line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2−6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−5−2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−5−2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Solving simultaneously: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−5−2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    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=2−6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37" y="2098948"/>
                <a:ext cx="4440113" cy="2814232"/>
              </a:xfrm>
              <a:prstGeom prst="rect">
                <a:avLst/>
              </a:prstGeom>
              <a:blipFill>
                <a:blip r:embed="rId3"/>
                <a:stretch>
                  <a:fillRect l="-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2039" y="836712"/>
                <a:ext cx="4069085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straight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has vector equation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. </a:t>
                </a:r>
                <a:br>
                  <a:rPr lang="en-GB" sz="1600" dirty="0"/>
                </a:br>
                <a:r>
                  <a:rPr lang="en-GB" sz="1600" dirty="0"/>
                  <a:t>Show that another vector equation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is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39" y="836712"/>
                <a:ext cx="4069085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064658" y="2276872"/>
            <a:ext cx="3767212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Fro Exam Note: </a:t>
            </a:r>
            <a:r>
              <a:rPr lang="en-GB" sz="1400" dirty="0"/>
              <a:t>This kind of question never appeared on the old Edexcel C4 papers. But they did come up in other exam boards such as OCR.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90331" y="3180209"/>
                <a:ext cx="2520280" cy="345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strategy is to show the two lines (a) have a point in common, and (b) are parallel.</a:t>
                </a:r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600" dirty="0"/>
                  <a:t> lines are parallel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Letting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  → 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2,5,−3</m:t>
                        </m:r>
                      </m:e>
                    </m:d>
                  </m:oMath>
                </a14:m>
                <a:endParaRPr lang="en-GB" sz="1600" dirty="0"/>
              </a:p>
              <a:p>
                <a:pPr/>
                <a:r>
                  <a:rPr lang="en-GB" sz="1600" dirty="0"/>
                  <a:t>We can obtain the same point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600" dirty="0"/>
                  <a:t>:  </a:t>
                </a:r>
                <a:br>
                  <a:rPr lang="en-GB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→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2,5,−3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331" y="3180209"/>
                <a:ext cx="2520280" cy="3450368"/>
              </a:xfrm>
              <a:prstGeom prst="rect">
                <a:avLst/>
              </a:prstGeom>
              <a:blipFill>
                <a:blip r:embed="rId5"/>
                <a:stretch>
                  <a:fillRect l="-1453" t="-530" r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71606" y="4452461"/>
                <a:ext cx="1429519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can arbitrarily 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200" dirty="0"/>
                  <a:t> be 0. We can then find a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/>
                  <a:t> that gives us the same point by observation.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606" y="4452461"/>
                <a:ext cx="1429519" cy="1200329"/>
              </a:xfrm>
              <a:prstGeom prst="rect">
                <a:avLst/>
              </a:prstGeom>
              <a:blipFill>
                <a:blip r:embed="rId6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7162800" y="5052626"/>
            <a:ext cx="408806" cy="27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5536" y="1913931"/>
            <a:ext cx="4386014" cy="3603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2160150"/>
            <a:ext cx="4069085" cy="4581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9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 So Far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916" y="861095"/>
                <a:ext cx="4477694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a vector equation of the straight line which passes through 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3,0,2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−6,1,0</m:t>
                        </m:r>
                      </m:e>
                    </m:d>
                  </m:oMath>
                </a14:m>
                <a:r>
                  <a:rPr lang="en-GB" sz="1600" dirty="0"/>
                  <a:t> respectively.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6" y="861095"/>
                <a:ext cx="447769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5277" y="2007890"/>
                <a:ext cx="3744416" cy="18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77" y="2007890"/>
                <a:ext cx="3744416" cy="1830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7916" y="1710373"/>
            <a:ext cx="4477694" cy="27987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51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8216" y="784895"/>
                <a:ext cx="8568580" cy="188718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, and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has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does not lie 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a circle, centre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, intersects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at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and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has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,</a:t>
                </a:r>
              </a:p>
              <a:p>
                <a:r>
                  <a:rPr lang="en-GB" sz="1600" dirty="0"/>
                  <a:t>(b) find 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6" y="784895"/>
                <a:ext cx="8568580" cy="1887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762" y="2996952"/>
                <a:ext cx="2442914" cy="230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(2,1,3)</m:t>
                    </m:r>
                  </m:oMath>
                </a14:m>
                <a:r>
                  <a:rPr lang="en-GB" sz="1400" dirty="0"/>
                  <a:t> lies on line therefore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2=−2+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But then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=−7≠1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=8≠3</m:t>
                    </m:r>
                  </m:oMath>
                </a14:m>
                <a:r>
                  <a:rPr lang="en-GB" sz="1400" dirty="0"/>
                  <a:t>, so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does not lie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2" y="2996952"/>
                <a:ext cx="2442914" cy="2301271"/>
              </a:xfrm>
              <a:prstGeom prst="rect">
                <a:avLst/>
              </a:prstGeom>
              <a:blipFill>
                <a:blip r:embed="rId3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541018" y="3017143"/>
            <a:ext cx="2016224" cy="20162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65562" y="3071242"/>
            <a:ext cx="2304678" cy="938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26905" y="3997573"/>
            <a:ext cx="84584" cy="88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507035" y="3855715"/>
            <a:ext cx="84584" cy="88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131420" y="3191768"/>
            <a:ext cx="84584" cy="88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97869" y="3626668"/>
                <a:ext cx="6100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0,−3,6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69" y="3626668"/>
                <a:ext cx="610047" cy="261610"/>
              </a:xfrm>
              <a:prstGeom prst="rect">
                <a:avLst/>
              </a:prstGeom>
              <a:blipFill>
                <a:blip r:embed="rId4"/>
                <a:stretch>
                  <a:fillRect r="-17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10027" y="3129920"/>
                <a:ext cx="3221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27" y="3129920"/>
                <a:ext cx="32211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55613" y="4020148"/>
                <a:ext cx="6100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13" y="4020148"/>
                <a:ext cx="610047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560465" y="3899917"/>
            <a:ext cx="990600" cy="13811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89166" y="3237930"/>
            <a:ext cx="595312" cy="8001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76701" y="2873475"/>
                <a:ext cx="3221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701" y="2873475"/>
                <a:ext cx="322114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60380" y="3288283"/>
                <a:ext cx="2357661" cy="2985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can use the fact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𝐵𝑃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  <a:p>
                <a:endParaRPr lang="en-GB" sz="1200" dirty="0"/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200" dirty="0"/>
                  <a:t> is a generic point 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200" dirty="0"/>
                  <a:t> so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 1−2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 4+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  <a:p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𝐵𝑃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−2+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+17</m:t>
                          </m:r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:r>
                  <a:rPr lang="en-GB" sz="1200" b="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=−1 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(−3,3,3)</m:t>
                    </m:r>
                  </m:oMath>
                </a14:m>
                <a:endParaRPr lang="en-GB" sz="1200" b="0" dirty="0"/>
              </a:p>
              <a:p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   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0,−3,6</m:t>
                        </m:r>
                      </m:e>
                    </m:d>
                  </m:oMath>
                </a14:m>
                <a:endParaRPr lang="en-GB" sz="12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0" y="3288283"/>
                <a:ext cx="2357661" cy="2985304"/>
              </a:xfrm>
              <a:prstGeom prst="rect">
                <a:avLst/>
              </a:prstGeom>
              <a:blipFill>
                <a:blip r:embed="rId8"/>
                <a:stretch>
                  <a:fillRect l="-259" r="-43782" b="-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62003" y="5181575"/>
                <a:ext cx="1513830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 is the coordinate of a generic point on the line.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is unknown so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03" y="5181575"/>
                <a:ext cx="1513830" cy="1384995"/>
              </a:xfrm>
              <a:prstGeom prst="rect">
                <a:avLst/>
              </a:prstGeom>
              <a:blipFill>
                <a:blip r:embed="rId9"/>
                <a:stretch>
                  <a:fillRect l="-397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37589" y="2876550"/>
            <a:ext cx="2354984" cy="3690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880" y="2873475"/>
            <a:ext cx="239539" cy="2564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08743" y="2868729"/>
            <a:ext cx="186857" cy="2564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04726" y="2876550"/>
            <a:ext cx="6131770" cy="3690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0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39331</TotalTime>
  <Words>3103</Words>
  <Application>Microsoft Office PowerPoint</Application>
  <PresentationFormat>On-screen Show (4:3)</PresentationFormat>
  <Paragraphs>679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 Math</vt:lpstr>
      <vt:lpstr>Wingdings</vt:lpstr>
      <vt:lpstr>Office Theme</vt:lpstr>
      <vt:lpstr>CorePure1 Chapter 9 :: 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1477</cp:revision>
  <dcterms:created xsi:type="dcterms:W3CDTF">2013-02-28T07:36:55Z</dcterms:created>
  <dcterms:modified xsi:type="dcterms:W3CDTF">2019-08-26T06:01:54Z</dcterms:modified>
</cp:coreProperties>
</file>