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10"/>
  </p:normalViewPr>
  <p:slideViewPr>
    <p:cSldViewPr snapToGrid="0" snapToObjects="1">
      <p:cViewPr varScale="1">
        <p:scale>
          <a:sx n="69" d="100"/>
          <a:sy n="69" d="100"/>
        </p:scale>
        <p:origin x="5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348B5-7F6B-8148-B0CC-287EFCAB2606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5920F-4C37-CB49-851E-648AA8177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9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You</a:t>
            </a:r>
            <a:r>
              <a:rPr lang="en-GB" baseline="0" dirty="0"/>
              <a:t> can use tables for Poisson probabilities provided </a:t>
            </a:r>
            <a:r>
              <a:rPr lang="el-GR" baseline="0" dirty="0"/>
              <a:t>λ</a:t>
            </a:r>
            <a:r>
              <a:rPr lang="en-GB" baseline="0" dirty="0"/>
              <a:t> is between 0.5 and 10 in steps of 0.5.  As with binomial, tables give CUMULATIVE probabilities, so when you look up the probability for x = 8 from these tables you are actually finding the P(X≤8).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BD1D8-0961-45C6-A6A3-40404E68514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267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0B14-08A8-8C40-BB73-D3E194B91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4CBF0C-9542-5F46-B728-5D789315A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2628F-B3A7-2540-B9FE-20603A4A8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3EB6B-B5D3-1F4E-8AE6-9F2CEDA3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9DDD3-96D8-684F-83F7-6D70D44D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87E32-E583-884E-AED9-F0FF7E6C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46B571-9626-694F-93A2-00DFBC2EA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5B647-6855-B644-AEB6-6E77F7BB5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2CA2C-1F18-2140-B7A0-B6502A5D8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43923-78D5-F84E-ABF0-980F1176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1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D6EBFC-B79C-E546-AACA-435CD1DE3F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DF2A7-7CC2-1044-B194-A86C5B13F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3E453-CC45-F242-ABE7-8632790DF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BEC6C-25D9-0045-8440-763F1315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05E0A-206E-A34A-8740-29787A419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68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29773" y="5857892"/>
            <a:ext cx="25146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226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668D-DC5E-3C4F-AA8D-54767582B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C2006-BC66-9748-83A1-4EA50FFBB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6C284-763F-D941-8D5F-60F20EF0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8E565-8AB4-A24B-ABE0-812B80F51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B2B5D-CAE8-874F-ACE3-1D64EBC83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5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7A019-CA48-984C-B2AD-7415C835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3D22B-BF77-CC48-9183-93990983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5B056-AEA1-4648-80FC-20CAB08B9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3A2D8-ACFF-8248-AD6A-6FBF7AA6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BF16D-A4BC-3240-87FC-FDEC1DA07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8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8929F-9A02-7C40-B7B3-D0DEF54B4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166B1-64FC-2442-AE10-6E2DA89358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C0791-E2E1-BA43-8A81-87560D8DC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F8607-144A-8D4B-9CEC-086CA69F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B69E4-5A78-2C49-A6C7-3B4046A72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49187-B7F6-5548-BDA7-F1A0E13C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87896-8E96-B446-8808-F41ECFCD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E6EF4-A727-2A41-88DE-FFCB94F7E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7F3BE-008B-CE47-994B-8F3733AF5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F3BBA-CB53-0A4F-BB65-CE8483D26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46CE72-543B-C74E-9B6D-F336EF219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E3DFAB-69ED-D74B-A536-882786F0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094E16-BF5C-4D48-BBAF-1500B316C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620489-87C1-8A4B-8F26-56E3650A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2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EA8B-5763-834B-B4FB-60D91BD66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18BC9E-8802-0D44-9FD9-234320D4E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F8048-8000-BE4B-AE26-F9B6920E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23D6-6AB7-A248-ACCA-8F04109E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7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36701-1D3D-F84A-8BAD-A053271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0D5D47-C3E9-1C40-BEBC-5CD76A683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F547E-3E18-DF44-A001-C00F7DD7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99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A55ED-91ED-2241-A66E-364B24E8A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ECFDA-DB1A-CE4C-862F-4D7203328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454A08-FC65-364D-AA7B-F19D954CE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9F899-B778-7E41-9B04-4526C2F01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95067A-1136-9C47-AB83-B7C133106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CFDA44-CDF3-184A-BAF1-6AA75033A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C050A-4981-7F4C-9A60-D6EAE485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D0B5F-92D7-E549-B73D-C890D917F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F0C72-8E4F-BE4B-959A-A4001A5A9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BE1EE7-29F6-F64E-8F67-F63A364B1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99D61-88A8-0F4D-A20C-03452B78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F6729-8E15-0D4F-A038-AEC2376A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5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F161AF-D878-1546-9CE8-6C20AD2C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05157-2153-EB45-8FC1-4571C45F0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3DE39-AED5-7D44-A870-F07085BC3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2D79-2327-B84E-B0DB-77BB7F4CAD0E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75738-FDFB-374F-B54A-894E52042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F7D0B-3938-B344-BC1A-407CD89FA3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CBDB3-31D2-F944-A012-42B52F9C64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34303" y="244655"/>
            <a:ext cx="8753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TABLES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4303" y="777004"/>
            <a:ext cx="87535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If X ~ Po(8.5) find:</a:t>
            </a:r>
          </a:p>
          <a:p>
            <a:r>
              <a:rPr lang="en-GB" sz="2800" dirty="0"/>
              <a:t>(a)  P(X &lt; 7)	(b) P(X ≥ 9)	(c) P(X &gt; 4)	(d) P(4 &lt; X &lt; 9)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535" y="1866034"/>
            <a:ext cx="4500563" cy="2345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5140037" y="1838324"/>
            <a:ext cx="484909" cy="2456584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92449" y="1866034"/>
                <a:ext cx="22891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&lt;7)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449" y="1866034"/>
                <a:ext cx="2289153" cy="523220"/>
              </a:xfrm>
              <a:prstGeom prst="rect">
                <a:avLst/>
              </a:prstGeom>
              <a:blipFill>
                <a:blip r:embed="rId4"/>
                <a:stretch>
                  <a:fillRect r="-549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338457" y="1872422"/>
                <a:ext cx="214943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≤6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7" y="1872422"/>
                <a:ext cx="2149435" cy="523220"/>
              </a:xfrm>
              <a:prstGeom prst="rect">
                <a:avLst/>
              </a:prstGeom>
              <a:blipFill>
                <a:blip r:embed="rId5"/>
                <a:stretch>
                  <a:fillRect r="-1176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5077690" y="2978944"/>
            <a:ext cx="609600" cy="230765"/>
          </a:xfrm>
          <a:prstGeom prst="ellipse">
            <a:avLst/>
          </a:prstGeom>
          <a:solidFill>
            <a:srgbClr val="FFFF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338457" y="2388060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0.2562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457" y="2388060"/>
                <a:ext cx="170149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92446" y="2933249"/>
                <a:ext cx="22818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≥9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446" y="2933249"/>
                <a:ext cx="2281842" cy="523220"/>
              </a:xfrm>
              <a:prstGeom prst="rect">
                <a:avLst/>
              </a:prstGeom>
              <a:blipFill>
                <a:blip r:embed="rId7"/>
                <a:stretch>
                  <a:fillRect r="-1105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59187" y="3472797"/>
                <a:ext cx="28539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1 −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≤8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187" y="3472797"/>
                <a:ext cx="2853986" cy="523220"/>
              </a:xfrm>
              <a:prstGeom prst="rect">
                <a:avLst/>
              </a:prstGeom>
              <a:blipFill>
                <a:blip r:embed="rId8"/>
                <a:stretch>
                  <a:fillRect r="-889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5077688" y="3288774"/>
            <a:ext cx="609600" cy="230765"/>
          </a:xfrm>
          <a:prstGeom prst="ellipse">
            <a:avLst/>
          </a:prstGeom>
          <a:solidFill>
            <a:srgbClr val="FFFF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59188" y="3899930"/>
                <a:ext cx="24845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=1 −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0.5231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188" y="3899930"/>
                <a:ext cx="2484591" cy="523220"/>
              </a:xfrm>
              <a:prstGeom prst="rect">
                <a:avLst/>
              </a:prstGeom>
              <a:blipFill>
                <a:blip r:embed="rId9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914729" y="3891154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0.4769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4729" y="3891154"/>
                <a:ext cx="170149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10535" y="4305164"/>
                <a:ext cx="22565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&gt;4)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535" y="4305164"/>
                <a:ext cx="2256515" cy="523220"/>
              </a:xfrm>
              <a:prstGeom prst="rect">
                <a:avLst/>
              </a:prstGeom>
              <a:blipFill>
                <a:blip r:embed="rId11"/>
                <a:stretch>
                  <a:fillRect r="-1124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877275" y="4844712"/>
                <a:ext cx="28539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1 −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≤4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7275" y="4844712"/>
                <a:ext cx="2853986" cy="523220"/>
              </a:xfrm>
              <a:prstGeom prst="rect">
                <a:avLst/>
              </a:prstGeom>
              <a:blipFill>
                <a:blip r:embed="rId12"/>
                <a:stretch>
                  <a:fillRect r="-442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877276" y="5271845"/>
                <a:ext cx="24845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=1 −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0.0744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7276" y="5271845"/>
                <a:ext cx="2484591" cy="523220"/>
              </a:xfrm>
              <a:prstGeom prst="rect">
                <a:avLst/>
              </a:prstGeom>
              <a:blipFill>
                <a:blip r:embed="rId13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888046" y="5795065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0.9256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046" y="5795065"/>
                <a:ext cx="1701491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/>
          <p:cNvSpPr/>
          <p:nvPr/>
        </p:nvSpPr>
        <p:spPr>
          <a:xfrm>
            <a:off x="5077688" y="2650155"/>
            <a:ext cx="609600" cy="230765"/>
          </a:xfrm>
          <a:prstGeom prst="ellipse">
            <a:avLst/>
          </a:prstGeom>
          <a:solidFill>
            <a:srgbClr val="FFFF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77688" y="4329273"/>
                <a:ext cx="30778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(4&lt;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&lt;9)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688" y="4329273"/>
                <a:ext cx="3077830" cy="523220"/>
              </a:xfrm>
              <a:prstGeom prst="rect">
                <a:avLst/>
              </a:prstGeom>
              <a:blipFill>
                <a:blip r:embed="rId15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84469" y="4877845"/>
                <a:ext cx="20708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≤8)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469" y="4877845"/>
                <a:ext cx="2070888" cy="523220"/>
              </a:xfrm>
              <a:prstGeom prst="rect">
                <a:avLst/>
              </a:prstGeom>
              <a:blipFill>
                <a:blip r:embed="rId16"/>
                <a:stretch>
                  <a:fillRect r="-1227" b="-17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84471" y="5407917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0.5231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471" y="5407917"/>
                <a:ext cx="1701491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95241" y="5931137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0.4487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5241" y="5931137"/>
                <a:ext cx="1701491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/>
          <p:cNvSpPr/>
          <p:nvPr/>
        </p:nvSpPr>
        <p:spPr>
          <a:xfrm>
            <a:off x="5066165" y="3288773"/>
            <a:ext cx="609600" cy="230765"/>
          </a:xfrm>
          <a:prstGeom prst="ellipse">
            <a:avLst/>
          </a:prstGeom>
          <a:solidFill>
            <a:srgbClr val="FFFF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40236" y="5395642"/>
                <a:ext cx="16802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>
                          <a:solidFill>
                            <a:srgbClr val="FF0000"/>
                          </a:solidFill>
                          <a:latin typeface="Cambria Math"/>
                        </a:rPr>
                        <m:t>−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0.0744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236" y="5395642"/>
                <a:ext cx="1680268" cy="523220"/>
              </a:xfrm>
              <a:prstGeom prst="rect">
                <a:avLst/>
              </a:prstGeom>
              <a:blipFill>
                <a:blip r:embed="rId19"/>
                <a:stretch>
                  <a:fillRect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 29"/>
          <p:cNvSpPr/>
          <p:nvPr/>
        </p:nvSpPr>
        <p:spPr>
          <a:xfrm>
            <a:off x="5052108" y="2649671"/>
            <a:ext cx="609600" cy="230765"/>
          </a:xfrm>
          <a:prstGeom prst="ellipse">
            <a:avLst/>
          </a:prstGeom>
          <a:solidFill>
            <a:srgbClr val="FFFF0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308472" y="4858033"/>
                <a:ext cx="21282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−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≤4)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472" y="4858033"/>
                <a:ext cx="2128211" cy="523220"/>
              </a:xfrm>
              <a:prstGeom prst="rect">
                <a:avLst/>
              </a:prstGeom>
              <a:blipFill>
                <a:blip r:embed="rId20"/>
                <a:stretch>
                  <a:fillRect r="-592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014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/>
      <p:bldP spid="9" grpId="0" animBg="1"/>
      <p:bldP spid="9" grpId="1" animBg="1"/>
      <p:bldP spid="13" grpId="0"/>
      <p:bldP spid="14" grpId="0"/>
      <p:bldP spid="15" grpId="0"/>
      <p:bldP spid="16" grpId="0" animBg="1"/>
      <p:bldP spid="16" grpId="1" animBg="1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3" grpId="1" animBg="1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 22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7585D14-FB2E-BF4F-A19D-788FA96AED18}"/>
              </a:ext>
            </a:extLst>
          </p:cNvPr>
          <p:cNvSpPr txBox="1"/>
          <p:nvPr/>
        </p:nvSpPr>
        <p:spPr>
          <a:xfrm>
            <a:off x="611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4845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139</Words>
  <Application>Microsoft Office PowerPoint</Application>
  <PresentationFormat>Widescreen</PresentationFormat>
  <Paragraphs>30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2</cp:revision>
  <dcterms:created xsi:type="dcterms:W3CDTF">2019-08-06T16:23:37Z</dcterms:created>
  <dcterms:modified xsi:type="dcterms:W3CDTF">2019-09-15T10:18:33Z</dcterms:modified>
</cp:coreProperties>
</file>