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685" r:id="rId2"/>
    <p:sldId id="687" r:id="rId3"/>
    <p:sldId id="68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7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D1149AC-B601-4392-9650-AC6C11490C0D}"/>
              </a:ext>
            </a:extLst>
          </p:cNvPr>
          <p:cNvGrpSpPr/>
          <p:nvPr/>
        </p:nvGrpSpPr>
        <p:grpSpPr>
          <a:xfrm>
            <a:off x="152400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84E5C00-2C21-4E72-9F1B-5A01FC328A04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Critical Regions for Geometric Tests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07A2BB6-0FEF-4B51-AB5A-466C725E9B6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BBF172B-5BB4-4DDD-8291-485BFA2DDFC1}"/>
                  </a:ext>
                </a:extLst>
              </p:cNvPr>
              <p:cNvSpPr txBox="1"/>
              <p:nvPr/>
            </p:nvSpPr>
            <p:spPr>
              <a:xfrm>
                <a:off x="1843336" y="784669"/>
                <a:ext cx="8429128" cy="18701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Ayesha wishes to test if a five-sided spinner numbered from 1 to 5 is fair. She spins the spinner and counts the number of trials until she gets the spinner to show the number 1.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Using a 5% level of significance, find the critical region for a one-tailed test of the hypothesis that the probability of getting the number 1 on a single spin is less than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Write down the actual significance level of this test.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BBF172B-5BB4-4DDD-8291-485BFA2DD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336" y="784669"/>
                <a:ext cx="8429128" cy="18701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5312841-BE28-4707-AF56-3327DE388ADC}"/>
              </a:ext>
            </a:extLst>
          </p:cNvPr>
          <p:cNvSpPr txBox="1"/>
          <p:nvPr/>
        </p:nvSpPr>
        <p:spPr>
          <a:xfrm>
            <a:off x="1787327" y="2787403"/>
            <a:ext cx="6972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don’t have any tables to work with here, and using trial and error would take far too long. We can work out the critical value algebraically!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8DCA27-033C-479E-9E1F-3D7E6BEB4B2B}"/>
                  </a:ext>
                </a:extLst>
              </p:cNvPr>
              <p:cNvSpPr txBox="1"/>
              <p:nvPr/>
            </p:nvSpPr>
            <p:spPr>
              <a:xfrm>
                <a:off x="8040216" y="3519636"/>
                <a:ext cx="2483768" cy="110799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Recap:</a:t>
                </a:r>
              </a:p>
              <a:p>
                <a:r>
                  <a:rPr lang="en-GB" sz="1600" dirty="0"/>
                  <a:t>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𝐺𝑒𝑜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then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88DCA27-033C-479E-9E1F-3D7E6BEB4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0216" y="3519636"/>
                <a:ext cx="2483768" cy="1107996"/>
              </a:xfrm>
              <a:prstGeom prst="rect">
                <a:avLst/>
              </a:prstGeom>
              <a:blipFill>
                <a:blip r:embed="rId3"/>
                <a:stretch>
                  <a:fillRect l="-1010" t="-1124" b="-1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953339-7538-4BDC-9DE6-DF5EE92FD498}"/>
                  </a:ext>
                </a:extLst>
              </p:cNvPr>
              <p:cNvSpPr txBox="1"/>
              <p:nvPr/>
            </p:nvSpPr>
            <p:spPr>
              <a:xfrm>
                <a:off x="2273103" y="3531865"/>
                <a:ext cx="5681389" cy="29381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Suppose that the critical value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&lt;0.05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&lt;0.05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0.8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&lt;0.05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0.8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&lt;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0.05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−1&gt;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0.05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0.8</m:t>
                              </m:r>
                            </m:e>
                          </m:func>
                        </m:den>
                      </m:f>
                    </m:oMath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&gt;14.43  →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Critical region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≥15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Actual significance level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≥15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0.8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14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=0.04398 (5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𝑑𝑝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5953339-7538-4BDC-9DE6-DF5EE92FD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3103" y="3531865"/>
                <a:ext cx="5681389" cy="2938112"/>
              </a:xfrm>
              <a:prstGeom prst="rect">
                <a:avLst/>
              </a:prstGeom>
              <a:blipFill>
                <a:blip r:embed="rId4"/>
                <a:stretch>
                  <a:fillRect l="-446" t="-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368BE4-ACAC-4FBB-9879-AA7C03C60DE3}"/>
                  </a:ext>
                </a:extLst>
              </p:cNvPr>
              <p:cNvSpPr txBox="1"/>
              <p:nvPr/>
            </p:nvSpPr>
            <p:spPr>
              <a:xfrm>
                <a:off x="5198368" y="4903837"/>
                <a:ext cx="1800200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1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1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100" i="1">
                            <a:latin typeface="Cambria Math" panose="02040503050406030204" pitchFamily="18" charset="0"/>
                          </a:rPr>
                          <m:t>1=0</m:t>
                        </m:r>
                      </m:e>
                    </m:func>
                    <m:r>
                      <a:rPr lang="en-GB" sz="1100" i="1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GB" sz="11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1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100" i="1">
                            <a:latin typeface="Cambria Math" panose="02040503050406030204" pitchFamily="18" charset="0"/>
                          </a:rPr>
                          <m:t>0.8</m:t>
                        </m:r>
                      </m:e>
                    </m:func>
                  </m:oMath>
                </a14:m>
                <a:r>
                  <a:rPr lang="en-GB" sz="1100" dirty="0"/>
                  <a:t> is negative, so dividing reverse the inequality.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C368BE4-ACAC-4FBB-9879-AA7C03C60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368" y="4903837"/>
                <a:ext cx="1800200" cy="600164"/>
              </a:xfrm>
              <a:prstGeom prst="rect">
                <a:avLst/>
              </a:prstGeom>
              <a:blipFill>
                <a:blip r:embed="rId5"/>
                <a:stretch>
                  <a:fillRect r="-699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863FBC8-785D-4070-824E-CEBA8A182642}"/>
              </a:ext>
            </a:extLst>
          </p:cNvPr>
          <p:cNvCxnSpPr>
            <a:cxnSpLocks/>
          </p:cNvCxnSpPr>
          <p:nvPr/>
        </p:nvCxnSpPr>
        <p:spPr>
          <a:xfrm flipH="1">
            <a:off x="4375150" y="3810000"/>
            <a:ext cx="1339850" cy="165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7A9D4340-C696-4203-9628-B10DADF7FA53}"/>
              </a:ext>
            </a:extLst>
          </p:cNvPr>
          <p:cNvSpPr/>
          <p:nvPr/>
        </p:nvSpPr>
        <p:spPr>
          <a:xfrm>
            <a:off x="2305051" y="6143625"/>
            <a:ext cx="5591175" cy="5238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053D7A-49DE-421E-934C-77E8533B2288}"/>
              </a:ext>
            </a:extLst>
          </p:cNvPr>
          <p:cNvSpPr/>
          <p:nvPr/>
        </p:nvSpPr>
        <p:spPr>
          <a:xfrm>
            <a:off x="1798762" y="3616449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98DFFA-6604-42DF-9875-21E578B8DD6B}"/>
              </a:ext>
            </a:extLst>
          </p:cNvPr>
          <p:cNvSpPr/>
          <p:nvPr/>
        </p:nvSpPr>
        <p:spPr>
          <a:xfrm>
            <a:off x="1798762" y="6127997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AF2C43-A2F4-4829-B0F2-EFDE14AFA35F}"/>
                  </a:ext>
                </a:extLst>
              </p:cNvPr>
              <p:cNvSpPr txBox="1"/>
              <p:nvPr/>
            </p:nvSpPr>
            <p:spPr>
              <a:xfrm>
                <a:off x="5735712" y="3552052"/>
                <a:ext cx="18002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Because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1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1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100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&lt;0.2</m:t>
                    </m:r>
                  </m:oMath>
                </a14:m>
                <a:r>
                  <a:rPr lang="en-GB" sz="1100" dirty="0"/>
                  <a:t>, we therefore find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100" dirty="0"/>
                  <a:t>.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5AF2C43-A2F4-4829-B0F2-EFDE14AFA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712" y="3552052"/>
                <a:ext cx="1800200" cy="430887"/>
              </a:xfrm>
              <a:prstGeom prst="rect">
                <a:avLst/>
              </a:prstGeom>
              <a:blipFill>
                <a:blip r:embed="rId6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B2A4DD37-C6CC-4915-8CC9-10B0A4BD5593}"/>
              </a:ext>
            </a:extLst>
          </p:cNvPr>
          <p:cNvSpPr/>
          <p:nvPr/>
        </p:nvSpPr>
        <p:spPr>
          <a:xfrm>
            <a:off x="2305051" y="4086224"/>
            <a:ext cx="5591175" cy="20574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7749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75F16B8-78FD-4A6C-9F53-A045F6332458}"/>
              </a:ext>
            </a:extLst>
          </p:cNvPr>
          <p:cNvGrpSpPr/>
          <p:nvPr/>
        </p:nvGrpSpPr>
        <p:grpSpPr>
          <a:xfrm>
            <a:off x="152400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54DB120-99E4-4E02-8F90-EFEEFB95E87C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FE885C9-0533-4647-B0D0-683F9E4467D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DF2D3AA-71F6-4DAF-A8A8-A0A574AC44BF}"/>
              </a:ext>
            </a:extLst>
          </p:cNvPr>
          <p:cNvSpPr txBox="1"/>
          <p:nvPr/>
        </p:nvSpPr>
        <p:spPr>
          <a:xfrm>
            <a:off x="1843336" y="784669"/>
            <a:ext cx="8429128" cy="286232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[Textbook] In a particular city, a </a:t>
            </a:r>
            <a:r>
              <a:rPr lang="en-GB" i="1" dirty="0"/>
              <a:t>Lobster Card</a:t>
            </a:r>
            <a:r>
              <a:rPr lang="en-GB" dirty="0"/>
              <a:t> is used as a method of payment on trains. The company that administers the card claims that only 1 in 1000 cards will be rejected by the card reader at the train station. A station manager feels that the company is understating the proportion of cards rejected by the card reader, and decides to carry out a test. When he comes on shift at 5:00 am he counts the number of passengers who pass through until he notes a passenger who has a Lobster Card rejected.</a:t>
            </a:r>
          </a:p>
          <a:p>
            <a:pPr marL="342900" indent="-342900">
              <a:buAutoNum type="alphaLcParenBoth"/>
            </a:pPr>
            <a:r>
              <a:rPr lang="en-GB" dirty="0"/>
              <a:t>Using a 5% level of significance, find the critical region for a one-tailed test of the hypothesis that the proportion of </a:t>
            </a:r>
            <a:r>
              <a:rPr lang="en-GB" i="1" dirty="0"/>
              <a:t>Lobsters Cards</a:t>
            </a:r>
            <a:r>
              <a:rPr lang="en-GB" dirty="0"/>
              <a:t> rejected by the card reader is greater than 1 in 1000.</a:t>
            </a:r>
          </a:p>
          <a:p>
            <a:pPr marL="342900" indent="-342900">
              <a:buAutoNum type="alphaLcParenBoth"/>
            </a:pPr>
            <a:r>
              <a:rPr lang="en-GB" dirty="0"/>
              <a:t>Write down the actual significance level of the test in part </a:t>
            </a:r>
            <a:r>
              <a:rPr lang="en-GB" b="1" dirty="0"/>
              <a:t>a</a:t>
            </a:r>
            <a:r>
              <a:rPr lang="en-GB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5F30B7-3132-4585-A1D1-9207FE35143C}"/>
                  </a:ext>
                </a:extLst>
              </p:cNvPr>
              <p:cNvSpPr txBox="1"/>
              <p:nvPr/>
            </p:nvSpPr>
            <p:spPr>
              <a:xfrm>
                <a:off x="2210619" y="3873934"/>
                <a:ext cx="4320480" cy="2590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 be the critical value.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&lt;0.05</m:t>
                      </m:r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1−0.0001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&lt;0.05</m:t>
                      </m:r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…</m:t>
                      </m:r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&lt;51.267  →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=51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So critical region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≤51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/>
                  <a:t>Actual significance level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≤51</m:t>
                        </m:r>
                      </m:e>
                    </m:d>
                  </m:oMath>
                </a14:m>
                <a:r>
                  <a:rPr lang="en-GB" i="1" dirty="0"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0.999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51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=0.0497 (4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𝑑𝑝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5F30B7-3132-4585-A1D1-9207FE351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0619" y="3873934"/>
                <a:ext cx="4320480" cy="2590261"/>
              </a:xfrm>
              <a:prstGeom prst="rect">
                <a:avLst/>
              </a:prstGeom>
              <a:blipFill>
                <a:blip r:embed="rId2"/>
                <a:stretch>
                  <a:fillRect l="-1173" t="-976" b="-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FA291F-5DEE-44F4-82F2-51659E0F4EA8}"/>
                  </a:ext>
                </a:extLst>
              </p:cNvPr>
              <p:cNvSpPr txBox="1"/>
              <p:nvPr/>
            </p:nvSpPr>
            <p:spPr>
              <a:xfrm>
                <a:off x="8040216" y="4068618"/>
                <a:ext cx="2483768" cy="110799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Recap:</a:t>
                </a:r>
              </a:p>
              <a:p>
                <a:r>
                  <a:rPr lang="en-GB" sz="1600" dirty="0"/>
                  <a:t>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𝐺𝑒𝑜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then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9FA291F-5DEE-44F4-82F2-51659E0F4E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0216" y="4068618"/>
                <a:ext cx="2483768" cy="1107996"/>
              </a:xfrm>
              <a:prstGeom prst="rect">
                <a:avLst/>
              </a:prstGeom>
              <a:blipFill>
                <a:blip r:embed="rId3"/>
                <a:stretch>
                  <a:fillRect l="-10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6C0D8EF9-84D2-4E3F-8A58-037ACD9F10EF}"/>
              </a:ext>
            </a:extLst>
          </p:cNvPr>
          <p:cNvSpPr/>
          <p:nvPr/>
        </p:nvSpPr>
        <p:spPr>
          <a:xfrm>
            <a:off x="2238376" y="3905250"/>
            <a:ext cx="4649713" cy="1755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34E0AF-9512-42E0-B54E-DDF5FF8E9410}"/>
              </a:ext>
            </a:extLst>
          </p:cNvPr>
          <p:cNvSpPr/>
          <p:nvPr/>
        </p:nvSpPr>
        <p:spPr>
          <a:xfrm>
            <a:off x="2238376" y="5660852"/>
            <a:ext cx="4649713" cy="93650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D52D7-F2BC-4C87-AF8E-35AA490B37EF}"/>
              </a:ext>
            </a:extLst>
          </p:cNvPr>
          <p:cNvSpPr/>
          <p:nvPr/>
        </p:nvSpPr>
        <p:spPr>
          <a:xfrm>
            <a:off x="1865437" y="3902199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F0F9FA8-AB56-4C66-B8D3-D5F2306B183A}"/>
              </a:ext>
            </a:extLst>
          </p:cNvPr>
          <p:cNvSpPr/>
          <p:nvPr/>
        </p:nvSpPr>
        <p:spPr>
          <a:xfrm>
            <a:off x="1843336" y="5660851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57929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18472"/>
            <a:ext cx="9143074" cy="599127"/>
            <a:chOff x="0" y="13335"/>
            <a:chExt cx="9144218" cy="599127"/>
          </a:xfrm>
        </p:grpSpPr>
        <p:sp>
          <p:nvSpPr>
            <p:cNvPr id="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4D</a:t>
              </a:r>
              <a:endParaRPr lang="en-GB" sz="32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95536" y="707368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71-72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1721245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08CE4B6-514F-9C44-B256-FA1A9A5F04E5}"/>
              </a:ext>
            </a:extLst>
          </p:cNvPr>
          <p:cNvSpPr txBox="1"/>
          <p:nvPr/>
        </p:nvSpPr>
        <p:spPr>
          <a:xfrm>
            <a:off x="611560" y="2690448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Q4-6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3343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Widescreen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2019-09-16T03:17:25Z</dcterms:modified>
</cp:coreProperties>
</file>