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25" r:id="rId10"/>
    <p:sldId id="62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20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8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43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886200" cy="5014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91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91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991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>
            <a:off x="5791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>
            <a:off x="7391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>
            <a:off x="8991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553200" y="2133600"/>
            <a:ext cx="609600" cy="228600"/>
            <a:chOff x="5029200" y="2133600"/>
            <a:chExt cx="609600" cy="22860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5029200" y="21336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5029200" y="21336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257800" y="23622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rot="16200000">
            <a:off x="7734300" y="1943100"/>
            <a:ext cx="609600" cy="228600"/>
            <a:chOff x="5334000" y="2971800"/>
            <a:chExt cx="609600" cy="228600"/>
          </a:xfrm>
        </p:grpSpPr>
        <p:cxnSp>
          <p:nvCxnSpPr>
            <p:cNvPr id="34" name="Straight Connector 33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 flipV="1">
            <a:off x="9753600" y="2362200"/>
            <a:ext cx="609600" cy="228600"/>
            <a:chOff x="5334000" y="2971800"/>
            <a:chExt cx="609600" cy="228600"/>
          </a:xfrm>
        </p:grpSpPr>
        <p:cxnSp>
          <p:nvCxnSpPr>
            <p:cNvPr id="40" name="Straight Connector 39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Arc 42"/>
          <p:cNvSpPr>
            <a:spLocks noChangeAspect="1"/>
          </p:cNvSpPr>
          <p:nvPr/>
        </p:nvSpPr>
        <p:spPr>
          <a:xfrm>
            <a:off x="8001000" y="1905000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8153400" y="2133600"/>
            <a:ext cx="609600" cy="228600"/>
            <a:chOff x="5334000" y="2971800"/>
            <a:chExt cx="609600" cy="228600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 rot="16200000">
            <a:off x="9334500" y="1943100"/>
            <a:ext cx="609600" cy="228600"/>
            <a:chOff x="5334000" y="2971800"/>
            <a:chExt cx="609600" cy="228600"/>
          </a:xfrm>
        </p:grpSpPr>
        <p:cxnSp>
          <p:nvCxnSpPr>
            <p:cNvPr id="49" name="Straight Connector 48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Connector 52"/>
          <p:cNvCxnSpPr/>
          <p:nvPr/>
        </p:nvCxnSpPr>
        <p:spPr>
          <a:xfrm flipV="1">
            <a:off x="8991600" y="1676400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162800" y="320040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Rotated 90° anticlockwise about (0,0)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832273" y="33528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Reflected in y = 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781800" y="1905001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96201" y="1828801"/>
            <a:ext cx="349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982200" y="2514601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5933584" y="55355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6200000">
            <a:off x="5895484" y="55736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330134" y="494973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7327258" y="5426527"/>
            <a:ext cx="175859" cy="228600"/>
            <a:chOff x="6629400" y="4876800"/>
            <a:chExt cx="175859" cy="2286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6830803" y="4969433"/>
            <a:ext cx="175859" cy="228600"/>
            <a:chOff x="6629400" y="4876800"/>
            <a:chExt cx="175859" cy="2286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7115571" y="565606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6330134" y="5421259"/>
            <a:ext cx="175859" cy="228600"/>
            <a:chOff x="6629400" y="4876800"/>
            <a:chExt cx="175859" cy="22860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6831318" y="4962623"/>
            <a:ext cx="175859" cy="228600"/>
            <a:chOff x="6629400" y="4876800"/>
            <a:chExt cx="175859" cy="228600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7028506" y="494523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094095" y="5656061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(-1,0)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8341922" y="4787980"/>
                <a:ext cx="1929631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𝑂𝑟𝑖𝑔𝑖𝑛𝑎𝑙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𝑝𝑎𝑖𝑟</m:t>
                      </m:r>
                      <m:r>
                        <a:rPr lang="en-US" sz="1400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922" y="4787980"/>
                <a:ext cx="1929631" cy="4515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8436763" y="5982567"/>
                <a:ext cx="1690335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𝑁𝑒𝑤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𝑝𝑎𝑖𝑟</m:t>
                      </m:r>
                      <m:r>
                        <a:rPr lang="en-US" sz="14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6763" y="5982567"/>
                <a:ext cx="1690335" cy="4515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5" name="Straight Arrow Connector 94"/>
          <p:cNvCxnSpPr/>
          <p:nvPr/>
        </p:nvCxnSpPr>
        <p:spPr>
          <a:xfrm rot="5400000" flipV="1">
            <a:off x="9080571" y="5584533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9360673" y="5321563"/>
            <a:ext cx="1250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GB" sz="1200">
                <a:solidFill>
                  <a:srgbClr val="FF0000"/>
                </a:solidFill>
                <a:latin typeface="Comic Sans MS" panose="030F0702030302020204" pitchFamily="66" charset="0"/>
              </a:rPr>
              <a:t>the coordinates!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2152650" y="6007852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650" y="6007852"/>
                <a:ext cx="1218282" cy="451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5984150" y="3960853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First transformation, the 90° anticlockwise rotation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635246" y="2362200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292975" y="2020228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014501" y="2369894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132887" y="2024075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132887" y="167640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789987" y="2351809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9836523" y="2147186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0192717" y="215488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504487" y="246384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9" name="Arc 108"/>
          <p:cNvSpPr>
            <a:spLocks noChangeAspect="1"/>
          </p:cNvSpPr>
          <p:nvPr/>
        </p:nvSpPr>
        <p:spPr>
          <a:xfrm>
            <a:off x="6840231" y="5198860"/>
            <a:ext cx="457200" cy="457200"/>
          </a:xfrm>
          <a:prstGeom prst="arc">
            <a:avLst/>
          </a:prstGeom>
          <a:ln w="190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>
            <a:spLocks noChangeAspect="1"/>
          </p:cNvSpPr>
          <p:nvPr/>
        </p:nvSpPr>
        <p:spPr>
          <a:xfrm rot="16200000">
            <a:off x="6533288" y="5196422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84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4" grpId="0"/>
      <p:bldP spid="55" grpId="0"/>
      <p:bldP spid="56" grpId="0"/>
      <p:bldP spid="57" grpId="0"/>
      <p:bldP spid="58" grpId="0"/>
      <p:bldP spid="63" grpId="0"/>
      <p:bldP spid="63" grpId="1"/>
      <p:bldP spid="70" grpId="0"/>
      <p:bldP spid="70" grpId="1"/>
      <p:bldP spid="91" grpId="0"/>
      <p:bldP spid="92" grpId="0"/>
      <p:bldP spid="93" grpId="0"/>
      <p:bldP spid="94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9" grpId="0" animBg="1"/>
      <p:bldP spid="1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Q8-11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Q12-14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388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886200" cy="5014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91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91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991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>
            <a:off x="57912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>
            <a:off x="73914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>
            <a:off x="8991600" y="2362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553200" y="2133600"/>
            <a:ext cx="609600" cy="228600"/>
            <a:chOff x="5029200" y="2133600"/>
            <a:chExt cx="609600" cy="22860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5029200" y="21336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5029200" y="21336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257800" y="23622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rot="16200000">
            <a:off x="7734300" y="1943100"/>
            <a:ext cx="609600" cy="228600"/>
            <a:chOff x="5334000" y="2971800"/>
            <a:chExt cx="609600" cy="228600"/>
          </a:xfrm>
        </p:grpSpPr>
        <p:cxnSp>
          <p:nvCxnSpPr>
            <p:cNvPr id="34" name="Straight Connector 33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 flipV="1">
            <a:off x="9753600" y="2362200"/>
            <a:ext cx="609600" cy="228600"/>
            <a:chOff x="5334000" y="2971800"/>
            <a:chExt cx="609600" cy="228600"/>
          </a:xfrm>
        </p:grpSpPr>
        <p:cxnSp>
          <p:nvCxnSpPr>
            <p:cNvPr id="40" name="Straight Connector 39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Arc 42"/>
          <p:cNvSpPr>
            <a:spLocks noChangeAspect="1"/>
          </p:cNvSpPr>
          <p:nvPr/>
        </p:nvSpPr>
        <p:spPr>
          <a:xfrm>
            <a:off x="8001000" y="1905000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8991600" y="1676400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162800" y="320040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Rotated 90° anticlockwise about (0,0)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832273" y="33528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Reflected in y = 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781800" y="1905001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96201" y="1828801"/>
            <a:ext cx="349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982200" y="2514601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5933584" y="55355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6200000">
            <a:off x="5895484" y="5573659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330134" y="494973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7327258" y="5426527"/>
            <a:ext cx="175859" cy="228600"/>
            <a:chOff x="6629400" y="4876800"/>
            <a:chExt cx="175859" cy="2286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6830803" y="4969433"/>
            <a:ext cx="175859" cy="228600"/>
            <a:chOff x="6629400" y="4876800"/>
            <a:chExt cx="175859" cy="2286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7115571" y="565606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6827838" y="4969433"/>
            <a:ext cx="175859" cy="228600"/>
            <a:chOff x="6629400" y="4876800"/>
            <a:chExt cx="175859" cy="228600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6325485" y="495141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115571" y="565606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8341922" y="4787980"/>
                <a:ext cx="1929631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𝑂𝑟𝑖𝑔𝑖𝑛𝑎𝑙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𝑝𝑎𝑖𝑟</m:t>
                      </m:r>
                      <m:r>
                        <a:rPr lang="en-US" sz="1400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922" y="4787980"/>
                <a:ext cx="1929631" cy="4515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8436762" y="5982567"/>
                <a:ext cx="15556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𝑁𝑒𝑤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𝑝𝑎𝑖𝑟</m:t>
                      </m:r>
                      <m:r>
                        <a:rPr lang="en-US" sz="1400" i="1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6762" y="5982567"/>
                <a:ext cx="1555682" cy="4515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5" name="Straight Arrow Connector 94"/>
          <p:cNvCxnSpPr/>
          <p:nvPr/>
        </p:nvCxnSpPr>
        <p:spPr>
          <a:xfrm rot="5400000" flipV="1">
            <a:off x="9080571" y="5584533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9360673" y="5321563"/>
            <a:ext cx="1250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GB" sz="1200">
                <a:solidFill>
                  <a:srgbClr val="FF0000"/>
                </a:solidFill>
                <a:latin typeface="Comic Sans MS" panose="030F0702030302020204" pitchFamily="66" charset="0"/>
              </a:rPr>
              <a:t>the coordinates!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601981" y="3898628"/>
            <a:ext cx="293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Second transformation, the reflection in y = x (remember use the standard starting coordinates)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635246" y="2362200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292975" y="2020228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014501" y="2369894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132887" y="2024075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132887" y="167640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789987" y="2351809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9836523" y="2147186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0192717" y="215488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504487" y="246384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7327257" y="5421259"/>
            <a:ext cx="175859" cy="228600"/>
            <a:chOff x="6629400" y="4876800"/>
            <a:chExt cx="175859" cy="228600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206871" y="6007852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871" y="6007852"/>
                <a:ext cx="1100108" cy="451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 flipV="1">
            <a:off x="6212750" y="4811167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8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152650" y="6007852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650" y="6007852"/>
                <a:ext cx="1218282" cy="451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178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3" grpId="1"/>
      <p:bldP spid="70" grpId="0"/>
      <p:bldP spid="70" grpId="1"/>
      <p:bldP spid="91" grpId="0"/>
      <p:bldP spid="92" grpId="0"/>
      <p:bldP spid="93" grpId="0"/>
      <p:bldP spid="94" grpId="0"/>
      <p:bldP spid="96" grpId="0"/>
      <p:bldP spid="98" grpId="0"/>
      <p:bldP spid="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8862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c) By finding a matrix product, find the single matrix that will perform a 90° anticlockwise rotation followed by a reflection in y =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8260" y="1905001"/>
            <a:ext cx="4616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It is important to note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acts first, and then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acts on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</a:p>
          <a:p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written as below…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871495" y="2487422"/>
                <a:ext cx="4796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𝑸𝑷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495" y="2487422"/>
                <a:ext cx="479618" cy="3077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954371" y="2403144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4371" y="2403144"/>
                <a:ext cx="1218282" cy="4515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963771" y="2403144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771" y="2403144"/>
                <a:ext cx="1100108" cy="451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868526" y="3360887"/>
                <a:ext cx="2283702" cy="468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526" y="3360887"/>
                <a:ext cx="2283702" cy="4687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361237" y="2886458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106953" y="288645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402307" y="2884969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9139117" y="28849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9434471" y="288348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89" name="Oval 88"/>
          <p:cNvSpPr/>
          <p:nvPr/>
        </p:nvSpPr>
        <p:spPr>
          <a:xfrm flipV="1">
            <a:off x="6217814" y="3376574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/>
          <p:cNvSpPr/>
          <p:nvPr/>
        </p:nvSpPr>
        <p:spPr>
          <a:xfrm flipV="1">
            <a:off x="5973266" y="3369365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 flipV="1">
            <a:off x="6217814" y="3594165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 flipV="1">
            <a:off x="5973266" y="3586956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/>
          <p:cNvSpPr/>
          <p:nvPr/>
        </p:nvSpPr>
        <p:spPr>
          <a:xfrm flipV="1">
            <a:off x="6877078" y="3601496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 flipV="1">
            <a:off x="6877078" y="3362156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/>
          <p:cNvSpPr/>
          <p:nvPr/>
        </p:nvSpPr>
        <p:spPr>
          <a:xfrm flipV="1">
            <a:off x="6484412" y="3608705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 flipV="1">
            <a:off x="6484412" y="3369365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71495" y="4035623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0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495" y="4035623"/>
                <a:ext cx="1389676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7530211" y="4034134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0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+(1×0)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211" y="4034134"/>
                <a:ext cx="1524328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5875372" y="4468099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+(0×1)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5372" y="4468099"/>
                <a:ext cx="1389676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7534088" y="4466610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+(0×0)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088" y="4466610"/>
                <a:ext cx="1524328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5875372" y="4876800"/>
                <a:ext cx="135819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𝑸𝑷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5372" y="4876800"/>
                <a:ext cx="1358192" cy="4515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3" name="Straight Arrow Connector 122"/>
          <p:cNvCxnSpPr/>
          <p:nvPr/>
        </p:nvCxnSpPr>
        <p:spPr>
          <a:xfrm>
            <a:off x="7490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rot="16200000">
            <a:off x="7490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9074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16200000">
            <a:off x="9074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8535618" y="5667392"/>
            <a:ext cx="175859" cy="228600"/>
            <a:chOff x="6629400" y="4876800"/>
            <a:chExt cx="175859" cy="228600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/>
          <p:cNvSpPr txBox="1"/>
          <p:nvPr/>
        </p:nvSpPr>
        <p:spPr>
          <a:xfrm>
            <a:off x="8342710" y="592746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613494" y="5230827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8166851" y="5281414"/>
            <a:ext cx="175859" cy="228600"/>
            <a:chOff x="6629400" y="4876800"/>
            <a:chExt cx="175859" cy="228600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10156414" y="5667391"/>
            <a:ext cx="175859" cy="228600"/>
            <a:chOff x="6629400" y="4876800"/>
            <a:chExt cx="175859" cy="228600"/>
          </a:xfrm>
        </p:grpSpPr>
        <p:cxnSp>
          <p:nvCxnSpPr>
            <p:cNvPr id="136" name="Straight Connector 13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TextBox 137"/>
          <p:cNvSpPr txBox="1"/>
          <p:nvPr/>
        </p:nvSpPr>
        <p:spPr>
          <a:xfrm>
            <a:off x="9975691" y="5927463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>
            <a:off x="9748594" y="6029908"/>
            <a:ext cx="175859" cy="228600"/>
            <a:chOff x="6629400" y="4876800"/>
            <a:chExt cx="175859" cy="228600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TextBox 141"/>
          <p:cNvSpPr txBox="1"/>
          <p:nvPr/>
        </p:nvSpPr>
        <p:spPr>
          <a:xfrm>
            <a:off x="9188588" y="6029909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(0,-1)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70736" y="5458526"/>
            <a:ext cx="16468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Consider how the original coordinates have moved…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is a reflection in the x-axis!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56492" y="5301025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492" y="5301025"/>
                <a:ext cx="1100108" cy="4515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102271" y="5301025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271" y="5301025"/>
                <a:ext cx="1218282" cy="4515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4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9" grpId="0"/>
      <p:bldP spid="80" grpId="0"/>
      <p:bldP spid="81" grpId="0"/>
      <p:bldP spid="9" grpId="0"/>
      <p:bldP spid="82" grpId="0"/>
      <p:bldP spid="83" grpId="0"/>
      <p:bldP spid="84" grpId="0"/>
      <p:bldP spid="85" grpId="0"/>
      <p:bldP spid="89" grpId="0" animBg="1"/>
      <p:bldP spid="89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5" grpId="2" animBg="1"/>
      <p:bldP spid="115" grpId="3" animBg="1"/>
      <p:bldP spid="116" grpId="0" animBg="1"/>
      <p:bldP spid="116" grpId="1" animBg="1"/>
      <p:bldP spid="116" grpId="2" animBg="1"/>
      <p:bldP spid="116" grpId="3" animBg="1"/>
      <p:bldP spid="117" grpId="0" animBg="1"/>
      <p:bldP spid="117" grpId="1" animBg="1"/>
      <p:bldP spid="117" grpId="2" animBg="1"/>
      <p:bldP spid="117" grpId="3" animBg="1"/>
      <p:bldP spid="118" grpId="0" animBg="1"/>
      <p:bldP spid="118" grpId="1" animBg="1"/>
      <p:bldP spid="118" grpId="2" animBg="1"/>
      <p:bldP spid="118" grpId="3" animBg="1"/>
      <p:bldP spid="10" grpId="0"/>
      <p:bldP spid="119" grpId="0"/>
      <p:bldP spid="120" grpId="0"/>
      <p:bldP spid="121" grpId="0"/>
      <p:bldP spid="122" grpId="0"/>
      <p:bldP spid="130" grpId="0"/>
      <p:bldP spid="131" grpId="0"/>
      <p:bldP spid="138" grpId="0"/>
      <p:bldP spid="1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6096000" y="1828800"/>
                <a:ext cx="135819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𝑸𝑷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828800"/>
                <a:ext cx="1358192" cy="4515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466068" y="1916100"/>
            <a:ext cx="2111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 </a:t>
            </a:r>
            <a:r>
              <a:rPr lang="en-GB" sz="1200" dirty="0">
                <a:latin typeface="Comic Sans MS" panose="030F0702030302020204" pitchFamily="66" charset="0"/>
              </a:rPr>
              <a:t>Reflection in the x-axis!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702465" y="2452301"/>
            <a:ext cx="2749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Think about our original diagrams…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7912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3914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9916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6200000">
            <a:off x="57912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>
            <a:off x="73914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6200000">
            <a:off x="8991600" y="3749922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6553200" y="3521322"/>
            <a:ext cx="609600" cy="228600"/>
            <a:chOff x="5029200" y="2133600"/>
            <a:chExt cx="609600" cy="228600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5029200" y="21336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 flipV="1">
              <a:off x="5029200" y="21336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5257800" y="23622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 rot="16200000">
            <a:off x="7734300" y="3330822"/>
            <a:ext cx="609600" cy="228600"/>
            <a:chOff x="5334000" y="2971800"/>
            <a:chExt cx="609600" cy="228600"/>
          </a:xfrm>
        </p:grpSpPr>
        <p:cxnSp>
          <p:nvCxnSpPr>
            <p:cNvPr id="65" name="Straight Connector 64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 flipV="1">
            <a:off x="9753600" y="3749922"/>
            <a:ext cx="609600" cy="228600"/>
            <a:chOff x="5334000" y="2971800"/>
            <a:chExt cx="609600" cy="228600"/>
          </a:xfrm>
        </p:grpSpPr>
        <p:cxnSp>
          <p:nvCxnSpPr>
            <p:cNvPr id="69" name="Straight Connector 68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Arc 71"/>
          <p:cNvSpPr>
            <a:spLocks noChangeAspect="1"/>
          </p:cNvSpPr>
          <p:nvPr/>
        </p:nvSpPr>
        <p:spPr>
          <a:xfrm>
            <a:off x="8001000" y="3292722"/>
            <a:ext cx="457200" cy="457200"/>
          </a:xfrm>
          <a:prstGeom prst="arc">
            <a:avLst/>
          </a:prstGeom>
          <a:ln w="19050">
            <a:solidFill>
              <a:srgbClr val="0000CC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53400" y="3521322"/>
            <a:ext cx="609600" cy="228600"/>
            <a:chOff x="5334000" y="2971800"/>
            <a:chExt cx="609600" cy="228600"/>
          </a:xfrm>
        </p:grpSpPr>
        <p:cxnSp>
          <p:nvCxnSpPr>
            <p:cNvPr id="74" name="Straight Connector 73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 rot="16200000">
            <a:off x="9334500" y="3330822"/>
            <a:ext cx="609600" cy="228600"/>
            <a:chOff x="5334000" y="2971800"/>
            <a:chExt cx="609600" cy="228600"/>
          </a:xfrm>
        </p:grpSpPr>
        <p:cxnSp>
          <p:nvCxnSpPr>
            <p:cNvPr id="86" name="Straight Connector 85"/>
            <p:cNvCxnSpPr/>
            <p:nvPr/>
          </p:nvCxnSpPr>
          <p:spPr>
            <a:xfrm flipH="1" flipV="1">
              <a:off x="5334000" y="2971800"/>
              <a:ext cx="228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 flipV="1">
              <a:off x="5334000" y="2971800"/>
              <a:ext cx="609600" cy="22860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5562600" y="3200400"/>
              <a:ext cx="38100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Straight Connector 89"/>
          <p:cNvCxnSpPr/>
          <p:nvPr/>
        </p:nvCxnSpPr>
        <p:spPr>
          <a:xfrm flipV="1">
            <a:off x="8991600" y="3064122"/>
            <a:ext cx="1447800" cy="1447800"/>
          </a:xfrm>
          <a:prstGeom prst="line">
            <a:avLst/>
          </a:prstGeom>
          <a:ln w="1905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7162800" y="458812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Rotated 90° anticlockwise about (0,0)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832273" y="4740523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Reflected in y = x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781800" y="3292723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696201" y="3216523"/>
            <a:ext cx="349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9982200" y="3902323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635246" y="3749922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292975" y="3407950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014501" y="3757616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132887" y="3411797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132887" y="306412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789987" y="3739531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836523" y="3534908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0192717" y="3542602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9504487" y="3851564"/>
            <a:ext cx="269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886853" y="5337928"/>
            <a:ext cx="4474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see that the overall effect is as above, a reflection in the x-axis!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8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8862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The points A(1,0), B(0,1) and C(2,0) are the vertices of a triangle T. The triangle T is rotated 90° anticlockwise around (0,0) and then the image T’ is reflected in the line y = x to obtain the triangle T’’.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>
                <a:latin typeface="Comic Sans MS" panose="030F0702030302020204" pitchFamily="66" charset="0"/>
              </a:rPr>
              <a:t>On separate diagrams, draw T, T’ and T’’</a:t>
            </a:r>
          </a:p>
          <a:p>
            <a:pPr algn="ctr">
              <a:buAutoNum type="alphaLcParenR"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200" dirty="0" err="1">
                <a:latin typeface="Comic Sans MS" panose="030F0702030302020204" pitchFamily="66" charset="0"/>
              </a:rPr>
              <a:t>i</a:t>
            </a:r>
            <a:r>
              <a:rPr lang="en-GB" sz="1200" dirty="0">
                <a:latin typeface="Comic Sans MS" panose="030F0702030302020204" pitchFamily="66" charset="0"/>
              </a:rPr>
              <a:t>) Find the matrix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latin typeface="Comic Sans MS" panose="030F0702030302020204" pitchFamily="66" charset="0"/>
              </a:rPr>
              <a:t>(T) = T’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</a:rPr>
              <a:t>          ii)  Find the matrix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 such that </a:t>
            </a:r>
            <a:r>
              <a:rPr lang="en-GB" sz="1200" b="1" dirty="0">
                <a:latin typeface="Comic Sans MS" panose="030F0702030302020204" pitchFamily="66" charset="0"/>
              </a:rPr>
              <a:t>Q</a:t>
            </a:r>
            <a:r>
              <a:rPr lang="en-GB" sz="1200" dirty="0">
                <a:latin typeface="Comic Sans MS" panose="030F0702030302020204" pitchFamily="66" charset="0"/>
              </a:rPr>
              <a:t>(T’) = T’’</a:t>
            </a:r>
          </a:p>
          <a:p>
            <a:pPr marL="0" indent="0" algn="ctr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asking you what matrix takes you from T to T’ and from T’ to T’’ respectively…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Consider coordinate changes…</a:t>
            </a:r>
          </a:p>
          <a:p>
            <a:pPr marL="0" indent="0" algn="ctr">
              <a:buNone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c) By finding a matrix product, find the single matrix that will perform a 90° anticlockwise rotation followed by a reflection in y =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156492" y="5301025"/>
                <a:ext cx="110010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𝑸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492" y="5301025"/>
                <a:ext cx="1100108" cy="4515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2102271" y="5301025"/>
                <a:ext cx="1218282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271" y="5301025"/>
                <a:ext cx="1218282" cy="451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144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72" grpId="0" animBg="1"/>
      <p:bldP spid="72" grpId="1" animBg="1"/>
      <p:bldP spid="91" grpId="0"/>
      <p:bldP spid="92" grpId="0"/>
      <p:bldP spid="93" grpId="0"/>
      <p:bldP spid="94" grpId="0"/>
      <p:bldP spid="94" grpId="1"/>
      <p:bldP spid="95" grpId="0"/>
      <p:bldP spid="96" grpId="0"/>
      <p:bldP spid="98" grpId="0"/>
      <p:bldP spid="99" grpId="0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4" grpId="0"/>
      <p:bldP spid="105" grpId="0"/>
      <p:bldP spid="1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886200" cy="51489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The following matrices represent three different transformations:</a:t>
            </a: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Find the matrix representing the transformation represented by </a:t>
            </a:r>
            <a:r>
              <a:rPr lang="en-GB" sz="1100" b="1" dirty="0">
                <a:latin typeface="Comic Sans MS" panose="030F0702030302020204" pitchFamily="66" charset="0"/>
              </a:rPr>
              <a:t>R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Q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P</a:t>
            </a:r>
            <a:r>
              <a:rPr lang="en-GB" sz="1100" dirty="0">
                <a:latin typeface="Comic Sans MS" panose="030F0702030302020204" pitchFamily="66" charset="0"/>
              </a:rPr>
              <a:t> and give a geometrical interpretation of this transformation.</a:t>
            </a: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Ensure you get the order correct!</a:t>
            </a: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acts first, is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which is then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Let us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 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first, then multiply the answer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Remember another option would be to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and multiply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by the answer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845841" y="2775819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841" y="2775819"/>
                <a:ext cx="1092094" cy="4515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030405" y="2768892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405" y="2768892"/>
                <a:ext cx="1092094" cy="4515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157135" y="2768892"/>
                <a:ext cx="1363002" cy="450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135" y="2768892"/>
                <a:ext cx="1363002" cy="450188"/>
              </a:xfrm>
              <a:prstGeom prst="rect">
                <a:avLst/>
              </a:prstGeom>
              <a:blipFill>
                <a:blip r:embed="rId4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78236" y="1607127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236" y="1607127"/>
                <a:ext cx="1092094" cy="451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62800" y="1600200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600200"/>
                <a:ext cx="1092094" cy="4515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75778" y="2461116"/>
                <a:ext cx="4796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78" y="2461116"/>
                <a:ext cx="479618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362581" y="208213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62800" y="208213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23862" y="2080642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60672" y="208064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56026" y="2079153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30906" y="2830801"/>
                <a:ext cx="2149050" cy="468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906" y="2830801"/>
                <a:ext cx="2149050" cy="4687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 flipV="1">
            <a:off x="6275887" y="2847308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 flipV="1">
            <a:off x="6021148" y="2853750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 flipV="1">
            <a:off x="6275887" y="3064899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 flipV="1">
            <a:off x="6021148" y="3071341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 flipV="1">
            <a:off x="6841699" y="3085881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 flipV="1">
            <a:off x="6841699" y="2846541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 flipV="1">
            <a:off x="6575101" y="3079439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 flipV="1">
            <a:off x="6575101" y="2840099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19377" y="3520008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+(1×0)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377" y="3520008"/>
                <a:ext cx="1389676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578093" y="3518519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093" y="3518519"/>
                <a:ext cx="1389676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35299" y="3945626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+(3×0)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5299" y="3945626"/>
                <a:ext cx="1389676" cy="307777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578092" y="3945627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+(3×1)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092" y="3945627"/>
                <a:ext cx="1389676" cy="307777"/>
              </a:xfrm>
              <a:prstGeom prst="rect">
                <a:avLst/>
              </a:prstGeom>
              <a:blipFill>
                <a:blip r:embed="rId1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75778" y="4419601"/>
                <a:ext cx="1223540" cy="450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78" y="4419601"/>
                <a:ext cx="1223540" cy="450829"/>
              </a:xfrm>
              <a:prstGeom prst="rect">
                <a:avLst/>
              </a:prstGeom>
              <a:blipFill>
                <a:blip r:embed="rId13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154447" y="5061776"/>
            <a:ext cx="3616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to multiply this matrix by </a:t>
            </a: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33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08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/>
      <p:bldP spid="29" grpId="0"/>
      <p:bldP spid="30" grpId="0"/>
      <p:bldP spid="31" grpId="0"/>
      <p:bldP spid="3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352450" y="2232399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86100" y="2232399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1" y="2230268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56811" y="223026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52165" y="2228779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84757" y="1628323"/>
                <a:ext cx="1223540" cy="450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757" y="1628323"/>
                <a:ext cx="1223540" cy="4508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108297" y="1628322"/>
                <a:ext cx="1363002" cy="450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297" y="1628322"/>
                <a:ext cx="1363002" cy="4501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828378" y="2621932"/>
                <a:ext cx="604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𝑷𝑸𝑹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378" y="2621932"/>
                <a:ext cx="604653" cy="307777"/>
              </a:xfrm>
              <a:prstGeom prst="rect">
                <a:avLst/>
              </a:prstGeom>
              <a:blipFill>
                <a:blip r:embed="rId4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28377" y="2957005"/>
                <a:ext cx="2418354" cy="468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377" y="2957005"/>
                <a:ext cx="2418354" cy="4687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 flipV="1">
            <a:off x="6164711" y="2949127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 flipV="1">
            <a:off x="5909972" y="2955569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 flipV="1">
            <a:off x="6164711" y="3166718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 flipV="1">
            <a:off x="5909972" y="3173160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 flipV="1">
            <a:off x="6964867" y="3198604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 flipV="1">
            <a:off x="6964867" y="2959264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 flipV="1">
            <a:off x="6538927" y="3198605"/>
            <a:ext cx="266598" cy="232131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 flipV="1">
            <a:off x="6538927" y="2959265"/>
            <a:ext cx="266598" cy="23213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62243" y="3607427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+(3×−1)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243" y="3607427"/>
                <a:ext cx="1524328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520959" y="3605938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+(3×−2)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959" y="3605938"/>
                <a:ext cx="1524328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878165" y="4033045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+(7×−1)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165" y="4033045"/>
                <a:ext cx="1524328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520958" y="4033046"/>
                <a:ext cx="1524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+(7×−2)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958" y="4033046"/>
                <a:ext cx="1524328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878166" y="4543313"/>
                <a:ext cx="1483227" cy="450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𝑷𝑸𝑹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166" y="4543313"/>
                <a:ext cx="1483227" cy="450829"/>
              </a:xfrm>
              <a:prstGeom prst="rect">
                <a:avLst/>
              </a:prstGeom>
              <a:blipFill>
                <a:blip r:embed="rId10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7490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>
            <a:off x="7490185" y="5781694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074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6200000">
            <a:off x="9074523" y="5781693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8535618" y="5667392"/>
            <a:ext cx="175859" cy="228600"/>
            <a:chOff x="6629400" y="4876800"/>
            <a:chExt cx="175859" cy="2286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8342710" y="592746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13494" y="5230827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8166851" y="5281414"/>
            <a:ext cx="175859" cy="228600"/>
            <a:chOff x="6629400" y="4876800"/>
            <a:chExt cx="175859" cy="2286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0156414" y="5667391"/>
            <a:ext cx="175859" cy="228600"/>
            <a:chOff x="6629400" y="4876800"/>
            <a:chExt cx="175859" cy="228600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9975691" y="5927463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9748594" y="6029908"/>
            <a:ext cx="175859" cy="228600"/>
            <a:chOff x="6629400" y="4876800"/>
            <a:chExt cx="175859" cy="228600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9188588" y="6029909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(0,-1)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2616" y="5304402"/>
            <a:ext cx="13453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90° rotation clockwise around (0,0)</a:t>
            </a:r>
          </a:p>
        </p:txBody>
      </p: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1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886200" cy="51489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anose="030F0702030302020204" pitchFamily="66" charset="0"/>
              </a:rPr>
              <a:t>You can use matrix products to represent combinations of transformations</a:t>
            </a:r>
            <a:endParaRPr lang="en-GB" sz="1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The following matrices represent three different transformations:</a:t>
            </a: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1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100" dirty="0">
                <a:latin typeface="Comic Sans MS" panose="030F0702030302020204" pitchFamily="66" charset="0"/>
              </a:rPr>
              <a:t>Find the matrix representing the transformation represented by </a:t>
            </a:r>
            <a:r>
              <a:rPr lang="en-GB" sz="1100" b="1" dirty="0">
                <a:latin typeface="Comic Sans MS" panose="030F0702030302020204" pitchFamily="66" charset="0"/>
              </a:rPr>
              <a:t>R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Q</a:t>
            </a:r>
            <a:r>
              <a:rPr lang="en-GB" sz="1100" dirty="0">
                <a:latin typeface="Comic Sans MS" panose="030F0702030302020204" pitchFamily="66" charset="0"/>
              </a:rPr>
              <a:t>, followed by </a:t>
            </a:r>
            <a:r>
              <a:rPr lang="en-GB" sz="1100" b="1" dirty="0">
                <a:latin typeface="Comic Sans MS" panose="030F0702030302020204" pitchFamily="66" charset="0"/>
              </a:rPr>
              <a:t>P</a:t>
            </a:r>
            <a:r>
              <a:rPr lang="en-GB" sz="1100" dirty="0">
                <a:latin typeface="Comic Sans MS" panose="030F0702030302020204" pitchFamily="66" charset="0"/>
              </a:rPr>
              <a:t> and give a geometrical interpretation of this transformation.</a:t>
            </a: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Ensure you get the order correct!</a:t>
            </a: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acts first, is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which is then acted on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</a:p>
          <a:p>
            <a:pPr algn="ctr">
              <a:buFont typeface="Wingdings"/>
              <a:buChar char="à"/>
            </a:pP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Let us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PQ 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first, then multiply the answer by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R</a:t>
            </a:r>
            <a:endParaRPr lang="en-GB" sz="11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1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Remember another option would be to calculate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QR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and multiply </a:t>
            </a:r>
            <a:r>
              <a:rPr lang="en-GB" sz="1100" b="1" dirty="0">
                <a:latin typeface="Comic Sans MS" panose="030F0702030302020204" pitchFamily="66" charset="0"/>
                <a:sym typeface="Wingdings" panose="05000000000000000000" pitchFamily="2" charset="2"/>
              </a:rPr>
              <a:t>P</a:t>
            </a:r>
            <a:r>
              <a:rPr lang="en-GB" sz="1100" dirty="0">
                <a:latin typeface="Comic Sans MS" panose="030F0702030302020204" pitchFamily="66" charset="0"/>
                <a:sym typeface="Wingdings" panose="05000000000000000000" pitchFamily="2" charset="2"/>
              </a:rPr>
              <a:t> by the answer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845841" y="2775819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𝑷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841" y="2775819"/>
                <a:ext cx="1092094" cy="4515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030405" y="2768892"/>
                <a:ext cx="1092094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405" y="2768892"/>
                <a:ext cx="1092094" cy="4515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157135" y="2768892"/>
                <a:ext cx="1363002" cy="450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/>
                        </a:rPr>
                        <m:t>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135" y="2768892"/>
                <a:ext cx="1363002" cy="450188"/>
              </a:xfrm>
              <a:prstGeom prst="rect">
                <a:avLst/>
              </a:prstGeom>
              <a:blipFill>
                <a:blip r:embed="rId1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01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32" grpId="0"/>
      <p:bldP spid="33" grpId="0"/>
      <p:bldP spid="34" grpId="0"/>
      <p:bldP spid="35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/>
      <p:bldP spid="45" grpId="0"/>
      <p:bldP spid="46" grpId="0"/>
      <p:bldP spid="47" grpId="0"/>
      <p:bldP spid="48" grpId="0"/>
      <p:bldP spid="56" grpId="0"/>
      <p:bldP spid="57" grpId="0"/>
      <p:bldP spid="64" grpId="0"/>
      <p:bldP spid="68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1"/>
                <a:ext cx="3886200" cy="5148943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matrix products to represent combinations of transformations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represents an enlargement with scale factor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followed by an anticlockwise rotation through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about the origin.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1"/>
                <a:ext cx="3886200" cy="5148943"/>
              </a:xfrm>
              <a:blipFill>
                <a:blip r:embed="rId2"/>
                <a:stretch>
                  <a:fillRect t="-246" r="-1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891815" y="1542643"/>
                <a:ext cx="446546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find the area scale factor by calculating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This can then be used to find the scale factor of enlargement.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815" y="1542643"/>
                <a:ext cx="4465469" cy="738664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49838" y="2591208"/>
                <a:ext cx="11710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838" y="2591208"/>
                <a:ext cx="1171026" cy="276999"/>
              </a:xfrm>
              <a:prstGeom prst="rect">
                <a:avLst/>
              </a:prstGeom>
              <a:blipFill>
                <a:blip r:embed="rId4"/>
                <a:stretch>
                  <a:fillRect l="-3226" r="-430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290069" y="3023288"/>
                <a:ext cx="89056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069" y="3023288"/>
                <a:ext cx="890565" cy="309637"/>
              </a:xfrm>
              <a:prstGeom prst="rect">
                <a:avLst/>
              </a:prstGeom>
              <a:blipFill>
                <a:blip r:embed="rId5"/>
                <a:stretch>
                  <a:fillRect r="-563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891814" y="3606871"/>
            <a:ext cx="4465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the scale factor of enlargement is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45355" y="4071572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355" y="4071572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5882" r="-8824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05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2" grpId="0"/>
      <p:bldP spid="73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1"/>
                <a:ext cx="3886200" cy="5148943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matrix products to represent combinations of transformations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represents an enlargement with scale factor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followed by an anticlockwise rotation through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about the origin.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1"/>
                <a:ext cx="3886200" cy="5148943"/>
              </a:xfrm>
              <a:blipFill>
                <a:blip r:embed="rId2"/>
                <a:stretch>
                  <a:fillRect t="-246" r="-1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91200" y="1680756"/>
                <a:ext cx="3741344" cy="4219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𝑜𝑡𝑎𝑡𝑖𝑜𝑛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𝑀𝑎𝑡𝑟𝑖𝑥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𝑛𝑙𝑎𝑟𝑔𝑒𝑚𝑒𝑛𝑡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𝑀𝑎𝑡𝑟𝑖𝑥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𝑣𝑒𝑟𝑎𝑙𝑙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𝑀𝑎𝑡𝑟𝑖𝑥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680756"/>
                <a:ext cx="3741344" cy="421975"/>
              </a:xfrm>
              <a:prstGeom prst="rect">
                <a:avLst/>
              </a:prstGeom>
              <a:blipFill>
                <a:blip r:embed="rId3"/>
                <a:stretch>
                  <a:fillRect t="-2941" b="-1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51863" y="2847704"/>
                <a:ext cx="1549463" cy="46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63" y="2847704"/>
                <a:ext cx="1549463" cy="462434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80217" y="2843350"/>
                <a:ext cx="925253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217" y="2843350"/>
                <a:ext cx="925253" cy="461921"/>
              </a:xfrm>
              <a:prstGeom prst="rect">
                <a:avLst/>
              </a:prstGeom>
              <a:blipFill>
                <a:blip r:embed="rId5"/>
                <a:stretch>
                  <a:fillRect l="-1351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133806" y="2795453"/>
                <a:ext cx="1650708" cy="517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806" y="2795453"/>
                <a:ext cx="1650708" cy="517193"/>
              </a:xfrm>
              <a:prstGeom prst="rect">
                <a:avLst/>
              </a:prstGeom>
              <a:blipFill>
                <a:blip r:embed="rId6"/>
                <a:stretch>
                  <a:fillRect l="-763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6287588" y="2255522"/>
            <a:ext cx="95794" cy="4441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28856" y="2225043"/>
            <a:ext cx="47898" cy="4571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065622" y="2220689"/>
            <a:ext cx="87087" cy="4963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27074" y="3653247"/>
                <a:ext cx="3262688" cy="517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074" y="3653247"/>
                <a:ext cx="3262688" cy="517193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9657806" y="3135087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9679577" y="2068287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9919064" y="2194560"/>
            <a:ext cx="818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849394" y="3061063"/>
            <a:ext cx="818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left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7178" y="3196046"/>
            <a:ext cx="3605349" cy="85207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99760" y="5059678"/>
                <a:ext cx="1364091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760" y="5059678"/>
                <a:ext cx="1364091" cy="275268"/>
              </a:xfrm>
              <a:prstGeom prst="rect">
                <a:avLst/>
              </a:prstGeom>
              <a:blipFill>
                <a:blip r:embed="rId8"/>
                <a:stretch>
                  <a:fillRect l="-2778" r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17326" y="5473336"/>
                <a:ext cx="1170641" cy="5172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326" y="5473336"/>
                <a:ext cx="1170641" cy="517257"/>
              </a:xfrm>
              <a:prstGeom prst="rect">
                <a:avLst/>
              </a:prstGeom>
              <a:blipFill>
                <a:blip r:embed="rId9"/>
                <a:stretch>
                  <a:fillRect l="-1075" r="-3226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91053" y="6244043"/>
                <a:ext cx="1501245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=13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22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053" y="6244043"/>
                <a:ext cx="1501245" cy="251800"/>
              </a:xfrm>
              <a:prstGeom prst="rect">
                <a:avLst/>
              </a:prstGeom>
              <a:blipFill>
                <a:blip r:embed="rId10"/>
                <a:stretch>
                  <a:fillRect l="-4202" t="-26316" r="-1681" b="-5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586651" y="5046616"/>
                <a:ext cx="1189364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6651" y="5046616"/>
                <a:ext cx="1189364" cy="275268"/>
              </a:xfrm>
              <a:prstGeom prst="rect">
                <a:avLst/>
              </a:prstGeom>
              <a:blipFill>
                <a:blip r:embed="rId11"/>
                <a:stretch>
                  <a:fillRect l="-3158" r="-3158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704218" y="5460274"/>
                <a:ext cx="961737" cy="5172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218" y="5460274"/>
                <a:ext cx="961737" cy="517257"/>
              </a:xfrm>
              <a:prstGeom prst="rect">
                <a:avLst/>
              </a:prstGeom>
              <a:blipFill>
                <a:blip r:embed="rId12"/>
                <a:stretch>
                  <a:fillRect l="-3896" r="-3896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577945" y="6230981"/>
                <a:ext cx="138743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13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7945" y="6230981"/>
                <a:ext cx="1387431" cy="251800"/>
              </a:xfrm>
              <a:prstGeom prst="rect">
                <a:avLst/>
              </a:prstGeom>
              <a:blipFill>
                <a:blip r:embed="rId13"/>
                <a:stretch>
                  <a:fillRect l="-4505" t="-20000" r="-180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6609807" y="3675017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8416835" y="3688080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609806" y="3918858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8408126" y="3940629"/>
            <a:ext cx="592183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717177" y="5055326"/>
            <a:ext cx="1371601" cy="3091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508274" y="5024846"/>
            <a:ext cx="1371601" cy="3091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860870" y="4371703"/>
            <a:ext cx="4040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sides and form equations. Remember there can sometimes be multiple answers!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276012" y="5804263"/>
                <a:ext cx="1336765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135</m:t>
                          </m:r>
                        </m:e>
                        <m:sup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012" y="5804263"/>
                <a:ext cx="1336765" cy="37555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45355" y="4071572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355" y="4071572"/>
                <a:ext cx="418384" cy="276999"/>
              </a:xfrm>
              <a:prstGeom prst="rect">
                <a:avLst/>
              </a:prstGeom>
              <a:blipFill>
                <a:blip r:embed="rId15"/>
                <a:stretch>
                  <a:fillRect l="-5882" r="-8824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37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24" grpId="0"/>
      <p:bldP spid="13" grpId="0" animBg="1"/>
      <p:bldP spid="26" grpId="0" animBg="1"/>
      <p:bldP spid="16" grpId="0"/>
      <p:bldP spid="28" grpId="0"/>
      <p:bldP spid="17" grpId="0" animBg="1"/>
      <p:bldP spid="17" grpId="1" animBg="1"/>
      <p:bldP spid="18" grpId="0"/>
      <p:bldP spid="31" grpId="0"/>
      <p:bldP spid="32" grpId="0"/>
      <p:bldP spid="33" grpId="0"/>
      <p:bldP spid="34" grpId="0"/>
      <p:bldP spid="35" grpId="0"/>
      <p:bldP spid="20" grpId="0" animBg="1"/>
      <p:bldP spid="20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2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5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1"/>
                <a:ext cx="3886200" cy="5148943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matrix products to represent combinations of transformations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represents an enlargement with scale factor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followed by an anticlockwise rotation through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about the origin.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1"/>
                <a:ext cx="3886200" cy="5148943"/>
              </a:xfrm>
              <a:blipFill>
                <a:blip r:embed="rId2"/>
                <a:stretch>
                  <a:fillRect t="-246" r="-1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891815" y="1542643"/>
                <a:ext cx="446546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find the area scale factor by calculating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This can then be used to find the scale factor of enlargement.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815" y="1542643"/>
                <a:ext cx="4465469" cy="738664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49838" y="2591208"/>
                <a:ext cx="11710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838" y="2591208"/>
                <a:ext cx="1171026" cy="276999"/>
              </a:xfrm>
              <a:prstGeom prst="rect">
                <a:avLst/>
              </a:prstGeom>
              <a:blipFill>
                <a:blip r:embed="rId4"/>
                <a:stretch>
                  <a:fillRect l="-3226" r="-430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290069" y="3023288"/>
                <a:ext cx="89056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069" y="3023288"/>
                <a:ext cx="890565" cy="309637"/>
              </a:xfrm>
              <a:prstGeom prst="rect">
                <a:avLst/>
              </a:prstGeom>
              <a:blipFill>
                <a:blip r:embed="rId5"/>
                <a:stretch>
                  <a:fillRect r="-563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891814" y="3606871"/>
            <a:ext cx="4465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the scale factor of enlargement is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45355" y="4071572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355" y="4071572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5882" r="-8824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91789" y="4264096"/>
            <a:ext cx="4465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Hang on a moment…</a:t>
            </a:r>
          </a:p>
          <a:p>
            <a:pPr algn="ctr"/>
            <a:endParaRPr lang="en-US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could also have had the answer    -4 above…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What would have happened if we used that? It is ok to do so??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3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1316</Words>
  <Application>Microsoft Office PowerPoint</Application>
  <PresentationFormat>Widescreen</PresentationFormat>
  <Paragraphs>289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Transformations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2019-08-26T05:10:29Z</dcterms:modified>
</cp:coreProperties>
</file>