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3" r:id="rId9"/>
    <p:sldId id="284" r:id="rId10"/>
    <p:sldId id="285" r:id="rId11"/>
    <p:sldId id="286" r:id="rId12"/>
    <p:sldId id="287" r:id="rId13"/>
    <p:sldId id="288" r:id="rId14"/>
    <p:sldId id="62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13" Type="http://schemas.openxmlformats.org/officeDocument/2006/relationships/image" Target="../media/image7.png"/><Relationship Id="rId3" Type="http://schemas.openxmlformats.org/officeDocument/2006/relationships/image" Target="../media/image131.png"/><Relationship Id="rId7" Type="http://schemas.openxmlformats.org/officeDocument/2006/relationships/image" Target="../media/image135.png"/><Relationship Id="rId12" Type="http://schemas.openxmlformats.org/officeDocument/2006/relationships/image" Target="../media/image1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10.png"/><Relationship Id="rId5" Type="http://schemas.openxmlformats.org/officeDocument/2006/relationships/image" Target="../media/image133.png"/><Relationship Id="rId15" Type="http://schemas.openxmlformats.org/officeDocument/2006/relationships/image" Target="../media/image9.png"/><Relationship Id="rId10" Type="http://schemas.openxmlformats.org/officeDocument/2006/relationships/image" Target="../media/image138.png"/><Relationship Id="rId4" Type="http://schemas.openxmlformats.org/officeDocument/2006/relationships/image" Target="../media/image132.png"/><Relationship Id="rId9" Type="http://schemas.openxmlformats.org/officeDocument/2006/relationships/image" Target="../media/image137.png"/><Relationship Id="rId1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png"/><Relationship Id="rId13" Type="http://schemas.openxmlformats.org/officeDocument/2006/relationships/image" Target="../media/image150.png"/><Relationship Id="rId18" Type="http://schemas.openxmlformats.org/officeDocument/2006/relationships/image" Target="../media/image155.png"/><Relationship Id="rId26" Type="http://schemas.openxmlformats.org/officeDocument/2006/relationships/image" Target="../media/image163.png"/><Relationship Id="rId39" Type="http://schemas.openxmlformats.org/officeDocument/2006/relationships/image" Target="../media/image9.png"/><Relationship Id="rId3" Type="http://schemas.openxmlformats.org/officeDocument/2006/relationships/image" Target="../media/image140.png"/><Relationship Id="rId21" Type="http://schemas.openxmlformats.org/officeDocument/2006/relationships/image" Target="../media/image158.png"/><Relationship Id="rId34" Type="http://schemas.openxmlformats.org/officeDocument/2006/relationships/image" Target="../media/image170.png"/><Relationship Id="rId7" Type="http://schemas.openxmlformats.org/officeDocument/2006/relationships/image" Target="../media/image144.png"/><Relationship Id="rId12" Type="http://schemas.openxmlformats.org/officeDocument/2006/relationships/image" Target="../media/image149.png"/><Relationship Id="rId17" Type="http://schemas.openxmlformats.org/officeDocument/2006/relationships/image" Target="../media/image154.png"/><Relationship Id="rId25" Type="http://schemas.openxmlformats.org/officeDocument/2006/relationships/image" Target="../media/image162.png"/><Relationship Id="rId33" Type="http://schemas.openxmlformats.org/officeDocument/2006/relationships/image" Target="../media/image169.png"/><Relationship Id="rId38" Type="http://schemas.openxmlformats.org/officeDocument/2006/relationships/image" Target="../media/image8.png"/><Relationship Id="rId2" Type="http://schemas.openxmlformats.org/officeDocument/2006/relationships/image" Target="../media/image139.png"/><Relationship Id="rId16" Type="http://schemas.openxmlformats.org/officeDocument/2006/relationships/image" Target="../media/image153.png"/><Relationship Id="rId20" Type="http://schemas.openxmlformats.org/officeDocument/2006/relationships/image" Target="../media/image157.png"/><Relationship Id="rId29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3.png"/><Relationship Id="rId11" Type="http://schemas.openxmlformats.org/officeDocument/2006/relationships/image" Target="../media/image148.png"/><Relationship Id="rId24" Type="http://schemas.openxmlformats.org/officeDocument/2006/relationships/image" Target="../media/image161.png"/><Relationship Id="rId32" Type="http://schemas.openxmlformats.org/officeDocument/2006/relationships/image" Target="../media/image168.png"/><Relationship Id="rId37" Type="http://schemas.openxmlformats.org/officeDocument/2006/relationships/image" Target="../media/image7.png"/><Relationship Id="rId5" Type="http://schemas.openxmlformats.org/officeDocument/2006/relationships/image" Target="../media/image142.png"/><Relationship Id="rId15" Type="http://schemas.openxmlformats.org/officeDocument/2006/relationships/image" Target="../media/image152.png"/><Relationship Id="rId23" Type="http://schemas.openxmlformats.org/officeDocument/2006/relationships/image" Target="../media/image160.png"/><Relationship Id="rId28" Type="http://schemas.openxmlformats.org/officeDocument/2006/relationships/image" Target="../media/image165.png"/><Relationship Id="rId36" Type="http://schemas.openxmlformats.org/officeDocument/2006/relationships/image" Target="../media/image11.png"/><Relationship Id="rId10" Type="http://schemas.openxmlformats.org/officeDocument/2006/relationships/image" Target="../media/image147.png"/><Relationship Id="rId19" Type="http://schemas.openxmlformats.org/officeDocument/2006/relationships/image" Target="../media/image156.png"/><Relationship Id="rId31" Type="http://schemas.openxmlformats.org/officeDocument/2006/relationships/image" Target="../media/image167.png"/><Relationship Id="rId4" Type="http://schemas.openxmlformats.org/officeDocument/2006/relationships/image" Target="../media/image141.png"/><Relationship Id="rId9" Type="http://schemas.openxmlformats.org/officeDocument/2006/relationships/image" Target="../media/image146.png"/><Relationship Id="rId14" Type="http://schemas.openxmlformats.org/officeDocument/2006/relationships/image" Target="../media/image151.png"/><Relationship Id="rId22" Type="http://schemas.openxmlformats.org/officeDocument/2006/relationships/image" Target="../media/image159.png"/><Relationship Id="rId27" Type="http://schemas.openxmlformats.org/officeDocument/2006/relationships/image" Target="../media/image164.png"/><Relationship Id="rId30" Type="http://schemas.openxmlformats.org/officeDocument/2006/relationships/image" Target="../media/image166.png"/><Relationship Id="rId35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13" Type="http://schemas.openxmlformats.org/officeDocument/2006/relationships/image" Target="../media/image10.png"/><Relationship Id="rId3" Type="http://schemas.openxmlformats.org/officeDocument/2006/relationships/image" Target="../media/image171.png"/><Relationship Id="rId7" Type="http://schemas.openxmlformats.org/officeDocument/2006/relationships/image" Target="../media/image175.png"/><Relationship Id="rId12" Type="http://schemas.openxmlformats.org/officeDocument/2006/relationships/image" Target="../media/image180.png"/><Relationship Id="rId17" Type="http://schemas.openxmlformats.org/officeDocument/2006/relationships/image" Target="../media/image9.png"/><Relationship Id="rId2" Type="http://schemas.openxmlformats.org/officeDocument/2006/relationships/image" Target="../media/image139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4.png"/><Relationship Id="rId11" Type="http://schemas.openxmlformats.org/officeDocument/2006/relationships/image" Target="../media/image179.png"/><Relationship Id="rId5" Type="http://schemas.openxmlformats.org/officeDocument/2006/relationships/image" Target="../media/image173.png"/><Relationship Id="rId15" Type="http://schemas.openxmlformats.org/officeDocument/2006/relationships/image" Target="../media/image7.png"/><Relationship Id="rId10" Type="http://schemas.openxmlformats.org/officeDocument/2006/relationships/image" Target="../media/image178.png"/><Relationship Id="rId4" Type="http://schemas.openxmlformats.org/officeDocument/2006/relationships/image" Target="../media/image172.png"/><Relationship Id="rId9" Type="http://schemas.openxmlformats.org/officeDocument/2006/relationships/image" Target="../media/image177.png"/><Relationship Id="rId1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8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9.png"/><Relationship Id="rId5" Type="http://schemas.openxmlformats.org/officeDocument/2006/relationships/image" Target="../media/image15.png"/><Relationship Id="rId10" Type="http://schemas.openxmlformats.org/officeDocument/2006/relationships/image" Target="../media/image8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11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10.png"/><Relationship Id="rId2" Type="http://schemas.openxmlformats.org/officeDocument/2006/relationships/image" Target="../media/image17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8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1.png"/><Relationship Id="rId3" Type="http://schemas.openxmlformats.org/officeDocument/2006/relationships/image" Target="../media/image28.png"/><Relationship Id="rId21" Type="http://schemas.openxmlformats.org/officeDocument/2006/relationships/image" Target="../media/image46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50.png"/><Relationship Id="rId33" Type="http://schemas.openxmlformats.org/officeDocument/2006/relationships/image" Target="../media/image9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29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24" Type="http://schemas.openxmlformats.org/officeDocument/2006/relationships/image" Target="../media/image49.png"/><Relationship Id="rId32" Type="http://schemas.openxmlformats.org/officeDocument/2006/relationships/image" Target="../media/image8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23" Type="http://schemas.openxmlformats.org/officeDocument/2006/relationships/image" Target="../media/image48.png"/><Relationship Id="rId28" Type="http://schemas.openxmlformats.org/officeDocument/2006/relationships/image" Target="../media/image53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31" Type="http://schemas.openxmlformats.org/officeDocument/2006/relationships/image" Target="../media/image7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Relationship Id="rId27" Type="http://schemas.openxmlformats.org/officeDocument/2006/relationships/image" Target="../media/image52.png"/><Relationship Id="rId30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7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1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10.png"/><Relationship Id="rId5" Type="http://schemas.openxmlformats.org/officeDocument/2006/relationships/image" Target="../media/image57.png"/><Relationship Id="rId15" Type="http://schemas.openxmlformats.org/officeDocument/2006/relationships/image" Target="../media/image9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.png"/><Relationship Id="rId3" Type="http://schemas.openxmlformats.org/officeDocument/2006/relationships/image" Target="../media/image55.png"/><Relationship Id="rId7" Type="http://schemas.openxmlformats.org/officeDocument/2006/relationships/image" Target="../media/image64.png"/><Relationship Id="rId12" Type="http://schemas.openxmlformats.org/officeDocument/2006/relationships/image" Target="../media/image1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10.png"/><Relationship Id="rId5" Type="http://schemas.openxmlformats.org/officeDocument/2006/relationships/image" Target="../media/image63.png"/><Relationship Id="rId15" Type="http://schemas.openxmlformats.org/officeDocument/2006/relationships/image" Target="../media/image9.png"/><Relationship Id="rId10" Type="http://schemas.openxmlformats.org/officeDocument/2006/relationships/image" Target="../media/image67.png"/><Relationship Id="rId4" Type="http://schemas.openxmlformats.org/officeDocument/2006/relationships/image" Target="../media/image56.png"/><Relationship Id="rId9" Type="http://schemas.openxmlformats.org/officeDocument/2006/relationships/image" Target="../media/image66.png"/><Relationship Id="rId1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.png"/><Relationship Id="rId3" Type="http://schemas.openxmlformats.org/officeDocument/2006/relationships/image" Target="../media/image55.png"/><Relationship Id="rId7" Type="http://schemas.openxmlformats.org/officeDocument/2006/relationships/image" Target="../media/image69.png"/><Relationship Id="rId12" Type="http://schemas.openxmlformats.org/officeDocument/2006/relationships/image" Target="../media/image1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10.png"/><Relationship Id="rId5" Type="http://schemas.openxmlformats.org/officeDocument/2006/relationships/image" Target="../media/image68.png"/><Relationship Id="rId15" Type="http://schemas.openxmlformats.org/officeDocument/2006/relationships/image" Target="../media/image9.png"/><Relationship Id="rId10" Type="http://schemas.openxmlformats.org/officeDocument/2006/relationships/image" Target="../media/image72.png"/><Relationship Id="rId4" Type="http://schemas.openxmlformats.org/officeDocument/2006/relationships/image" Target="../media/image56.png"/><Relationship Id="rId9" Type="http://schemas.openxmlformats.org/officeDocument/2006/relationships/image" Target="../media/image71.png"/><Relationship Id="rId1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3.png"/><Relationship Id="rId18" Type="http://schemas.openxmlformats.org/officeDocument/2006/relationships/image" Target="../media/image88.png"/><Relationship Id="rId26" Type="http://schemas.openxmlformats.org/officeDocument/2006/relationships/image" Target="../media/image96.png"/><Relationship Id="rId39" Type="http://schemas.openxmlformats.org/officeDocument/2006/relationships/image" Target="../media/image105.png"/><Relationship Id="rId3" Type="http://schemas.openxmlformats.org/officeDocument/2006/relationships/image" Target="../media/image74.png"/><Relationship Id="rId21" Type="http://schemas.openxmlformats.org/officeDocument/2006/relationships/image" Target="../media/image91.png"/><Relationship Id="rId34" Type="http://schemas.openxmlformats.org/officeDocument/2006/relationships/image" Target="../media/image101.png"/><Relationship Id="rId42" Type="http://schemas.openxmlformats.org/officeDocument/2006/relationships/image" Target="../media/image108.png"/><Relationship Id="rId47" Type="http://schemas.openxmlformats.org/officeDocument/2006/relationships/image" Target="../media/image112.png"/><Relationship Id="rId50" Type="http://schemas.openxmlformats.org/officeDocument/2006/relationships/image" Target="../media/image10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17" Type="http://schemas.openxmlformats.org/officeDocument/2006/relationships/image" Target="../media/image87.png"/><Relationship Id="rId25" Type="http://schemas.openxmlformats.org/officeDocument/2006/relationships/image" Target="../media/image95.png"/><Relationship Id="rId33" Type="http://schemas.openxmlformats.org/officeDocument/2006/relationships/image" Target="../media/image42.png"/><Relationship Id="rId38" Type="http://schemas.openxmlformats.org/officeDocument/2006/relationships/image" Target="../media/image50.png"/><Relationship Id="rId46" Type="http://schemas.openxmlformats.org/officeDocument/2006/relationships/image" Target="../media/image36.png"/><Relationship Id="rId2" Type="http://schemas.openxmlformats.org/officeDocument/2006/relationships/image" Target="../media/image73.png"/><Relationship Id="rId16" Type="http://schemas.openxmlformats.org/officeDocument/2006/relationships/image" Target="../media/image86.png"/><Relationship Id="rId20" Type="http://schemas.openxmlformats.org/officeDocument/2006/relationships/image" Target="../media/image90.png"/><Relationship Id="rId29" Type="http://schemas.openxmlformats.org/officeDocument/2006/relationships/image" Target="../media/image47.png"/><Relationship Id="rId41" Type="http://schemas.openxmlformats.org/officeDocument/2006/relationships/image" Target="../media/image107.png"/><Relationship Id="rId5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24" Type="http://schemas.openxmlformats.org/officeDocument/2006/relationships/image" Target="../media/image94.png"/><Relationship Id="rId32" Type="http://schemas.openxmlformats.org/officeDocument/2006/relationships/image" Target="../media/image100.png"/><Relationship Id="rId37" Type="http://schemas.openxmlformats.org/officeDocument/2006/relationships/image" Target="../media/image104.png"/><Relationship Id="rId40" Type="http://schemas.openxmlformats.org/officeDocument/2006/relationships/image" Target="../media/image106.png"/><Relationship Id="rId45" Type="http://schemas.openxmlformats.org/officeDocument/2006/relationships/image" Target="../media/image111.png"/><Relationship Id="rId53" Type="http://schemas.openxmlformats.org/officeDocument/2006/relationships/image" Target="../media/image8.png"/><Relationship Id="rId5" Type="http://schemas.openxmlformats.org/officeDocument/2006/relationships/image" Target="../media/image75.png"/><Relationship Id="rId15" Type="http://schemas.openxmlformats.org/officeDocument/2006/relationships/image" Target="../media/image85.png"/><Relationship Id="rId23" Type="http://schemas.openxmlformats.org/officeDocument/2006/relationships/image" Target="../media/image93.png"/><Relationship Id="rId28" Type="http://schemas.openxmlformats.org/officeDocument/2006/relationships/image" Target="../media/image98.png"/><Relationship Id="rId36" Type="http://schemas.openxmlformats.org/officeDocument/2006/relationships/image" Target="../media/image103.png"/><Relationship Id="rId49" Type="http://schemas.openxmlformats.org/officeDocument/2006/relationships/image" Target="../media/image114.png"/><Relationship Id="rId10" Type="http://schemas.openxmlformats.org/officeDocument/2006/relationships/image" Target="../media/image80.png"/><Relationship Id="rId19" Type="http://schemas.openxmlformats.org/officeDocument/2006/relationships/image" Target="../media/image89.png"/><Relationship Id="rId31" Type="http://schemas.openxmlformats.org/officeDocument/2006/relationships/image" Target="../media/image99.png"/><Relationship Id="rId44" Type="http://schemas.openxmlformats.org/officeDocument/2006/relationships/image" Target="../media/image110.png"/><Relationship Id="rId52" Type="http://schemas.openxmlformats.org/officeDocument/2006/relationships/image" Target="../media/image7.png"/><Relationship Id="rId4" Type="http://schemas.openxmlformats.org/officeDocument/2006/relationships/image" Target="../media/image41.png"/><Relationship Id="rId9" Type="http://schemas.openxmlformats.org/officeDocument/2006/relationships/image" Target="../media/image79.png"/><Relationship Id="rId14" Type="http://schemas.openxmlformats.org/officeDocument/2006/relationships/image" Target="../media/image84.png"/><Relationship Id="rId22" Type="http://schemas.openxmlformats.org/officeDocument/2006/relationships/image" Target="../media/image92.png"/><Relationship Id="rId27" Type="http://schemas.openxmlformats.org/officeDocument/2006/relationships/image" Target="../media/image97.png"/><Relationship Id="rId30" Type="http://schemas.openxmlformats.org/officeDocument/2006/relationships/image" Target="../media/image43.png"/><Relationship Id="rId35" Type="http://schemas.openxmlformats.org/officeDocument/2006/relationships/image" Target="../media/image102.png"/><Relationship Id="rId43" Type="http://schemas.openxmlformats.org/officeDocument/2006/relationships/image" Target="../media/image109.png"/><Relationship Id="rId48" Type="http://schemas.openxmlformats.org/officeDocument/2006/relationships/image" Target="../media/image113.png"/><Relationship Id="rId8" Type="http://schemas.openxmlformats.org/officeDocument/2006/relationships/image" Target="../media/image78.png"/><Relationship Id="rId5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25.png"/><Relationship Id="rId18" Type="http://schemas.openxmlformats.org/officeDocument/2006/relationships/image" Target="../media/image130.png"/><Relationship Id="rId3" Type="http://schemas.openxmlformats.org/officeDocument/2006/relationships/image" Target="../media/image115.png"/><Relationship Id="rId21" Type="http://schemas.openxmlformats.org/officeDocument/2006/relationships/image" Target="../media/image7.png"/><Relationship Id="rId7" Type="http://schemas.openxmlformats.org/officeDocument/2006/relationships/image" Target="../media/image119.png"/><Relationship Id="rId12" Type="http://schemas.openxmlformats.org/officeDocument/2006/relationships/image" Target="../media/image124.png"/><Relationship Id="rId17" Type="http://schemas.openxmlformats.org/officeDocument/2006/relationships/image" Target="../media/image129.png"/><Relationship Id="rId2" Type="http://schemas.openxmlformats.org/officeDocument/2006/relationships/image" Target="../media/image76.png"/><Relationship Id="rId16" Type="http://schemas.openxmlformats.org/officeDocument/2006/relationships/image" Target="../media/image128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3.png"/><Relationship Id="rId5" Type="http://schemas.openxmlformats.org/officeDocument/2006/relationships/image" Target="../media/image117.png"/><Relationship Id="rId15" Type="http://schemas.openxmlformats.org/officeDocument/2006/relationships/image" Target="../media/image127.png"/><Relationship Id="rId23" Type="http://schemas.openxmlformats.org/officeDocument/2006/relationships/image" Target="../media/image9.png"/><Relationship Id="rId10" Type="http://schemas.openxmlformats.org/officeDocument/2006/relationships/image" Target="../media/image122.png"/><Relationship Id="rId19" Type="http://schemas.openxmlformats.org/officeDocument/2006/relationships/image" Target="../media/image10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Relationship Id="rId14" Type="http://schemas.openxmlformats.org/officeDocument/2006/relationships/image" Target="../media/image126.png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sum of a sequence of squared numbers is given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And the formula for the sum of a sequence of cubes is: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will see proofs for these in chapter 8!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1" y="3124200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1" y="3124200"/>
                <a:ext cx="747063" cy="763222"/>
              </a:xfrm>
              <a:prstGeom prst="rect">
                <a:avLst/>
              </a:prstGeom>
              <a:blipFill>
                <a:blip r:embed="rId2"/>
                <a:stretch>
                  <a:fillRect l="-89831" t="-100000" r="-22034" b="-15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71849" y="3212276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849" y="3212276"/>
                <a:ext cx="1975092" cy="561372"/>
              </a:xfrm>
              <a:prstGeom prst="rect">
                <a:avLst/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97877" y="4651169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877" y="4651169"/>
                <a:ext cx="747063" cy="763222"/>
              </a:xfrm>
              <a:prstGeom prst="rect">
                <a:avLst/>
              </a:prstGeom>
              <a:blipFill>
                <a:blip r:embed="rId4"/>
                <a:stretch>
                  <a:fillRect l="-86667" t="-100000" r="-20000" b="-157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41172" y="4727370"/>
                <a:ext cx="1453796" cy="606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6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172" y="4727370"/>
                <a:ext cx="1453796" cy="6066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17424" y="3234049"/>
                <a:ext cx="2223365" cy="514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𝑜𝑟</m:t>
                      </m:r>
                      <m:r>
                        <a:rPr lang="en-US" sz="1600" i="1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600" i="1">
                          <a:latin typeface="Cambria Math"/>
                        </a:rPr>
                        <m:t>(</m:t>
                      </m:r>
                      <m:r>
                        <a:rPr lang="en-US" sz="1600" i="1">
                          <a:latin typeface="Cambria Math"/>
                        </a:rPr>
                        <m:t>𝑛</m:t>
                      </m:r>
                      <m:r>
                        <a:rPr lang="en-US" sz="1600" i="1">
                          <a:latin typeface="Cambria Math"/>
                        </a:rPr>
                        <m:t>+1)(2</m:t>
                      </m:r>
                      <m:r>
                        <a:rPr lang="en-US" sz="1600" i="1">
                          <a:latin typeface="Cambria Math"/>
                        </a:rPr>
                        <m:t>𝑛</m:t>
                      </m:r>
                      <m:r>
                        <a:rPr lang="en-US" sz="16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424" y="3234049"/>
                <a:ext cx="2223365" cy="514051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97929" y="4728360"/>
                <a:ext cx="1702069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𝑜𝑟</m:t>
                      </m:r>
                      <m:r>
                        <a:rPr lang="en-US" sz="1600" i="1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929" y="4728360"/>
                <a:ext cx="1702069" cy="584840"/>
              </a:xfrm>
              <a:prstGeom prst="rect">
                <a:avLst/>
              </a:prstGeom>
              <a:blipFill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8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9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0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1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12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85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26" grpId="0" animBg="1"/>
      <p:bldP spid="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14601" y="2819401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+4)(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2819401"/>
                <a:ext cx="2795317" cy="679353"/>
              </a:xfrm>
              <a:prstGeom prst="rect">
                <a:avLst/>
              </a:prstGeom>
              <a:blipFill>
                <a:blip r:embed="rId2"/>
                <a:stretch>
                  <a:fillRect l="-19910" t="-96296" b="-15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6629400" y="1676401"/>
                <a:ext cx="16272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−2=418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1676401"/>
                <a:ext cx="162720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77000" y="2133601"/>
                <a:ext cx="15510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−420=0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133601"/>
                <a:ext cx="155100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172201" y="2590801"/>
                <a:ext cx="1857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−20)(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+21)=0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2590801"/>
                <a:ext cx="1857753" cy="307777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24601" y="3200401"/>
                <a:ext cx="15856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=20   </m:t>
                      </m:r>
                      <m:r>
                        <a:rPr lang="en-GB" sz="1400" i="1">
                          <a:latin typeface="Cambria Math"/>
                        </a:rPr>
                        <m:t>𝑜𝑟</m:t>
                      </m:r>
                      <m:r>
                        <a:rPr lang="en-GB" sz="1400" i="1">
                          <a:latin typeface="Cambria Math"/>
                        </a:rPr>
                        <m:t>   −21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3200401"/>
                <a:ext cx="1585627" cy="307777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400800" y="3200400"/>
            <a:ext cx="6096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96001" y="4343401"/>
                <a:ext cx="1291379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400" i="1">
                              <a:latin typeface="Cambria Math"/>
                            </a:rPr>
                            <m:t>20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4343401"/>
                <a:ext cx="1291379" cy="696857"/>
              </a:xfrm>
              <a:prstGeom prst="rect">
                <a:avLst/>
              </a:prstGeom>
              <a:blipFill>
                <a:blip r:embed="rId7"/>
                <a:stretch>
                  <a:fillRect l="-44118" t="-91071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96001" y="5181600"/>
                <a:ext cx="1678793" cy="461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+4)(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5181600"/>
                <a:ext cx="1678793" cy="461280"/>
              </a:xfrm>
              <a:prstGeom prst="rect">
                <a:avLst/>
              </a:prstGeom>
              <a:blipFill>
                <a:blip r:embed="rId8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6000" y="5715001"/>
                <a:ext cx="195810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20</m:t>
                      </m:r>
                      <m:r>
                        <a:rPr lang="en-US" sz="1400" i="1">
                          <a:latin typeface="Cambria Math"/>
                        </a:rPr>
                        <m:t>+4)(</m:t>
                      </m:r>
                      <m:r>
                        <a:rPr lang="en-GB" sz="1400" i="1">
                          <a:latin typeface="Cambria Math"/>
                        </a:rPr>
                        <m:t>20</m:t>
                      </m:r>
                      <m:r>
                        <a:rPr lang="en-US" sz="14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715001"/>
                <a:ext cx="1958100" cy="497059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096000" y="6400801"/>
                <a:ext cx="806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3040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6400801"/>
                <a:ext cx="80682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8077201" y="1828801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8458200" y="1905001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418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8077200" y="2286000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8077200" y="2743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7620000" y="4724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7848600" y="5410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7848600" y="6019800"/>
            <a:ext cx="3810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382000" y="2362201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382000" y="28194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2 answers, only 1 is possible though!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01000" y="48006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use the formula we were given!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0" y="3810001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we are finding the sum of the first 20 terms of the sequence!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153400" y="55626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229600" y="61722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1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12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3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4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5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233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30" grpId="0"/>
      <p:bldP spid="31" grpId="0"/>
      <p:bldP spid="32" grpId="0"/>
      <p:bldP spid="7" grpId="0" animBg="1"/>
      <p:bldP spid="34" grpId="0"/>
      <p:bldP spid="35" grpId="0"/>
      <p:bldP spid="36" grpId="0"/>
      <p:bldP spid="37" grpId="0"/>
      <p:bldP spid="38" grpId="0" animBg="1"/>
      <p:bldP spid="39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24201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+3)(2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1" y="2819400"/>
                <a:ext cx="1566263" cy="595484"/>
              </a:xfrm>
              <a:prstGeom prst="rect">
                <a:avLst/>
              </a:prstGeom>
              <a:blipFill>
                <a:blip r:embed="rId2"/>
                <a:stretch>
                  <a:fillRect l="-29032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81201" y="3657600"/>
                <a:ext cx="151426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+5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1" y="3657600"/>
                <a:ext cx="1514261" cy="595484"/>
              </a:xfrm>
              <a:prstGeom prst="rect">
                <a:avLst/>
              </a:prstGeom>
              <a:blipFill>
                <a:blip r:embed="rId3"/>
                <a:stretch>
                  <a:fillRect l="-31092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81200" y="4419600"/>
                <a:ext cx="1462260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−3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19600"/>
                <a:ext cx="1462260" cy="595484"/>
              </a:xfrm>
              <a:prstGeom prst="rect">
                <a:avLst/>
              </a:prstGeom>
              <a:blipFill>
                <a:blip r:embed="rId4"/>
                <a:stretch>
                  <a:fillRect l="-32174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81201" y="5181600"/>
                <a:ext cx="71994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1" y="5181600"/>
                <a:ext cx="719941" cy="595484"/>
              </a:xfrm>
              <a:prstGeom prst="rect">
                <a:avLst/>
              </a:prstGeom>
              <a:blipFill>
                <a:blip r:embed="rId5"/>
                <a:stretch>
                  <a:fillRect l="-50877" t="-95745" r="-12281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14601" y="5181600"/>
                <a:ext cx="90268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 5</m:t>
                      </m:r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5181600"/>
                <a:ext cx="902683" cy="595484"/>
              </a:xfrm>
              <a:prstGeom prst="rect">
                <a:avLst/>
              </a:prstGeom>
              <a:blipFill>
                <a:blip r:embed="rId6"/>
                <a:stretch>
                  <a:fillRect l="-19444" t="-95745" r="-9722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76600" y="5181600"/>
                <a:ext cx="82644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3</m:t>
                      </m:r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5181600"/>
                <a:ext cx="826444" cy="595484"/>
              </a:xfrm>
              <a:prstGeom prst="rect">
                <a:avLst/>
              </a:prstGeom>
              <a:blipFill>
                <a:blip r:embed="rId7"/>
                <a:stretch>
                  <a:fillRect l="-21212" t="-95745" r="-19697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795131" y="6074736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31" y="6074736"/>
                <a:ext cx="118538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19400" y="6096000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096000"/>
                <a:ext cx="1630896" cy="4440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00871" y="6088911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871" y="6088911"/>
                <a:ext cx="1058174" cy="4440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85061" y="1575158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061" y="1575158"/>
                <a:ext cx="1185389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09330" y="1596422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330" y="1596422"/>
                <a:ext cx="1630896" cy="4440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490801" y="1589333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0801" y="1589333"/>
                <a:ext cx="1058174" cy="4440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999237" y="2291083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237" y="2291083"/>
                <a:ext cx="1185389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23506" y="2312347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506" y="2312347"/>
                <a:ext cx="1630896" cy="4440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26243" y="2315890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9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6243" y="2315890"/>
                <a:ext cx="1091837" cy="4440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85529" y="2998381"/>
                <a:ext cx="3451651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+5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−9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529" y="2998381"/>
                <a:ext cx="3451651" cy="46288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995693" y="3746205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693" y="3746205"/>
                <a:ext cx="33534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6273321" y="3897865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36257" y="3876011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6257" y="3876011"/>
                <a:ext cx="304891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616212" y="3502542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6212" y="3502542"/>
                <a:ext cx="332142" cy="400110"/>
              </a:xfrm>
              <a:prstGeom prst="rect">
                <a:avLst/>
              </a:prstGeom>
              <a:blipFill>
                <a:blip r:embed="rId20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3505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505200"/>
                <a:ext cx="332142" cy="400110"/>
              </a:xfrm>
              <a:prstGeom prst="rect">
                <a:avLst/>
              </a:prstGeom>
              <a:blipFill>
                <a:blip r:embed="rId21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01107" y="3600894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107" y="3600894"/>
                <a:ext cx="798488" cy="276999"/>
              </a:xfrm>
              <a:prstGeom prst="rect">
                <a:avLst/>
              </a:prstGeom>
              <a:blipFill>
                <a:blip r:embed="rId2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869808" y="3586625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808" y="3586625"/>
                <a:ext cx="883447" cy="276999"/>
              </a:xfrm>
              <a:prstGeom prst="rect">
                <a:avLst/>
              </a:prstGeom>
              <a:blipFill>
                <a:blip r:embed="rId2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65713" y="3589758"/>
                <a:ext cx="10266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+ 5(2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713" y="3589758"/>
                <a:ext cx="1026691" cy="276999"/>
              </a:xfrm>
              <a:prstGeom prst="rect">
                <a:avLst/>
              </a:prstGeom>
              <a:blipFill>
                <a:blip r:embed="rId2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381520" y="3593862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520" y="3593862"/>
                <a:ext cx="453970" cy="276999"/>
              </a:xfrm>
              <a:prstGeom prst="rect">
                <a:avLst/>
              </a:prstGeom>
              <a:blipFill>
                <a:blip r:embed="rId2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6497368" y="3270987"/>
            <a:ext cx="457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3355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7071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44968" y="3270987"/>
            <a:ext cx="76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868968" y="3270987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9545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4211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2687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2593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86309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298721" y="3891515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9845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8227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8584721" y="3891515"/>
            <a:ext cx="1524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997018" y="4402403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018" y="4402403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6274646" y="4554063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437582" y="4532209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582" y="4532209"/>
                <a:ext cx="304891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8598945" y="418164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945" y="4181640"/>
                <a:ext cx="332142" cy="400110"/>
              </a:xfrm>
              <a:prstGeom prst="rect">
                <a:avLst/>
              </a:prstGeom>
              <a:blipFill>
                <a:blip r:embed="rId28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764533" y="4184298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533" y="4184298"/>
                <a:ext cx="332142" cy="400110"/>
              </a:xfrm>
              <a:prstGeom prst="rect">
                <a:avLst/>
              </a:prstGeom>
              <a:blipFill>
                <a:blip r:embed="rId29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202432" y="4257092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432" y="4257092"/>
                <a:ext cx="798488" cy="276999"/>
              </a:xfrm>
              <a:prstGeom prst="rect">
                <a:avLst/>
              </a:prstGeom>
              <a:blipFill>
                <a:blip r:embed="rId3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865195" y="4260636"/>
                <a:ext cx="8273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+3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195" y="4260636"/>
                <a:ext cx="827342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542401" y="4258958"/>
                <a:ext cx="8984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+ 10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401" y="4258958"/>
                <a:ext cx="898451" cy="276999"/>
              </a:xfrm>
              <a:prstGeom prst="rect">
                <a:avLst/>
              </a:prstGeom>
              <a:blipFill>
                <a:blip r:embed="rId3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8319236" y="4259921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236" y="4259921"/>
                <a:ext cx="453970" cy="276999"/>
              </a:xfrm>
              <a:prstGeom prst="rect">
                <a:avLst/>
              </a:prstGeom>
              <a:blipFill>
                <a:blip r:embed="rId3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985516" y="4963054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+13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516" y="4963054"/>
                <a:ext cx="2079672" cy="461665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3276600" y="4038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3581400" y="41148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44196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4724400" y="32766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267200" y="49530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3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3962400" y="4800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5257800" y="563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5562600" y="5562601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using the formulae above. Remember to include the coefficients!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9" name="Arc 98"/>
          <p:cNvSpPr/>
          <p:nvPr/>
        </p:nvSpPr>
        <p:spPr>
          <a:xfrm>
            <a:off x="9372600" y="182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99"/>
          <p:cNvSpPr/>
          <p:nvPr/>
        </p:nvSpPr>
        <p:spPr>
          <a:xfrm>
            <a:off x="9372600" y="2514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91440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101"/>
          <p:cNvSpPr/>
          <p:nvPr/>
        </p:nvSpPr>
        <p:spPr>
          <a:xfrm>
            <a:off x="8763000" y="38862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Arc 102"/>
          <p:cNvSpPr/>
          <p:nvPr/>
        </p:nvSpPr>
        <p:spPr>
          <a:xfrm>
            <a:off x="8763000" y="45720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9677400" y="1828801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with the same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9677400" y="274320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448800" y="327660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12332" y="4038601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inner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991600" y="4572001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(you should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if possible)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981200" y="6032666"/>
            <a:ext cx="914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3048000" y="6019800"/>
            <a:ext cx="1295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4495800" y="6019800"/>
            <a:ext cx="7620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35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36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37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38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39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36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77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90" grpId="0"/>
      <p:bldP spid="91" grpId="0" animBg="1"/>
      <p:bldP spid="92" grpId="0"/>
      <p:bldP spid="93" grpId="0" animBg="1"/>
      <p:bldP spid="94" grpId="0"/>
      <p:bldP spid="95" grpId="0"/>
      <p:bldP spid="96" grpId="0" animBg="1"/>
      <p:bldP spid="97" grpId="0" animBg="1"/>
      <p:bldP spid="98" grpId="0"/>
      <p:bldP spid="99" grpId="0" animBg="1"/>
      <p:bldP spid="100" grpId="0" animBg="1"/>
      <p:bldP spid="101" grpId="0" animBg="1"/>
      <p:bldP spid="102" grpId="0" animBg="1"/>
      <p:bldP spid="103" grpId="0" animBg="1"/>
      <p:bldP spid="104" grpId="0"/>
      <p:bldP spid="105" grpId="0"/>
      <p:bldP spid="106" grpId="0"/>
      <p:bldP spid="107" grpId="0"/>
      <p:bldP spid="108" grpId="0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24201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+3)(2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1" y="2819400"/>
                <a:ext cx="1566263" cy="595484"/>
              </a:xfrm>
              <a:prstGeom prst="rect">
                <a:avLst/>
              </a:prstGeom>
              <a:blipFill>
                <a:blip r:embed="rId2"/>
                <a:stretch>
                  <a:fillRect l="-29032" t="-91667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2737349" y="3502743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+13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349" y="3502743"/>
                <a:ext cx="2079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084363" y="4857661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+3)(2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363" y="4857661"/>
                <a:ext cx="1631985" cy="609782"/>
              </a:xfrm>
              <a:prstGeom prst="rect">
                <a:avLst/>
              </a:prstGeom>
              <a:blipFill>
                <a:blip r:embed="rId4"/>
                <a:stretch>
                  <a:fillRect l="-26357" t="-86000" b="-1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963794" y="2059675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+3)(2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794" y="2059675"/>
                <a:ext cx="1631985" cy="609782"/>
              </a:xfrm>
              <a:prstGeom prst="rect">
                <a:avLst/>
              </a:prstGeom>
              <a:blipFill>
                <a:blip r:embed="rId5"/>
                <a:stretch>
                  <a:fillRect l="-26357" t="-87755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426378" y="2061950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+3)(2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378" y="2061950"/>
                <a:ext cx="1724446" cy="610552"/>
              </a:xfrm>
              <a:prstGeom prst="rect">
                <a:avLst/>
              </a:prstGeom>
              <a:blipFill>
                <a:blip r:embed="rId6"/>
                <a:stretch>
                  <a:fillRect l="-17518" t="-87755" b="-1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8943554" y="2064225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i="1">
                              <a:latin typeface="Cambria Math"/>
                            </a:rPr>
                            <m:t>10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+3)(2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3554" y="2064225"/>
                <a:ext cx="1724446" cy="610552"/>
              </a:xfrm>
              <a:prstGeom prst="rect">
                <a:avLst/>
              </a:prstGeom>
              <a:blipFill>
                <a:blip r:embed="rId7"/>
                <a:stretch>
                  <a:fillRect l="-17518" t="-87755" b="-1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5864961" y="3232063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+13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961" y="3232063"/>
                <a:ext cx="207967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7777922" y="3234338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+13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922" y="3234338"/>
                <a:ext cx="207967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5867238" y="3971317"/>
                <a:ext cx="134793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40(41)(5316)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238" y="3971317"/>
                <a:ext cx="1347933" cy="4440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7097809" y="3959943"/>
                <a:ext cx="131318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10(11)(426)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809" y="3959943"/>
                <a:ext cx="1313180" cy="4440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5869513" y="4710572"/>
                <a:ext cx="10369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=1,445,230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513" y="4710572"/>
                <a:ext cx="1036951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Arc 119"/>
          <p:cNvSpPr/>
          <p:nvPr/>
        </p:nvSpPr>
        <p:spPr>
          <a:xfrm>
            <a:off x="9609161" y="3480179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9919648" y="3480181"/>
            <a:ext cx="748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and 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Arc 121"/>
          <p:cNvSpPr/>
          <p:nvPr/>
        </p:nvSpPr>
        <p:spPr>
          <a:xfrm>
            <a:off x="8246660" y="4219433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TextBox 122"/>
          <p:cNvSpPr txBox="1"/>
          <p:nvPr/>
        </p:nvSpPr>
        <p:spPr>
          <a:xfrm>
            <a:off x="8598089" y="4424151"/>
            <a:ext cx="89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687403" y="1680951"/>
            <a:ext cx="3216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246126" y="2815990"/>
            <a:ext cx="418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the formulae out twice, one for each sum!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3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14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5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6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7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95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89" grpId="0"/>
      <p:bldP spid="115" grpId="0"/>
      <p:bldP spid="116" grpId="0"/>
      <p:bldP spid="117" grpId="0"/>
      <p:bldP spid="118" grpId="0"/>
      <p:bldP spid="119" grpId="0"/>
      <p:bldP spid="120" grpId="0" animBg="1"/>
      <p:bldP spid="121" grpId="0"/>
      <p:bldP spid="122" grpId="0" animBg="1"/>
      <p:bldP spid="123" grpId="0"/>
      <p:bldP spid="124" grpId="0"/>
      <p:bldP spid="1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2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3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4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5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6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7"/>
          <a:srcRect l="9678" t="37056" r="68135" b="34847"/>
          <a:stretch/>
        </p:blipFill>
        <p:spPr>
          <a:xfrm>
            <a:off x="3927567" y="3065417"/>
            <a:ext cx="4364501" cy="310896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3857898" y="1874520"/>
            <a:ext cx="4423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formula for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squareds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and cubes are given on the exam!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75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24250" y="1500189"/>
            <a:ext cx="5142980" cy="461665"/>
            <a:chOff x="0" y="13335"/>
            <a:chExt cx="9144218" cy="82073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8207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3B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746740" y="1908473"/>
            <a:ext cx="4455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24250" y="2478779"/>
            <a:ext cx="5143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669551" y="3126763"/>
            <a:ext cx="6609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Complete before the lesson		</a:t>
            </a:r>
            <a:r>
              <a:rPr lang="en-US" sz="1600" dirty="0" smtClean="0"/>
              <a:t>Q1-2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Class:			</a:t>
            </a:r>
          </a:p>
          <a:p>
            <a:r>
              <a:rPr lang="en-US" sz="1600" dirty="0">
                <a:solidFill>
                  <a:srgbClr val="00B050"/>
                </a:solidFill>
              </a:rPr>
              <a:t>Green</a:t>
            </a:r>
            <a:r>
              <a:rPr lang="en-US" sz="1600" dirty="0"/>
              <a:t>					</a:t>
            </a:r>
            <a:r>
              <a:rPr lang="en-US" sz="1600" dirty="0" smtClean="0"/>
              <a:t>Q3-7</a:t>
            </a:r>
            <a:endParaRPr lang="en-US" sz="1600" dirty="0"/>
          </a:p>
          <a:p>
            <a:r>
              <a:rPr lang="en-US" sz="1600" dirty="0">
                <a:solidFill>
                  <a:schemeClr val="accent6"/>
                </a:solidFill>
              </a:rPr>
              <a:t>Amber</a:t>
            </a:r>
            <a:r>
              <a:rPr lang="en-US" sz="1600" dirty="0"/>
              <a:t> 					</a:t>
            </a:r>
            <a:r>
              <a:rPr lang="en-US" sz="1600" dirty="0" smtClean="0"/>
              <a:t>Q8-11</a:t>
            </a:r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Red</a:t>
            </a:r>
            <a:r>
              <a:rPr lang="en-US" sz="1600" dirty="0"/>
              <a:t>					</a:t>
            </a:r>
            <a:r>
              <a:rPr lang="en-US" sz="1600" dirty="0" smtClean="0"/>
              <a:t>Q12-14 </a:t>
            </a:r>
            <a:r>
              <a:rPr lang="en-US" sz="1600" dirty="0"/>
              <a:t>&amp; challenge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732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0922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5D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00401" y="28956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1" y="2895600"/>
                <a:ext cx="747063" cy="783228"/>
              </a:xfrm>
              <a:prstGeom prst="rect">
                <a:avLst/>
              </a:prstGeom>
              <a:blipFill>
                <a:blip r:embed="rId2"/>
                <a:stretch>
                  <a:fillRect l="-89831" t="-98387" r="-22034" b="-15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05601" y="14478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1447800"/>
                <a:ext cx="747063" cy="783228"/>
              </a:xfrm>
              <a:prstGeom prst="rect">
                <a:avLst/>
              </a:prstGeom>
              <a:blipFill>
                <a:blip r:embed="rId2"/>
                <a:stretch>
                  <a:fillRect l="-89831" t="-95238" r="-22034" b="-149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9800" y="2438400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438400"/>
                <a:ext cx="1975092" cy="561372"/>
              </a:xfrm>
              <a:prstGeom prst="rect">
                <a:avLst/>
              </a:prstGeom>
              <a:blipFill>
                <a:blip r:embed="rId3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19801" y="3048000"/>
                <a:ext cx="2636171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(30)(30+1)(2(30)+1)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3048000"/>
                <a:ext cx="2636171" cy="561372"/>
              </a:xfrm>
              <a:prstGeom prst="rect">
                <a:avLst/>
              </a:prstGeom>
              <a:blipFill>
                <a:blip r:embed="rId4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19800" y="3733800"/>
                <a:ext cx="1634678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(30)(31)(61)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733800"/>
                <a:ext cx="1634678" cy="561372"/>
              </a:xfrm>
              <a:prstGeom prst="rect">
                <a:avLst/>
              </a:prstGeom>
              <a:blipFill>
                <a:blip r:embed="rId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019801" y="44958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=9455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4495800"/>
                <a:ext cx="89729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8077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524504" y="2057401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a squared sequence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8534400" y="27432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8534400" y="34290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7391400" y="40386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991600" y="2743201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n = 30 as we want 30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15400" y="3429001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numerator (if necessary!)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4800" y="41910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7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8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9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0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1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02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Remember for this one you need the sum of the first 40 terms, subtract the first 19 terms!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24200" y="2895601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895601"/>
                <a:ext cx="833626" cy="784767"/>
              </a:xfrm>
              <a:prstGeom prst="rect">
                <a:avLst/>
              </a:prstGeom>
              <a:blipFill>
                <a:blip r:embed="rId2"/>
                <a:stretch>
                  <a:fillRect l="-73134" t="-98387" r="-13433" b="-15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48401" y="2819401"/>
                <a:ext cx="1248995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1" y="2819401"/>
                <a:ext cx="1248995" cy="523157"/>
              </a:xfrm>
              <a:prstGeom prst="rect">
                <a:avLst/>
              </a:prstGeom>
              <a:blipFill>
                <a:blip r:embed="rId3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86400" y="1752601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752601"/>
                <a:ext cx="833626" cy="784767"/>
              </a:xfrm>
              <a:prstGeom prst="rect">
                <a:avLst/>
              </a:prstGeom>
              <a:blipFill>
                <a:blip r:embed="rId2"/>
                <a:stretch>
                  <a:fillRect l="-75758" t="-95238" r="-13636" b="-149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248401" y="1752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1" y="1752600"/>
                <a:ext cx="957955" cy="783228"/>
              </a:xfrm>
              <a:prstGeom prst="rect">
                <a:avLst/>
              </a:prstGeom>
              <a:blipFill>
                <a:blip r:embed="rId4"/>
                <a:stretch>
                  <a:fillRect l="-48000" t="-95238" r="-17333" b="-149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86600" y="1752600"/>
                <a:ext cx="980012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19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1752600"/>
                <a:ext cx="980012" cy="783228"/>
              </a:xfrm>
              <a:prstGeom prst="rect">
                <a:avLst/>
              </a:prstGeom>
              <a:blipFill>
                <a:blip r:embed="rId5"/>
                <a:stretch>
                  <a:fillRect l="-43590" t="-95238" r="-16667" b="-149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91401" y="2819401"/>
                <a:ext cx="1269129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1" y="2819401"/>
                <a:ext cx="1269129" cy="523157"/>
              </a:xfrm>
              <a:prstGeom prst="rect">
                <a:avLst/>
              </a:prstGeom>
              <a:blipFill>
                <a:blip r:embed="rId6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48401" y="3505201"/>
                <a:ext cx="1582677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(40)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40+1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1" y="3505201"/>
                <a:ext cx="1582677" cy="523157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96201" y="3505201"/>
                <a:ext cx="1602811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(19)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19+1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1" y="3505201"/>
                <a:ext cx="1602811" cy="523157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48400" y="4191001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=672400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191001"/>
                <a:ext cx="100559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086601" y="4191001"/>
                <a:ext cx="9364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 36100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1" y="4191001"/>
                <a:ext cx="936475" cy="307777"/>
              </a:xfrm>
              <a:prstGeom prst="rect">
                <a:avLst/>
              </a:prstGeom>
              <a:blipFill>
                <a:blip r:embed="rId10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48400" y="4724401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=636300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724401"/>
                <a:ext cx="100559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8458200" y="22098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00800" y="1447801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it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8991600" y="30480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8991600" y="3810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7848600" y="4343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915400" y="228600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the cubed sequence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448800" y="3048001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for the first and 19 for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372600" y="39624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305800" y="44958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Finish the sum!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2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13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4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5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6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15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3622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one is more algebraic but you still approach it the same way!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first value we put in the sequence will be ‘n + 1’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final value we put in will be ‘2n’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 we want the sum of the first ‘2n’ terms, subtract the first ‘n’ terms (same as if we were using numbers!)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48000" y="27432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743200"/>
                <a:ext cx="956416" cy="784510"/>
              </a:xfrm>
              <a:prstGeom prst="rect">
                <a:avLst/>
              </a:prstGeom>
              <a:blipFill>
                <a:blip r:embed="rId2"/>
                <a:stretch>
                  <a:fillRect l="-60000" t="-98387" r="-6667" b="-15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32554" y="13716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554" y="1371600"/>
                <a:ext cx="956416" cy="784510"/>
              </a:xfrm>
              <a:prstGeom prst="rect">
                <a:avLst/>
              </a:prstGeom>
              <a:blipFill>
                <a:blip r:embed="rId3"/>
                <a:stretch>
                  <a:fillRect l="-57895" t="-98387" r="-6579" b="-15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46955" y="1371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955" y="1371600"/>
                <a:ext cx="957955" cy="783228"/>
              </a:xfrm>
              <a:prstGeom prst="rect">
                <a:avLst/>
              </a:prstGeom>
              <a:blipFill>
                <a:blip r:embed="rId4"/>
                <a:stretch>
                  <a:fillRect l="-47368" t="-98387" r="-17105" b="-15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73279" y="1395351"/>
                <a:ext cx="980012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279" y="1395351"/>
                <a:ext cx="980012" cy="763222"/>
              </a:xfrm>
              <a:prstGeom prst="rect">
                <a:avLst/>
              </a:prstGeom>
              <a:blipFill>
                <a:blip r:embed="rId5"/>
                <a:stretch>
                  <a:fillRect l="-43590" t="-100000" r="-16667" b="-15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511625" y="1935678"/>
            <a:ext cx="368135" cy="2137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267194" y="1389413"/>
            <a:ext cx="346364" cy="2117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54125" y="2362200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25" y="2362200"/>
                <a:ext cx="1529393" cy="444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25724" y="23622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724" y="2362200"/>
                <a:ext cx="1545936" cy="4440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54125" y="3048000"/>
                <a:ext cx="1699311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</m:t>
                          </m:r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25" y="3048000"/>
                <a:ext cx="1699311" cy="4440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278124" y="30480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124" y="3048000"/>
                <a:ext cx="1545936" cy="4440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54125" y="3657601"/>
                <a:ext cx="3033331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25" y="3657601"/>
                <a:ext cx="3033331" cy="450701"/>
              </a:xfrm>
              <a:prstGeom prst="rect">
                <a:avLst/>
              </a:prstGeom>
              <a:blipFill>
                <a:blip r:embed="rId10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65999" y="432657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999" y="4326578"/>
                <a:ext cx="335348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94600" y="4250378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(2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600" y="4250378"/>
                <a:ext cx="883447" cy="276999"/>
              </a:xfrm>
              <a:prstGeom prst="rect">
                <a:avLst/>
              </a:prstGeom>
              <a:blipFill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56600" y="4250378"/>
                <a:ext cx="877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600" y="4250378"/>
                <a:ext cx="877099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42400" y="4250378"/>
                <a:ext cx="924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2400" y="4250378"/>
                <a:ext cx="924099" cy="276999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blipFill>
                <a:blip r:embed="rId15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28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199" y="4174177"/>
                <a:ext cx="332142" cy="400110"/>
              </a:xfrm>
              <a:prstGeom prst="rect">
                <a:avLst/>
              </a:prstGeom>
              <a:blipFill>
                <a:blip r:embed="rId16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6070799" y="4555177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61400" y="455517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400" y="4555178"/>
                <a:ext cx="304891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60242" y="490837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242" y="4908377"/>
                <a:ext cx="33534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988843" y="4832177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(2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843" y="4832177"/>
                <a:ext cx="883447" cy="276999"/>
              </a:xfrm>
              <a:prstGeom prst="rect">
                <a:avLst/>
              </a:prstGeom>
              <a:blipFill>
                <a:blip r:embed="rId1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750843" y="4832177"/>
                <a:ext cx="7317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8</m:t>
                      </m:r>
                      <m:r>
                        <a:rPr lang="en-US" sz="1200" i="1">
                          <a:latin typeface="Cambria Math"/>
                        </a:rPr>
                        <m:t>𝑛</m:t>
                      </m:r>
                      <m:r>
                        <a:rPr lang="en-US" sz="1200" i="1">
                          <a:latin typeface="Cambria Math"/>
                        </a:rPr>
                        <m:t> + 2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43" y="4832177"/>
                <a:ext cx="731739" cy="276999"/>
              </a:xfrm>
              <a:prstGeom prst="rect">
                <a:avLst/>
              </a:prstGeom>
              <a:blipFill>
                <a:blip r:embed="rId2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408894" y="4832177"/>
                <a:ext cx="8631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  </m:t>
                      </m:r>
                      <m:r>
                        <a:rPr lang="en-US" sz="1200" i="1">
                          <a:latin typeface="Cambria Math"/>
                        </a:rPr>
                        <m:t>𝑛</m:t>
                      </m:r>
                      <m:r>
                        <a:rPr lang="en-US" sz="1200" i="1">
                          <a:latin typeface="Cambria Math"/>
                        </a:rPr>
                        <m:t> − 1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894" y="4832177"/>
                <a:ext cx="863185" cy="276999"/>
              </a:xfrm>
              <a:prstGeom prst="rect">
                <a:avLst/>
              </a:prstGeom>
              <a:blipFill>
                <a:blip r:embed="rId2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blipFill>
                <a:blip r:embed="rId22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122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442" y="4755976"/>
                <a:ext cx="332142" cy="400110"/>
              </a:xfrm>
              <a:prstGeom prst="rect">
                <a:avLst/>
              </a:prstGeom>
              <a:blipFill>
                <a:blip r:embed="rId23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6065042" y="5136976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055643" y="5136977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5643" y="5136977"/>
                <a:ext cx="304891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60242" y="556643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242" y="5566438"/>
                <a:ext cx="335348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88843" y="5490238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(2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843" y="5490238"/>
                <a:ext cx="883447" cy="276999"/>
              </a:xfrm>
              <a:prstGeom prst="rect">
                <a:avLst/>
              </a:prstGeom>
              <a:blipFill>
                <a:blip r:embed="rId2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648950" y="5493579"/>
                <a:ext cx="8263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(7</m:t>
                      </m:r>
                      <m:r>
                        <a:rPr lang="en-US" sz="1200" i="1">
                          <a:latin typeface="Cambria Math"/>
                        </a:rPr>
                        <m:t>𝑛</m:t>
                      </m:r>
                      <m:r>
                        <a:rPr lang="en-US" sz="1200" i="1">
                          <a:latin typeface="Cambria Math"/>
                        </a:rPr>
                        <m:t> 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950" y="5493579"/>
                <a:ext cx="826316" cy="276999"/>
              </a:xfrm>
              <a:prstGeom prst="rect">
                <a:avLst/>
              </a:prstGeom>
              <a:blipFill>
                <a:blip r:embed="rId2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6065042" y="5795037"/>
            <a:ext cx="1301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580450" y="5767237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0450" y="5767237"/>
                <a:ext cx="304891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8557360" y="179195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9074159" y="1925278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8540758" y="263692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8540758" y="3279118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8520755" y="392295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8509231" y="4555178"/>
            <a:ext cx="500195" cy="58179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8309442" y="5167615"/>
            <a:ext cx="500195" cy="61869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9009425" y="2621933"/>
            <a:ext cx="1656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‘2n’ into the first and ‘n’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011028" y="3375713"/>
            <a:ext cx="1656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this as one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869959" y="3847888"/>
            <a:ext cx="1987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the key step – you can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as n(2n+1) is common to both terms!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6096000" y="3895107"/>
            <a:ext cx="665019" cy="1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60374" y="4548250"/>
            <a:ext cx="700644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761020" y="3895106"/>
            <a:ext cx="605641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102931" y="3895106"/>
            <a:ext cx="546265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483436" y="3893129"/>
            <a:ext cx="132607" cy="197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602189" y="3893128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000998" y="3895106"/>
            <a:ext cx="142504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824354" y="4546269"/>
            <a:ext cx="678872" cy="198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778340" y="4550230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8939232" y="4625716"/>
            <a:ext cx="1728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terms in the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70998" y="5146251"/>
            <a:ext cx="1897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square bracket (which can now be written as a ‘normal’ bracket!)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27260" y="6204425"/>
            <a:ext cx="469482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factorising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step is crucial here – otherwise you will end up trying to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cubic  which can take a long time!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29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30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31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32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33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475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7" grpId="0" animBg="1"/>
      <p:bldP spid="7" grpId="1" animBg="1"/>
      <p:bldP spid="14" grpId="0" animBg="1"/>
      <p:bldP spid="14" grpId="1" animBg="1"/>
      <p:bldP spid="15" grpId="0"/>
      <p:bldP spid="16" grpId="0"/>
      <p:bldP spid="17" grpId="0"/>
      <p:bldP spid="18" grpId="0"/>
      <p:bldP spid="19" grpId="0"/>
      <p:bldP spid="20" grpId="0"/>
      <p:bldP spid="22" grpId="0"/>
      <p:bldP spid="13" grpId="0"/>
      <p:bldP spid="23" grpId="0"/>
      <p:bldP spid="24" grpId="0"/>
      <p:bldP spid="25" grpId="0"/>
      <p:bldP spid="30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4" grpId="0"/>
      <p:bldP spid="45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4" grpId="0"/>
      <p:bldP spid="89" grpId="0"/>
      <p:bldP spid="90" grpId="0"/>
      <p:bldP spid="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59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75" y="2814452"/>
                <a:ext cx="956416" cy="784510"/>
              </a:xfrm>
              <a:prstGeom prst="rect">
                <a:avLst/>
              </a:prstGeom>
              <a:blipFill>
                <a:blip r:embed="rId2"/>
                <a:stretch>
                  <a:fillRect l="-57895" t="-98387" r="-6579" b="-15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474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380" y="3774374"/>
                <a:ext cx="1847622" cy="502702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858001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1" y="1447800"/>
                <a:ext cx="2528769" cy="698012"/>
              </a:xfrm>
              <a:prstGeom prst="rect">
                <a:avLst/>
              </a:prstGeom>
              <a:blipFill>
                <a:blip r:embed="rId4"/>
                <a:stretch>
                  <a:fillRect l="-19095" t="-91071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543801" y="2209800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1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477001" y="2819401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2819401"/>
                <a:ext cx="674223" cy="696857"/>
              </a:xfrm>
              <a:prstGeom prst="rect">
                <a:avLst/>
              </a:prstGeom>
              <a:blipFill>
                <a:blip r:embed="rId5"/>
                <a:stretch>
                  <a:fillRect l="-81481" t="-91071" r="-18519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382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2971800"/>
                <a:ext cx="1663084" cy="502702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7162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382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705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638800" y="4114801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2, which is also the last number we put in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741226" y="5081649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226" y="5081649"/>
                <a:ext cx="34496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382000" y="3733800"/>
                <a:ext cx="1629998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1(2+1)(7+1)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3733800"/>
                <a:ext cx="1629998" cy="502702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8382000" y="4343401"/>
                <a:ext cx="608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4343401"/>
                <a:ext cx="608052" cy="497059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382000" y="5105401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5105401"/>
                <a:ext cx="50866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5562601" y="5105401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486400" y="5562601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just add up to 4!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1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12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3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4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5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95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59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75" y="2814452"/>
                <a:ext cx="956416" cy="784510"/>
              </a:xfrm>
              <a:prstGeom prst="rect">
                <a:avLst/>
              </a:prstGeom>
              <a:blipFill>
                <a:blip r:embed="rId2"/>
                <a:stretch>
                  <a:fillRect l="-57895" t="-98387" r="-6579" b="-15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474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380" y="3774374"/>
                <a:ext cx="1847622" cy="502702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858001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1" y="1447800"/>
                <a:ext cx="2528769" cy="698012"/>
              </a:xfrm>
              <a:prstGeom prst="rect">
                <a:avLst/>
              </a:prstGeom>
              <a:blipFill>
                <a:blip r:embed="rId4"/>
                <a:stretch>
                  <a:fillRect l="-19095" t="-91071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543801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2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477001" y="2819401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=3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2819401"/>
                <a:ext cx="674223" cy="696857"/>
              </a:xfrm>
              <a:prstGeom prst="rect">
                <a:avLst/>
              </a:prstGeom>
              <a:blipFill>
                <a:blip r:embed="rId5"/>
                <a:stretch>
                  <a:fillRect l="-81481" t="-91071" r="-18519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382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2971800"/>
                <a:ext cx="1663084" cy="502702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7162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382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705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638800" y="4114801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3, and the last number we put in in 4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705600" y="5081649"/>
                <a:ext cx="6484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9, 16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081649"/>
                <a:ext cx="64844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382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2(4+1)(14+1)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3733800"/>
                <a:ext cx="1729384" cy="502702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8382000" y="4343401"/>
                <a:ext cx="707438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150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4343401"/>
                <a:ext cx="707438" cy="501419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382000" y="5105401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5105401"/>
                <a:ext cx="60805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5562601" y="5105401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486400" y="5562601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25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1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12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3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4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5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7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59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75" y="2814452"/>
                <a:ext cx="956416" cy="784510"/>
              </a:xfrm>
              <a:prstGeom prst="rect">
                <a:avLst/>
              </a:prstGeom>
              <a:blipFill>
                <a:blip r:embed="rId2"/>
                <a:stretch>
                  <a:fillRect l="-57895" t="-98387" r="-6579" b="-15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474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380" y="3774374"/>
                <a:ext cx="1847622" cy="502702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858001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1" y="1447800"/>
                <a:ext cx="2528769" cy="698012"/>
              </a:xfrm>
              <a:prstGeom prst="rect">
                <a:avLst/>
              </a:prstGeom>
              <a:blipFill>
                <a:blip r:embed="rId4"/>
                <a:stretch>
                  <a:fillRect l="-19095" t="-91071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543801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3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477001" y="2819401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=4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2819401"/>
                <a:ext cx="674223" cy="696857"/>
              </a:xfrm>
              <a:prstGeom prst="rect">
                <a:avLst/>
              </a:prstGeom>
              <a:blipFill>
                <a:blip r:embed="rId5"/>
                <a:stretch>
                  <a:fillRect l="-81481" t="-91071" r="-18519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382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2971800"/>
                <a:ext cx="1663084" cy="502702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7162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382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705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638800" y="4114801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4, and the last number we put in in 6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705601" y="5081649"/>
                <a:ext cx="1065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16, 25, 36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5081649"/>
                <a:ext cx="106574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382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3(6+1)(21+1)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3733800"/>
                <a:ext cx="1729384" cy="502702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8382000" y="4343401"/>
                <a:ext cx="707438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462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4343401"/>
                <a:ext cx="707438" cy="497059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382000" y="5105401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=77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5105401"/>
                <a:ext cx="60805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5562601" y="5105401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486400" y="5562601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77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38556" y="5830785"/>
            <a:ext cx="2244391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So the formula seems to be working fine!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1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12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3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4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5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90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463347" y="4546669"/>
                <a:ext cx="5389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3347" y="4546669"/>
                <a:ext cx="538930" cy="276999"/>
              </a:xfrm>
              <a:prstGeom prst="rect">
                <a:avLst/>
              </a:prstGeom>
              <a:blipFill>
                <a:blip r:embed="rId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59948" y="4542386"/>
                <a:ext cx="1280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+1)(2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948" y="4542386"/>
                <a:ext cx="1280415" cy="276999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75899" y="44535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5899" y="4453577"/>
                <a:ext cx="332142" cy="400110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591499" y="44599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499" y="4459927"/>
                <a:ext cx="332142" cy="400110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14601" y="2819401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+4)(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2819401"/>
                <a:ext cx="2795317" cy="679353"/>
              </a:xfrm>
              <a:prstGeom prst="rect">
                <a:avLst/>
              </a:prstGeom>
              <a:blipFill>
                <a:blip r:embed="rId6"/>
                <a:stretch>
                  <a:fillRect l="-19910" t="-96296" b="-15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09032" y="1524000"/>
                <a:ext cx="1138966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032" y="1524000"/>
                <a:ext cx="1138966" cy="595484"/>
              </a:xfrm>
              <a:prstGeom prst="rect">
                <a:avLst/>
              </a:prstGeom>
              <a:blipFill>
                <a:blip r:embed="rId7"/>
                <a:stretch>
                  <a:fillRect l="-41111" t="-95745" b="-1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01431" y="2223916"/>
                <a:ext cx="60933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431" y="2223916"/>
                <a:ext cx="609334" cy="595484"/>
              </a:xfrm>
              <a:prstGeom prst="rect">
                <a:avLst/>
              </a:prstGeom>
              <a:blipFill>
                <a:blip r:embed="rId8"/>
                <a:stretch>
                  <a:fillRect l="-75510" t="-91667" r="-14286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57641" y="2223916"/>
                <a:ext cx="741485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641" y="2223916"/>
                <a:ext cx="741485" cy="595484"/>
              </a:xfrm>
              <a:prstGeom prst="rect">
                <a:avLst/>
              </a:prstGeom>
              <a:blipFill>
                <a:blip r:embed="rId9"/>
                <a:stretch>
                  <a:fillRect l="-33898" t="-91667" r="-22034" b="-14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376890" y="2227146"/>
                <a:ext cx="834267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890" y="2227146"/>
                <a:ext cx="834267" cy="595484"/>
              </a:xfrm>
              <a:prstGeom prst="rect">
                <a:avLst/>
              </a:prstGeom>
              <a:blipFill>
                <a:blip r:embed="rId10"/>
                <a:stretch>
                  <a:fillRect l="-20896" t="-91667" r="-17910" b="-145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301432" y="302340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432" y="3023402"/>
                <a:ext cx="1529393" cy="4440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539299" y="3120728"/>
                <a:ext cx="578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299" y="3120728"/>
                <a:ext cx="578428" cy="276999"/>
              </a:xfrm>
              <a:prstGeom prst="rect">
                <a:avLst/>
              </a:prstGeom>
              <a:blipFill>
                <a:blip r:embed="rId1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73316" y="3019095"/>
                <a:ext cx="1006879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3316" y="3019095"/>
                <a:ext cx="1006879" cy="44281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299453" y="355581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453" y="3555812"/>
                <a:ext cx="1529393" cy="4440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596698" y="3558136"/>
                <a:ext cx="68903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698" y="3558136"/>
                <a:ext cx="689035" cy="43922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71337" y="3557855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1337" y="3557855"/>
                <a:ext cx="1091837" cy="4440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93102" y="4082863"/>
                <a:ext cx="2819618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−12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102" y="4082863"/>
                <a:ext cx="2819618" cy="45070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299452" y="4660713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452" y="4660713"/>
                <a:ext cx="33534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616700" y="482600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07547" y="4542386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547" y="4542386"/>
                <a:ext cx="310726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726748" y="4542386"/>
                <a:ext cx="941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+ 3(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6748" y="4542386"/>
                <a:ext cx="941733" cy="276999"/>
              </a:xfrm>
              <a:prstGeom prst="rect">
                <a:avLst/>
              </a:prstGeom>
              <a:blipFill>
                <a:blip r:embed="rId2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618797" y="4783686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797" y="4783686"/>
                <a:ext cx="310726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6572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969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9090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692900" y="43370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096250" y="4337050"/>
            <a:ext cx="457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893050" y="4337050"/>
            <a:ext cx="76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743950" y="433705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23050" y="48196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807200" y="48196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020050" y="4826000"/>
            <a:ext cx="4953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8731250" y="482600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299452" y="5200463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452" y="5200463"/>
                <a:ext cx="33534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6616700" y="536575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507547" y="5082136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547" y="5082136"/>
                <a:ext cx="310726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717098" y="5082136"/>
                <a:ext cx="10960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+3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098" y="5082136"/>
                <a:ext cx="1096069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701348" y="5092768"/>
                <a:ext cx="84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 3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348" y="5092768"/>
                <a:ext cx="847155" cy="276999"/>
              </a:xfrm>
              <a:prstGeom prst="rect">
                <a:avLst/>
              </a:prstGeom>
              <a:blipFill>
                <a:blip r:embed="rId2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403983" y="5092769"/>
                <a:ext cx="5725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− 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3983" y="5092769"/>
                <a:ext cx="572593" cy="276999"/>
              </a:xfrm>
              <a:prstGeom prst="rect">
                <a:avLst/>
              </a:prstGeom>
              <a:blipFill>
                <a:blip r:embed="rId2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618797" y="5323436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797" y="5323436"/>
                <a:ext cx="310726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8782249" y="49996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249" y="4999677"/>
                <a:ext cx="332142" cy="400110"/>
              </a:xfrm>
              <a:prstGeom prst="rect">
                <a:avLst/>
              </a:prstGeom>
              <a:blipFill>
                <a:blip r:embed="rId28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597849" y="50060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849" y="5006027"/>
                <a:ext cx="332142" cy="400110"/>
              </a:xfrm>
              <a:prstGeom prst="rect">
                <a:avLst/>
              </a:prstGeom>
              <a:blipFill>
                <a:blip r:embed="rId29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293102" y="5771963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102" y="5771963"/>
                <a:ext cx="335348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/>
          <p:cNvCxnSpPr/>
          <p:nvPr/>
        </p:nvCxnSpPr>
        <p:spPr>
          <a:xfrm>
            <a:off x="6559550" y="5911850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488497" y="5640936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497" y="5640936"/>
                <a:ext cx="310726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583748" y="5643003"/>
                <a:ext cx="11896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+ 6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−8)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748" y="5643003"/>
                <a:ext cx="1189621" cy="276999"/>
              </a:xfrm>
              <a:prstGeom prst="rect">
                <a:avLst/>
              </a:prstGeom>
              <a:blipFill>
                <a:blip r:embed="rId3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983797" y="5875886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3797" y="5875886"/>
                <a:ext cx="310726" cy="27699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274905" y="635426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905" y="6354267"/>
                <a:ext cx="335348" cy="276999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Connector 85"/>
          <p:cNvCxnSpPr/>
          <p:nvPr/>
        </p:nvCxnSpPr>
        <p:spPr>
          <a:xfrm>
            <a:off x="6541353" y="6494154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496648" y="6235940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648" y="6235940"/>
                <a:ext cx="395686" cy="276999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670924" y="6225308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+ 3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924" y="6225308"/>
                <a:ext cx="1104661" cy="276999"/>
              </a:xfrm>
              <a:prstGeom prst="rect">
                <a:avLst/>
              </a:prstGeom>
              <a:blipFill>
                <a:blip r:embed="rId3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965600" y="6458190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600" y="6458190"/>
                <a:ext cx="310726" cy="276999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925155" y="407779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155" y="4077792"/>
                <a:ext cx="335348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>
            <a:off x="2191603" y="4217679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2127123" y="3964182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123" y="3964182"/>
                <a:ext cx="395686" cy="27699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331807" y="3948833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+ 3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807" y="3948833"/>
                <a:ext cx="1104661" cy="276999"/>
              </a:xfrm>
              <a:prstGeom prst="rect">
                <a:avLst/>
              </a:prstGeom>
              <a:blipFill>
                <a:blip r:embed="rId4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615850" y="418171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850" y="4181715"/>
                <a:ext cx="310726" cy="276999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1915630" y="462071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630" y="4620717"/>
                <a:ext cx="335348" cy="276999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6" name="Straight Connector 95"/>
          <p:cNvCxnSpPr/>
          <p:nvPr/>
        </p:nvCxnSpPr>
        <p:spPr>
          <a:xfrm>
            <a:off x="2182078" y="4760604"/>
            <a:ext cx="1151672" cy="189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2134273" y="4499879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273" y="4499879"/>
                <a:ext cx="310726" cy="276999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2246082" y="4491758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+ 3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082" y="4491758"/>
                <a:ext cx="1104661" cy="276999"/>
              </a:xfrm>
              <a:prstGeom prst="rect">
                <a:avLst/>
              </a:prstGeom>
              <a:blipFill>
                <a:blip r:embed="rId4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606325" y="472464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325" y="4724640"/>
                <a:ext cx="304892" cy="276999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1906105" y="520174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105" y="5201742"/>
                <a:ext cx="335348" cy="276999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 flipV="1">
            <a:off x="2172554" y="5340351"/>
            <a:ext cx="1135797" cy="127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2127848" y="508341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848" y="5083415"/>
                <a:ext cx="310726" cy="276999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2236557" y="5083415"/>
                <a:ext cx="11954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+4)(</m:t>
                      </m:r>
                      <m:r>
                        <a:rPr lang="en-GB" sz="1200" i="1">
                          <a:latin typeface="Cambria Math"/>
                        </a:rPr>
                        <m:t>𝑛</m:t>
                      </m:r>
                      <m:r>
                        <a:rPr lang="en-GB" sz="12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557" y="5083415"/>
                <a:ext cx="1195455" cy="276999"/>
              </a:xfrm>
              <a:prstGeom prst="rect">
                <a:avLst/>
              </a:prstGeom>
              <a:blipFill>
                <a:blip r:embed="rId4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596800" y="5305665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800" y="5305665"/>
                <a:ext cx="304892" cy="276999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7866245" y="1855746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8351145" y="1978441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Arc 107"/>
          <p:cNvSpPr/>
          <p:nvPr/>
        </p:nvSpPr>
        <p:spPr>
          <a:xfrm>
            <a:off x="8805453" y="2561039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Arc 108"/>
          <p:cNvSpPr/>
          <p:nvPr/>
        </p:nvSpPr>
        <p:spPr>
          <a:xfrm>
            <a:off x="9042914" y="3255700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9035825" y="3801505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c 110"/>
          <p:cNvSpPr/>
          <p:nvPr/>
        </p:nvSpPr>
        <p:spPr>
          <a:xfrm>
            <a:off x="9007472" y="4347310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8894058" y="4861216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8865704" y="5385756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c 113"/>
          <p:cNvSpPr/>
          <p:nvPr/>
        </p:nvSpPr>
        <p:spPr>
          <a:xfrm>
            <a:off x="7689035" y="5952826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c 114"/>
          <p:cNvSpPr/>
          <p:nvPr/>
        </p:nvSpPr>
        <p:spPr>
          <a:xfrm>
            <a:off x="3314032" y="4243642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c 115"/>
          <p:cNvSpPr/>
          <p:nvPr/>
        </p:nvSpPr>
        <p:spPr>
          <a:xfrm>
            <a:off x="3306943" y="4800079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9226560" y="2556143"/>
            <a:ext cx="151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for each part in terms of 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9343518" y="3197641"/>
            <a:ext cx="1324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all with a common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9442756" y="3934832"/>
            <a:ext cx="842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350607" y="4353045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9109602" y="4866952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9208840" y="5508449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8032169" y="5979827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Take the factor 2 out of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689065" y="4260011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numerator and denominator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689065" y="4908596"/>
            <a:ext cx="1037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153389" y="5060212"/>
            <a:ext cx="1233377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 126"/>
          <p:cNvSpPr/>
          <p:nvPr/>
        </p:nvSpPr>
        <p:spPr>
          <a:xfrm>
            <a:off x="3877339" y="2916865"/>
            <a:ext cx="1368056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50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51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52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53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54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60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29" grpId="0"/>
      <p:bldP spid="28" grpId="0"/>
      <p:bldP spid="11" grpId="0"/>
      <p:bldP spid="12" grpId="0"/>
      <p:bldP spid="13" grpId="0"/>
      <p:bldP spid="14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31" grpId="0"/>
      <p:bldP spid="35" grpId="0"/>
      <p:bldP spid="60" grpId="0"/>
      <p:bldP spid="62" grpId="0"/>
      <p:bldP spid="63" grpId="0"/>
      <p:bldP spid="64" grpId="0"/>
      <p:bldP spid="65" grpId="0"/>
      <p:bldP spid="66" grpId="0"/>
      <p:bldP spid="71" grpId="0"/>
      <p:bldP spid="72" grpId="0"/>
      <p:bldP spid="74" grpId="0"/>
      <p:bldP spid="76" grpId="0"/>
      <p:bldP spid="77" grpId="0"/>
      <p:bldP spid="80" grpId="0"/>
      <p:bldP spid="85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7" grpId="0"/>
      <p:bldP spid="98" grpId="0"/>
      <p:bldP spid="99" grpId="0"/>
      <p:bldP spid="101" grpId="0"/>
      <p:bldP spid="103" grpId="0"/>
      <p:bldP spid="104" grpId="0"/>
      <p:bldP spid="105" grpId="0"/>
      <p:bldP spid="106" grpId="0" animBg="1"/>
      <p:bldP spid="107" grpId="0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 animBg="1"/>
      <p:bldP spid="126" grpId="1" animBg="1"/>
      <p:bldP spid="127" grpId="0" animBg="1"/>
      <p:bldP spid="12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14601" y="2819401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+4)(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2819401"/>
                <a:ext cx="2795317" cy="679353"/>
              </a:xfrm>
              <a:prstGeom prst="rect">
                <a:avLst/>
              </a:prstGeom>
              <a:blipFill>
                <a:blip r:embed="rId2"/>
                <a:stretch>
                  <a:fillRect l="-19910" t="-96296" b="-15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696201" y="1524001"/>
                <a:ext cx="1291379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1" y="1524001"/>
                <a:ext cx="1291379" cy="679353"/>
              </a:xfrm>
              <a:prstGeom prst="rect">
                <a:avLst/>
              </a:prstGeom>
              <a:blipFill>
                <a:blip r:embed="rId3"/>
                <a:stretch>
                  <a:fillRect l="-42718" t="-100000" b="-15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6096001" y="2438401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2438401"/>
                <a:ext cx="64748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096001" y="3048001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3048001"/>
                <a:ext cx="64748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096001" y="3657601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3657601"/>
                <a:ext cx="64748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096000" y="4876801"/>
                <a:ext cx="613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876801"/>
                <a:ext cx="613630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6096001" y="4267201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4267201"/>
                <a:ext cx="6474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086600" y="2438401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438401"/>
                <a:ext cx="13325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7086600" y="3048001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048001"/>
                <a:ext cx="133254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7086600" y="3657601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657601"/>
                <a:ext cx="133254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7086600" y="4267201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267201"/>
                <a:ext cx="133254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7086600" y="4876801"/>
                <a:ext cx="1018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876801"/>
                <a:ext cx="101842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8686800" y="4876801"/>
                <a:ext cx="70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876801"/>
                <a:ext cx="707438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8686800" y="2438401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438401"/>
                <a:ext cx="50866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8686800" y="3048001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3048001"/>
                <a:ext cx="50866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8686800" y="3657601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3657601"/>
                <a:ext cx="60805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8686800" y="4267201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267201"/>
                <a:ext cx="60805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8763000" y="2438400"/>
            <a:ext cx="533400" cy="2133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Rectangle 141"/>
          <p:cNvSpPr/>
          <p:nvPr/>
        </p:nvSpPr>
        <p:spPr>
          <a:xfrm>
            <a:off x="2497184" y="4831080"/>
            <a:ext cx="2815045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209800" y="526651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see that this formula gives us the sequence we are trying to find the sum of!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(The 0 at the start will not affect the sum so can be ignored!)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6096000" y="548640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need to know how many terms there are, so have to find the value for r which gives a term with a value of 418…</a:t>
            </a: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0"/>
                <a:ext cx="2229395" cy="587020"/>
              </a:xfrm>
              <a:prstGeom prst="rect">
                <a:avLst/>
              </a:prstGeom>
              <a:blipFill>
                <a:blip r:embed="rId19"/>
                <a:stretch>
                  <a:fillRect l="-25140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8" y="583474"/>
                <a:ext cx="1698173" cy="587020"/>
              </a:xfrm>
              <a:prstGeom prst="rect">
                <a:avLst/>
              </a:prstGeom>
              <a:blipFill>
                <a:blip r:embed="rId20"/>
                <a:stretch>
                  <a:fillRect l="-35036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21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22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23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03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28" grpId="0"/>
      <p:bldP spid="129" grpId="0"/>
      <p:bldP spid="130" grpId="0"/>
      <p:bldP spid="131" grpId="0"/>
      <p:bldP spid="132" grpId="0"/>
      <p:bldP spid="3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7" grpId="0" animBg="1"/>
      <p:bldP spid="142" grpId="0" animBg="1"/>
      <p:bldP spid="1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1594</Words>
  <Application>Microsoft Office PowerPoint</Application>
  <PresentationFormat>Widescreen</PresentationFormat>
  <Paragraphs>479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2019-08-26T03:19:39Z</dcterms:modified>
</cp:coreProperties>
</file>