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256" r:id="rId3"/>
    <p:sldId id="263"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62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FFCC"/>
    <a:srgbClr val="CC00CC"/>
    <a:srgbClr val="FFCC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15" autoAdjust="0"/>
    <p:restoredTop sz="94660"/>
  </p:normalViewPr>
  <p:slideViewPr>
    <p:cSldViewPr snapToGrid="0">
      <p:cViewPr varScale="1">
        <p:scale>
          <a:sx n="59" d="100"/>
          <a:sy n="59" d="100"/>
        </p:scale>
        <p:origin x="1624"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C22BC-0037-42F2-99BD-193323B2B0CE}" type="datetimeFigureOut">
              <a:rPr lang="en-GB" smtClean="0"/>
              <a:t>22/06/2021</a:t>
            </a:fld>
            <a:endParaRPr lang="en-GB"/>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4A6678-F242-410C-B12C-7FE2DD7D2284}" type="slidenum">
              <a:rPr lang="en-GB" smtClean="0"/>
              <a:t>‹#›</a:t>
            </a:fld>
            <a:endParaRPr lang="en-GB"/>
          </a:p>
        </p:txBody>
      </p:sp>
    </p:spTree>
    <p:extLst>
      <p:ext uri="{BB962C8B-B14F-4D97-AF65-F5344CB8AC3E}">
        <p14:creationId xmlns:p14="http://schemas.microsoft.com/office/powerpoint/2010/main" val="3053168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22/06/2021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49793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22/06/2021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85066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22/06/2021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445268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22/06/2021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893850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22/06/2021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592192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22/06/2021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688277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22/06/2021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598803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22/06/2021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43216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22/06/2021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834289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22/06/2021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128601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22/06/2021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506457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22/06/2021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169759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22/06/2021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389933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22/06/2021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682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22/06/2021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078164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50C350-365A-4F35-859D-17F134836970}" type="datetimeFigureOut">
              <a:rPr lang="en-GB" smtClean="0"/>
              <a:t>22/06/2021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90413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50C350-365A-4F35-859D-17F134836970}" type="datetimeFigureOut">
              <a:rPr lang="en-GB" smtClean="0"/>
              <a:t>22/06/2021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973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50C350-365A-4F35-859D-17F134836970}" type="datetimeFigureOut">
              <a:rPr lang="en-GB" smtClean="0"/>
              <a:t>22/06/2021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53397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50C350-365A-4F35-859D-17F134836970}" type="datetimeFigureOut">
              <a:rPr lang="en-GB" smtClean="0"/>
              <a:t>22/06/2021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704381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0C350-365A-4F35-859D-17F134836970}" type="datetimeFigureOut">
              <a:rPr lang="en-GB" smtClean="0"/>
              <a:t>22/06/2021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2340146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50C350-365A-4F35-859D-17F134836970}" type="datetimeFigureOut">
              <a:rPr lang="en-GB" smtClean="0"/>
              <a:t>22/06/2021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252038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50C350-365A-4F35-859D-17F134836970}" type="datetimeFigureOut">
              <a:rPr lang="en-GB" smtClean="0"/>
              <a:t>22/06/2021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4100777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00CC"/>
            </a:gs>
            <a:gs pos="7000">
              <a:srgbClr val="FFFFCC"/>
            </a:gs>
            <a:gs pos="95000">
              <a:srgbClr val="FFFFCC"/>
            </a:gs>
            <a:gs pos="100000">
              <a:srgbClr val="CC00CC"/>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0C350-365A-4F35-859D-17F134836970}" type="datetimeFigureOut">
              <a:rPr lang="en-GB" smtClean="0"/>
              <a:t>22/06/2021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5662A-1E8C-41A9-AAAB-2F6E2B9C335B}" type="slidenum">
              <a:rPr lang="en-GB" smtClean="0"/>
              <a:t>‹#›</a:t>
            </a:fld>
            <a:endParaRPr lang="en-GB"/>
          </a:p>
        </p:txBody>
      </p:sp>
    </p:spTree>
    <p:extLst>
      <p:ext uri="{BB962C8B-B14F-4D97-AF65-F5344CB8AC3E}">
        <p14:creationId xmlns:p14="http://schemas.microsoft.com/office/powerpoint/2010/main" val="1849973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22/06/2021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98395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7.png"/></Relationships>
</file>

<file path=ppt/slides/_rels/slide13.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79.png"/><Relationship Id="rId5" Type="http://schemas.openxmlformats.org/officeDocument/2006/relationships/image" Target="../media/image13.png"/><Relationship Id="rId10" Type="http://schemas.openxmlformats.org/officeDocument/2006/relationships/image" Target="../media/image178.png"/><Relationship Id="rId4" Type="http://schemas.openxmlformats.org/officeDocument/2006/relationships/image" Target="../media/image12.png"/><Relationship Id="rId9" Type="http://schemas.openxmlformats.org/officeDocument/2006/relationships/image" Target="../media/image177.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93.png"/><Relationship Id="rId3" Type="http://schemas.openxmlformats.org/officeDocument/2006/relationships/image" Target="../media/image17.png"/><Relationship Id="rId7" Type="http://schemas.openxmlformats.org/officeDocument/2006/relationships/image" Target="../media/image187.png"/><Relationship Id="rId12" Type="http://schemas.openxmlformats.org/officeDocument/2006/relationships/image" Target="../media/image192.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6.png"/><Relationship Id="rId11" Type="http://schemas.openxmlformats.org/officeDocument/2006/relationships/image" Target="../media/image191.png"/><Relationship Id="rId5" Type="http://schemas.openxmlformats.org/officeDocument/2006/relationships/image" Target="../media/image185.pn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05.png"/><Relationship Id="rId3" Type="http://schemas.openxmlformats.org/officeDocument/2006/relationships/image" Target="../media/image23.png"/><Relationship Id="rId7" Type="http://schemas.openxmlformats.org/officeDocument/2006/relationships/image" Target="../media/image199.png"/><Relationship Id="rId12" Type="http://schemas.openxmlformats.org/officeDocument/2006/relationships/image" Target="../media/image204.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98.png"/><Relationship Id="rId11" Type="http://schemas.openxmlformats.org/officeDocument/2006/relationships/image" Target="../media/image203.png"/><Relationship Id="rId5" Type="http://schemas.openxmlformats.org/officeDocument/2006/relationships/image" Target="../media/image197.pn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212.png"/><Relationship Id="rId3" Type="http://schemas.openxmlformats.org/officeDocument/2006/relationships/image" Target="../media/image207.png"/><Relationship Id="rId7" Type="http://schemas.openxmlformats.org/officeDocument/2006/relationships/image" Target="../media/image211.png"/><Relationship Id="rId2" Type="http://schemas.openxmlformats.org/officeDocument/2006/relationships/image" Target="../media/image206.png"/><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09.png"/><Relationship Id="rId4" Type="http://schemas.openxmlformats.org/officeDocument/2006/relationships/image" Target="../media/image208.png"/></Relationships>
</file>

<file path=ppt/slides/_rels/slide22.xml.rels><?xml version="1.0" encoding="UTF-8" standalone="yes"?>
<Relationships xmlns="http://schemas.openxmlformats.org/package/2006/relationships"><Relationship Id="rId8" Type="http://schemas.openxmlformats.org/officeDocument/2006/relationships/image" Target="../media/image215.png"/><Relationship Id="rId13" Type="http://schemas.openxmlformats.org/officeDocument/2006/relationships/image" Target="../media/image220.png"/><Relationship Id="rId3" Type="http://schemas.openxmlformats.org/officeDocument/2006/relationships/image" Target="../media/image209.png"/><Relationship Id="rId7" Type="http://schemas.openxmlformats.org/officeDocument/2006/relationships/image" Target="../media/image214.png"/><Relationship Id="rId12" Type="http://schemas.openxmlformats.org/officeDocument/2006/relationships/image" Target="../media/image219.png"/><Relationship Id="rId2" Type="http://schemas.openxmlformats.org/officeDocument/2006/relationships/image" Target="../media/image213.png"/><Relationship Id="rId16" Type="http://schemas.openxmlformats.org/officeDocument/2006/relationships/image" Target="../media/image223.png"/><Relationship Id="rId1" Type="http://schemas.openxmlformats.org/officeDocument/2006/relationships/slideLayout" Target="../slideLayouts/slideLayout2.xml"/><Relationship Id="rId6" Type="http://schemas.openxmlformats.org/officeDocument/2006/relationships/image" Target="../media/image212.png"/><Relationship Id="rId11" Type="http://schemas.openxmlformats.org/officeDocument/2006/relationships/image" Target="../media/image218.png"/><Relationship Id="rId5" Type="http://schemas.openxmlformats.org/officeDocument/2006/relationships/image" Target="../media/image211.png"/><Relationship Id="rId15" Type="http://schemas.openxmlformats.org/officeDocument/2006/relationships/image" Target="../media/image222.png"/><Relationship Id="rId10" Type="http://schemas.openxmlformats.org/officeDocument/2006/relationships/image" Target="../media/image217.png"/><Relationship Id="rId4" Type="http://schemas.openxmlformats.org/officeDocument/2006/relationships/image" Target="../media/image210.png"/><Relationship Id="rId9" Type="http://schemas.openxmlformats.org/officeDocument/2006/relationships/image" Target="../media/image216.png"/><Relationship Id="rId14" Type="http://schemas.openxmlformats.org/officeDocument/2006/relationships/image" Target="../media/image2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2.xml"/><Relationship Id="rId5" Type="http://schemas.openxmlformats.org/officeDocument/2006/relationships/image" Target="../media/image14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51BC11E-75C5-4612-8041-02DDC84458DD}"/>
              </a:ext>
            </a:extLst>
          </p:cNvPr>
          <p:cNvSpPr/>
          <p:nvPr/>
        </p:nvSpPr>
        <p:spPr>
          <a:xfrm>
            <a:off x="1349250" y="2843054"/>
            <a:ext cx="6552115" cy="1084912"/>
          </a:xfrm>
          <a:prstGeom prst="rect">
            <a:avLst/>
          </a:prstGeom>
          <a:noFill/>
        </p:spPr>
        <p:txBody>
          <a:bodyPr wrap="none" lIns="68580" tIns="34290" rIns="68580" bIns="34290">
            <a:spAutoFit/>
          </a:bodyPr>
          <a:lstStyle/>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Polar Coordinates</a:t>
            </a:r>
            <a:endParaRPr lang="ja-JP" altLang="en-US"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endParaRPr>
          </a:p>
        </p:txBody>
      </p:sp>
      <p:sp>
        <p:nvSpPr>
          <p:cNvPr id="3" name="テキスト ボックス 2">
            <a:extLst>
              <a:ext uri="{FF2B5EF4-FFF2-40B4-BE49-F238E27FC236}">
                <a16:creationId xmlns:a16="http://schemas.microsoft.com/office/drawing/2014/main" id="{CD70DD23-DBB1-48AE-BCF2-1500DD51E942}"/>
              </a:ext>
            </a:extLst>
          </p:cNvPr>
          <p:cNvSpPr txBox="1"/>
          <p:nvPr/>
        </p:nvSpPr>
        <p:spPr>
          <a:xfrm>
            <a:off x="2220551" y="3837347"/>
            <a:ext cx="4720652" cy="92333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latin typeface="Arial Black" panose="020B0A04020102020204" pitchFamily="34" charset="0"/>
              </a:rPr>
              <a:t>Twitter: @Owen134866</a:t>
            </a:r>
          </a:p>
          <a:p>
            <a:pPr algn="ctr"/>
            <a:endParaRPr lang="en-US" dirty="0">
              <a:latin typeface="Arial Black" panose="020B0A04020102020204" pitchFamily="34" charset="0"/>
            </a:endParaRPr>
          </a:p>
          <a:p>
            <a:pPr algn="ctr"/>
            <a:r>
              <a:rPr lang="en-US" dirty="0">
                <a:latin typeface="Arial Black" panose="020B0A04020102020204" pitchFamily="34" charset="0"/>
              </a:rPr>
              <a:t>www.mathsfreeresourcelibrary.com</a:t>
            </a:r>
            <a:endParaRPr lang="en-GB" dirty="0">
              <a:latin typeface="Arial Black" panose="020B0A04020102020204" pitchFamily="34" charset="0"/>
            </a:endParaRPr>
          </a:p>
        </p:txBody>
      </p:sp>
    </p:spTree>
    <p:extLst>
      <p:ext uri="{BB962C8B-B14F-4D97-AF65-F5344CB8AC3E}">
        <p14:creationId xmlns:p14="http://schemas.microsoft.com/office/powerpoint/2010/main" val="2291763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048000" cy="4953000"/>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In terms of working out points to plot, the angle (</a:t>
            </a:r>
            <a:r>
              <a:rPr lang="el-GR" sz="1400" dirty="0">
                <a:latin typeface="Comic Sans MS" panose="030F0702030302020204" pitchFamily="66" charset="0"/>
              </a:rPr>
              <a:t>θ</a:t>
            </a:r>
            <a:r>
              <a:rPr lang="en-GB" sz="1400" dirty="0">
                <a:latin typeface="Comic Sans MS" panose="030F0702030302020204" pitchFamily="66" charset="0"/>
              </a:rPr>
              <a:t>) only needs to go up to 2</a:t>
            </a:r>
            <a:r>
              <a:rPr lang="el-GR" sz="1400" dirty="0">
                <a:latin typeface="Comic Sans MS" panose="030F0702030302020204" pitchFamily="66" charset="0"/>
              </a:rPr>
              <a:t>π</a:t>
            </a:r>
            <a:r>
              <a:rPr lang="en-GB" sz="1400" dirty="0">
                <a:latin typeface="Comic Sans MS" panose="030F0702030302020204" pitchFamily="66" charset="0"/>
              </a:rPr>
              <a:t> as this is a complete turn</a:t>
            </a:r>
          </a:p>
          <a:p>
            <a:pPr marL="0" indent="0" algn="ctr">
              <a:buNone/>
            </a:pPr>
            <a:endParaRPr lang="en-GB" sz="1400" dirty="0">
              <a:latin typeface="Comic Sans MS" panose="030F0702030302020204" pitchFamily="66" charset="0"/>
            </a:endParaRPr>
          </a:p>
          <a:p>
            <a:pPr algn="ctr">
              <a:buFont typeface="Wingdings"/>
              <a:buChar char="à"/>
            </a:pPr>
            <a:r>
              <a:rPr lang="en-GB" sz="1400" dirty="0">
                <a:latin typeface="Comic Sans MS" panose="030F0702030302020204" pitchFamily="66" charset="0"/>
                <a:sym typeface="Wingdings" panose="05000000000000000000" pitchFamily="2" charset="2"/>
              </a:rPr>
              <a:t>We could of course go further but we do not need to for now</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As the angle in our equation is above is 3</a:t>
            </a:r>
            <a:r>
              <a:rPr lang="el-GR" sz="1400" dirty="0">
                <a:latin typeface="Comic Sans MS" panose="030F0702030302020204" pitchFamily="66" charset="0"/>
                <a:sym typeface="Wingdings" panose="05000000000000000000" pitchFamily="2" charset="2"/>
              </a:rPr>
              <a:t>θ</a:t>
            </a:r>
            <a:r>
              <a:rPr lang="en-GB" sz="1400" dirty="0">
                <a:latin typeface="Comic Sans MS" panose="030F0702030302020204" pitchFamily="66" charset="0"/>
                <a:sym typeface="Wingdings" panose="05000000000000000000" pitchFamily="2" charset="2"/>
              </a:rPr>
              <a:t>, we can go up to 6</a:t>
            </a:r>
            <a:r>
              <a:rPr lang="el-GR" sz="1400" dirty="0">
                <a:latin typeface="Comic Sans MS" panose="030F0702030302020204" pitchFamily="66" charset="0"/>
                <a:sym typeface="Wingdings" panose="05000000000000000000" pitchFamily="2" charset="2"/>
              </a:rPr>
              <a:t>π</a:t>
            </a: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Let’s work out some values, up to 6</a:t>
            </a:r>
            <a:r>
              <a:rPr lang="el-GR" sz="1400" dirty="0">
                <a:latin typeface="Comic Sans MS" panose="030F0702030302020204" pitchFamily="66" charset="0"/>
                <a:sym typeface="Wingdings" panose="05000000000000000000" pitchFamily="2" charset="2"/>
              </a:rPr>
              <a:t>π</a:t>
            </a:r>
            <a:r>
              <a:rPr lang="en-GB" sz="1400" dirty="0">
                <a:latin typeface="Comic Sans MS" panose="030F0702030302020204" pitchFamily="66" charset="0"/>
                <a:sym typeface="Wingdings" panose="05000000000000000000" pitchFamily="2" charset="2"/>
              </a:rPr>
              <a:t> (use the same increments as before, </a:t>
            </a:r>
            <a:r>
              <a:rPr lang="en-GB" sz="1400" dirty="0" err="1">
                <a:latin typeface="Comic Sans MS" panose="030F0702030302020204" pitchFamily="66" charset="0"/>
                <a:sym typeface="Wingdings" panose="05000000000000000000" pitchFamily="2" charset="2"/>
              </a:rPr>
              <a:t>ie</a:t>
            </a:r>
            <a:r>
              <a:rPr lang="en-GB" sz="1400" dirty="0">
                <a:latin typeface="Comic Sans MS" panose="030F0702030302020204" pitchFamily="66" charset="0"/>
                <a:sym typeface="Wingdings" panose="05000000000000000000" pitchFamily="2" charset="2"/>
              </a:rPr>
              <a:t>) going up by </a:t>
            </a:r>
            <a:r>
              <a:rPr lang="el-GR" sz="1400" baseline="30000" dirty="0">
                <a:latin typeface="Comic Sans MS" panose="030F0702030302020204" pitchFamily="66" charset="0"/>
                <a:sym typeface="Wingdings" panose="05000000000000000000" pitchFamily="2" charset="2"/>
              </a:rPr>
              <a:t>π</a:t>
            </a:r>
            <a:r>
              <a:rPr lang="en-GB" sz="1400" dirty="0">
                <a:latin typeface="Comic Sans MS" panose="030F0702030302020204" pitchFamily="66" charset="0"/>
                <a:sym typeface="Wingdings" panose="05000000000000000000" pitchFamily="2" charset="2"/>
              </a:rPr>
              <a:t>/</a:t>
            </a:r>
            <a:r>
              <a:rPr lang="en-GB" sz="1400" baseline="-25000" dirty="0">
                <a:latin typeface="Comic Sans MS" panose="030F0702030302020204" pitchFamily="66" charset="0"/>
                <a:sym typeface="Wingdings" panose="05000000000000000000" pitchFamily="2" charset="2"/>
              </a:rPr>
              <a:t>2</a:t>
            </a:r>
            <a:r>
              <a:rPr lang="en-GB" sz="1400" dirty="0">
                <a:latin typeface="Comic Sans MS" panose="030F0702030302020204" pitchFamily="66" charset="0"/>
                <a:sym typeface="Wingdings" panose="05000000000000000000" pitchFamily="2" charset="2"/>
              </a:rPr>
              <a:t> each time)</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151878" y="2715087"/>
                <a:ext cx="1295400"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0" i="1" smtClean="0">
                          <a:latin typeface="Cambria Math"/>
                        </a:rPr>
                        <m:t>𝑟</m:t>
                      </m:r>
                      <m:r>
                        <a:rPr lang="en-GB" sz="1600" b="0" i="1" smtClean="0">
                          <a:latin typeface="Cambria Math"/>
                        </a:rPr>
                        <m:t>=</m:t>
                      </m:r>
                      <m:r>
                        <a:rPr lang="en-GB" sz="1600" b="0" i="1" smtClean="0">
                          <a:latin typeface="Cambria Math"/>
                        </a:rPr>
                        <m:t>𝑠𝑖𝑛</m:t>
                      </m:r>
                      <m:r>
                        <a:rPr lang="en-GB" sz="1600" b="0" i="1" smtClean="0">
                          <a:latin typeface="Cambria Math"/>
                        </a:rPr>
                        <m:t>3</m:t>
                      </m:r>
                      <m:r>
                        <a:rPr lang="en-GB" sz="1600" b="0" i="1" smtClean="0">
                          <a:latin typeface="Cambria Math"/>
                          <a:ea typeface="Cambria Math"/>
                        </a:rPr>
                        <m:t>𝜃</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1151878" y="2715087"/>
                <a:ext cx="1295400" cy="338554"/>
              </a:xfrm>
              <a:prstGeom prst="rect">
                <a:avLst/>
              </a:prstGeom>
              <a:blipFill>
                <a:blip r:embed="rId2"/>
                <a:stretch>
                  <a:fillRect/>
                </a:stretch>
              </a:blipFill>
            </p:spPr>
            <p:txBody>
              <a:bodyPr/>
              <a:lstStyle/>
              <a:p>
                <a:r>
                  <a:rPr lang="en-GB">
                    <a:noFill/>
                  </a:rPr>
                  <a:t> </a:t>
                </a:r>
              </a:p>
            </p:txBody>
          </p:sp>
        </mc:Fallback>
      </mc:AlternateContent>
      <p:grpSp>
        <p:nvGrpSpPr>
          <p:cNvPr id="1142" name="Group 1141"/>
          <p:cNvGrpSpPr/>
          <p:nvPr/>
        </p:nvGrpSpPr>
        <p:grpSpPr>
          <a:xfrm>
            <a:off x="4507819" y="4323630"/>
            <a:ext cx="3616557" cy="1247775"/>
            <a:chOff x="4059246" y="5496823"/>
            <a:chExt cx="3616557" cy="1247775"/>
          </a:xfrm>
        </p:grpSpPr>
        <p:sp>
          <p:nvSpPr>
            <p:cNvPr id="9" name="Line 91"/>
            <p:cNvSpPr>
              <a:spLocks noChangeShapeType="1"/>
            </p:cNvSpPr>
            <p:nvPr/>
          </p:nvSpPr>
          <p:spPr bwMode="auto">
            <a:xfrm>
              <a:off x="4457901" y="6125473"/>
              <a:ext cx="2743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Line 92"/>
            <p:cNvSpPr>
              <a:spLocks noChangeShapeType="1"/>
            </p:cNvSpPr>
            <p:nvPr/>
          </p:nvSpPr>
          <p:spPr bwMode="auto">
            <a:xfrm>
              <a:off x="5143701" y="604927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Line 93"/>
            <p:cNvSpPr>
              <a:spLocks noChangeShapeType="1"/>
            </p:cNvSpPr>
            <p:nvPr/>
          </p:nvSpPr>
          <p:spPr bwMode="auto">
            <a:xfrm>
              <a:off x="5829501" y="604927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Line 94"/>
            <p:cNvSpPr>
              <a:spLocks noChangeShapeType="1"/>
            </p:cNvSpPr>
            <p:nvPr/>
          </p:nvSpPr>
          <p:spPr bwMode="auto">
            <a:xfrm>
              <a:off x="6515301" y="604927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95"/>
            <p:cNvSpPr>
              <a:spLocks noChangeShapeType="1"/>
            </p:cNvSpPr>
            <p:nvPr/>
          </p:nvSpPr>
          <p:spPr bwMode="auto">
            <a:xfrm>
              <a:off x="7201101" y="604927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Line 131"/>
            <p:cNvSpPr>
              <a:spLocks noChangeShapeType="1"/>
            </p:cNvSpPr>
            <p:nvPr/>
          </p:nvSpPr>
          <p:spPr bwMode="auto">
            <a:xfrm>
              <a:off x="4457901" y="5820673"/>
              <a:ext cx="0" cy="60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Text Box 136"/>
            <p:cNvSpPr txBox="1">
              <a:spLocks noChangeArrowheads="1"/>
            </p:cNvSpPr>
            <p:nvPr/>
          </p:nvSpPr>
          <p:spPr bwMode="auto">
            <a:xfrm>
              <a:off x="7061427" y="5731627"/>
              <a:ext cx="6143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dirty="0">
                  <a:latin typeface="Comic Sans MS" pitchFamily="66" charset="0"/>
                </a:rPr>
                <a:t>Sin</a:t>
              </a:r>
              <a:r>
                <a:rPr lang="el-GR" altLang="en-US" sz="1400" dirty="0">
                  <a:latin typeface="Comic Sans MS" pitchFamily="66" charset="0"/>
                </a:rPr>
                <a:t>θ</a:t>
              </a:r>
            </a:p>
          </p:txBody>
        </p:sp>
        <p:sp>
          <p:nvSpPr>
            <p:cNvPr id="16" name="TextBox 15"/>
            <p:cNvSpPr txBox="1"/>
            <p:nvPr/>
          </p:nvSpPr>
          <p:spPr>
            <a:xfrm>
              <a:off x="4886368" y="6132876"/>
              <a:ext cx="533400" cy="307777"/>
            </a:xfrm>
            <a:prstGeom prst="rect">
              <a:avLst/>
            </a:prstGeom>
            <a:noFill/>
          </p:spPr>
          <p:txBody>
            <a:bodyPr wrap="square" rtlCol="0">
              <a:spAutoFit/>
            </a:bodyPr>
            <a:lstStyle/>
            <a:p>
              <a:pPr algn="ct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18" name="TextBox 17"/>
            <p:cNvSpPr txBox="1"/>
            <p:nvPr/>
          </p:nvSpPr>
          <p:spPr>
            <a:xfrm>
              <a:off x="4183292" y="5660723"/>
              <a:ext cx="328549" cy="307777"/>
            </a:xfrm>
            <a:prstGeom prst="rect">
              <a:avLst/>
            </a:prstGeom>
            <a:noFill/>
          </p:spPr>
          <p:txBody>
            <a:bodyPr wrap="square" rtlCol="0">
              <a:spAutoFit/>
            </a:bodyPr>
            <a:lstStyle/>
            <a:p>
              <a:pPr algn="ctr"/>
              <a:r>
                <a:rPr lang="en-GB" sz="1400" b="1" dirty="0">
                  <a:latin typeface="Comic Sans MS" panose="030F0702030302020204" pitchFamily="66" charset="0"/>
                </a:rPr>
                <a:t>1</a:t>
              </a:r>
            </a:p>
          </p:txBody>
        </p:sp>
        <p:sp>
          <p:nvSpPr>
            <p:cNvPr id="19" name="TextBox 18"/>
            <p:cNvSpPr txBox="1"/>
            <p:nvPr/>
          </p:nvSpPr>
          <p:spPr>
            <a:xfrm>
              <a:off x="4059246" y="6259690"/>
              <a:ext cx="463228" cy="307777"/>
            </a:xfrm>
            <a:prstGeom prst="rect">
              <a:avLst/>
            </a:prstGeom>
            <a:noFill/>
          </p:spPr>
          <p:txBody>
            <a:bodyPr wrap="square" rtlCol="0">
              <a:spAutoFit/>
            </a:bodyPr>
            <a:lstStyle/>
            <a:p>
              <a:pPr algn="ctr"/>
              <a:r>
                <a:rPr lang="en-GB" sz="1400" b="1" dirty="0">
                  <a:latin typeface="Comic Sans MS" panose="030F0702030302020204" pitchFamily="66" charset="0"/>
                </a:rPr>
                <a:t>-1</a:t>
              </a:r>
            </a:p>
          </p:txBody>
        </p:sp>
        <p:sp>
          <p:nvSpPr>
            <p:cNvPr id="20" name="TextBox 19"/>
            <p:cNvSpPr txBox="1"/>
            <p:nvPr/>
          </p:nvSpPr>
          <p:spPr>
            <a:xfrm>
              <a:off x="4211646" y="5954890"/>
              <a:ext cx="257665" cy="307777"/>
            </a:xfrm>
            <a:prstGeom prst="rect">
              <a:avLst/>
            </a:prstGeom>
            <a:noFill/>
          </p:spPr>
          <p:txBody>
            <a:bodyPr wrap="square" rtlCol="0">
              <a:spAutoFit/>
            </a:bodyPr>
            <a:lstStyle/>
            <a:p>
              <a:pPr algn="ctr"/>
              <a:r>
                <a:rPr lang="en-GB" sz="1400" b="1" dirty="0">
                  <a:latin typeface="Comic Sans MS" panose="030F0702030302020204" pitchFamily="66" charset="0"/>
                </a:rPr>
                <a:t>0</a:t>
              </a:r>
            </a:p>
          </p:txBody>
        </p:sp>
        <p:sp>
          <p:nvSpPr>
            <p:cNvPr id="21" name="TextBox 20"/>
            <p:cNvSpPr txBox="1"/>
            <p:nvPr/>
          </p:nvSpPr>
          <p:spPr>
            <a:xfrm>
              <a:off x="5673069" y="6123570"/>
              <a:ext cx="310828"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2" name="TextBox 21"/>
            <p:cNvSpPr txBox="1"/>
            <p:nvPr/>
          </p:nvSpPr>
          <p:spPr>
            <a:xfrm>
              <a:off x="7000918" y="6142597"/>
              <a:ext cx="413611"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3" name="Arc 108"/>
            <p:cNvSpPr>
              <a:spLocks/>
            </p:cNvSpPr>
            <p:nvPr/>
          </p:nvSpPr>
          <p:spPr bwMode="auto">
            <a:xfrm>
              <a:off x="5143701" y="5830198"/>
              <a:ext cx="684252"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 name="Arc 109"/>
            <p:cNvSpPr>
              <a:spLocks/>
            </p:cNvSpPr>
            <p:nvPr/>
          </p:nvSpPr>
          <p:spPr bwMode="auto">
            <a:xfrm flipH="1" flipV="1">
              <a:off x="5812937" y="5496823"/>
              <a:ext cx="706476" cy="914400"/>
            </a:xfrm>
            <a:custGeom>
              <a:avLst/>
              <a:gdLst>
                <a:gd name="T0" fmla="*/ 0 w 16272"/>
                <a:gd name="T1" fmla="*/ 8975 h 21600"/>
                <a:gd name="T2" fmla="*/ 29171986 w 16272"/>
                <a:gd name="T3" fmla="*/ 12292076 h 21600"/>
                <a:gd name="T4" fmla="*/ 867697 w 16272"/>
                <a:gd name="T5" fmla="*/ 38709600 h 21600"/>
                <a:gd name="T6" fmla="*/ 0 60000 65536"/>
                <a:gd name="T7" fmla="*/ 0 60000 65536"/>
                <a:gd name="T8" fmla="*/ 0 60000 65536"/>
              </a:gdLst>
              <a:ahLst/>
              <a:cxnLst>
                <a:cxn ang="T6">
                  <a:pos x="T0" y="T1"/>
                </a:cxn>
                <a:cxn ang="T7">
                  <a:pos x="T2" y="T3"/>
                </a:cxn>
                <a:cxn ang="T8">
                  <a:pos x="T4" y="T5"/>
                </a:cxn>
              </a:cxnLst>
              <a:rect l="0" t="0" r="r" b="b"/>
              <a:pathLst>
                <a:path w="16272" h="21600" fill="none" extrusionOk="0">
                  <a:moveTo>
                    <a:pt x="0" y="5"/>
                  </a:moveTo>
                  <a:cubicBezTo>
                    <a:pt x="161" y="1"/>
                    <a:pt x="322" y="-1"/>
                    <a:pt x="484" y="0"/>
                  </a:cubicBezTo>
                  <a:cubicBezTo>
                    <a:pt x="6469" y="0"/>
                    <a:pt x="12187" y="2483"/>
                    <a:pt x="16272" y="6858"/>
                  </a:cubicBezTo>
                </a:path>
                <a:path w="16272" h="21600" stroke="0" extrusionOk="0">
                  <a:moveTo>
                    <a:pt x="0" y="5"/>
                  </a:moveTo>
                  <a:cubicBezTo>
                    <a:pt x="161" y="1"/>
                    <a:pt x="322" y="-1"/>
                    <a:pt x="484" y="0"/>
                  </a:cubicBezTo>
                  <a:cubicBezTo>
                    <a:pt x="6469" y="0"/>
                    <a:pt x="12187" y="2483"/>
                    <a:pt x="16272" y="6858"/>
                  </a:cubicBezTo>
                  <a:lnTo>
                    <a:pt x="484" y="21600"/>
                  </a:lnTo>
                  <a:lnTo>
                    <a:pt x="0" y="5"/>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 name="Arc 110"/>
            <p:cNvSpPr>
              <a:spLocks/>
            </p:cNvSpPr>
            <p:nvPr/>
          </p:nvSpPr>
          <p:spPr bwMode="auto">
            <a:xfrm flipH="1">
              <a:off x="4467425" y="5830198"/>
              <a:ext cx="679489"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 name="Arc 111"/>
            <p:cNvSpPr>
              <a:spLocks/>
            </p:cNvSpPr>
            <p:nvPr/>
          </p:nvSpPr>
          <p:spPr bwMode="auto">
            <a:xfrm flipV="1">
              <a:off x="6516200" y="5496823"/>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 name="TextBox 16"/>
            <p:cNvSpPr txBox="1"/>
            <p:nvPr/>
          </p:nvSpPr>
          <p:spPr>
            <a:xfrm>
              <a:off x="6244679" y="6132765"/>
              <a:ext cx="533400" cy="307777"/>
            </a:xfrm>
            <a:prstGeom prst="rect">
              <a:avLst/>
            </a:prstGeom>
            <a:noFill/>
          </p:spPr>
          <p:txBody>
            <a:bodyPr wrap="square" rtlCol="0">
              <a:spAutoFit/>
            </a:bodyPr>
            <a:lstStyle/>
            <a:p>
              <a:pPr algn="ctr"/>
              <a:r>
                <a:rPr lang="en-GB" sz="1400" baseline="30000" dirty="0">
                  <a:latin typeface="Comic Sans MS" panose="030F0702030302020204" pitchFamily="66" charset="0"/>
                </a:rPr>
                <a:t>3</a:t>
              </a: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grpSp>
      <p:sp>
        <p:nvSpPr>
          <p:cNvPr id="1120" name="AutoShape 123"/>
          <p:cNvSpPr>
            <a:spLocks noChangeAspect="1" noChangeArrowheads="1" noTextEdit="1"/>
          </p:cNvSpPr>
          <p:nvPr/>
        </p:nvSpPr>
        <p:spPr bwMode="auto">
          <a:xfrm>
            <a:off x="3343275" y="1568450"/>
            <a:ext cx="57150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1" name="Line 125"/>
          <p:cNvSpPr>
            <a:spLocks noChangeShapeType="1"/>
          </p:cNvSpPr>
          <p:nvPr/>
        </p:nvSpPr>
        <p:spPr bwMode="auto">
          <a:xfrm>
            <a:off x="375126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2" name="Line 126"/>
          <p:cNvSpPr>
            <a:spLocks noChangeShapeType="1"/>
          </p:cNvSpPr>
          <p:nvPr/>
        </p:nvSpPr>
        <p:spPr bwMode="auto">
          <a:xfrm>
            <a:off x="415925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3" name="Line 127"/>
          <p:cNvSpPr>
            <a:spLocks noChangeShapeType="1"/>
          </p:cNvSpPr>
          <p:nvPr/>
        </p:nvSpPr>
        <p:spPr bwMode="auto">
          <a:xfrm>
            <a:off x="456882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4" name="Line 128"/>
          <p:cNvSpPr>
            <a:spLocks noChangeShapeType="1"/>
          </p:cNvSpPr>
          <p:nvPr/>
        </p:nvSpPr>
        <p:spPr bwMode="auto">
          <a:xfrm>
            <a:off x="497681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5" name="Line 129"/>
          <p:cNvSpPr>
            <a:spLocks noChangeShapeType="1"/>
          </p:cNvSpPr>
          <p:nvPr/>
        </p:nvSpPr>
        <p:spPr bwMode="auto">
          <a:xfrm>
            <a:off x="538480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6" name="Line 130"/>
          <p:cNvSpPr>
            <a:spLocks noChangeShapeType="1"/>
          </p:cNvSpPr>
          <p:nvPr/>
        </p:nvSpPr>
        <p:spPr bwMode="auto">
          <a:xfrm>
            <a:off x="5792788"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7" name="Line 131"/>
          <p:cNvSpPr>
            <a:spLocks noChangeShapeType="1"/>
          </p:cNvSpPr>
          <p:nvPr/>
        </p:nvSpPr>
        <p:spPr bwMode="auto">
          <a:xfrm>
            <a:off x="62007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8" name="Line 132"/>
          <p:cNvSpPr>
            <a:spLocks noChangeShapeType="1"/>
          </p:cNvSpPr>
          <p:nvPr/>
        </p:nvSpPr>
        <p:spPr bwMode="auto">
          <a:xfrm>
            <a:off x="660876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9" name="Line 133"/>
          <p:cNvSpPr>
            <a:spLocks noChangeShapeType="1"/>
          </p:cNvSpPr>
          <p:nvPr/>
        </p:nvSpPr>
        <p:spPr bwMode="auto">
          <a:xfrm>
            <a:off x="701675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0" name="Line 134"/>
          <p:cNvSpPr>
            <a:spLocks noChangeShapeType="1"/>
          </p:cNvSpPr>
          <p:nvPr/>
        </p:nvSpPr>
        <p:spPr bwMode="auto">
          <a:xfrm>
            <a:off x="742632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1" name="Line 135"/>
          <p:cNvSpPr>
            <a:spLocks noChangeShapeType="1"/>
          </p:cNvSpPr>
          <p:nvPr/>
        </p:nvSpPr>
        <p:spPr bwMode="auto">
          <a:xfrm>
            <a:off x="783431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2" name="Line 136"/>
          <p:cNvSpPr>
            <a:spLocks noChangeShapeType="1"/>
          </p:cNvSpPr>
          <p:nvPr/>
        </p:nvSpPr>
        <p:spPr bwMode="auto">
          <a:xfrm>
            <a:off x="824230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3" name="Line 137"/>
          <p:cNvSpPr>
            <a:spLocks noChangeShapeType="1"/>
          </p:cNvSpPr>
          <p:nvPr/>
        </p:nvSpPr>
        <p:spPr bwMode="auto">
          <a:xfrm>
            <a:off x="8650288"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4" name="Line 138"/>
          <p:cNvSpPr>
            <a:spLocks noChangeShapeType="1"/>
          </p:cNvSpPr>
          <p:nvPr/>
        </p:nvSpPr>
        <p:spPr bwMode="auto">
          <a:xfrm>
            <a:off x="3336925" y="1939925"/>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5" name="Line 139"/>
          <p:cNvSpPr>
            <a:spLocks noChangeShapeType="1"/>
          </p:cNvSpPr>
          <p:nvPr/>
        </p:nvSpPr>
        <p:spPr bwMode="auto">
          <a:xfrm>
            <a:off x="3336925" y="2311400"/>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6" name="Line 140"/>
          <p:cNvSpPr>
            <a:spLocks noChangeShapeType="1"/>
          </p:cNvSpPr>
          <p:nvPr/>
        </p:nvSpPr>
        <p:spPr bwMode="auto">
          <a:xfrm>
            <a:off x="33432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7" name="Line 141"/>
          <p:cNvSpPr>
            <a:spLocks noChangeShapeType="1"/>
          </p:cNvSpPr>
          <p:nvPr/>
        </p:nvSpPr>
        <p:spPr bwMode="auto">
          <a:xfrm>
            <a:off x="90582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8" name="Line 142"/>
          <p:cNvSpPr>
            <a:spLocks noChangeShapeType="1"/>
          </p:cNvSpPr>
          <p:nvPr/>
        </p:nvSpPr>
        <p:spPr bwMode="auto">
          <a:xfrm>
            <a:off x="3336925" y="1568450"/>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9" name="Line 143"/>
          <p:cNvSpPr>
            <a:spLocks noChangeShapeType="1"/>
          </p:cNvSpPr>
          <p:nvPr/>
        </p:nvSpPr>
        <p:spPr bwMode="auto">
          <a:xfrm>
            <a:off x="3336925" y="2681288"/>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0" name="TextBox 1139"/>
          <p:cNvSpPr txBox="1"/>
          <p:nvPr/>
        </p:nvSpPr>
        <p:spPr>
          <a:xfrm>
            <a:off x="3338422" y="1604513"/>
            <a:ext cx="457200" cy="307777"/>
          </a:xfrm>
          <a:prstGeom prst="rect">
            <a:avLst/>
          </a:prstGeom>
          <a:noFill/>
        </p:spPr>
        <p:txBody>
          <a:bodyPr wrap="square" rtlCol="0">
            <a:spAutoFit/>
          </a:bodyPr>
          <a:lstStyle/>
          <a:p>
            <a:r>
              <a:rPr lang="en-GB" sz="1400" dirty="0">
                <a:latin typeface="Comic Sans MS" panose="030F0702030302020204" pitchFamily="66" charset="0"/>
              </a:rPr>
              <a:t>3</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182" name="TextBox 181"/>
          <p:cNvSpPr txBox="1"/>
          <p:nvPr/>
        </p:nvSpPr>
        <p:spPr>
          <a:xfrm>
            <a:off x="3387305" y="1963947"/>
            <a:ext cx="339306" cy="307777"/>
          </a:xfrm>
          <a:prstGeom prst="rect">
            <a:avLst/>
          </a:prstGeom>
          <a:noFill/>
        </p:spPr>
        <p:txBody>
          <a:bodyPr wrap="square" rtlCol="0">
            <a:spAutoFit/>
          </a:bodyPr>
          <a:lstStyle/>
          <a:p>
            <a:pPr algn="ct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183" name="TextBox 182"/>
          <p:cNvSpPr txBox="1"/>
          <p:nvPr/>
        </p:nvSpPr>
        <p:spPr>
          <a:xfrm>
            <a:off x="3384428" y="2340633"/>
            <a:ext cx="339306" cy="307777"/>
          </a:xfrm>
          <a:prstGeom prst="rect">
            <a:avLst/>
          </a:prstGeom>
          <a:noFill/>
        </p:spPr>
        <p:txBody>
          <a:bodyPr wrap="square" rtlCol="0">
            <a:spAutoFit/>
          </a:bodyPr>
          <a:lstStyle/>
          <a:p>
            <a:pPr algn="ctr"/>
            <a:r>
              <a:rPr lang="en-GB" sz="1400" dirty="0">
                <a:latin typeface="Comic Sans MS" panose="030F0702030302020204" pitchFamily="66" charset="0"/>
              </a:rPr>
              <a:t>r</a:t>
            </a:r>
          </a:p>
        </p:txBody>
      </p:sp>
      <p:sp>
        <p:nvSpPr>
          <p:cNvPr id="184" name="TextBox 183"/>
          <p:cNvSpPr txBox="1"/>
          <p:nvPr/>
        </p:nvSpPr>
        <p:spPr>
          <a:xfrm>
            <a:off x="3789871" y="1590136"/>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185" name="TextBox 184"/>
          <p:cNvSpPr txBox="1"/>
          <p:nvPr/>
        </p:nvSpPr>
        <p:spPr>
          <a:xfrm>
            <a:off x="4192437" y="1535501"/>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86" name="TextBox 185"/>
          <p:cNvSpPr txBox="1"/>
          <p:nvPr/>
        </p:nvSpPr>
        <p:spPr>
          <a:xfrm>
            <a:off x="4965937" y="1549879"/>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88" name="TextBox 187"/>
          <p:cNvSpPr txBox="1"/>
          <p:nvPr/>
        </p:nvSpPr>
        <p:spPr>
          <a:xfrm>
            <a:off x="4638134" y="1593010"/>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89" name="TextBox 188"/>
          <p:cNvSpPr txBox="1"/>
          <p:nvPr/>
        </p:nvSpPr>
        <p:spPr>
          <a:xfrm>
            <a:off x="5377129" y="1607388"/>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0" name="TextBox 189"/>
          <p:cNvSpPr txBox="1"/>
          <p:nvPr/>
        </p:nvSpPr>
        <p:spPr>
          <a:xfrm>
            <a:off x="6176510" y="1604512"/>
            <a:ext cx="437075" cy="307777"/>
          </a:xfrm>
          <a:prstGeom prst="rect">
            <a:avLst/>
          </a:prstGeom>
          <a:noFill/>
        </p:spPr>
        <p:txBody>
          <a:bodyPr wrap="square" rtlCol="0">
            <a:spAutoFit/>
          </a:bodyPr>
          <a:lstStyle/>
          <a:p>
            <a:pPr algn="ctr"/>
            <a:r>
              <a:rPr lang="en-GB" sz="1400" dirty="0">
                <a:latin typeface="Comic Sans MS" panose="030F0702030302020204" pitchFamily="66" charset="0"/>
              </a:rPr>
              <a:t>3</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1" name="TextBox 190"/>
          <p:cNvSpPr txBox="1"/>
          <p:nvPr/>
        </p:nvSpPr>
        <p:spPr>
          <a:xfrm>
            <a:off x="7001770" y="1601638"/>
            <a:ext cx="437075" cy="307777"/>
          </a:xfrm>
          <a:prstGeom prst="rect">
            <a:avLst/>
          </a:prstGeom>
          <a:noFill/>
        </p:spPr>
        <p:txBody>
          <a:bodyPr wrap="square" rtlCol="0">
            <a:spAutoFit/>
          </a:bodyPr>
          <a:lstStyle/>
          <a:p>
            <a:pPr algn="ctr"/>
            <a:r>
              <a:rPr lang="en-GB" sz="1400" dirty="0">
                <a:latin typeface="Comic Sans MS" panose="030F0702030302020204" pitchFamily="66" charset="0"/>
              </a:rPr>
              <a:t>4</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2" name="TextBox 191"/>
          <p:cNvSpPr txBox="1"/>
          <p:nvPr/>
        </p:nvSpPr>
        <p:spPr>
          <a:xfrm>
            <a:off x="7835657" y="1590136"/>
            <a:ext cx="437075" cy="307777"/>
          </a:xfrm>
          <a:prstGeom prst="rect">
            <a:avLst/>
          </a:prstGeom>
          <a:noFill/>
        </p:spPr>
        <p:txBody>
          <a:bodyPr wrap="square" rtlCol="0">
            <a:spAutoFit/>
          </a:bodyPr>
          <a:lstStyle/>
          <a:p>
            <a:pPr algn="ctr"/>
            <a:r>
              <a:rPr lang="en-GB" sz="1400" dirty="0">
                <a:latin typeface="Comic Sans MS" panose="030F0702030302020204" pitchFamily="66" charset="0"/>
              </a:rPr>
              <a:t>5</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3" name="TextBox 192"/>
          <p:cNvSpPr txBox="1"/>
          <p:nvPr/>
        </p:nvSpPr>
        <p:spPr>
          <a:xfrm>
            <a:off x="8626412" y="1595887"/>
            <a:ext cx="437075" cy="307777"/>
          </a:xfrm>
          <a:prstGeom prst="rect">
            <a:avLst/>
          </a:prstGeom>
          <a:noFill/>
        </p:spPr>
        <p:txBody>
          <a:bodyPr wrap="square" rtlCol="0">
            <a:spAutoFit/>
          </a:bodyPr>
          <a:lstStyle/>
          <a:p>
            <a:pPr algn="ctr"/>
            <a:r>
              <a:rPr lang="en-GB" sz="1400" dirty="0">
                <a:latin typeface="Comic Sans MS" panose="030F0702030302020204" pitchFamily="66" charset="0"/>
              </a:rPr>
              <a:t>6</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4" name="TextBox 193"/>
          <p:cNvSpPr txBox="1"/>
          <p:nvPr/>
        </p:nvSpPr>
        <p:spPr>
          <a:xfrm>
            <a:off x="5791197" y="1547003"/>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5" name="TextBox 194"/>
          <p:cNvSpPr txBox="1"/>
          <p:nvPr/>
        </p:nvSpPr>
        <p:spPr>
          <a:xfrm>
            <a:off x="6593454" y="1547004"/>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6" name="TextBox 195"/>
          <p:cNvSpPr txBox="1"/>
          <p:nvPr/>
        </p:nvSpPr>
        <p:spPr>
          <a:xfrm>
            <a:off x="7418714" y="1544127"/>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9</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7" name="TextBox 196"/>
          <p:cNvSpPr txBox="1"/>
          <p:nvPr/>
        </p:nvSpPr>
        <p:spPr>
          <a:xfrm>
            <a:off x="8235348" y="1549878"/>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11</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8" name="TextBox 197"/>
          <p:cNvSpPr txBox="1"/>
          <p:nvPr/>
        </p:nvSpPr>
        <p:spPr>
          <a:xfrm>
            <a:off x="3786996" y="1958196"/>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199" name="TextBox 198"/>
          <p:cNvSpPr txBox="1"/>
          <p:nvPr/>
        </p:nvSpPr>
        <p:spPr>
          <a:xfrm>
            <a:off x="4198188" y="1903561"/>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00" name="TextBox 199"/>
          <p:cNvSpPr txBox="1"/>
          <p:nvPr/>
        </p:nvSpPr>
        <p:spPr>
          <a:xfrm>
            <a:off x="4600754" y="1900685"/>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01" name="TextBox 200"/>
          <p:cNvSpPr txBox="1"/>
          <p:nvPr/>
        </p:nvSpPr>
        <p:spPr>
          <a:xfrm>
            <a:off x="5003321" y="1906436"/>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202" name="TextBox 201"/>
          <p:cNvSpPr txBox="1"/>
          <p:nvPr/>
        </p:nvSpPr>
        <p:spPr>
          <a:xfrm>
            <a:off x="5380007" y="1912187"/>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2</a:t>
            </a: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03" name="TextBox 202"/>
          <p:cNvSpPr txBox="1"/>
          <p:nvPr/>
        </p:nvSpPr>
        <p:spPr>
          <a:xfrm>
            <a:off x="5782573" y="1917938"/>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04" name="TextBox 203"/>
          <p:cNvSpPr txBox="1"/>
          <p:nvPr/>
        </p:nvSpPr>
        <p:spPr>
          <a:xfrm>
            <a:off x="6599207" y="1923689"/>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05" name="TextBox 204"/>
          <p:cNvSpPr txBox="1"/>
          <p:nvPr/>
        </p:nvSpPr>
        <p:spPr>
          <a:xfrm>
            <a:off x="6265651" y="1961070"/>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06" name="TextBox 205"/>
          <p:cNvSpPr txBox="1"/>
          <p:nvPr/>
        </p:nvSpPr>
        <p:spPr>
          <a:xfrm>
            <a:off x="8635039" y="1975449"/>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07" name="TextBox 206"/>
          <p:cNvSpPr txBox="1"/>
          <p:nvPr/>
        </p:nvSpPr>
        <p:spPr>
          <a:xfrm>
            <a:off x="7010399" y="1920814"/>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4</a:t>
            </a: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08" name="TextBox 207"/>
          <p:cNvSpPr txBox="1"/>
          <p:nvPr/>
        </p:nvSpPr>
        <p:spPr>
          <a:xfrm>
            <a:off x="7421591" y="1917938"/>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209" name="TextBox 208"/>
          <p:cNvSpPr txBox="1"/>
          <p:nvPr/>
        </p:nvSpPr>
        <p:spPr>
          <a:xfrm>
            <a:off x="7824156" y="1923690"/>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10" name="TextBox 209"/>
          <p:cNvSpPr txBox="1"/>
          <p:nvPr/>
        </p:nvSpPr>
        <p:spPr>
          <a:xfrm>
            <a:off x="8235349" y="1920815"/>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11</a:t>
            </a: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11" name="TextBox 210"/>
          <p:cNvSpPr txBox="1"/>
          <p:nvPr/>
        </p:nvSpPr>
        <p:spPr>
          <a:xfrm>
            <a:off x="3792747" y="2352136"/>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2" name="TextBox 211"/>
          <p:cNvSpPr txBox="1"/>
          <p:nvPr/>
        </p:nvSpPr>
        <p:spPr>
          <a:xfrm>
            <a:off x="4203940" y="234063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13" name="TextBox 212"/>
          <p:cNvSpPr txBox="1"/>
          <p:nvPr/>
        </p:nvSpPr>
        <p:spPr>
          <a:xfrm>
            <a:off x="4606506" y="2355011"/>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4" name="TextBox 213"/>
          <p:cNvSpPr txBox="1"/>
          <p:nvPr/>
        </p:nvSpPr>
        <p:spPr>
          <a:xfrm>
            <a:off x="5009072" y="2343508"/>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15" name="TextBox 214"/>
          <p:cNvSpPr txBox="1"/>
          <p:nvPr/>
        </p:nvSpPr>
        <p:spPr>
          <a:xfrm>
            <a:off x="5428890" y="2349261"/>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6" name="TextBox 215"/>
          <p:cNvSpPr txBox="1"/>
          <p:nvPr/>
        </p:nvSpPr>
        <p:spPr>
          <a:xfrm>
            <a:off x="6242649" y="2352136"/>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8" name="TextBox 217"/>
          <p:cNvSpPr txBox="1"/>
          <p:nvPr/>
        </p:nvSpPr>
        <p:spPr>
          <a:xfrm>
            <a:off x="7062159" y="234350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9" name="TextBox 218"/>
          <p:cNvSpPr txBox="1"/>
          <p:nvPr/>
        </p:nvSpPr>
        <p:spPr>
          <a:xfrm>
            <a:off x="7884543" y="233775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20" name="TextBox 219"/>
          <p:cNvSpPr txBox="1"/>
          <p:nvPr/>
        </p:nvSpPr>
        <p:spPr>
          <a:xfrm>
            <a:off x="8698302" y="234063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21" name="TextBox 220"/>
          <p:cNvSpPr txBox="1"/>
          <p:nvPr/>
        </p:nvSpPr>
        <p:spPr>
          <a:xfrm>
            <a:off x="5840084" y="2346385"/>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22" name="TextBox 221"/>
          <p:cNvSpPr txBox="1"/>
          <p:nvPr/>
        </p:nvSpPr>
        <p:spPr>
          <a:xfrm>
            <a:off x="6645216" y="234925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23" name="TextBox 222"/>
          <p:cNvSpPr txBox="1"/>
          <p:nvPr/>
        </p:nvSpPr>
        <p:spPr>
          <a:xfrm>
            <a:off x="7450348" y="2343510"/>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24" name="TextBox 223"/>
          <p:cNvSpPr txBox="1"/>
          <p:nvPr/>
        </p:nvSpPr>
        <p:spPr>
          <a:xfrm>
            <a:off x="8255480" y="234638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1141" name="TextBox 1140"/>
          <p:cNvSpPr txBox="1"/>
          <p:nvPr/>
        </p:nvSpPr>
        <p:spPr>
          <a:xfrm>
            <a:off x="3485071" y="2846717"/>
            <a:ext cx="5426016" cy="1569660"/>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Remember that if we are going to plot points, we need values of </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 (rather than 3</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a:t>
            </a:r>
          </a:p>
          <a:p>
            <a:pPr algn="ctr"/>
            <a:endParaRPr lang="en-GB" sz="1200" dirty="0">
              <a:solidFill>
                <a:srgbClr val="FF0000"/>
              </a:solidFill>
              <a:latin typeface="Comic Sans MS" panose="030F0702030302020204" pitchFamily="66" charset="0"/>
            </a:endParaRPr>
          </a:p>
          <a:p>
            <a:pPr marL="171450" indent="-171450" algn="ctr">
              <a:buFont typeface="Wingdings" pitchFamily="2" charset="2"/>
              <a:buChar char="à"/>
            </a:pPr>
            <a:r>
              <a:rPr lang="en-GB" sz="1200" dirty="0">
                <a:solidFill>
                  <a:srgbClr val="FF0000"/>
                </a:solidFill>
                <a:latin typeface="Comic Sans MS" panose="030F0702030302020204" pitchFamily="66" charset="0"/>
                <a:sym typeface="Wingdings" panose="05000000000000000000" pitchFamily="2" charset="2"/>
              </a:rPr>
              <a:t>Then substitute these into the equation to the left to find the distances for the given angles</a:t>
            </a:r>
          </a:p>
          <a:p>
            <a:pPr marL="171450" indent="-171450" algn="ctr">
              <a:buFont typeface="Wingdings" pitchFamily="2" charset="2"/>
              <a:buChar char="à"/>
            </a:pPr>
            <a:endParaRPr lang="en-GB" sz="1200" dirty="0">
              <a:solidFill>
                <a:srgbClr val="FF0000"/>
              </a:solidFill>
              <a:latin typeface="Comic Sans MS" panose="030F0702030302020204" pitchFamily="66" charset="0"/>
              <a:sym typeface="Wingdings" panose="05000000000000000000" pitchFamily="2" charset="2"/>
            </a:endParaRPr>
          </a:p>
          <a:p>
            <a:pPr marL="171450" indent="-171450" algn="ctr">
              <a:buFont typeface="Wingdings" pitchFamily="2" charset="2"/>
              <a:buChar char="à"/>
            </a:pPr>
            <a:r>
              <a:rPr lang="en-GB" sz="1200" dirty="0">
                <a:solidFill>
                  <a:srgbClr val="FF0000"/>
                </a:solidFill>
                <a:latin typeface="Comic Sans MS" panose="030F0702030302020204" pitchFamily="66" charset="0"/>
                <a:sym typeface="Wingdings" panose="05000000000000000000" pitchFamily="2" charset="2"/>
              </a:rPr>
              <a:t>We get this ‘up and down’ repeating pattern due to the shape of the sine graph…</a:t>
            </a:r>
            <a:endParaRPr lang="en-GB" sz="1200" dirty="0">
              <a:solidFill>
                <a:srgbClr val="FF0000"/>
              </a:solidFill>
              <a:latin typeface="Comic Sans MS" panose="030F0702030302020204" pitchFamily="66" charset="0"/>
            </a:endParaRPr>
          </a:p>
        </p:txBody>
      </p:sp>
      <p:sp>
        <p:nvSpPr>
          <p:cNvPr id="1143" name="Rectangle 1142"/>
          <p:cNvSpPr/>
          <p:nvPr/>
        </p:nvSpPr>
        <p:spPr>
          <a:xfrm>
            <a:off x="1302840" y="2729464"/>
            <a:ext cx="983412" cy="30192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タイトル 1">
            <a:extLst>
              <a:ext uri="{FF2B5EF4-FFF2-40B4-BE49-F238E27FC236}">
                <a16:creationId xmlns:a16="http://schemas.microsoft.com/office/drawing/2014/main" id="{DE7D5817-2200-413A-A8C2-C55D0F5C7C8B}"/>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92" name="テキスト ボックス 91">
            <a:extLst>
              <a:ext uri="{FF2B5EF4-FFF2-40B4-BE49-F238E27FC236}">
                <a16:creationId xmlns:a16="http://schemas.microsoft.com/office/drawing/2014/main" id="{7B0ABE6A-25FD-4E24-8250-2B94927D3B88}"/>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339668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blinds(horizontal)">
                                      <p:cBhvr>
                                        <p:cTn id="27" dur="500"/>
                                        <p:tgtEl>
                                          <p:spTgt spid="3">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nodePh="1">
                                  <p:stCondLst>
                                    <p:cond delay="0"/>
                                  </p:stCondLst>
                                  <p:endCondLst>
                                    <p:cond evt="begin" delay="0">
                                      <p:tn val="30"/>
                                    </p:cond>
                                  </p:endCondLst>
                                  <p:childTnLst>
                                    <p:set>
                                      <p:cBhvr>
                                        <p:cTn id="31" dur="1" fill="hold">
                                          <p:stCondLst>
                                            <p:cond delay="0"/>
                                          </p:stCondLst>
                                        </p:cTn>
                                        <p:tgtEl>
                                          <p:spTgt spid="1120"/>
                                        </p:tgtEl>
                                        <p:attrNameLst>
                                          <p:attrName>style.visibility</p:attrName>
                                        </p:attrNameLst>
                                      </p:cBhvr>
                                      <p:to>
                                        <p:strVal val="visible"/>
                                      </p:to>
                                    </p:set>
                                    <p:animEffect transition="in" filter="blinds(horizontal)">
                                      <p:cBhvr>
                                        <p:cTn id="32" dur="500"/>
                                        <p:tgtEl>
                                          <p:spTgt spid="112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21"/>
                                        </p:tgtEl>
                                        <p:attrNameLst>
                                          <p:attrName>style.visibility</p:attrName>
                                        </p:attrNameLst>
                                      </p:cBhvr>
                                      <p:to>
                                        <p:strVal val="visible"/>
                                      </p:to>
                                    </p:set>
                                    <p:animEffect transition="in" filter="blinds(horizontal)">
                                      <p:cBhvr>
                                        <p:cTn id="35" dur="500"/>
                                        <p:tgtEl>
                                          <p:spTgt spid="112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122"/>
                                        </p:tgtEl>
                                        <p:attrNameLst>
                                          <p:attrName>style.visibility</p:attrName>
                                        </p:attrNameLst>
                                      </p:cBhvr>
                                      <p:to>
                                        <p:strVal val="visible"/>
                                      </p:to>
                                    </p:set>
                                    <p:animEffect transition="in" filter="blinds(horizontal)">
                                      <p:cBhvr>
                                        <p:cTn id="38" dur="500"/>
                                        <p:tgtEl>
                                          <p:spTgt spid="112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123"/>
                                        </p:tgtEl>
                                        <p:attrNameLst>
                                          <p:attrName>style.visibility</p:attrName>
                                        </p:attrNameLst>
                                      </p:cBhvr>
                                      <p:to>
                                        <p:strVal val="visible"/>
                                      </p:to>
                                    </p:set>
                                    <p:animEffect transition="in" filter="blinds(horizontal)">
                                      <p:cBhvr>
                                        <p:cTn id="41" dur="500"/>
                                        <p:tgtEl>
                                          <p:spTgt spid="112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124"/>
                                        </p:tgtEl>
                                        <p:attrNameLst>
                                          <p:attrName>style.visibility</p:attrName>
                                        </p:attrNameLst>
                                      </p:cBhvr>
                                      <p:to>
                                        <p:strVal val="visible"/>
                                      </p:to>
                                    </p:set>
                                    <p:animEffect transition="in" filter="blinds(horizontal)">
                                      <p:cBhvr>
                                        <p:cTn id="44" dur="500"/>
                                        <p:tgtEl>
                                          <p:spTgt spid="112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125"/>
                                        </p:tgtEl>
                                        <p:attrNameLst>
                                          <p:attrName>style.visibility</p:attrName>
                                        </p:attrNameLst>
                                      </p:cBhvr>
                                      <p:to>
                                        <p:strVal val="visible"/>
                                      </p:to>
                                    </p:set>
                                    <p:animEffect transition="in" filter="blinds(horizontal)">
                                      <p:cBhvr>
                                        <p:cTn id="47" dur="500"/>
                                        <p:tgtEl>
                                          <p:spTgt spid="112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126"/>
                                        </p:tgtEl>
                                        <p:attrNameLst>
                                          <p:attrName>style.visibility</p:attrName>
                                        </p:attrNameLst>
                                      </p:cBhvr>
                                      <p:to>
                                        <p:strVal val="visible"/>
                                      </p:to>
                                    </p:set>
                                    <p:animEffect transition="in" filter="blinds(horizontal)">
                                      <p:cBhvr>
                                        <p:cTn id="50" dur="500"/>
                                        <p:tgtEl>
                                          <p:spTgt spid="112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127"/>
                                        </p:tgtEl>
                                        <p:attrNameLst>
                                          <p:attrName>style.visibility</p:attrName>
                                        </p:attrNameLst>
                                      </p:cBhvr>
                                      <p:to>
                                        <p:strVal val="visible"/>
                                      </p:to>
                                    </p:set>
                                    <p:animEffect transition="in" filter="blinds(horizontal)">
                                      <p:cBhvr>
                                        <p:cTn id="53" dur="500"/>
                                        <p:tgtEl>
                                          <p:spTgt spid="1127"/>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128"/>
                                        </p:tgtEl>
                                        <p:attrNameLst>
                                          <p:attrName>style.visibility</p:attrName>
                                        </p:attrNameLst>
                                      </p:cBhvr>
                                      <p:to>
                                        <p:strVal val="visible"/>
                                      </p:to>
                                    </p:set>
                                    <p:animEffect transition="in" filter="blinds(horizontal)">
                                      <p:cBhvr>
                                        <p:cTn id="56" dur="500"/>
                                        <p:tgtEl>
                                          <p:spTgt spid="1128"/>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129"/>
                                        </p:tgtEl>
                                        <p:attrNameLst>
                                          <p:attrName>style.visibility</p:attrName>
                                        </p:attrNameLst>
                                      </p:cBhvr>
                                      <p:to>
                                        <p:strVal val="visible"/>
                                      </p:to>
                                    </p:set>
                                    <p:animEffect transition="in" filter="blinds(horizontal)">
                                      <p:cBhvr>
                                        <p:cTn id="59" dur="500"/>
                                        <p:tgtEl>
                                          <p:spTgt spid="1129"/>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130"/>
                                        </p:tgtEl>
                                        <p:attrNameLst>
                                          <p:attrName>style.visibility</p:attrName>
                                        </p:attrNameLst>
                                      </p:cBhvr>
                                      <p:to>
                                        <p:strVal val="visible"/>
                                      </p:to>
                                    </p:set>
                                    <p:animEffect transition="in" filter="blinds(horizontal)">
                                      <p:cBhvr>
                                        <p:cTn id="62" dur="500"/>
                                        <p:tgtEl>
                                          <p:spTgt spid="1130"/>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131"/>
                                        </p:tgtEl>
                                        <p:attrNameLst>
                                          <p:attrName>style.visibility</p:attrName>
                                        </p:attrNameLst>
                                      </p:cBhvr>
                                      <p:to>
                                        <p:strVal val="visible"/>
                                      </p:to>
                                    </p:set>
                                    <p:animEffect transition="in" filter="blinds(horizontal)">
                                      <p:cBhvr>
                                        <p:cTn id="65" dur="500"/>
                                        <p:tgtEl>
                                          <p:spTgt spid="1131"/>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132"/>
                                        </p:tgtEl>
                                        <p:attrNameLst>
                                          <p:attrName>style.visibility</p:attrName>
                                        </p:attrNameLst>
                                      </p:cBhvr>
                                      <p:to>
                                        <p:strVal val="visible"/>
                                      </p:to>
                                    </p:set>
                                    <p:animEffect transition="in" filter="blinds(horizontal)">
                                      <p:cBhvr>
                                        <p:cTn id="68" dur="500"/>
                                        <p:tgtEl>
                                          <p:spTgt spid="1132"/>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133"/>
                                        </p:tgtEl>
                                        <p:attrNameLst>
                                          <p:attrName>style.visibility</p:attrName>
                                        </p:attrNameLst>
                                      </p:cBhvr>
                                      <p:to>
                                        <p:strVal val="visible"/>
                                      </p:to>
                                    </p:set>
                                    <p:animEffect transition="in" filter="blinds(horizontal)">
                                      <p:cBhvr>
                                        <p:cTn id="71" dur="500"/>
                                        <p:tgtEl>
                                          <p:spTgt spid="1133"/>
                                        </p:tgtEl>
                                      </p:cBhvr>
                                    </p:animEffect>
                                  </p:childTnLst>
                                </p:cTn>
                              </p:par>
                              <p:par>
                                <p:cTn id="72" presetID="3" presetClass="entr" presetSubtype="5" fill="hold" grpId="0" nodeType="withEffect">
                                  <p:stCondLst>
                                    <p:cond delay="0"/>
                                  </p:stCondLst>
                                  <p:childTnLst>
                                    <p:set>
                                      <p:cBhvr>
                                        <p:cTn id="73" dur="1" fill="hold">
                                          <p:stCondLst>
                                            <p:cond delay="0"/>
                                          </p:stCondLst>
                                        </p:cTn>
                                        <p:tgtEl>
                                          <p:spTgt spid="1134"/>
                                        </p:tgtEl>
                                        <p:attrNameLst>
                                          <p:attrName>style.visibility</p:attrName>
                                        </p:attrNameLst>
                                      </p:cBhvr>
                                      <p:to>
                                        <p:strVal val="visible"/>
                                      </p:to>
                                    </p:set>
                                    <p:animEffect transition="in" filter="blinds(vertical)">
                                      <p:cBhvr>
                                        <p:cTn id="74" dur="500"/>
                                        <p:tgtEl>
                                          <p:spTgt spid="1134"/>
                                        </p:tgtEl>
                                      </p:cBhvr>
                                    </p:animEffect>
                                  </p:childTnLst>
                                </p:cTn>
                              </p:par>
                              <p:par>
                                <p:cTn id="75" presetID="3" presetClass="entr" presetSubtype="5" fill="hold" grpId="0" nodeType="withEffect">
                                  <p:stCondLst>
                                    <p:cond delay="0"/>
                                  </p:stCondLst>
                                  <p:childTnLst>
                                    <p:set>
                                      <p:cBhvr>
                                        <p:cTn id="76" dur="1" fill="hold">
                                          <p:stCondLst>
                                            <p:cond delay="0"/>
                                          </p:stCondLst>
                                        </p:cTn>
                                        <p:tgtEl>
                                          <p:spTgt spid="1135"/>
                                        </p:tgtEl>
                                        <p:attrNameLst>
                                          <p:attrName>style.visibility</p:attrName>
                                        </p:attrNameLst>
                                      </p:cBhvr>
                                      <p:to>
                                        <p:strVal val="visible"/>
                                      </p:to>
                                    </p:set>
                                    <p:animEffect transition="in" filter="blinds(vertical)">
                                      <p:cBhvr>
                                        <p:cTn id="77" dur="500"/>
                                        <p:tgtEl>
                                          <p:spTgt spid="1135"/>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136"/>
                                        </p:tgtEl>
                                        <p:attrNameLst>
                                          <p:attrName>style.visibility</p:attrName>
                                        </p:attrNameLst>
                                      </p:cBhvr>
                                      <p:to>
                                        <p:strVal val="visible"/>
                                      </p:to>
                                    </p:set>
                                    <p:animEffect transition="in" filter="blinds(horizontal)">
                                      <p:cBhvr>
                                        <p:cTn id="80" dur="500"/>
                                        <p:tgtEl>
                                          <p:spTgt spid="1136"/>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1137"/>
                                        </p:tgtEl>
                                        <p:attrNameLst>
                                          <p:attrName>style.visibility</p:attrName>
                                        </p:attrNameLst>
                                      </p:cBhvr>
                                      <p:to>
                                        <p:strVal val="visible"/>
                                      </p:to>
                                    </p:set>
                                    <p:animEffect transition="in" filter="blinds(horizontal)">
                                      <p:cBhvr>
                                        <p:cTn id="83" dur="500"/>
                                        <p:tgtEl>
                                          <p:spTgt spid="1137"/>
                                        </p:tgtEl>
                                      </p:cBhvr>
                                    </p:animEffect>
                                  </p:childTnLst>
                                </p:cTn>
                              </p:par>
                              <p:par>
                                <p:cTn id="84" presetID="3" presetClass="entr" presetSubtype="5" fill="hold" grpId="0" nodeType="withEffect">
                                  <p:stCondLst>
                                    <p:cond delay="0"/>
                                  </p:stCondLst>
                                  <p:childTnLst>
                                    <p:set>
                                      <p:cBhvr>
                                        <p:cTn id="85" dur="1" fill="hold">
                                          <p:stCondLst>
                                            <p:cond delay="0"/>
                                          </p:stCondLst>
                                        </p:cTn>
                                        <p:tgtEl>
                                          <p:spTgt spid="1138"/>
                                        </p:tgtEl>
                                        <p:attrNameLst>
                                          <p:attrName>style.visibility</p:attrName>
                                        </p:attrNameLst>
                                      </p:cBhvr>
                                      <p:to>
                                        <p:strVal val="visible"/>
                                      </p:to>
                                    </p:set>
                                    <p:animEffect transition="in" filter="blinds(vertical)">
                                      <p:cBhvr>
                                        <p:cTn id="86" dur="500"/>
                                        <p:tgtEl>
                                          <p:spTgt spid="1138"/>
                                        </p:tgtEl>
                                      </p:cBhvr>
                                    </p:animEffect>
                                  </p:childTnLst>
                                </p:cTn>
                              </p:par>
                              <p:par>
                                <p:cTn id="87" presetID="3" presetClass="entr" presetSubtype="5" fill="hold" grpId="0" nodeType="withEffect">
                                  <p:stCondLst>
                                    <p:cond delay="0"/>
                                  </p:stCondLst>
                                  <p:childTnLst>
                                    <p:set>
                                      <p:cBhvr>
                                        <p:cTn id="88" dur="1" fill="hold">
                                          <p:stCondLst>
                                            <p:cond delay="0"/>
                                          </p:stCondLst>
                                        </p:cTn>
                                        <p:tgtEl>
                                          <p:spTgt spid="1139"/>
                                        </p:tgtEl>
                                        <p:attrNameLst>
                                          <p:attrName>style.visibility</p:attrName>
                                        </p:attrNameLst>
                                      </p:cBhvr>
                                      <p:to>
                                        <p:strVal val="visible"/>
                                      </p:to>
                                    </p:set>
                                    <p:animEffect transition="in" filter="blinds(vertical)">
                                      <p:cBhvr>
                                        <p:cTn id="89" dur="500"/>
                                        <p:tgtEl>
                                          <p:spTgt spid="1139"/>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1140"/>
                                        </p:tgtEl>
                                        <p:attrNameLst>
                                          <p:attrName>style.visibility</p:attrName>
                                        </p:attrNameLst>
                                      </p:cBhvr>
                                      <p:to>
                                        <p:strVal val="visible"/>
                                      </p:to>
                                    </p:set>
                                    <p:animEffect transition="in" filter="blinds(horizontal)">
                                      <p:cBhvr>
                                        <p:cTn id="94" dur="500"/>
                                        <p:tgtEl>
                                          <p:spTgt spid="1140"/>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184"/>
                                        </p:tgtEl>
                                        <p:attrNameLst>
                                          <p:attrName>style.visibility</p:attrName>
                                        </p:attrNameLst>
                                      </p:cBhvr>
                                      <p:to>
                                        <p:strVal val="visible"/>
                                      </p:to>
                                    </p:set>
                                    <p:animEffect transition="in" filter="blinds(horizontal)">
                                      <p:cBhvr>
                                        <p:cTn id="99" dur="500"/>
                                        <p:tgtEl>
                                          <p:spTgt spid="184"/>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185"/>
                                        </p:tgtEl>
                                        <p:attrNameLst>
                                          <p:attrName>style.visibility</p:attrName>
                                        </p:attrNameLst>
                                      </p:cBhvr>
                                      <p:to>
                                        <p:strVal val="visible"/>
                                      </p:to>
                                    </p:set>
                                    <p:animEffect transition="in" filter="blinds(horizontal)">
                                      <p:cBhvr>
                                        <p:cTn id="102" dur="500"/>
                                        <p:tgtEl>
                                          <p:spTgt spid="185"/>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188"/>
                                        </p:tgtEl>
                                        <p:attrNameLst>
                                          <p:attrName>style.visibility</p:attrName>
                                        </p:attrNameLst>
                                      </p:cBhvr>
                                      <p:to>
                                        <p:strVal val="visible"/>
                                      </p:to>
                                    </p:set>
                                    <p:animEffect transition="in" filter="blinds(horizontal)">
                                      <p:cBhvr>
                                        <p:cTn id="105" dur="500"/>
                                        <p:tgtEl>
                                          <p:spTgt spid="188"/>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186"/>
                                        </p:tgtEl>
                                        <p:attrNameLst>
                                          <p:attrName>style.visibility</p:attrName>
                                        </p:attrNameLst>
                                      </p:cBhvr>
                                      <p:to>
                                        <p:strVal val="visible"/>
                                      </p:to>
                                    </p:set>
                                    <p:animEffect transition="in" filter="blinds(horizontal)">
                                      <p:cBhvr>
                                        <p:cTn id="108" dur="500"/>
                                        <p:tgtEl>
                                          <p:spTgt spid="186"/>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189"/>
                                        </p:tgtEl>
                                        <p:attrNameLst>
                                          <p:attrName>style.visibility</p:attrName>
                                        </p:attrNameLst>
                                      </p:cBhvr>
                                      <p:to>
                                        <p:strVal val="visible"/>
                                      </p:to>
                                    </p:set>
                                    <p:animEffect transition="in" filter="blinds(horizontal)">
                                      <p:cBhvr>
                                        <p:cTn id="111" dur="500"/>
                                        <p:tgtEl>
                                          <p:spTgt spid="189"/>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194"/>
                                        </p:tgtEl>
                                        <p:attrNameLst>
                                          <p:attrName>style.visibility</p:attrName>
                                        </p:attrNameLst>
                                      </p:cBhvr>
                                      <p:to>
                                        <p:strVal val="visible"/>
                                      </p:to>
                                    </p:set>
                                    <p:animEffect transition="in" filter="blinds(horizontal)">
                                      <p:cBhvr>
                                        <p:cTn id="114" dur="500"/>
                                        <p:tgtEl>
                                          <p:spTgt spid="194"/>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190"/>
                                        </p:tgtEl>
                                        <p:attrNameLst>
                                          <p:attrName>style.visibility</p:attrName>
                                        </p:attrNameLst>
                                      </p:cBhvr>
                                      <p:to>
                                        <p:strVal val="visible"/>
                                      </p:to>
                                    </p:set>
                                    <p:animEffect transition="in" filter="blinds(horizontal)">
                                      <p:cBhvr>
                                        <p:cTn id="117" dur="500"/>
                                        <p:tgtEl>
                                          <p:spTgt spid="190"/>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195"/>
                                        </p:tgtEl>
                                        <p:attrNameLst>
                                          <p:attrName>style.visibility</p:attrName>
                                        </p:attrNameLst>
                                      </p:cBhvr>
                                      <p:to>
                                        <p:strVal val="visible"/>
                                      </p:to>
                                    </p:set>
                                    <p:animEffect transition="in" filter="blinds(horizontal)">
                                      <p:cBhvr>
                                        <p:cTn id="120" dur="500"/>
                                        <p:tgtEl>
                                          <p:spTgt spid="195"/>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191"/>
                                        </p:tgtEl>
                                        <p:attrNameLst>
                                          <p:attrName>style.visibility</p:attrName>
                                        </p:attrNameLst>
                                      </p:cBhvr>
                                      <p:to>
                                        <p:strVal val="visible"/>
                                      </p:to>
                                    </p:set>
                                    <p:animEffect transition="in" filter="blinds(horizontal)">
                                      <p:cBhvr>
                                        <p:cTn id="123" dur="500"/>
                                        <p:tgtEl>
                                          <p:spTgt spid="191"/>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196"/>
                                        </p:tgtEl>
                                        <p:attrNameLst>
                                          <p:attrName>style.visibility</p:attrName>
                                        </p:attrNameLst>
                                      </p:cBhvr>
                                      <p:to>
                                        <p:strVal val="visible"/>
                                      </p:to>
                                    </p:set>
                                    <p:animEffect transition="in" filter="blinds(horizontal)">
                                      <p:cBhvr>
                                        <p:cTn id="126" dur="500"/>
                                        <p:tgtEl>
                                          <p:spTgt spid="196"/>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192"/>
                                        </p:tgtEl>
                                        <p:attrNameLst>
                                          <p:attrName>style.visibility</p:attrName>
                                        </p:attrNameLst>
                                      </p:cBhvr>
                                      <p:to>
                                        <p:strVal val="visible"/>
                                      </p:to>
                                    </p:set>
                                    <p:animEffect transition="in" filter="blinds(horizontal)">
                                      <p:cBhvr>
                                        <p:cTn id="129" dur="500"/>
                                        <p:tgtEl>
                                          <p:spTgt spid="192"/>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197"/>
                                        </p:tgtEl>
                                        <p:attrNameLst>
                                          <p:attrName>style.visibility</p:attrName>
                                        </p:attrNameLst>
                                      </p:cBhvr>
                                      <p:to>
                                        <p:strVal val="visible"/>
                                      </p:to>
                                    </p:set>
                                    <p:animEffect transition="in" filter="blinds(horizontal)">
                                      <p:cBhvr>
                                        <p:cTn id="132" dur="500"/>
                                        <p:tgtEl>
                                          <p:spTgt spid="197"/>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193"/>
                                        </p:tgtEl>
                                        <p:attrNameLst>
                                          <p:attrName>style.visibility</p:attrName>
                                        </p:attrNameLst>
                                      </p:cBhvr>
                                      <p:to>
                                        <p:strVal val="visible"/>
                                      </p:to>
                                    </p:set>
                                    <p:animEffect transition="in" filter="blinds(horizontal)">
                                      <p:cBhvr>
                                        <p:cTn id="135" dur="500"/>
                                        <p:tgtEl>
                                          <p:spTgt spid="193"/>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nodeType="clickEffect">
                                  <p:stCondLst>
                                    <p:cond delay="0"/>
                                  </p:stCondLst>
                                  <p:childTnLst>
                                    <p:set>
                                      <p:cBhvr>
                                        <p:cTn id="139" dur="1" fill="hold">
                                          <p:stCondLst>
                                            <p:cond delay="0"/>
                                          </p:stCondLst>
                                        </p:cTn>
                                        <p:tgtEl>
                                          <p:spTgt spid="1141">
                                            <p:txEl>
                                              <p:pRg st="0" end="0"/>
                                            </p:txEl>
                                          </p:spTgt>
                                        </p:tgtEl>
                                        <p:attrNameLst>
                                          <p:attrName>style.visibility</p:attrName>
                                        </p:attrNameLst>
                                      </p:cBhvr>
                                      <p:to>
                                        <p:strVal val="visible"/>
                                      </p:to>
                                    </p:set>
                                    <p:animEffect transition="in" filter="blinds(horizontal)">
                                      <p:cBhvr>
                                        <p:cTn id="140" dur="500"/>
                                        <p:tgtEl>
                                          <p:spTgt spid="1141">
                                            <p:txEl>
                                              <p:pRg st="0" end="0"/>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182"/>
                                        </p:tgtEl>
                                        <p:attrNameLst>
                                          <p:attrName>style.visibility</p:attrName>
                                        </p:attrNameLst>
                                      </p:cBhvr>
                                      <p:to>
                                        <p:strVal val="visible"/>
                                      </p:to>
                                    </p:set>
                                    <p:animEffect transition="in" filter="blinds(horizontal)">
                                      <p:cBhvr>
                                        <p:cTn id="145" dur="500"/>
                                        <p:tgtEl>
                                          <p:spTgt spid="182"/>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198"/>
                                        </p:tgtEl>
                                        <p:attrNameLst>
                                          <p:attrName>style.visibility</p:attrName>
                                        </p:attrNameLst>
                                      </p:cBhvr>
                                      <p:to>
                                        <p:strVal val="visible"/>
                                      </p:to>
                                    </p:set>
                                    <p:animEffect transition="in" filter="blinds(horizontal)">
                                      <p:cBhvr>
                                        <p:cTn id="150" dur="500"/>
                                        <p:tgtEl>
                                          <p:spTgt spid="198"/>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199"/>
                                        </p:tgtEl>
                                        <p:attrNameLst>
                                          <p:attrName>style.visibility</p:attrName>
                                        </p:attrNameLst>
                                      </p:cBhvr>
                                      <p:to>
                                        <p:strVal val="visible"/>
                                      </p:to>
                                    </p:set>
                                    <p:animEffect transition="in" filter="blinds(horizontal)">
                                      <p:cBhvr>
                                        <p:cTn id="155" dur="500"/>
                                        <p:tgtEl>
                                          <p:spTgt spid="199"/>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grpId="0" nodeType="clickEffect">
                                  <p:stCondLst>
                                    <p:cond delay="0"/>
                                  </p:stCondLst>
                                  <p:childTnLst>
                                    <p:set>
                                      <p:cBhvr>
                                        <p:cTn id="159" dur="1" fill="hold">
                                          <p:stCondLst>
                                            <p:cond delay="0"/>
                                          </p:stCondLst>
                                        </p:cTn>
                                        <p:tgtEl>
                                          <p:spTgt spid="200"/>
                                        </p:tgtEl>
                                        <p:attrNameLst>
                                          <p:attrName>style.visibility</p:attrName>
                                        </p:attrNameLst>
                                      </p:cBhvr>
                                      <p:to>
                                        <p:strVal val="visible"/>
                                      </p:to>
                                    </p:set>
                                    <p:animEffect transition="in" filter="blinds(horizontal)">
                                      <p:cBhvr>
                                        <p:cTn id="160" dur="500"/>
                                        <p:tgtEl>
                                          <p:spTgt spid="200"/>
                                        </p:tgtEl>
                                      </p:cBhvr>
                                    </p:animEffect>
                                  </p:childTnLst>
                                </p:cTn>
                              </p:par>
                            </p:childTnLst>
                          </p:cTn>
                        </p:par>
                      </p:childTnLst>
                    </p:cTn>
                  </p:par>
                  <p:par>
                    <p:cTn id="161" fill="hold">
                      <p:stCondLst>
                        <p:cond delay="indefinite"/>
                      </p:stCondLst>
                      <p:childTnLst>
                        <p:par>
                          <p:cTn id="162" fill="hold">
                            <p:stCondLst>
                              <p:cond delay="0"/>
                            </p:stCondLst>
                            <p:childTnLst>
                              <p:par>
                                <p:cTn id="163" presetID="3" presetClass="entr" presetSubtype="10" fill="hold" grpId="0" nodeType="clickEffect">
                                  <p:stCondLst>
                                    <p:cond delay="0"/>
                                  </p:stCondLst>
                                  <p:childTnLst>
                                    <p:set>
                                      <p:cBhvr>
                                        <p:cTn id="164" dur="1" fill="hold">
                                          <p:stCondLst>
                                            <p:cond delay="0"/>
                                          </p:stCondLst>
                                        </p:cTn>
                                        <p:tgtEl>
                                          <p:spTgt spid="201"/>
                                        </p:tgtEl>
                                        <p:attrNameLst>
                                          <p:attrName>style.visibility</p:attrName>
                                        </p:attrNameLst>
                                      </p:cBhvr>
                                      <p:to>
                                        <p:strVal val="visible"/>
                                      </p:to>
                                    </p:set>
                                    <p:animEffect transition="in" filter="blinds(horizontal)">
                                      <p:cBhvr>
                                        <p:cTn id="165" dur="500"/>
                                        <p:tgtEl>
                                          <p:spTgt spid="201"/>
                                        </p:tgtEl>
                                      </p:cBhvr>
                                    </p:animEffect>
                                  </p:childTnLst>
                                </p:cTn>
                              </p:par>
                            </p:childTnLst>
                          </p:cTn>
                        </p:par>
                      </p:childTnLst>
                    </p:cTn>
                  </p:par>
                  <p:par>
                    <p:cTn id="166" fill="hold">
                      <p:stCondLst>
                        <p:cond delay="indefinite"/>
                      </p:stCondLst>
                      <p:childTnLst>
                        <p:par>
                          <p:cTn id="167" fill="hold">
                            <p:stCondLst>
                              <p:cond delay="0"/>
                            </p:stCondLst>
                            <p:childTnLst>
                              <p:par>
                                <p:cTn id="168" presetID="3" presetClass="entr" presetSubtype="10" fill="hold" grpId="0" nodeType="clickEffect">
                                  <p:stCondLst>
                                    <p:cond delay="0"/>
                                  </p:stCondLst>
                                  <p:childTnLst>
                                    <p:set>
                                      <p:cBhvr>
                                        <p:cTn id="169" dur="1" fill="hold">
                                          <p:stCondLst>
                                            <p:cond delay="0"/>
                                          </p:stCondLst>
                                        </p:cTn>
                                        <p:tgtEl>
                                          <p:spTgt spid="202"/>
                                        </p:tgtEl>
                                        <p:attrNameLst>
                                          <p:attrName>style.visibility</p:attrName>
                                        </p:attrNameLst>
                                      </p:cBhvr>
                                      <p:to>
                                        <p:strVal val="visible"/>
                                      </p:to>
                                    </p:set>
                                    <p:animEffect transition="in" filter="blinds(horizontal)">
                                      <p:cBhvr>
                                        <p:cTn id="170" dur="500"/>
                                        <p:tgtEl>
                                          <p:spTgt spid="202"/>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ntr" presetSubtype="10" fill="hold" grpId="0" nodeType="clickEffect">
                                  <p:stCondLst>
                                    <p:cond delay="0"/>
                                  </p:stCondLst>
                                  <p:childTnLst>
                                    <p:set>
                                      <p:cBhvr>
                                        <p:cTn id="174" dur="1" fill="hold">
                                          <p:stCondLst>
                                            <p:cond delay="0"/>
                                          </p:stCondLst>
                                        </p:cTn>
                                        <p:tgtEl>
                                          <p:spTgt spid="203"/>
                                        </p:tgtEl>
                                        <p:attrNameLst>
                                          <p:attrName>style.visibility</p:attrName>
                                        </p:attrNameLst>
                                      </p:cBhvr>
                                      <p:to>
                                        <p:strVal val="visible"/>
                                      </p:to>
                                    </p:set>
                                    <p:animEffect transition="in" filter="blinds(horizontal)">
                                      <p:cBhvr>
                                        <p:cTn id="175" dur="500"/>
                                        <p:tgtEl>
                                          <p:spTgt spid="203"/>
                                        </p:tgtEl>
                                      </p:cBhvr>
                                    </p:animEffect>
                                  </p:childTnLst>
                                </p:cTn>
                              </p:par>
                            </p:childTnLst>
                          </p:cTn>
                        </p:par>
                      </p:childTnLst>
                    </p:cTn>
                  </p:par>
                  <p:par>
                    <p:cTn id="176" fill="hold">
                      <p:stCondLst>
                        <p:cond delay="indefinite"/>
                      </p:stCondLst>
                      <p:childTnLst>
                        <p:par>
                          <p:cTn id="177" fill="hold">
                            <p:stCondLst>
                              <p:cond delay="0"/>
                            </p:stCondLst>
                            <p:childTnLst>
                              <p:par>
                                <p:cTn id="178" presetID="3" presetClass="entr" presetSubtype="10" fill="hold" grpId="0" nodeType="clickEffect">
                                  <p:stCondLst>
                                    <p:cond delay="0"/>
                                  </p:stCondLst>
                                  <p:childTnLst>
                                    <p:set>
                                      <p:cBhvr>
                                        <p:cTn id="179" dur="1" fill="hold">
                                          <p:stCondLst>
                                            <p:cond delay="0"/>
                                          </p:stCondLst>
                                        </p:cTn>
                                        <p:tgtEl>
                                          <p:spTgt spid="205"/>
                                        </p:tgtEl>
                                        <p:attrNameLst>
                                          <p:attrName>style.visibility</p:attrName>
                                        </p:attrNameLst>
                                      </p:cBhvr>
                                      <p:to>
                                        <p:strVal val="visible"/>
                                      </p:to>
                                    </p:set>
                                    <p:animEffect transition="in" filter="blinds(horizontal)">
                                      <p:cBhvr>
                                        <p:cTn id="180" dur="500"/>
                                        <p:tgtEl>
                                          <p:spTgt spid="205"/>
                                        </p:tgtEl>
                                      </p:cBhvr>
                                    </p:animEffect>
                                  </p:childTnLst>
                                </p:cTn>
                              </p:par>
                            </p:childTnLst>
                          </p:cTn>
                        </p:par>
                      </p:childTnLst>
                    </p:cTn>
                  </p:par>
                  <p:par>
                    <p:cTn id="181" fill="hold">
                      <p:stCondLst>
                        <p:cond delay="indefinite"/>
                      </p:stCondLst>
                      <p:childTnLst>
                        <p:par>
                          <p:cTn id="182" fill="hold">
                            <p:stCondLst>
                              <p:cond delay="0"/>
                            </p:stCondLst>
                            <p:childTnLst>
                              <p:par>
                                <p:cTn id="183" presetID="3" presetClass="entr" presetSubtype="10" fill="hold" grpId="0" nodeType="clickEffect">
                                  <p:stCondLst>
                                    <p:cond delay="0"/>
                                  </p:stCondLst>
                                  <p:childTnLst>
                                    <p:set>
                                      <p:cBhvr>
                                        <p:cTn id="184" dur="1" fill="hold">
                                          <p:stCondLst>
                                            <p:cond delay="0"/>
                                          </p:stCondLst>
                                        </p:cTn>
                                        <p:tgtEl>
                                          <p:spTgt spid="204"/>
                                        </p:tgtEl>
                                        <p:attrNameLst>
                                          <p:attrName>style.visibility</p:attrName>
                                        </p:attrNameLst>
                                      </p:cBhvr>
                                      <p:to>
                                        <p:strVal val="visible"/>
                                      </p:to>
                                    </p:set>
                                    <p:animEffect transition="in" filter="blinds(horizontal)">
                                      <p:cBhvr>
                                        <p:cTn id="185" dur="500"/>
                                        <p:tgtEl>
                                          <p:spTgt spid="204"/>
                                        </p:tgtEl>
                                      </p:cBhvr>
                                    </p:animEffect>
                                  </p:childTnLst>
                                </p:cTn>
                              </p:par>
                            </p:childTnLst>
                          </p:cTn>
                        </p:par>
                      </p:childTnLst>
                    </p:cTn>
                  </p:par>
                  <p:par>
                    <p:cTn id="186" fill="hold">
                      <p:stCondLst>
                        <p:cond delay="indefinite"/>
                      </p:stCondLst>
                      <p:childTnLst>
                        <p:par>
                          <p:cTn id="187" fill="hold">
                            <p:stCondLst>
                              <p:cond delay="0"/>
                            </p:stCondLst>
                            <p:childTnLst>
                              <p:par>
                                <p:cTn id="188" presetID="3" presetClass="entr" presetSubtype="10" fill="hold" grpId="0" nodeType="clickEffect">
                                  <p:stCondLst>
                                    <p:cond delay="0"/>
                                  </p:stCondLst>
                                  <p:childTnLst>
                                    <p:set>
                                      <p:cBhvr>
                                        <p:cTn id="189" dur="1" fill="hold">
                                          <p:stCondLst>
                                            <p:cond delay="0"/>
                                          </p:stCondLst>
                                        </p:cTn>
                                        <p:tgtEl>
                                          <p:spTgt spid="207"/>
                                        </p:tgtEl>
                                        <p:attrNameLst>
                                          <p:attrName>style.visibility</p:attrName>
                                        </p:attrNameLst>
                                      </p:cBhvr>
                                      <p:to>
                                        <p:strVal val="visible"/>
                                      </p:to>
                                    </p:set>
                                    <p:animEffect transition="in" filter="blinds(horizontal)">
                                      <p:cBhvr>
                                        <p:cTn id="190" dur="500"/>
                                        <p:tgtEl>
                                          <p:spTgt spid="207"/>
                                        </p:tgtEl>
                                      </p:cBhvr>
                                    </p:animEffect>
                                  </p:childTnLst>
                                </p:cTn>
                              </p:par>
                            </p:childTnLst>
                          </p:cTn>
                        </p:par>
                      </p:childTnLst>
                    </p:cTn>
                  </p:par>
                  <p:par>
                    <p:cTn id="191" fill="hold">
                      <p:stCondLst>
                        <p:cond delay="indefinite"/>
                      </p:stCondLst>
                      <p:childTnLst>
                        <p:par>
                          <p:cTn id="192" fill="hold">
                            <p:stCondLst>
                              <p:cond delay="0"/>
                            </p:stCondLst>
                            <p:childTnLst>
                              <p:par>
                                <p:cTn id="193" presetID="3" presetClass="entr" presetSubtype="10" fill="hold" grpId="0" nodeType="clickEffect">
                                  <p:stCondLst>
                                    <p:cond delay="0"/>
                                  </p:stCondLst>
                                  <p:childTnLst>
                                    <p:set>
                                      <p:cBhvr>
                                        <p:cTn id="194" dur="1" fill="hold">
                                          <p:stCondLst>
                                            <p:cond delay="0"/>
                                          </p:stCondLst>
                                        </p:cTn>
                                        <p:tgtEl>
                                          <p:spTgt spid="208"/>
                                        </p:tgtEl>
                                        <p:attrNameLst>
                                          <p:attrName>style.visibility</p:attrName>
                                        </p:attrNameLst>
                                      </p:cBhvr>
                                      <p:to>
                                        <p:strVal val="visible"/>
                                      </p:to>
                                    </p:set>
                                    <p:animEffect transition="in" filter="blinds(horizontal)">
                                      <p:cBhvr>
                                        <p:cTn id="195" dur="500"/>
                                        <p:tgtEl>
                                          <p:spTgt spid="208"/>
                                        </p:tgtEl>
                                      </p:cBhvr>
                                    </p:animEffect>
                                  </p:childTnLst>
                                </p:cTn>
                              </p:par>
                            </p:childTnLst>
                          </p:cTn>
                        </p:par>
                      </p:childTnLst>
                    </p:cTn>
                  </p:par>
                  <p:par>
                    <p:cTn id="196" fill="hold">
                      <p:stCondLst>
                        <p:cond delay="indefinite"/>
                      </p:stCondLst>
                      <p:childTnLst>
                        <p:par>
                          <p:cTn id="197" fill="hold">
                            <p:stCondLst>
                              <p:cond delay="0"/>
                            </p:stCondLst>
                            <p:childTnLst>
                              <p:par>
                                <p:cTn id="198" presetID="3" presetClass="entr" presetSubtype="10" fill="hold" grpId="0" nodeType="clickEffect">
                                  <p:stCondLst>
                                    <p:cond delay="0"/>
                                  </p:stCondLst>
                                  <p:childTnLst>
                                    <p:set>
                                      <p:cBhvr>
                                        <p:cTn id="199" dur="1" fill="hold">
                                          <p:stCondLst>
                                            <p:cond delay="0"/>
                                          </p:stCondLst>
                                        </p:cTn>
                                        <p:tgtEl>
                                          <p:spTgt spid="209"/>
                                        </p:tgtEl>
                                        <p:attrNameLst>
                                          <p:attrName>style.visibility</p:attrName>
                                        </p:attrNameLst>
                                      </p:cBhvr>
                                      <p:to>
                                        <p:strVal val="visible"/>
                                      </p:to>
                                    </p:set>
                                    <p:animEffect transition="in" filter="blinds(horizontal)">
                                      <p:cBhvr>
                                        <p:cTn id="200" dur="500"/>
                                        <p:tgtEl>
                                          <p:spTgt spid="209"/>
                                        </p:tgtEl>
                                      </p:cBhvr>
                                    </p:animEffect>
                                  </p:childTnLst>
                                </p:cTn>
                              </p:par>
                            </p:childTnLst>
                          </p:cTn>
                        </p:par>
                      </p:childTnLst>
                    </p:cTn>
                  </p:par>
                  <p:par>
                    <p:cTn id="201" fill="hold">
                      <p:stCondLst>
                        <p:cond delay="indefinite"/>
                      </p:stCondLst>
                      <p:childTnLst>
                        <p:par>
                          <p:cTn id="202" fill="hold">
                            <p:stCondLst>
                              <p:cond delay="0"/>
                            </p:stCondLst>
                            <p:childTnLst>
                              <p:par>
                                <p:cTn id="203" presetID="3" presetClass="entr" presetSubtype="10" fill="hold" grpId="0" nodeType="clickEffect">
                                  <p:stCondLst>
                                    <p:cond delay="0"/>
                                  </p:stCondLst>
                                  <p:childTnLst>
                                    <p:set>
                                      <p:cBhvr>
                                        <p:cTn id="204" dur="1" fill="hold">
                                          <p:stCondLst>
                                            <p:cond delay="0"/>
                                          </p:stCondLst>
                                        </p:cTn>
                                        <p:tgtEl>
                                          <p:spTgt spid="210"/>
                                        </p:tgtEl>
                                        <p:attrNameLst>
                                          <p:attrName>style.visibility</p:attrName>
                                        </p:attrNameLst>
                                      </p:cBhvr>
                                      <p:to>
                                        <p:strVal val="visible"/>
                                      </p:to>
                                    </p:set>
                                    <p:animEffect transition="in" filter="blinds(horizontal)">
                                      <p:cBhvr>
                                        <p:cTn id="205" dur="500"/>
                                        <p:tgtEl>
                                          <p:spTgt spid="210"/>
                                        </p:tgtEl>
                                      </p:cBhvr>
                                    </p:animEffect>
                                  </p:childTnLst>
                                </p:cTn>
                              </p:par>
                            </p:childTnLst>
                          </p:cTn>
                        </p:par>
                      </p:childTnLst>
                    </p:cTn>
                  </p:par>
                  <p:par>
                    <p:cTn id="206" fill="hold">
                      <p:stCondLst>
                        <p:cond delay="indefinite"/>
                      </p:stCondLst>
                      <p:childTnLst>
                        <p:par>
                          <p:cTn id="207" fill="hold">
                            <p:stCondLst>
                              <p:cond delay="0"/>
                            </p:stCondLst>
                            <p:childTnLst>
                              <p:par>
                                <p:cTn id="208" presetID="3" presetClass="entr" presetSubtype="10" fill="hold" grpId="0" nodeType="clickEffect">
                                  <p:stCondLst>
                                    <p:cond delay="0"/>
                                  </p:stCondLst>
                                  <p:childTnLst>
                                    <p:set>
                                      <p:cBhvr>
                                        <p:cTn id="209" dur="1" fill="hold">
                                          <p:stCondLst>
                                            <p:cond delay="0"/>
                                          </p:stCondLst>
                                        </p:cTn>
                                        <p:tgtEl>
                                          <p:spTgt spid="206"/>
                                        </p:tgtEl>
                                        <p:attrNameLst>
                                          <p:attrName>style.visibility</p:attrName>
                                        </p:attrNameLst>
                                      </p:cBhvr>
                                      <p:to>
                                        <p:strVal val="visible"/>
                                      </p:to>
                                    </p:set>
                                    <p:animEffect transition="in" filter="blinds(horizontal)">
                                      <p:cBhvr>
                                        <p:cTn id="210" dur="500"/>
                                        <p:tgtEl>
                                          <p:spTgt spid="206"/>
                                        </p:tgtEl>
                                      </p:cBhvr>
                                    </p:animEffect>
                                  </p:childTnLst>
                                </p:cTn>
                              </p:par>
                            </p:childTnLst>
                          </p:cTn>
                        </p:par>
                      </p:childTnLst>
                    </p:cTn>
                  </p:par>
                  <p:par>
                    <p:cTn id="211" fill="hold">
                      <p:stCondLst>
                        <p:cond delay="indefinite"/>
                      </p:stCondLst>
                      <p:childTnLst>
                        <p:par>
                          <p:cTn id="212" fill="hold">
                            <p:stCondLst>
                              <p:cond delay="0"/>
                            </p:stCondLst>
                            <p:childTnLst>
                              <p:par>
                                <p:cTn id="213" presetID="3" presetClass="entr" presetSubtype="10" fill="hold" nodeType="clickEffect">
                                  <p:stCondLst>
                                    <p:cond delay="0"/>
                                  </p:stCondLst>
                                  <p:childTnLst>
                                    <p:set>
                                      <p:cBhvr>
                                        <p:cTn id="214" dur="1" fill="hold">
                                          <p:stCondLst>
                                            <p:cond delay="0"/>
                                          </p:stCondLst>
                                        </p:cTn>
                                        <p:tgtEl>
                                          <p:spTgt spid="1141">
                                            <p:txEl>
                                              <p:pRg st="2" end="2"/>
                                            </p:txEl>
                                          </p:spTgt>
                                        </p:tgtEl>
                                        <p:attrNameLst>
                                          <p:attrName>style.visibility</p:attrName>
                                        </p:attrNameLst>
                                      </p:cBhvr>
                                      <p:to>
                                        <p:strVal val="visible"/>
                                      </p:to>
                                    </p:set>
                                    <p:animEffect transition="in" filter="blinds(horizontal)">
                                      <p:cBhvr>
                                        <p:cTn id="215" dur="500"/>
                                        <p:tgtEl>
                                          <p:spTgt spid="1141">
                                            <p:txEl>
                                              <p:pRg st="2" end="2"/>
                                            </p:txEl>
                                          </p:spTgt>
                                        </p:tgtEl>
                                      </p:cBhvr>
                                    </p:animEffect>
                                  </p:childTnLst>
                                </p:cTn>
                              </p:par>
                            </p:childTnLst>
                          </p:cTn>
                        </p:par>
                      </p:childTnLst>
                    </p:cTn>
                  </p:par>
                  <p:par>
                    <p:cTn id="216" fill="hold">
                      <p:stCondLst>
                        <p:cond delay="indefinite"/>
                      </p:stCondLst>
                      <p:childTnLst>
                        <p:par>
                          <p:cTn id="217" fill="hold">
                            <p:stCondLst>
                              <p:cond delay="0"/>
                            </p:stCondLst>
                            <p:childTnLst>
                              <p:par>
                                <p:cTn id="218" presetID="3" presetClass="entr" presetSubtype="10" fill="hold" grpId="0" nodeType="clickEffect">
                                  <p:stCondLst>
                                    <p:cond delay="0"/>
                                  </p:stCondLst>
                                  <p:childTnLst>
                                    <p:set>
                                      <p:cBhvr>
                                        <p:cTn id="219" dur="1" fill="hold">
                                          <p:stCondLst>
                                            <p:cond delay="0"/>
                                          </p:stCondLst>
                                        </p:cTn>
                                        <p:tgtEl>
                                          <p:spTgt spid="1143"/>
                                        </p:tgtEl>
                                        <p:attrNameLst>
                                          <p:attrName>style.visibility</p:attrName>
                                        </p:attrNameLst>
                                      </p:cBhvr>
                                      <p:to>
                                        <p:strVal val="visible"/>
                                      </p:to>
                                    </p:set>
                                    <p:animEffect transition="in" filter="blinds(horizontal)">
                                      <p:cBhvr>
                                        <p:cTn id="220" dur="500"/>
                                        <p:tgtEl>
                                          <p:spTgt spid="1143"/>
                                        </p:tgtEl>
                                      </p:cBhvr>
                                    </p:animEffect>
                                  </p:childTnLst>
                                </p:cTn>
                              </p:par>
                            </p:childTnLst>
                          </p:cTn>
                        </p:par>
                      </p:childTnLst>
                    </p:cTn>
                  </p:par>
                  <p:par>
                    <p:cTn id="221" fill="hold">
                      <p:stCondLst>
                        <p:cond delay="indefinite"/>
                      </p:stCondLst>
                      <p:childTnLst>
                        <p:par>
                          <p:cTn id="222" fill="hold">
                            <p:stCondLst>
                              <p:cond delay="0"/>
                            </p:stCondLst>
                            <p:childTnLst>
                              <p:par>
                                <p:cTn id="223" presetID="3" presetClass="entr" presetSubtype="10" fill="hold" grpId="0" nodeType="clickEffect">
                                  <p:stCondLst>
                                    <p:cond delay="0"/>
                                  </p:stCondLst>
                                  <p:childTnLst>
                                    <p:set>
                                      <p:cBhvr>
                                        <p:cTn id="224" dur="1" fill="hold">
                                          <p:stCondLst>
                                            <p:cond delay="0"/>
                                          </p:stCondLst>
                                        </p:cTn>
                                        <p:tgtEl>
                                          <p:spTgt spid="183"/>
                                        </p:tgtEl>
                                        <p:attrNameLst>
                                          <p:attrName>style.visibility</p:attrName>
                                        </p:attrNameLst>
                                      </p:cBhvr>
                                      <p:to>
                                        <p:strVal val="visible"/>
                                      </p:to>
                                    </p:set>
                                    <p:animEffect transition="in" filter="blinds(horizontal)">
                                      <p:cBhvr>
                                        <p:cTn id="225" dur="500"/>
                                        <p:tgtEl>
                                          <p:spTgt spid="183"/>
                                        </p:tgtEl>
                                      </p:cBhvr>
                                    </p:animEffect>
                                  </p:childTnLst>
                                </p:cTn>
                              </p:par>
                            </p:childTnLst>
                          </p:cTn>
                        </p:par>
                      </p:childTnLst>
                    </p:cTn>
                  </p:par>
                  <p:par>
                    <p:cTn id="226" fill="hold">
                      <p:stCondLst>
                        <p:cond delay="indefinite"/>
                      </p:stCondLst>
                      <p:childTnLst>
                        <p:par>
                          <p:cTn id="227" fill="hold">
                            <p:stCondLst>
                              <p:cond delay="0"/>
                            </p:stCondLst>
                            <p:childTnLst>
                              <p:par>
                                <p:cTn id="228" presetID="3" presetClass="entr" presetSubtype="10" fill="hold" grpId="0" nodeType="clickEffect">
                                  <p:stCondLst>
                                    <p:cond delay="0"/>
                                  </p:stCondLst>
                                  <p:childTnLst>
                                    <p:set>
                                      <p:cBhvr>
                                        <p:cTn id="229" dur="1" fill="hold">
                                          <p:stCondLst>
                                            <p:cond delay="0"/>
                                          </p:stCondLst>
                                        </p:cTn>
                                        <p:tgtEl>
                                          <p:spTgt spid="211"/>
                                        </p:tgtEl>
                                        <p:attrNameLst>
                                          <p:attrName>style.visibility</p:attrName>
                                        </p:attrNameLst>
                                      </p:cBhvr>
                                      <p:to>
                                        <p:strVal val="visible"/>
                                      </p:to>
                                    </p:set>
                                    <p:animEffect transition="in" filter="blinds(horizontal)">
                                      <p:cBhvr>
                                        <p:cTn id="230" dur="500"/>
                                        <p:tgtEl>
                                          <p:spTgt spid="211"/>
                                        </p:tgtEl>
                                      </p:cBhvr>
                                    </p:animEffect>
                                  </p:childTnLst>
                                </p:cTn>
                              </p:par>
                            </p:childTnLst>
                          </p:cTn>
                        </p:par>
                      </p:childTnLst>
                    </p:cTn>
                  </p:par>
                  <p:par>
                    <p:cTn id="231" fill="hold">
                      <p:stCondLst>
                        <p:cond delay="indefinite"/>
                      </p:stCondLst>
                      <p:childTnLst>
                        <p:par>
                          <p:cTn id="232" fill="hold">
                            <p:stCondLst>
                              <p:cond delay="0"/>
                            </p:stCondLst>
                            <p:childTnLst>
                              <p:par>
                                <p:cTn id="233" presetID="3" presetClass="entr" presetSubtype="10" fill="hold" grpId="0" nodeType="clickEffect">
                                  <p:stCondLst>
                                    <p:cond delay="0"/>
                                  </p:stCondLst>
                                  <p:childTnLst>
                                    <p:set>
                                      <p:cBhvr>
                                        <p:cTn id="234" dur="1" fill="hold">
                                          <p:stCondLst>
                                            <p:cond delay="0"/>
                                          </p:stCondLst>
                                        </p:cTn>
                                        <p:tgtEl>
                                          <p:spTgt spid="212"/>
                                        </p:tgtEl>
                                        <p:attrNameLst>
                                          <p:attrName>style.visibility</p:attrName>
                                        </p:attrNameLst>
                                      </p:cBhvr>
                                      <p:to>
                                        <p:strVal val="visible"/>
                                      </p:to>
                                    </p:set>
                                    <p:animEffect transition="in" filter="blinds(horizontal)">
                                      <p:cBhvr>
                                        <p:cTn id="235" dur="500"/>
                                        <p:tgtEl>
                                          <p:spTgt spid="212"/>
                                        </p:tgtEl>
                                      </p:cBhvr>
                                    </p:animEffect>
                                  </p:childTnLst>
                                </p:cTn>
                              </p:par>
                            </p:childTnLst>
                          </p:cTn>
                        </p:par>
                      </p:childTnLst>
                    </p:cTn>
                  </p:par>
                  <p:par>
                    <p:cTn id="236" fill="hold">
                      <p:stCondLst>
                        <p:cond delay="indefinite"/>
                      </p:stCondLst>
                      <p:childTnLst>
                        <p:par>
                          <p:cTn id="237" fill="hold">
                            <p:stCondLst>
                              <p:cond delay="0"/>
                            </p:stCondLst>
                            <p:childTnLst>
                              <p:par>
                                <p:cTn id="238" presetID="3" presetClass="entr" presetSubtype="10" fill="hold" grpId="0" nodeType="clickEffect">
                                  <p:stCondLst>
                                    <p:cond delay="0"/>
                                  </p:stCondLst>
                                  <p:childTnLst>
                                    <p:set>
                                      <p:cBhvr>
                                        <p:cTn id="239" dur="1" fill="hold">
                                          <p:stCondLst>
                                            <p:cond delay="0"/>
                                          </p:stCondLst>
                                        </p:cTn>
                                        <p:tgtEl>
                                          <p:spTgt spid="213"/>
                                        </p:tgtEl>
                                        <p:attrNameLst>
                                          <p:attrName>style.visibility</p:attrName>
                                        </p:attrNameLst>
                                      </p:cBhvr>
                                      <p:to>
                                        <p:strVal val="visible"/>
                                      </p:to>
                                    </p:set>
                                    <p:animEffect transition="in" filter="blinds(horizontal)">
                                      <p:cBhvr>
                                        <p:cTn id="240" dur="500"/>
                                        <p:tgtEl>
                                          <p:spTgt spid="213"/>
                                        </p:tgtEl>
                                      </p:cBhvr>
                                    </p:animEffect>
                                  </p:childTnLst>
                                </p:cTn>
                              </p:par>
                            </p:childTnLst>
                          </p:cTn>
                        </p:par>
                      </p:childTnLst>
                    </p:cTn>
                  </p:par>
                  <p:par>
                    <p:cTn id="241" fill="hold">
                      <p:stCondLst>
                        <p:cond delay="indefinite"/>
                      </p:stCondLst>
                      <p:childTnLst>
                        <p:par>
                          <p:cTn id="242" fill="hold">
                            <p:stCondLst>
                              <p:cond delay="0"/>
                            </p:stCondLst>
                            <p:childTnLst>
                              <p:par>
                                <p:cTn id="243" presetID="3" presetClass="entr" presetSubtype="10" fill="hold" grpId="0" nodeType="clickEffect">
                                  <p:stCondLst>
                                    <p:cond delay="0"/>
                                  </p:stCondLst>
                                  <p:childTnLst>
                                    <p:set>
                                      <p:cBhvr>
                                        <p:cTn id="244" dur="1" fill="hold">
                                          <p:stCondLst>
                                            <p:cond delay="0"/>
                                          </p:stCondLst>
                                        </p:cTn>
                                        <p:tgtEl>
                                          <p:spTgt spid="214"/>
                                        </p:tgtEl>
                                        <p:attrNameLst>
                                          <p:attrName>style.visibility</p:attrName>
                                        </p:attrNameLst>
                                      </p:cBhvr>
                                      <p:to>
                                        <p:strVal val="visible"/>
                                      </p:to>
                                    </p:set>
                                    <p:animEffect transition="in" filter="blinds(horizontal)">
                                      <p:cBhvr>
                                        <p:cTn id="245" dur="500"/>
                                        <p:tgtEl>
                                          <p:spTgt spid="214"/>
                                        </p:tgtEl>
                                      </p:cBhvr>
                                    </p:animEffect>
                                  </p:childTnLst>
                                </p:cTn>
                              </p:par>
                            </p:childTnLst>
                          </p:cTn>
                        </p:par>
                      </p:childTnLst>
                    </p:cTn>
                  </p:par>
                  <p:par>
                    <p:cTn id="246" fill="hold">
                      <p:stCondLst>
                        <p:cond delay="indefinite"/>
                      </p:stCondLst>
                      <p:childTnLst>
                        <p:par>
                          <p:cTn id="247" fill="hold">
                            <p:stCondLst>
                              <p:cond delay="0"/>
                            </p:stCondLst>
                            <p:childTnLst>
                              <p:par>
                                <p:cTn id="248" presetID="3" presetClass="entr" presetSubtype="10" fill="hold" grpId="0" nodeType="clickEffect">
                                  <p:stCondLst>
                                    <p:cond delay="0"/>
                                  </p:stCondLst>
                                  <p:childTnLst>
                                    <p:set>
                                      <p:cBhvr>
                                        <p:cTn id="249" dur="1" fill="hold">
                                          <p:stCondLst>
                                            <p:cond delay="0"/>
                                          </p:stCondLst>
                                        </p:cTn>
                                        <p:tgtEl>
                                          <p:spTgt spid="215"/>
                                        </p:tgtEl>
                                        <p:attrNameLst>
                                          <p:attrName>style.visibility</p:attrName>
                                        </p:attrNameLst>
                                      </p:cBhvr>
                                      <p:to>
                                        <p:strVal val="visible"/>
                                      </p:to>
                                    </p:set>
                                    <p:animEffect transition="in" filter="blinds(horizontal)">
                                      <p:cBhvr>
                                        <p:cTn id="250" dur="500"/>
                                        <p:tgtEl>
                                          <p:spTgt spid="215"/>
                                        </p:tgtEl>
                                      </p:cBhvr>
                                    </p:animEffect>
                                  </p:childTnLst>
                                </p:cTn>
                              </p:par>
                            </p:childTnLst>
                          </p:cTn>
                        </p:par>
                      </p:childTnLst>
                    </p:cTn>
                  </p:par>
                  <p:par>
                    <p:cTn id="251" fill="hold">
                      <p:stCondLst>
                        <p:cond delay="indefinite"/>
                      </p:stCondLst>
                      <p:childTnLst>
                        <p:par>
                          <p:cTn id="252" fill="hold">
                            <p:stCondLst>
                              <p:cond delay="0"/>
                            </p:stCondLst>
                            <p:childTnLst>
                              <p:par>
                                <p:cTn id="253" presetID="3" presetClass="entr" presetSubtype="10" fill="hold" grpId="0" nodeType="clickEffect">
                                  <p:stCondLst>
                                    <p:cond delay="0"/>
                                  </p:stCondLst>
                                  <p:childTnLst>
                                    <p:set>
                                      <p:cBhvr>
                                        <p:cTn id="254" dur="1" fill="hold">
                                          <p:stCondLst>
                                            <p:cond delay="0"/>
                                          </p:stCondLst>
                                        </p:cTn>
                                        <p:tgtEl>
                                          <p:spTgt spid="221"/>
                                        </p:tgtEl>
                                        <p:attrNameLst>
                                          <p:attrName>style.visibility</p:attrName>
                                        </p:attrNameLst>
                                      </p:cBhvr>
                                      <p:to>
                                        <p:strVal val="visible"/>
                                      </p:to>
                                    </p:set>
                                    <p:animEffect transition="in" filter="blinds(horizontal)">
                                      <p:cBhvr>
                                        <p:cTn id="255" dur="500"/>
                                        <p:tgtEl>
                                          <p:spTgt spid="221"/>
                                        </p:tgtEl>
                                      </p:cBhvr>
                                    </p:animEffect>
                                  </p:childTnLst>
                                </p:cTn>
                              </p:par>
                            </p:childTnLst>
                          </p:cTn>
                        </p:par>
                      </p:childTnLst>
                    </p:cTn>
                  </p:par>
                  <p:par>
                    <p:cTn id="256" fill="hold">
                      <p:stCondLst>
                        <p:cond delay="indefinite"/>
                      </p:stCondLst>
                      <p:childTnLst>
                        <p:par>
                          <p:cTn id="257" fill="hold">
                            <p:stCondLst>
                              <p:cond delay="0"/>
                            </p:stCondLst>
                            <p:childTnLst>
                              <p:par>
                                <p:cTn id="258" presetID="3" presetClass="entr" presetSubtype="10" fill="hold" grpId="0" nodeType="clickEffect">
                                  <p:stCondLst>
                                    <p:cond delay="0"/>
                                  </p:stCondLst>
                                  <p:childTnLst>
                                    <p:set>
                                      <p:cBhvr>
                                        <p:cTn id="259" dur="1" fill="hold">
                                          <p:stCondLst>
                                            <p:cond delay="0"/>
                                          </p:stCondLst>
                                        </p:cTn>
                                        <p:tgtEl>
                                          <p:spTgt spid="216"/>
                                        </p:tgtEl>
                                        <p:attrNameLst>
                                          <p:attrName>style.visibility</p:attrName>
                                        </p:attrNameLst>
                                      </p:cBhvr>
                                      <p:to>
                                        <p:strVal val="visible"/>
                                      </p:to>
                                    </p:set>
                                    <p:animEffect transition="in" filter="blinds(horizontal)">
                                      <p:cBhvr>
                                        <p:cTn id="260" dur="500"/>
                                        <p:tgtEl>
                                          <p:spTgt spid="216"/>
                                        </p:tgtEl>
                                      </p:cBhvr>
                                    </p:animEffect>
                                  </p:childTnLst>
                                </p:cTn>
                              </p:par>
                            </p:childTnLst>
                          </p:cTn>
                        </p:par>
                      </p:childTnLst>
                    </p:cTn>
                  </p:par>
                  <p:par>
                    <p:cTn id="261" fill="hold">
                      <p:stCondLst>
                        <p:cond delay="indefinite"/>
                      </p:stCondLst>
                      <p:childTnLst>
                        <p:par>
                          <p:cTn id="262" fill="hold">
                            <p:stCondLst>
                              <p:cond delay="0"/>
                            </p:stCondLst>
                            <p:childTnLst>
                              <p:par>
                                <p:cTn id="263" presetID="3" presetClass="entr" presetSubtype="10" fill="hold" grpId="0" nodeType="clickEffect">
                                  <p:stCondLst>
                                    <p:cond delay="0"/>
                                  </p:stCondLst>
                                  <p:childTnLst>
                                    <p:set>
                                      <p:cBhvr>
                                        <p:cTn id="264" dur="1" fill="hold">
                                          <p:stCondLst>
                                            <p:cond delay="0"/>
                                          </p:stCondLst>
                                        </p:cTn>
                                        <p:tgtEl>
                                          <p:spTgt spid="222"/>
                                        </p:tgtEl>
                                        <p:attrNameLst>
                                          <p:attrName>style.visibility</p:attrName>
                                        </p:attrNameLst>
                                      </p:cBhvr>
                                      <p:to>
                                        <p:strVal val="visible"/>
                                      </p:to>
                                    </p:set>
                                    <p:animEffect transition="in" filter="blinds(horizontal)">
                                      <p:cBhvr>
                                        <p:cTn id="265" dur="500"/>
                                        <p:tgtEl>
                                          <p:spTgt spid="222"/>
                                        </p:tgtEl>
                                      </p:cBhvr>
                                    </p:animEffect>
                                  </p:childTnLst>
                                </p:cTn>
                              </p:par>
                            </p:childTnLst>
                          </p:cTn>
                        </p:par>
                      </p:childTnLst>
                    </p:cTn>
                  </p:par>
                  <p:par>
                    <p:cTn id="266" fill="hold">
                      <p:stCondLst>
                        <p:cond delay="indefinite"/>
                      </p:stCondLst>
                      <p:childTnLst>
                        <p:par>
                          <p:cTn id="267" fill="hold">
                            <p:stCondLst>
                              <p:cond delay="0"/>
                            </p:stCondLst>
                            <p:childTnLst>
                              <p:par>
                                <p:cTn id="268" presetID="3" presetClass="entr" presetSubtype="10" fill="hold" grpId="0" nodeType="clickEffect">
                                  <p:stCondLst>
                                    <p:cond delay="0"/>
                                  </p:stCondLst>
                                  <p:childTnLst>
                                    <p:set>
                                      <p:cBhvr>
                                        <p:cTn id="269" dur="1" fill="hold">
                                          <p:stCondLst>
                                            <p:cond delay="0"/>
                                          </p:stCondLst>
                                        </p:cTn>
                                        <p:tgtEl>
                                          <p:spTgt spid="218"/>
                                        </p:tgtEl>
                                        <p:attrNameLst>
                                          <p:attrName>style.visibility</p:attrName>
                                        </p:attrNameLst>
                                      </p:cBhvr>
                                      <p:to>
                                        <p:strVal val="visible"/>
                                      </p:to>
                                    </p:set>
                                    <p:animEffect transition="in" filter="blinds(horizontal)">
                                      <p:cBhvr>
                                        <p:cTn id="270" dur="500"/>
                                        <p:tgtEl>
                                          <p:spTgt spid="218"/>
                                        </p:tgtEl>
                                      </p:cBhvr>
                                    </p:animEffect>
                                  </p:childTnLst>
                                </p:cTn>
                              </p:par>
                            </p:childTnLst>
                          </p:cTn>
                        </p:par>
                      </p:childTnLst>
                    </p:cTn>
                  </p:par>
                  <p:par>
                    <p:cTn id="271" fill="hold">
                      <p:stCondLst>
                        <p:cond delay="indefinite"/>
                      </p:stCondLst>
                      <p:childTnLst>
                        <p:par>
                          <p:cTn id="272" fill="hold">
                            <p:stCondLst>
                              <p:cond delay="0"/>
                            </p:stCondLst>
                            <p:childTnLst>
                              <p:par>
                                <p:cTn id="273" presetID="3" presetClass="entr" presetSubtype="10" fill="hold" grpId="0" nodeType="clickEffect">
                                  <p:stCondLst>
                                    <p:cond delay="0"/>
                                  </p:stCondLst>
                                  <p:childTnLst>
                                    <p:set>
                                      <p:cBhvr>
                                        <p:cTn id="274" dur="1" fill="hold">
                                          <p:stCondLst>
                                            <p:cond delay="0"/>
                                          </p:stCondLst>
                                        </p:cTn>
                                        <p:tgtEl>
                                          <p:spTgt spid="223"/>
                                        </p:tgtEl>
                                        <p:attrNameLst>
                                          <p:attrName>style.visibility</p:attrName>
                                        </p:attrNameLst>
                                      </p:cBhvr>
                                      <p:to>
                                        <p:strVal val="visible"/>
                                      </p:to>
                                    </p:set>
                                    <p:animEffect transition="in" filter="blinds(horizontal)">
                                      <p:cBhvr>
                                        <p:cTn id="275" dur="500"/>
                                        <p:tgtEl>
                                          <p:spTgt spid="223"/>
                                        </p:tgtEl>
                                      </p:cBhvr>
                                    </p:animEffect>
                                  </p:childTnLst>
                                </p:cTn>
                              </p:par>
                            </p:childTnLst>
                          </p:cTn>
                        </p:par>
                      </p:childTnLst>
                    </p:cTn>
                  </p:par>
                  <p:par>
                    <p:cTn id="276" fill="hold">
                      <p:stCondLst>
                        <p:cond delay="indefinite"/>
                      </p:stCondLst>
                      <p:childTnLst>
                        <p:par>
                          <p:cTn id="277" fill="hold">
                            <p:stCondLst>
                              <p:cond delay="0"/>
                            </p:stCondLst>
                            <p:childTnLst>
                              <p:par>
                                <p:cTn id="278" presetID="3" presetClass="entr" presetSubtype="10" fill="hold" grpId="0" nodeType="clickEffect">
                                  <p:stCondLst>
                                    <p:cond delay="0"/>
                                  </p:stCondLst>
                                  <p:childTnLst>
                                    <p:set>
                                      <p:cBhvr>
                                        <p:cTn id="279" dur="1" fill="hold">
                                          <p:stCondLst>
                                            <p:cond delay="0"/>
                                          </p:stCondLst>
                                        </p:cTn>
                                        <p:tgtEl>
                                          <p:spTgt spid="219"/>
                                        </p:tgtEl>
                                        <p:attrNameLst>
                                          <p:attrName>style.visibility</p:attrName>
                                        </p:attrNameLst>
                                      </p:cBhvr>
                                      <p:to>
                                        <p:strVal val="visible"/>
                                      </p:to>
                                    </p:set>
                                    <p:animEffect transition="in" filter="blinds(horizontal)">
                                      <p:cBhvr>
                                        <p:cTn id="280" dur="500"/>
                                        <p:tgtEl>
                                          <p:spTgt spid="219"/>
                                        </p:tgtEl>
                                      </p:cBhvr>
                                    </p:animEffect>
                                  </p:childTnLst>
                                </p:cTn>
                              </p:par>
                            </p:childTnLst>
                          </p:cTn>
                        </p:par>
                      </p:childTnLst>
                    </p:cTn>
                  </p:par>
                  <p:par>
                    <p:cTn id="281" fill="hold">
                      <p:stCondLst>
                        <p:cond delay="indefinite"/>
                      </p:stCondLst>
                      <p:childTnLst>
                        <p:par>
                          <p:cTn id="282" fill="hold">
                            <p:stCondLst>
                              <p:cond delay="0"/>
                            </p:stCondLst>
                            <p:childTnLst>
                              <p:par>
                                <p:cTn id="283" presetID="3" presetClass="entr" presetSubtype="10" fill="hold" grpId="0" nodeType="clickEffect">
                                  <p:stCondLst>
                                    <p:cond delay="0"/>
                                  </p:stCondLst>
                                  <p:childTnLst>
                                    <p:set>
                                      <p:cBhvr>
                                        <p:cTn id="284" dur="1" fill="hold">
                                          <p:stCondLst>
                                            <p:cond delay="0"/>
                                          </p:stCondLst>
                                        </p:cTn>
                                        <p:tgtEl>
                                          <p:spTgt spid="224"/>
                                        </p:tgtEl>
                                        <p:attrNameLst>
                                          <p:attrName>style.visibility</p:attrName>
                                        </p:attrNameLst>
                                      </p:cBhvr>
                                      <p:to>
                                        <p:strVal val="visible"/>
                                      </p:to>
                                    </p:set>
                                    <p:animEffect transition="in" filter="blinds(horizontal)">
                                      <p:cBhvr>
                                        <p:cTn id="285" dur="500"/>
                                        <p:tgtEl>
                                          <p:spTgt spid="224"/>
                                        </p:tgtEl>
                                      </p:cBhvr>
                                    </p:animEffect>
                                  </p:childTnLst>
                                </p:cTn>
                              </p:par>
                            </p:childTnLst>
                          </p:cTn>
                        </p:par>
                      </p:childTnLst>
                    </p:cTn>
                  </p:par>
                  <p:par>
                    <p:cTn id="286" fill="hold">
                      <p:stCondLst>
                        <p:cond delay="indefinite"/>
                      </p:stCondLst>
                      <p:childTnLst>
                        <p:par>
                          <p:cTn id="287" fill="hold">
                            <p:stCondLst>
                              <p:cond delay="0"/>
                            </p:stCondLst>
                            <p:childTnLst>
                              <p:par>
                                <p:cTn id="288" presetID="3" presetClass="entr" presetSubtype="10" fill="hold" grpId="0" nodeType="clickEffect">
                                  <p:stCondLst>
                                    <p:cond delay="0"/>
                                  </p:stCondLst>
                                  <p:childTnLst>
                                    <p:set>
                                      <p:cBhvr>
                                        <p:cTn id="289" dur="1" fill="hold">
                                          <p:stCondLst>
                                            <p:cond delay="0"/>
                                          </p:stCondLst>
                                        </p:cTn>
                                        <p:tgtEl>
                                          <p:spTgt spid="220"/>
                                        </p:tgtEl>
                                        <p:attrNameLst>
                                          <p:attrName>style.visibility</p:attrName>
                                        </p:attrNameLst>
                                      </p:cBhvr>
                                      <p:to>
                                        <p:strVal val="visible"/>
                                      </p:to>
                                    </p:set>
                                    <p:animEffect transition="in" filter="blinds(horizontal)">
                                      <p:cBhvr>
                                        <p:cTn id="290" dur="500"/>
                                        <p:tgtEl>
                                          <p:spTgt spid="220"/>
                                        </p:tgtEl>
                                      </p:cBhvr>
                                    </p:animEffect>
                                  </p:childTnLst>
                                </p:cTn>
                              </p:par>
                            </p:childTnLst>
                          </p:cTn>
                        </p:par>
                      </p:childTnLst>
                    </p:cTn>
                  </p:par>
                  <p:par>
                    <p:cTn id="291" fill="hold">
                      <p:stCondLst>
                        <p:cond delay="indefinite"/>
                      </p:stCondLst>
                      <p:childTnLst>
                        <p:par>
                          <p:cTn id="292" fill="hold">
                            <p:stCondLst>
                              <p:cond delay="0"/>
                            </p:stCondLst>
                            <p:childTnLst>
                              <p:par>
                                <p:cTn id="293" presetID="3" presetClass="entr" presetSubtype="10" fill="hold" nodeType="clickEffect">
                                  <p:stCondLst>
                                    <p:cond delay="0"/>
                                  </p:stCondLst>
                                  <p:childTnLst>
                                    <p:set>
                                      <p:cBhvr>
                                        <p:cTn id="294" dur="1" fill="hold">
                                          <p:stCondLst>
                                            <p:cond delay="0"/>
                                          </p:stCondLst>
                                        </p:cTn>
                                        <p:tgtEl>
                                          <p:spTgt spid="1141">
                                            <p:txEl>
                                              <p:pRg st="4" end="4"/>
                                            </p:txEl>
                                          </p:spTgt>
                                        </p:tgtEl>
                                        <p:attrNameLst>
                                          <p:attrName>style.visibility</p:attrName>
                                        </p:attrNameLst>
                                      </p:cBhvr>
                                      <p:to>
                                        <p:strVal val="visible"/>
                                      </p:to>
                                    </p:set>
                                    <p:animEffect transition="in" filter="blinds(horizontal)">
                                      <p:cBhvr>
                                        <p:cTn id="295" dur="500"/>
                                        <p:tgtEl>
                                          <p:spTgt spid="1141">
                                            <p:txEl>
                                              <p:pRg st="4" end="4"/>
                                            </p:txEl>
                                          </p:spTgt>
                                        </p:tgtEl>
                                      </p:cBhvr>
                                    </p:animEffect>
                                  </p:childTnLst>
                                </p:cTn>
                              </p:par>
                            </p:childTnLst>
                          </p:cTn>
                        </p:par>
                      </p:childTnLst>
                    </p:cTn>
                  </p:par>
                  <p:par>
                    <p:cTn id="296" fill="hold">
                      <p:stCondLst>
                        <p:cond delay="indefinite"/>
                      </p:stCondLst>
                      <p:childTnLst>
                        <p:par>
                          <p:cTn id="297" fill="hold">
                            <p:stCondLst>
                              <p:cond delay="0"/>
                            </p:stCondLst>
                            <p:childTnLst>
                              <p:par>
                                <p:cTn id="298" presetID="3" presetClass="entr" presetSubtype="10" fill="hold" nodeType="clickEffect">
                                  <p:stCondLst>
                                    <p:cond delay="0"/>
                                  </p:stCondLst>
                                  <p:childTnLst>
                                    <p:set>
                                      <p:cBhvr>
                                        <p:cTn id="299" dur="1" fill="hold">
                                          <p:stCondLst>
                                            <p:cond delay="0"/>
                                          </p:stCondLst>
                                        </p:cTn>
                                        <p:tgtEl>
                                          <p:spTgt spid="1142"/>
                                        </p:tgtEl>
                                        <p:attrNameLst>
                                          <p:attrName>style.visibility</p:attrName>
                                        </p:attrNameLst>
                                      </p:cBhvr>
                                      <p:to>
                                        <p:strVal val="visible"/>
                                      </p:to>
                                    </p:set>
                                    <p:animEffect transition="in" filter="blinds(horizontal)">
                                      <p:cBhvr>
                                        <p:cTn id="300" dur="500"/>
                                        <p:tgtEl>
                                          <p:spTgt spid="1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20" grpId="0"/>
      <p:bldP spid="1121" grpId="0" animBg="1"/>
      <p:bldP spid="1122" grpId="0" animBg="1"/>
      <p:bldP spid="1123" grpId="0" animBg="1"/>
      <p:bldP spid="1124" grpId="0" animBg="1"/>
      <p:bldP spid="1125" grpId="0" animBg="1"/>
      <p:bldP spid="1126" grpId="0" animBg="1"/>
      <p:bldP spid="1127" grpId="0" animBg="1"/>
      <p:bldP spid="1128" grpId="0" animBg="1"/>
      <p:bldP spid="1129" grpId="0" animBg="1"/>
      <p:bldP spid="1130" grpId="0" animBg="1"/>
      <p:bldP spid="1131" grpId="0" animBg="1"/>
      <p:bldP spid="1132" grpId="0" animBg="1"/>
      <p:bldP spid="1133" grpId="0" animBg="1"/>
      <p:bldP spid="1134" grpId="0" animBg="1"/>
      <p:bldP spid="1135" grpId="0" animBg="1"/>
      <p:bldP spid="1136" grpId="0" animBg="1"/>
      <p:bldP spid="1137" grpId="0" animBg="1"/>
      <p:bldP spid="1138" grpId="0" animBg="1"/>
      <p:bldP spid="1139" grpId="0" animBg="1"/>
      <p:bldP spid="1140" grpId="0"/>
      <p:bldP spid="182" grpId="0"/>
      <p:bldP spid="183" grpId="0"/>
      <p:bldP spid="184" grpId="0"/>
      <p:bldP spid="185" grpId="0"/>
      <p:bldP spid="186" grpId="0"/>
      <p:bldP spid="188" grpId="0"/>
      <p:bldP spid="189" grpId="0"/>
      <p:bldP spid="190" grpId="0"/>
      <p:bldP spid="191" grpId="0"/>
      <p:bldP spid="192" grpId="0"/>
      <p:bldP spid="193" grpId="0"/>
      <p:bldP spid="194" grpId="0"/>
      <p:bldP spid="195" grpId="0"/>
      <p:bldP spid="196" grpId="0"/>
      <p:bldP spid="197" grpId="0"/>
      <p:bldP spid="198" grpId="0"/>
      <p:bldP spid="199" grpId="0"/>
      <p:bldP spid="200" grpId="0"/>
      <p:bldP spid="201" grpId="0"/>
      <p:bldP spid="202" grpId="0"/>
      <p:bldP spid="203" grpId="0"/>
      <p:bldP spid="204" grpId="0"/>
      <p:bldP spid="205" grpId="0"/>
      <p:bldP spid="206" grpId="0"/>
      <p:bldP spid="207" grpId="0"/>
      <p:bldP spid="208" grpId="0"/>
      <p:bldP spid="209" grpId="0"/>
      <p:bldP spid="210" grpId="0"/>
      <p:bldP spid="211" grpId="0"/>
      <p:bldP spid="212" grpId="0"/>
      <p:bldP spid="213" grpId="0"/>
      <p:bldP spid="214" grpId="0"/>
      <p:bldP spid="215" grpId="0"/>
      <p:bldP spid="216" grpId="0"/>
      <p:bldP spid="218" grpId="0"/>
      <p:bldP spid="219" grpId="0"/>
      <p:bldP spid="220" grpId="0"/>
      <p:bldP spid="221" grpId="0"/>
      <p:bldP spid="222" grpId="0"/>
      <p:bldP spid="223" grpId="0"/>
      <p:bldP spid="224" grpId="0"/>
      <p:bldP spid="11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048000" cy="2911415"/>
          </a:xfrm>
        </p:spPr>
        <p:txBody>
          <a:bodyPr>
            <a:normAutofit fontScale="92500"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pitchFamily="2" charset="2"/>
              <a:buChar char="à"/>
            </a:pPr>
            <a:r>
              <a:rPr lang="en-GB" sz="1400" dirty="0">
                <a:latin typeface="Comic Sans MS" panose="030F0702030302020204" pitchFamily="66" charset="0"/>
                <a:sym typeface="Wingdings" panose="05000000000000000000" pitchFamily="2" charset="2"/>
              </a:rPr>
              <a:t>Now we can plot these. Remember we do not plot negative values…</a:t>
            </a:r>
          </a:p>
          <a:p>
            <a:pPr algn="ctr">
              <a:buFont typeface="Wingdings" pitchFamily="2" charset="2"/>
              <a:buChar char="à"/>
            </a:pPr>
            <a:endParaRPr lang="en-GB" sz="1400" dirty="0">
              <a:latin typeface="Comic Sans MS" panose="030F0702030302020204" pitchFamily="66" charset="0"/>
              <a:sym typeface="Wingdings" panose="05000000000000000000" pitchFamily="2" charset="2"/>
            </a:endParaRPr>
          </a:p>
          <a:p>
            <a:pPr algn="ctr">
              <a:buFont typeface="Wingdings" pitchFamily="2" charset="2"/>
              <a:buChar char="à"/>
            </a:pPr>
            <a:r>
              <a:rPr lang="en-GB" sz="1400" dirty="0">
                <a:latin typeface="Comic Sans MS" panose="030F0702030302020204" pitchFamily="66" charset="0"/>
                <a:sym typeface="Wingdings" panose="05000000000000000000" pitchFamily="2" charset="2"/>
              </a:rPr>
              <a:t>You can think of the plotting as being in several ‘sections’</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143000" y="2661821"/>
                <a:ext cx="1295400"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0" i="1" smtClean="0">
                          <a:latin typeface="Cambria Math"/>
                        </a:rPr>
                        <m:t>𝑟</m:t>
                      </m:r>
                      <m:r>
                        <a:rPr lang="en-GB" sz="1600" b="0" i="1" smtClean="0">
                          <a:latin typeface="Cambria Math"/>
                        </a:rPr>
                        <m:t>=</m:t>
                      </m:r>
                      <m:r>
                        <a:rPr lang="en-GB" sz="1600" b="0" i="1" smtClean="0">
                          <a:latin typeface="Cambria Math"/>
                        </a:rPr>
                        <m:t>𝑠𝑖𝑛</m:t>
                      </m:r>
                      <m:r>
                        <a:rPr lang="en-GB" sz="1600" b="0" i="1" smtClean="0">
                          <a:latin typeface="Cambria Math"/>
                        </a:rPr>
                        <m:t>3</m:t>
                      </m:r>
                      <m:r>
                        <a:rPr lang="en-GB" sz="1600" b="0" i="1" smtClean="0">
                          <a:latin typeface="Cambria Math"/>
                          <a:ea typeface="Cambria Math"/>
                        </a:rPr>
                        <m:t>𝜃</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1143000" y="2661821"/>
                <a:ext cx="1295400" cy="338554"/>
              </a:xfrm>
              <a:prstGeom prst="rect">
                <a:avLst/>
              </a:prstGeom>
              <a:blipFill>
                <a:blip r:embed="rId2"/>
                <a:stretch>
                  <a:fillRect/>
                </a:stretch>
              </a:blipFill>
            </p:spPr>
            <p:txBody>
              <a:bodyPr/>
              <a:lstStyle/>
              <a:p>
                <a:r>
                  <a:rPr lang="en-GB">
                    <a:noFill/>
                  </a:rPr>
                  <a:t> </a:t>
                </a:r>
              </a:p>
            </p:txBody>
          </p:sp>
        </mc:Fallback>
      </mc:AlternateContent>
      <p:sp>
        <p:nvSpPr>
          <p:cNvPr id="1120" name="AutoShape 123"/>
          <p:cNvSpPr>
            <a:spLocks noChangeAspect="1" noChangeArrowheads="1" noTextEdit="1"/>
          </p:cNvSpPr>
          <p:nvPr/>
        </p:nvSpPr>
        <p:spPr bwMode="auto">
          <a:xfrm>
            <a:off x="3343275" y="1568450"/>
            <a:ext cx="57150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1" name="Line 125"/>
          <p:cNvSpPr>
            <a:spLocks noChangeShapeType="1"/>
          </p:cNvSpPr>
          <p:nvPr/>
        </p:nvSpPr>
        <p:spPr bwMode="auto">
          <a:xfrm>
            <a:off x="375126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2" name="Line 126"/>
          <p:cNvSpPr>
            <a:spLocks noChangeShapeType="1"/>
          </p:cNvSpPr>
          <p:nvPr/>
        </p:nvSpPr>
        <p:spPr bwMode="auto">
          <a:xfrm>
            <a:off x="415925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3" name="Line 127"/>
          <p:cNvSpPr>
            <a:spLocks noChangeShapeType="1"/>
          </p:cNvSpPr>
          <p:nvPr/>
        </p:nvSpPr>
        <p:spPr bwMode="auto">
          <a:xfrm>
            <a:off x="456882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4" name="Line 128"/>
          <p:cNvSpPr>
            <a:spLocks noChangeShapeType="1"/>
          </p:cNvSpPr>
          <p:nvPr/>
        </p:nvSpPr>
        <p:spPr bwMode="auto">
          <a:xfrm>
            <a:off x="497681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5" name="Line 129"/>
          <p:cNvSpPr>
            <a:spLocks noChangeShapeType="1"/>
          </p:cNvSpPr>
          <p:nvPr/>
        </p:nvSpPr>
        <p:spPr bwMode="auto">
          <a:xfrm>
            <a:off x="538480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6" name="Line 130"/>
          <p:cNvSpPr>
            <a:spLocks noChangeShapeType="1"/>
          </p:cNvSpPr>
          <p:nvPr/>
        </p:nvSpPr>
        <p:spPr bwMode="auto">
          <a:xfrm>
            <a:off x="5792788"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7" name="Line 131"/>
          <p:cNvSpPr>
            <a:spLocks noChangeShapeType="1"/>
          </p:cNvSpPr>
          <p:nvPr/>
        </p:nvSpPr>
        <p:spPr bwMode="auto">
          <a:xfrm>
            <a:off x="62007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8" name="Line 132"/>
          <p:cNvSpPr>
            <a:spLocks noChangeShapeType="1"/>
          </p:cNvSpPr>
          <p:nvPr/>
        </p:nvSpPr>
        <p:spPr bwMode="auto">
          <a:xfrm>
            <a:off x="660876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9" name="Line 133"/>
          <p:cNvSpPr>
            <a:spLocks noChangeShapeType="1"/>
          </p:cNvSpPr>
          <p:nvPr/>
        </p:nvSpPr>
        <p:spPr bwMode="auto">
          <a:xfrm>
            <a:off x="701675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0" name="Line 134"/>
          <p:cNvSpPr>
            <a:spLocks noChangeShapeType="1"/>
          </p:cNvSpPr>
          <p:nvPr/>
        </p:nvSpPr>
        <p:spPr bwMode="auto">
          <a:xfrm>
            <a:off x="742632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1" name="Line 135"/>
          <p:cNvSpPr>
            <a:spLocks noChangeShapeType="1"/>
          </p:cNvSpPr>
          <p:nvPr/>
        </p:nvSpPr>
        <p:spPr bwMode="auto">
          <a:xfrm>
            <a:off x="783431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2" name="Line 136"/>
          <p:cNvSpPr>
            <a:spLocks noChangeShapeType="1"/>
          </p:cNvSpPr>
          <p:nvPr/>
        </p:nvSpPr>
        <p:spPr bwMode="auto">
          <a:xfrm>
            <a:off x="824230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3" name="Line 137"/>
          <p:cNvSpPr>
            <a:spLocks noChangeShapeType="1"/>
          </p:cNvSpPr>
          <p:nvPr/>
        </p:nvSpPr>
        <p:spPr bwMode="auto">
          <a:xfrm>
            <a:off x="8650288"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4" name="Line 138"/>
          <p:cNvSpPr>
            <a:spLocks noChangeShapeType="1"/>
          </p:cNvSpPr>
          <p:nvPr/>
        </p:nvSpPr>
        <p:spPr bwMode="auto">
          <a:xfrm>
            <a:off x="3336925" y="1939925"/>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5" name="Line 139"/>
          <p:cNvSpPr>
            <a:spLocks noChangeShapeType="1"/>
          </p:cNvSpPr>
          <p:nvPr/>
        </p:nvSpPr>
        <p:spPr bwMode="auto">
          <a:xfrm>
            <a:off x="3336925" y="2311400"/>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6" name="Line 140"/>
          <p:cNvSpPr>
            <a:spLocks noChangeShapeType="1"/>
          </p:cNvSpPr>
          <p:nvPr/>
        </p:nvSpPr>
        <p:spPr bwMode="auto">
          <a:xfrm>
            <a:off x="33432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7" name="Line 141"/>
          <p:cNvSpPr>
            <a:spLocks noChangeShapeType="1"/>
          </p:cNvSpPr>
          <p:nvPr/>
        </p:nvSpPr>
        <p:spPr bwMode="auto">
          <a:xfrm>
            <a:off x="90582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8" name="Line 142"/>
          <p:cNvSpPr>
            <a:spLocks noChangeShapeType="1"/>
          </p:cNvSpPr>
          <p:nvPr/>
        </p:nvSpPr>
        <p:spPr bwMode="auto">
          <a:xfrm>
            <a:off x="3336925" y="1568450"/>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9" name="Line 143"/>
          <p:cNvSpPr>
            <a:spLocks noChangeShapeType="1"/>
          </p:cNvSpPr>
          <p:nvPr/>
        </p:nvSpPr>
        <p:spPr bwMode="auto">
          <a:xfrm>
            <a:off x="3336925" y="2681288"/>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0" name="TextBox 1139"/>
          <p:cNvSpPr txBox="1"/>
          <p:nvPr/>
        </p:nvSpPr>
        <p:spPr>
          <a:xfrm>
            <a:off x="3338422" y="1604513"/>
            <a:ext cx="457200" cy="307777"/>
          </a:xfrm>
          <a:prstGeom prst="rect">
            <a:avLst/>
          </a:prstGeom>
          <a:noFill/>
        </p:spPr>
        <p:txBody>
          <a:bodyPr wrap="square" rtlCol="0">
            <a:spAutoFit/>
          </a:bodyPr>
          <a:lstStyle/>
          <a:p>
            <a:r>
              <a:rPr lang="en-GB" sz="1400" dirty="0">
                <a:latin typeface="Comic Sans MS" panose="030F0702030302020204" pitchFamily="66" charset="0"/>
              </a:rPr>
              <a:t>3</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182" name="TextBox 181"/>
          <p:cNvSpPr txBox="1"/>
          <p:nvPr/>
        </p:nvSpPr>
        <p:spPr>
          <a:xfrm>
            <a:off x="3387305" y="1963947"/>
            <a:ext cx="339306" cy="307777"/>
          </a:xfrm>
          <a:prstGeom prst="rect">
            <a:avLst/>
          </a:prstGeom>
          <a:noFill/>
        </p:spPr>
        <p:txBody>
          <a:bodyPr wrap="square" rtlCol="0">
            <a:spAutoFit/>
          </a:bodyPr>
          <a:lstStyle/>
          <a:p>
            <a:pPr algn="ct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183" name="TextBox 182"/>
          <p:cNvSpPr txBox="1"/>
          <p:nvPr/>
        </p:nvSpPr>
        <p:spPr>
          <a:xfrm>
            <a:off x="3384428" y="2340633"/>
            <a:ext cx="339306" cy="307777"/>
          </a:xfrm>
          <a:prstGeom prst="rect">
            <a:avLst/>
          </a:prstGeom>
          <a:noFill/>
        </p:spPr>
        <p:txBody>
          <a:bodyPr wrap="square" rtlCol="0">
            <a:spAutoFit/>
          </a:bodyPr>
          <a:lstStyle/>
          <a:p>
            <a:pPr algn="ctr"/>
            <a:r>
              <a:rPr lang="en-GB" sz="1400" dirty="0">
                <a:latin typeface="Comic Sans MS" panose="030F0702030302020204" pitchFamily="66" charset="0"/>
              </a:rPr>
              <a:t>r</a:t>
            </a:r>
          </a:p>
        </p:txBody>
      </p:sp>
      <p:sp>
        <p:nvSpPr>
          <p:cNvPr id="184" name="TextBox 183"/>
          <p:cNvSpPr txBox="1"/>
          <p:nvPr/>
        </p:nvSpPr>
        <p:spPr>
          <a:xfrm>
            <a:off x="3789871" y="1590136"/>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185" name="TextBox 184"/>
          <p:cNvSpPr txBox="1"/>
          <p:nvPr/>
        </p:nvSpPr>
        <p:spPr>
          <a:xfrm>
            <a:off x="4192437" y="1535501"/>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86" name="TextBox 185"/>
          <p:cNvSpPr txBox="1"/>
          <p:nvPr/>
        </p:nvSpPr>
        <p:spPr>
          <a:xfrm>
            <a:off x="4965937" y="1549879"/>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88" name="TextBox 187"/>
          <p:cNvSpPr txBox="1"/>
          <p:nvPr/>
        </p:nvSpPr>
        <p:spPr>
          <a:xfrm>
            <a:off x="4638134" y="1593010"/>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89" name="TextBox 188"/>
          <p:cNvSpPr txBox="1"/>
          <p:nvPr/>
        </p:nvSpPr>
        <p:spPr>
          <a:xfrm>
            <a:off x="5377129" y="1607388"/>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0" name="TextBox 189"/>
          <p:cNvSpPr txBox="1"/>
          <p:nvPr/>
        </p:nvSpPr>
        <p:spPr>
          <a:xfrm>
            <a:off x="6176510" y="1604512"/>
            <a:ext cx="437075" cy="307777"/>
          </a:xfrm>
          <a:prstGeom prst="rect">
            <a:avLst/>
          </a:prstGeom>
          <a:noFill/>
        </p:spPr>
        <p:txBody>
          <a:bodyPr wrap="square" rtlCol="0">
            <a:spAutoFit/>
          </a:bodyPr>
          <a:lstStyle/>
          <a:p>
            <a:pPr algn="ctr"/>
            <a:r>
              <a:rPr lang="en-GB" sz="1400" dirty="0">
                <a:latin typeface="Comic Sans MS" panose="030F0702030302020204" pitchFamily="66" charset="0"/>
              </a:rPr>
              <a:t>3</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1" name="TextBox 190"/>
          <p:cNvSpPr txBox="1"/>
          <p:nvPr/>
        </p:nvSpPr>
        <p:spPr>
          <a:xfrm>
            <a:off x="7001770" y="1601638"/>
            <a:ext cx="437075" cy="307777"/>
          </a:xfrm>
          <a:prstGeom prst="rect">
            <a:avLst/>
          </a:prstGeom>
          <a:noFill/>
        </p:spPr>
        <p:txBody>
          <a:bodyPr wrap="square" rtlCol="0">
            <a:spAutoFit/>
          </a:bodyPr>
          <a:lstStyle/>
          <a:p>
            <a:pPr algn="ctr"/>
            <a:r>
              <a:rPr lang="en-GB" sz="1400" dirty="0">
                <a:latin typeface="Comic Sans MS" panose="030F0702030302020204" pitchFamily="66" charset="0"/>
              </a:rPr>
              <a:t>4</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2" name="TextBox 191"/>
          <p:cNvSpPr txBox="1"/>
          <p:nvPr/>
        </p:nvSpPr>
        <p:spPr>
          <a:xfrm>
            <a:off x="7835657" y="1590136"/>
            <a:ext cx="437075" cy="307777"/>
          </a:xfrm>
          <a:prstGeom prst="rect">
            <a:avLst/>
          </a:prstGeom>
          <a:noFill/>
        </p:spPr>
        <p:txBody>
          <a:bodyPr wrap="square" rtlCol="0">
            <a:spAutoFit/>
          </a:bodyPr>
          <a:lstStyle/>
          <a:p>
            <a:pPr algn="ctr"/>
            <a:r>
              <a:rPr lang="en-GB" sz="1400" dirty="0">
                <a:latin typeface="Comic Sans MS" panose="030F0702030302020204" pitchFamily="66" charset="0"/>
              </a:rPr>
              <a:t>5</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3" name="TextBox 192"/>
          <p:cNvSpPr txBox="1"/>
          <p:nvPr/>
        </p:nvSpPr>
        <p:spPr>
          <a:xfrm>
            <a:off x="8626412" y="1595887"/>
            <a:ext cx="437075" cy="307777"/>
          </a:xfrm>
          <a:prstGeom prst="rect">
            <a:avLst/>
          </a:prstGeom>
          <a:noFill/>
        </p:spPr>
        <p:txBody>
          <a:bodyPr wrap="square" rtlCol="0">
            <a:spAutoFit/>
          </a:bodyPr>
          <a:lstStyle/>
          <a:p>
            <a:pPr algn="ctr"/>
            <a:r>
              <a:rPr lang="en-GB" sz="1400" dirty="0">
                <a:latin typeface="Comic Sans MS" panose="030F0702030302020204" pitchFamily="66" charset="0"/>
              </a:rPr>
              <a:t>6</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4" name="TextBox 193"/>
          <p:cNvSpPr txBox="1"/>
          <p:nvPr/>
        </p:nvSpPr>
        <p:spPr>
          <a:xfrm>
            <a:off x="5791197" y="1547003"/>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5" name="TextBox 194"/>
          <p:cNvSpPr txBox="1"/>
          <p:nvPr/>
        </p:nvSpPr>
        <p:spPr>
          <a:xfrm>
            <a:off x="6593454" y="1547004"/>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6" name="TextBox 195"/>
          <p:cNvSpPr txBox="1"/>
          <p:nvPr/>
        </p:nvSpPr>
        <p:spPr>
          <a:xfrm>
            <a:off x="7418714" y="1544127"/>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9</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7" name="TextBox 196"/>
          <p:cNvSpPr txBox="1"/>
          <p:nvPr/>
        </p:nvSpPr>
        <p:spPr>
          <a:xfrm>
            <a:off x="8235348" y="1549878"/>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11</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8" name="TextBox 197"/>
          <p:cNvSpPr txBox="1"/>
          <p:nvPr/>
        </p:nvSpPr>
        <p:spPr>
          <a:xfrm>
            <a:off x="3786996" y="1958196"/>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199" name="TextBox 198"/>
          <p:cNvSpPr txBox="1"/>
          <p:nvPr/>
        </p:nvSpPr>
        <p:spPr>
          <a:xfrm>
            <a:off x="4198188" y="1903561"/>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00" name="TextBox 199"/>
          <p:cNvSpPr txBox="1"/>
          <p:nvPr/>
        </p:nvSpPr>
        <p:spPr>
          <a:xfrm>
            <a:off x="4600754" y="1900685"/>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01" name="TextBox 200"/>
          <p:cNvSpPr txBox="1"/>
          <p:nvPr/>
        </p:nvSpPr>
        <p:spPr>
          <a:xfrm>
            <a:off x="5003321" y="1906436"/>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202" name="TextBox 201"/>
          <p:cNvSpPr txBox="1"/>
          <p:nvPr/>
        </p:nvSpPr>
        <p:spPr>
          <a:xfrm>
            <a:off x="5380007" y="1912187"/>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2</a:t>
            </a: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03" name="TextBox 202"/>
          <p:cNvSpPr txBox="1"/>
          <p:nvPr/>
        </p:nvSpPr>
        <p:spPr>
          <a:xfrm>
            <a:off x="5782573" y="1917938"/>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04" name="TextBox 203"/>
          <p:cNvSpPr txBox="1"/>
          <p:nvPr/>
        </p:nvSpPr>
        <p:spPr>
          <a:xfrm>
            <a:off x="6599207" y="1923689"/>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05" name="TextBox 204"/>
          <p:cNvSpPr txBox="1"/>
          <p:nvPr/>
        </p:nvSpPr>
        <p:spPr>
          <a:xfrm>
            <a:off x="6265651" y="1961070"/>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06" name="TextBox 205"/>
          <p:cNvSpPr txBox="1"/>
          <p:nvPr/>
        </p:nvSpPr>
        <p:spPr>
          <a:xfrm>
            <a:off x="8635039" y="1975449"/>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07" name="TextBox 206"/>
          <p:cNvSpPr txBox="1"/>
          <p:nvPr/>
        </p:nvSpPr>
        <p:spPr>
          <a:xfrm>
            <a:off x="7010399" y="1920814"/>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4</a:t>
            </a: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08" name="TextBox 207"/>
          <p:cNvSpPr txBox="1"/>
          <p:nvPr/>
        </p:nvSpPr>
        <p:spPr>
          <a:xfrm>
            <a:off x="7421591" y="1917938"/>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209" name="TextBox 208"/>
          <p:cNvSpPr txBox="1"/>
          <p:nvPr/>
        </p:nvSpPr>
        <p:spPr>
          <a:xfrm>
            <a:off x="7824156" y="1923690"/>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10" name="TextBox 209"/>
          <p:cNvSpPr txBox="1"/>
          <p:nvPr/>
        </p:nvSpPr>
        <p:spPr>
          <a:xfrm>
            <a:off x="8235349" y="1920815"/>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11</a:t>
            </a: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11" name="TextBox 210"/>
          <p:cNvSpPr txBox="1"/>
          <p:nvPr/>
        </p:nvSpPr>
        <p:spPr>
          <a:xfrm>
            <a:off x="3792747" y="2352136"/>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2" name="TextBox 211"/>
          <p:cNvSpPr txBox="1"/>
          <p:nvPr/>
        </p:nvSpPr>
        <p:spPr>
          <a:xfrm>
            <a:off x="4203940" y="234063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13" name="TextBox 212"/>
          <p:cNvSpPr txBox="1"/>
          <p:nvPr/>
        </p:nvSpPr>
        <p:spPr>
          <a:xfrm>
            <a:off x="4606506" y="2355011"/>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4" name="TextBox 213"/>
          <p:cNvSpPr txBox="1"/>
          <p:nvPr/>
        </p:nvSpPr>
        <p:spPr>
          <a:xfrm>
            <a:off x="5009072" y="2343508"/>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15" name="TextBox 214"/>
          <p:cNvSpPr txBox="1"/>
          <p:nvPr/>
        </p:nvSpPr>
        <p:spPr>
          <a:xfrm>
            <a:off x="5428890" y="2349261"/>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6" name="TextBox 215"/>
          <p:cNvSpPr txBox="1"/>
          <p:nvPr/>
        </p:nvSpPr>
        <p:spPr>
          <a:xfrm>
            <a:off x="6242649" y="2352136"/>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8" name="TextBox 217"/>
          <p:cNvSpPr txBox="1"/>
          <p:nvPr/>
        </p:nvSpPr>
        <p:spPr>
          <a:xfrm>
            <a:off x="7062159" y="234350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9" name="TextBox 218"/>
          <p:cNvSpPr txBox="1"/>
          <p:nvPr/>
        </p:nvSpPr>
        <p:spPr>
          <a:xfrm>
            <a:off x="7884543" y="233775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20" name="TextBox 219"/>
          <p:cNvSpPr txBox="1"/>
          <p:nvPr/>
        </p:nvSpPr>
        <p:spPr>
          <a:xfrm>
            <a:off x="8698302" y="234063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21" name="TextBox 220"/>
          <p:cNvSpPr txBox="1"/>
          <p:nvPr/>
        </p:nvSpPr>
        <p:spPr>
          <a:xfrm>
            <a:off x="5840084" y="2346385"/>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22" name="TextBox 221"/>
          <p:cNvSpPr txBox="1"/>
          <p:nvPr/>
        </p:nvSpPr>
        <p:spPr>
          <a:xfrm>
            <a:off x="6645216" y="234925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23" name="TextBox 222"/>
          <p:cNvSpPr txBox="1"/>
          <p:nvPr/>
        </p:nvSpPr>
        <p:spPr>
          <a:xfrm>
            <a:off x="7450348" y="2343510"/>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24" name="TextBox 223"/>
          <p:cNvSpPr txBox="1"/>
          <p:nvPr/>
        </p:nvSpPr>
        <p:spPr>
          <a:xfrm>
            <a:off x="8255480" y="234638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6" name="Rectangle 5"/>
          <p:cNvSpPr/>
          <p:nvPr/>
        </p:nvSpPr>
        <p:spPr>
          <a:xfrm>
            <a:off x="3752491" y="2311879"/>
            <a:ext cx="1224951"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p:cNvSpPr/>
          <p:nvPr/>
        </p:nvSpPr>
        <p:spPr>
          <a:xfrm>
            <a:off x="4577751" y="2309003"/>
            <a:ext cx="1224951"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p:cNvSpPr/>
          <p:nvPr/>
        </p:nvSpPr>
        <p:spPr>
          <a:xfrm>
            <a:off x="5394385" y="2314754"/>
            <a:ext cx="1224951"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a:off x="7019027" y="2309002"/>
            <a:ext cx="1224951"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321172" y="3183148"/>
            <a:ext cx="2622428" cy="1384995"/>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We start at 0. By </a:t>
            </a:r>
            <a:r>
              <a:rPr lang="el-GR" sz="1200" baseline="30000" dirty="0">
                <a:solidFill>
                  <a:srgbClr val="0000FF"/>
                </a:solidFill>
                <a:latin typeface="Comic Sans MS" panose="030F0702030302020204" pitchFamily="66" charset="0"/>
              </a:rPr>
              <a:t>π</a:t>
            </a:r>
            <a:r>
              <a:rPr lang="en-GB" sz="1200" dirty="0">
                <a:solidFill>
                  <a:srgbClr val="0000FF"/>
                </a:solidFill>
                <a:latin typeface="Comic Sans MS" panose="030F0702030302020204" pitchFamily="66" charset="0"/>
              </a:rPr>
              <a:t>/</a:t>
            </a:r>
            <a:r>
              <a:rPr lang="en-GB" sz="1200" baseline="-25000" dirty="0">
                <a:solidFill>
                  <a:srgbClr val="0000FF"/>
                </a:solidFill>
                <a:latin typeface="Comic Sans MS" panose="030F0702030302020204" pitchFamily="66" charset="0"/>
              </a:rPr>
              <a:t>6</a:t>
            </a:r>
            <a:r>
              <a:rPr lang="en-GB" sz="1200" dirty="0">
                <a:solidFill>
                  <a:srgbClr val="0000FF"/>
                </a:solidFill>
                <a:latin typeface="Comic Sans MS" panose="030F0702030302020204" pitchFamily="66" charset="0"/>
              </a:rPr>
              <a:t> radians, we are a distance 1 unit away from the origin. </a:t>
            </a:r>
          </a:p>
          <a:p>
            <a:pPr algn="ctr"/>
            <a:endParaRPr lang="en-GB" sz="1200" dirty="0">
              <a:solidFill>
                <a:srgbClr val="0000FF"/>
              </a:solidFill>
              <a:latin typeface="Comic Sans MS" panose="030F0702030302020204" pitchFamily="66" charset="0"/>
            </a:endParaRPr>
          </a:p>
          <a:p>
            <a:pPr marL="171450" indent="-171450" algn="ctr">
              <a:buFont typeface="Wingdings" pitchFamily="2" charset="2"/>
              <a:buChar char="à"/>
            </a:pPr>
            <a:r>
              <a:rPr lang="en-GB" sz="1200" dirty="0">
                <a:solidFill>
                  <a:srgbClr val="0000FF"/>
                </a:solidFill>
                <a:latin typeface="Comic Sans MS" panose="030F0702030302020204" pitchFamily="66" charset="0"/>
              </a:rPr>
              <a:t>As we keep increasing the angle, we then get closer, back to 0 radians at </a:t>
            </a:r>
            <a:r>
              <a:rPr lang="el-GR" sz="1200" baseline="30000" dirty="0">
                <a:solidFill>
                  <a:srgbClr val="0000FF"/>
                </a:solidFill>
                <a:latin typeface="Comic Sans MS" panose="030F0702030302020204" pitchFamily="66" charset="0"/>
              </a:rPr>
              <a:t>π</a:t>
            </a:r>
            <a:r>
              <a:rPr lang="en-GB" sz="1200" dirty="0">
                <a:solidFill>
                  <a:srgbClr val="0000FF"/>
                </a:solidFill>
                <a:latin typeface="Comic Sans MS" panose="030F0702030302020204" pitchFamily="66" charset="0"/>
              </a:rPr>
              <a:t>/</a:t>
            </a:r>
            <a:r>
              <a:rPr lang="en-GB" sz="1200" baseline="-25000" dirty="0">
                <a:solidFill>
                  <a:srgbClr val="0000FF"/>
                </a:solidFill>
                <a:latin typeface="Comic Sans MS" panose="030F0702030302020204" pitchFamily="66" charset="0"/>
              </a:rPr>
              <a:t>3</a:t>
            </a:r>
          </a:p>
        </p:txBody>
      </p:sp>
      <p:cxnSp>
        <p:nvCxnSpPr>
          <p:cNvPr id="27" name="Straight Arrow Connector 26"/>
          <p:cNvCxnSpPr/>
          <p:nvPr/>
        </p:nvCxnSpPr>
        <p:spPr>
          <a:xfrm flipH="1" flipV="1">
            <a:off x="4390845" y="2725947"/>
            <a:ext cx="103518" cy="42269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flipV="1">
            <a:off x="5207478" y="2740324"/>
            <a:ext cx="103518" cy="42269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4060168" y="3180272"/>
            <a:ext cx="2622428" cy="1569660"/>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From </a:t>
            </a:r>
            <a:r>
              <a:rPr lang="el-GR" sz="1200" baseline="30000" dirty="0">
                <a:solidFill>
                  <a:srgbClr val="0000FF"/>
                </a:solidFill>
                <a:latin typeface="Comic Sans MS" panose="030F0702030302020204" pitchFamily="66" charset="0"/>
              </a:rPr>
              <a:t>π</a:t>
            </a:r>
            <a:r>
              <a:rPr lang="en-GB" sz="1200" dirty="0">
                <a:solidFill>
                  <a:srgbClr val="0000FF"/>
                </a:solidFill>
                <a:latin typeface="Comic Sans MS" panose="030F0702030302020204" pitchFamily="66" charset="0"/>
              </a:rPr>
              <a:t>/</a:t>
            </a:r>
            <a:r>
              <a:rPr lang="en-GB" sz="1200" baseline="-25000" dirty="0">
                <a:solidFill>
                  <a:srgbClr val="0000FF"/>
                </a:solidFill>
                <a:latin typeface="Comic Sans MS" panose="030F0702030302020204" pitchFamily="66" charset="0"/>
              </a:rPr>
              <a:t>3</a:t>
            </a:r>
            <a:r>
              <a:rPr lang="en-GB" sz="1200" dirty="0">
                <a:solidFill>
                  <a:srgbClr val="0000FF"/>
                </a:solidFill>
                <a:latin typeface="Comic Sans MS" panose="030F0702030302020204" pitchFamily="66" charset="0"/>
              </a:rPr>
              <a:t> radians, we keep increasing the angle. The distance reaches -1 and then is back to 0 at </a:t>
            </a:r>
            <a:r>
              <a:rPr lang="en-GB" sz="1200" baseline="30000" dirty="0">
                <a:solidFill>
                  <a:srgbClr val="0000FF"/>
                </a:solidFill>
                <a:latin typeface="Comic Sans MS" panose="030F0702030302020204" pitchFamily="66" charset="0"/>
              </a:rPr>
              <a:t>2</a:t>
            </a:r>
            <a:r>
              <a:rPr lang="el-GR" sz="1200" baseline="30000" dirty="0">
                <a:solidFill>
                  <a:srgbClr val="0000FF"/>
                </a:solidFill>
                <a:latin typeface="Comic Sans MS" panose="030F0702030302020204" pitchFamily="66" charset="0"/>
              </a:rPr>
              <a:t>π</a:t>
            </a:r>
            <a:r>
              <a:rPr lang="en-GB" sz="1200" dirty="0">
                <a:solidFill>
                  <a:srgbClr val="0000FF"/>
                </a:solidFill>
                <a:latin typeface="Comic Sans MS" panose="030F0702030302020204" pitchFamily="66" charset="0"/>
              </a:rPr>
              <a:t>/</a:t>
            </a:r>
            <a:r>
              <a:rPr lang="en-GB" sz="1200" baseline="-25000" dirty="0">
                <a:solidFill>
                  <a:srgbClr val="0000FF"/>
                </a:solidFill>
                <a:latin typeface="Comic Sans MS" panose="030F0702030302020204" pitchFamily="66" charset="0"/>
              </a:rPr>
              <a:t>3</a:t>
            </a:r>
            <a:r>
              <a:rPr lang="en-GB" sz="1200" dirty="0">
                <a:solidFill>
                  <a:srgbClr val="0000FF"/>
                </a:solidFill>
                <a:latin typeface="Comic Sans MS" panose="030F0702030302020204" pitchFamily="66" charset="0"/>
              </a:rPr>
              <a:t> radians</a:t>
            </a:r>
          </a:p>
          <a:p>
            <a:pPr algn="ctr"/>
            <a:endParaRPr lang="en-GB" sz="1200" dirty="0">
              <a:solidFill>
                <a:srgbClr val="0000FF"/>
              </a:solidFill>
              <a:latin typeface="Comic Sans MS" panose="030F0702030302020204" pitchFamily="66" charset="0"/>
            </a:endParaRPr>
          </a:p>
          <a:p>
            <a:pPr algn="ctr"/>
            <a:r>
              <a:rPr lang="en-GB" sz="1200" dirty="0">
                <a:solidFill>
                  <a:srgbClr val="0000FF"/>
                </a:solidFill>
                <a:latin typeface="Comic Sans MS" panose="030F0702030302020204" pitchFamily="66" charset="0"/>
                <a:sym typeface="Wingdings" panose="05000000000000000000" pitchFamily="2" charset="2"/>
              </a:rPr>
              <a:t> All the distances in this range are negative, so we do not plot them</a:t>
            </a:r>
            <a:endParaRPr lang="en-GB" sz="1200" dirty="0">
              <a:solidFill>
                <a:srgbClr val="0000FF"/>
              </a:solidFill>
              <a:latin typeface="Comic Sans MS" panose="030F0702030302020204" pitchFamily="66" charset="0"/>
            </a:endParaRPr>
          </a:p>
        </p:txBody>
      </p:sp>
      <p:sp>
        <p:nvSpPr>
          <p:cNvPr id="102" name="TextBox 101"/>
          <p:cNvSpPr txBox="1"/>
          <p:nvPr/>
        </p:nvSpPr>
        <p:spPr>
          <a:xfrm>
            <a:off x="4885429" y="3211901"/>
            <a:ext cx="2622428" cy="1384995"/>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From </a:t>
            </a:r>
            <a:r>
              <a:rPr lang="en-GB" sz="1200" baseline="30000" dirty="0">
                <a:solidFill>
                  <a:srgbClr val="0000FF"/>
                </a:solidFill>
                <a:latin typeface="Comic Sans MS" panose="030F0702030302020204" pitchFamily="66" charset="0"/>
              </a:rPr>
              <a:t>2</a:t>
            </a:r>
            <a:r>
              <a:rPr lang="el-GR" sz="1200" baseline="30000" dirty="0">
                <a:solidFill>
                  <a:srgbClr val="0000FF"/>
                </a:solidFill>
                <a:latin typeface="Comic Sans MS" panose="030F0702030302020204" pitchFamily="66" charset="0"/>
              </a:rPr>
              <a:t>π</a:t>
            </a:r>
            <a:r>
              <a:rPr lang="en-GB" sz="1200" dirty="0">
                <a:solidFill>
                  <a:srgbClr val="0000FF"/>
                </a:solidFill>
                <a:latin typeface="Comic Sans MS" panose="030F0702030302020204" pitchFamily="66" charset="0"/>
              </a:rPr>
              <a:t>/</a:t>
            </a:r>
            <a:r>
              <a:rPr lang="en-GB" sz="1200" baseline="-25000" dirty="0">
                <a:solidFill>
                  <a:srgbClr val="0000FF"/>
                </a:solidFill>
                <a:latin typeface="Comic Sans MS" panose="030F0702030302020204" pitchFamily="66" charset="0"/>
              </a:rPr>
              <a:t>3</a:t>
            </a:r>
            <a:r>
              <a:rPr lang="en-GB" sz="1200" dirty="0">
                <a:solidFill>
                  <a:srgbClr val="0000FF"/>
                </a:solidFill>
                <a:latin typeface="Comic Sans MS" panose="030F0702030302020204" pitchFamily="66" charset="0"/>
              </a:rPr>
              <a:t> radians, we keep increasing the angle. The distance reaches 1 and then is back to 0 at </a:t>
            </a:r>
            <a:r>
              <a:rPr lang="en-GB" sz="1200" baseline="30000" dirty="0">
                <a:solidFill>
                  <a:srgbClr val="0000FF"/>
                </a:solidFill>
                <a:latin typeface="Comic Sans MS" panose="030F0702030302020204" pitchFamily="66" charset="0"/>
              </a:rPr>
              <a:t> </a:t>
            </a:r>
            <a:r>
              <a:rPr lang="el-GR" sz="1200" dirty="0">
                <a:solidFill>
                  <a:srgbClr val="0000FF"/>
                </a:solidFill>
                <a:latin typeface="Comic Sans MS" panose="030F0702030302020204" pitchFamily="66" charset="0"/>
              </a:rPr>
              <a:t>π</a:t>
            </a:r>
            <a:r>
              <a:rPr lang="en-GB" sz="1200" baseline="30000" dirty="0">
                <a:solidFill>
                  <a:srgbClr val="0000FF"/>
                </a:solidFill>
                <a:latin typeface="Comic Sans MS" panose="030F0702030302020204" pitchFamily="66" charset="0"/>
              </a:rPr>
              <a:t> </a:t>
            </a:r>
            <a:r>
              <a:rPr lang="en-GB" sz="1200" dirty="0">
                <a:solidFill>
                  <a:srgbClr val="0000FF"/>
                </a:solidFill>
                <a:latin typeface="Comic Sans MS" panose="030F0702030302020204" pitchFamily="66" charset="0"/>
              </a:rPr>
              <a:t>radians</a:t>
            </a:r>
          </a:p>
          <a:p>
            <a:pPr algn="ctr"/>
            <a:endParaRPr lang="en-GB" sz="1200" dirty="0">
              <a:solidFill>
                <a:srgbClr val="0000FF"/>
              </a:solidFill>
              <a:latin typeface="Comic Sans MS" panose="030F0702030302020204" pitchFamily="66" charset="0"/>
            </a:endParaRPr>
          </a:p>
          <a:p>
            <a:pPr algn="ctr"/>
            <a:r>
              <a:rPr lang="en-GB" sz="1200" dirty="0">
                <a:solidFill>
                  <a:srgbClr val="0000FF"/>
                </a:solidFill>
                <a:latin typeface="Comic Sans MS" panose="030F0702030302020204" pitchFamily="66" charset="0"/>
                <a:sym typeface="Wingdings" panose="05000000000000000000" pitchFamily="2" charset="2"/>
              </a:rPr>
              <a:t> These are positive so will be plotted!</a:t>
            </a:r>
            <a:endParaRPr lang="en-GB" sz="1200" dirty="0">
              <a:solidFill>
                <a:srgbClr val="0000FF"/>
              </a:solidFill>
              <a:latin typeface="Comic Sans MS" panose="030F0702030302020204" pitchFamily="66" charset="0"/>
            </a:endParaRPr>
          </a:p>
        </p:txBody>
      </p:sp>
      <p:cxnSp>
        <p:nvCxnSpPr>
          <p:cNvPr id="103" name="Straight Arrow Connector 102"/>
          <p:cNvCxnSpPr/>
          <p:nvPr/>
        </p:nvCxnSpPr>
        <p:spPr>
          <a:xfrm flipH="1" flipV="1">
            <a:off x="6041364" y="2789207"/>
            <a:ext cx="103518" cy="42269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6901131" y="2924354"/>
            <a:ext cx="2130725" cy="646331"/>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Hopefully you can see the ranges we need to plot are only the positive ones!</a:t>
            </a:r>
          </a:p>
        </p:txBody>
      </p:sp>
      <p:sp>
        <p:nvSpPr>
          <p:cNvPr id="81" name="タイトル 1">
            <a:extLst>
              <a:ext uri="{FF2B5EF4-FFF2-40B4-BE49-F238E27FC236}">
                <a16:creationId xmlns:a16="http://schemas.microsoft.com/office/drawing/2014/main" id="{D9F2A41F-F41B-4E00-9FFF-E3EE51082F26}"/>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82" name="テキスト ボックス 81">
            <a:extLst>
              <a:ext uri="{FF2B5EF4-FFF2-40B4-BE49-F238E27FC236}">
                <a16:creationId xmlns:a16="http://schemas.microsoft.com/office/drawing/2014/main" id="{995DCF99-C2F0-4816-A8AB-1551B1D592ED}"/>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142629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blinds(horizontal)">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3" presetClass="exit" presetSubtype="10" fill="hold" grpId="0" nodeType="withEffect">
                                  <p:stCondLst>
                                    <p:cond delay="0"/>
                                  </p:stCondLst>
                                  <p:childTnLst>
                                    <p:animEffect transition="out" filter="blinds(horizontal)">
                                      <p:cBhvr>
                                        <p:cTn id="42" dur="500"/>
                                        <p:tgtEl>
                                          <p:spTgt spid="7">
                                            <p:txEl>
                                              <p:pRg st="0" end="0"/>
                                            </p:txEl>
                                          </p:spTgt>
                                        </p:tgtEl>
                                      </p:cBhvr>
                                    </p:animEffect>
                                    <p:set>
                                      <p:cBhvr>
                                        <p:cTn id="43" dur="1" fill="hold">
                                          <p:stCondLst>
                                            <p:cond delay="499"/>
                                          </p:stCondLst>
                                        </p:cTn>
                                        <p:tgtEl>
                                          <p:spTgt spid="7">
                                            <p:txEl>
                                              <p:pRg st="0" end="0"/>
                                            </p:txEl>
                                          </p:spTgt>
                                        </p:tgtEl>
                                        <p:attrNameLst>
                                          <p:attrName>style.visibility</p:attrName>
                                        </p:attrNameLst>
                                      </p:cBhvr>
                                      <p:to>
                                        <p:strVal val="hidden"/>
                                      </p:to>
                                    </p:set>
                                  </p:childTnLst>
                                </p:cTn>
                              </p:par>
                              <p:par>
                                <p:cTn id="44" presetID="3" presetClass="exit" presetSubtype="10" fill="hold" grpId="0" nodeType="withEffect">
                                  <p:stCondLst>
                                    <p:cond delay="0"/>
                                  </p:stCondLst>
                                  <p:childTnLst>
                                    <p:animEffect transition="out" filter="blinds(horizontal)">
                                      <p:cBhvr>
                                        <p:cTn id="45" dur="500"/>
                                        <p:tgtEl>
                                          <p:spTgt spid="7">
                                            <p:txEl>
                                              <p:pRg st="2" end="2"/>
                                            </p:txEl>
                                          </p:spTgt>
                                        </p:tgtEl>
                                      </p:cBhvr>
                                    </p:animEffect>
                                    <p:set>
                                      <p:cBhvr>
                                        <p:cTn id="46" dur="1" fill="hold">
                                          <p:stCondLst>
                                            <p:cond delay="499"/>
                                          </p:stCondLst>
                                        </p:cTn>
                                        <p:tgtEl>
                                          <p:spTgt spid="7">
                                            <p:txEl>
                                              <p:pRg st="2" end="2"/>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blinds(horizontal)">
                                      <p:cBhvr>
                                        <p:cTn id="51" dur="500"/>
                                        <p:tgtEl>
                                          <p:spTgt spid="91"/>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100"/>
                                        </p:tgtEl>
                                        <p:attrNameLst>
                                          <p:attrName>style.visibility</p:attrName>
                                        </p:attrNameLst>
                                      </p:cBhvr>
                                      <p:to>
                                        <p:strVal val="visible"/>
                                      </p:to>
                                    </p:set>
                                    <p:animEffect transition="in" filter="blinds(horizontal)">
                                      <p:cBhvr>
                                        <p:cTn id="56" dur="500"/>
                                        <p:tgtEl>
                                          <p:spTgt spid="100"/>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101">
                                            <p:txEl>
                                              <p:pRg st="0" end="0"/>
                                            </p:txEl>
                                          </p:spTgt>
                                        </p:tgtEl>
                                        <p:attrNameLst>
                                          <p:attrName>style.visibility</p:attrName>
                                        </p:attrNameLst>
                                      </p:cBhvr>
                                      <p:to>
                                        <p:strVal val="visible"/>
                                      </p:to>
                                    </p:set>
                                    <p:animEffect transition="in" filter="blinds(horizontal)">
                                      <p:cBhvr>
                                        <p:cTn id="61" dur="500"/>
                                        <p:tgtEl>
                                          <p:spTgt spid="101">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101">
                                            <p:txEl>
                                              <p:pRg st="2" end="2"/>
                                            </p:txEl>
                                          </p:spTgt>
                                        </p:tgtEl>
                                        <p:attrNameLst>
                                          <p:attrName>style.visibility</p:attrName>
                                        </p:attrNameLst>
                                      </p:cBhvr>
                                      <p:to>
                                        <p:strVal val="visible"/>
                                      </p:to>
                                    </p:set>
                                    <p:animEffect transition="in" filter="blinds(horizontal)">
                                      <p:cBhvr>
                                        <p:cTn id="66" dur="500"/>
                                        <p:tgtEl>
                                          <p:spTgt spid="101">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xit" presetSubtype="10" fill="hold" grpId="1" nodeType="clickEffect">
                                  <p:stCondLst>
                                    <p:cond delay="0"/>
                                  </p:stCondLst>
                                  <p:childTnLst>
                                    <p:animEffect transition="out" filter="blinds(horizontal)">
                                      <p:cBhvr>
                                        <p:cTn id="70" dur="500"/>
                                        <p:tgtEl>
                                          <p:spTgt spid="91"/>
                                        </p:tgtEl>
                                      </p:cBhvr>
                                    </p:animEffect>
                                    <p:set>
                                      <p:cBhvr>
                                        <p:cTn id="71" dur="1" fill="hold">
                                          <p:stCondLst>
                                            <p:cond delay="499"/>
                                          </p:stCondLst>
                                        </p:cTn>
                                        <p:tgtEl>
                                          <p:spTgt spid="91"/>
                                        </p:tgtEl>
                                        <p:attrNameLst>
                                          <p:attrName>style.visibility</p:attrName>
                                        </p:attrNameLst>
                                      </p:cBhvr>
                                      <p:to>
                                        <p:strVal val="hidden"/>
                                      </p:to>
                                    </p:set>
                                  </p:childTnLst>
                                </p:cTn>
                              </p:par>
                              <p:par>
                                <p:cTn id="72" presetID="3" presetClass="exit" presetSubtype="10" fill="hold" nodeType="withEffect">
                                  <p:stCondLst>
                                    <p:cond delay="0"/>
                                  </p:stCondLst>
                                  <p:childTnLst>
                                    <p:animEffect transition="out" filter="blinds(horizontal)">
                                      <p:cBhvr>
                                        <p:cTn id="73" dur="500"/>
                                        <p:tgtEl>
                                          <p:spTgt spid="100"/>
                                        </p:tgtEl>
                                      </p:cBhvr>
                                    </p:animEffect>
                                    <p:set>
                                      <p:cBhvr>
                                        <p:cTn id="74" dur="1" fill="hold">
                                          <p:stCondLst>
                                            <p:cond delay="499"/>
                                          </p:stCondLst>
                                        </p:cTn>
                                        <p:tgtEl>
                                          <p:spTgt spid="100"/>
                                        </p:tgtEl>
                                        <p:attrNameLst>
                                          <p:attrName>style.visibility</p:attrName>
                                        </p:attrNameLst>
                                      </p:cBhvr>
                                      <p:to>
                                        <p:strVal val="hidden"/>
                                      </p:to>
                                    </p:set>
                                  </p:childTnLst>
                                </p:cTn>
                              </p:par>
                              <p:par>
                                <p:cTn id="75" presetID="3" presetClass="exit" presetSubtype="10" fill="hold" grpId="0" nodeType="withEffect">
                                  <p:stCondLst>
                                    <p:cond delay="0"/>
                                  </p:stCondLst>
                                  <p:childTnLst>
                                    <p:animEffect transition="out" filter="blinds(horizontal)">
                                      <p:cBhvr>
                                        <p:cTn id="76" dur="500"/>
                                        <p:tgtEl>
                                          <p:spTgt spid="101">
                                            <p:txEl>
                                              <p:pRg st="0" end="0"/>
                                            </p:txEl>
                                          </p:spTgt>
                                        </p:tgtEl>
                                      </p:cBhvr>
                                    </p:animEffect>
                                    <p:set>
                                      <p:cBhvr>
                                        <p:cTn id="77" dur="1" fill="hold">
                                          <p:stCondLst>
                                            <p:cond delay="499"/>
                                          </p:stCondLst>
                                        </p:cTn>
                                        <p:tgtEl>
                                          <p:spTgt spid="101">
                                            <p:txEl>
                                              <p:pRg st="0" end="0"/>
                                            </p:txEl>
                                          </p:spTgt>
                                        </p:tgtEl>
                                        <p:attrNameLst>
                                          <p:attrName>style.visibility</p:attrName>
                                        </p:attrNameLst>
                                      </p:cBhvr>
                                      <p:to>
                                        <p:strVal val="hidden"/>
                                      </p:to>
                                    </p:set>
                                  </p:childTnLst>
                                </p:cTn>
                              </p:par>
                              <p:par>
                                <p:cTn id="78" presetID="3" presetClass="exit" presetSubtype="10" fill="hold" grpId="0" nodeType="withEffect">
                                  <p:stCondLst>
                                    <p:cond delay="0"/>
                                  </p:stCondLst>
                                  <p:childTnLst>
                                    <p:animEffect transition="out" filter="blinds(horizontal)">
                                      <p:cBhvr>
                                        <p:cTn id="79" dur="500"/>
                                        <p:tgtEl>
                                          <p:spTgt spid="101">
                                            <p:txEl>
                                              <p:pRg st="2" end="2"/>
                                            </p:txEl>
                                          </p:spTgt>
                                        </p:tgtEl>
                                      </p:cBhvr>
                                    </p:animEffect>
                                    <p:set>
                                      <p:cBhvr>
                                        <p:cTn id="80" dur="1" fill="hold">
                                          <p:stCondLst>
                                            <p:cond delay="499"/>
                                          </p:stCondLst>
                                        </p:cTn>
                                        <p:tgtEl>
                                          <p:spTgt spid="101">
                                            <p:txEl>
                                              <p:pRg st="2" end="2"/>
                                            </p:txEl>
                                          </p:spTgt>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blinds(horizontal)">
                                      <p:cBhvr>
                                        <p:cTn id="85" dur="500"/>
                                        <p:tgtEl>
                                          <p:spTgt spid="92"/>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103"/>
                                        </p:tgtEl>
                                        <p:attrNameLst>
                                          <p:attrName>style.visibility</p:attrName>
                                        </p:attrNameLst>
                                      </p:cBhvr>
                                      <p:to>
                                        <p:strVal val="visible"/>
                                      </p:to>
                                    </p:set>
                                    <p:animEffect transition="in" filter="blinds(horizontal)">
                                      <p:cBhvr>
                                        <p:cTn id="90" dur="500"/>
                                        <p:tgtEl>
                                          <p:spTgt spid="103"/>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102">
                                            <p:txEl>
                                              <p:pRg st="0" end="0"/>
                                            </p:txEl>
                                          </p:spTgt>
                                        </p:tgtEl>
                                        <p:attrNameLst>
                                          <p:attrName>style.visibility</p:attrName>
                                        </p:attrNameLst>
                                      </p:cBhvr>
                                      <p:to>
                                        <p:strVal val="visible"/>
                                      </p:to>
                                    </p:set>
                                    <p:animEffect transition="in" filter="blinds(horizontal)">
                                      <p:cBhvr>
                                        <p:cTn id="95" dur="500"/>
                                        <p:tgtEl>
                                          <p:spTgt spid="102">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102">
                                            <p:txEl>
                                              <p:pRg st="2" end="2"/>
                                            </p:txEl>
                                          </p:spTgt>
                                        </p:tgtEl>
                                        <p:attrNameLst>
                                          <p:attrName>style.visibility</p:attrName>
                                        </p:attrNameLst>
                                      </p:cBhvr>
                                      <p:to>
                                        <p:strVal val="visible"/>
                                      </p:to>
                                    </p:set>
                                    <p:animEffect transition="in" filter="blinds(horizontal)">
                                      <p:cBhvr>
                                        <p:cTn id="100" dur="500"/>
                                        <p:tgtEl>
                                          <p:spTgt spid="102">
                                            <p:txEl>
                                              <p:pRg st="2" end="2"/>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xit" presetSubtype="10" fill="hold" grpId="1" nodeType="clickEffect">
                                  <p:stCondLst>
                                    <p:cond delay="0"/>
                                  </p:stCondLst>
                                  <p:childTnLst>
                                    <p:animEffect transition="out" filter="blinds(horizontal)">
                                      <p:cBhvr>
                                        <p:cTn id="104" dur="500"/>
                                        <p:tgtEl>
                                          <p:spTgt spid="92"/>
                                        </p:tgtEl>
                                      </p:cBhvr>
                                    </p:animEffect>
                                    <p:set>
                                      <p:cBhvr>
                                        <p:cTn id="105" dur="1" fill="hold">
                                          <p:stCondLst>
                                            <p:cond delay="499"/>
                                          </p:stCondLst>
                                        </p:cTn>
                                        <p:tgtEl>
                                          <p:spTgt spid="92"/>
                                        </p:tgtEl>
                                        <p:attrNameLst>
                                          <p:attrName>style.visibility</p:attrName>
                                        </p:attrNameLst>
                                      </p:cBhvr>
                                      <p:to>
                                        <p:strVal val="hidden"/>
                                      </p:to>
                                    </p:set>
                                  </p:childTnLst>
                                </p:cTn>
                              </p:par>
                              <p:par>
                                <p:cTn id="106" presetID="3" presetClass="exit" presetSubtype="10" fill="hold" nodeType="withEffect">
                                  <p:stCondLst>
                                    <p:cond delay="0"/>
                                  </p:stCondLst>
                                  <p:childTnLst>
                                    <p:animEffect transition="out" filter="blinds(horizontal)">
                                      <p:cBhvr>
                                        <p:cTn id="107" dur="500"/>
                                        <p:tgtEl>
                                          <p:spTgt spid="103"/>
                                        </p:tgtEl>
                                      </p:cBhvr>
                                    </p:animEffect>
                                    <p:set>
                                      <p:cBhvr>
                                        <p:cTn id="108" dur="1" fill="hold">
                                          <p:stCondLst>
                                            <p:cond delay="499"/>
                                          </p:stCondLst>
                                        </p:cTn>
                                        <p:tgtEl>
                                          <p:spTgt spid="103"/>
                                        </p:tgtEl>
                                        <p:attrNameLst>
                                          <p:attrName>style.visibility</p:attrName>
                                        </p:attrNameLst>
                                      </p:cBhvr>
                                      <p:to>
                                        <p:strVal val="hidden"/>
                                      </p:to>
                                    </p:set>
                                  </p:childTnLst>
                                </p:cTn>
                              </p:par>
                              <p:par>
                                <p:cTn id="109" presetID="3" presetClass="exit" presetSubtype="10" fill="hold" grpId="0" nodeType="withEffect">
                                  <p:stCondLst>
                                    <p:cond delay="0"/>
                                  </p:stCondLst>
                                  <p:childTnLst>
                                    <p:animEffect transition="out" filter="blinds(horizontal)">
                                      <p:cBhvr>
                                        <p:cTn id="110" dur="500"/>
                                        <p:tgtEl>
                                          <p:spTgt spid="102">
                                            <p:txEl>
                                              <p:pRg st="0" end="0"/>
                                            </p:txEl>
                                          </p:spTgt>
                                        </p:tgtEl>
                                      </p:cBhvr>
                                    </p:animEffect>
                                    <p:set>
                                      <p:cBhvr>
                                        <p:cTn id="111" dur="1" fill="hold">
                                          <p:stCondLst>
                                            <p:cond delay="499"/>
                                          </p:stCondLst>
                                        </p:cTn>
                                        <p:tgtEl>
                                          <p:spTgt spid="102">
                                            <p:txEl>
                                              <p:pRg st="0" end="0"/>
                                            </p:txEl>
                                          </p:spTgt>
                                        </p:tgtEl>
                                        <p:attrNameLst>
                                          <p:attrName>style.visibility</p:attrName>
                                        </p:attrNameLst>
                                      </p:cBhvr>
                                      <p:to>
                                        <p:strVal val="hidden"/>
                                      </p:to>
                                    </p:set>
                                  </p:childTnLst>
                                </p:cTn>
                              </p:par>
                              <p:par>
                                <p:cTn id="112" presetID="3" presetClass="exit" presetSubtype="10" fill="hold" grpId="0" nodeType="withEffect">
                                  <p:stCondLst>
                                    <p:cond delay="0"/>
                                  </p:stCondLst>
                                  <p:childTnLst>
                                    <p:animEffect transition="out" filter="blinds(horizontal)">
                                      <p:cBhvr>
                                        <p:cTn id="113" dur="500"/>
                                        <p:tgtEl>
                                          <p:spTgt spid="102">
                                            <p:txEl>
                                              <p:pRg st="2" end="2"/>
                                            </p:txEl>
                                          </p:spTgt>
                                        </p:tgtEl>
                                      </p:cBhvr>
                                    </p:animEffect>
                                    <p:set>
                                      <p:cBhvr>
                                        <p:cTn id="114" dur="1" fill="hold">
                                          <p:stCondLst>
                                            <p:cond delay="499"/>
                                          </p:stCondLst>
                                        </p:cTn>
                                        <p:tgtEl>
                                          <p:spTgt spid="102">
                                            <p:txEl>
                                              <p:pRg st="2" end="2"/>
                                            </p:txEl>
                                          </p:spTgt>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104"/>
                                        </p:tgtEl>
                                        <p:attrNameLst>
                                          <p:attrName>style.visibility</p:attrName>
                                        </p:attrNameLst>
                                      </p:cBhvr>
                                      <p:to>
                                        <p:strVal val="visible"/>
                                      </p:to>
                                    </p:set>
                                    <p:animEffect transition="in" filter="blinds(horizontal)">
                                      <p:cBhvr>
                                        <p:cTn id="119" dur="500"/>
                                        <p:tgtEl>
                                          <p:spTgt spid="104"/>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2" nodeType="clickEffect">
                                  <p:stCondLst>
                                    <p:cond delay="0"/>
                                  </p:stCondLst>
                                  <p:childTnLst>
                                    <p:set>
                                      <p:cBhvr>
                                        <p:cTn id="123" dur="1" fill="hold">
                                          <p:stCondLst>
                                            <p:cond delay="0"/>
                                          </p:stCondLst>
                                        </p:cTn>
                                        <p:tgtEl>
                                          <p:spTgt spid="6"/>
                                        </p:tgtEl>
                                        <p:attrNameLst>
                                          <p:attrName>style.visibility</p:attrName>
                                        </p:attrNameLst>
                                      </p:cBhvr>
                                      <p:to>
                                        <p:strVal val="visible"/>
                                      </p:to>
                                    </p:set>
                                    <p:animEffect transition="in" filter="blinds(horizontal)">
                                      <p:cBhvr>
                                        <p:cTn id="124" dur="500"/>
                                        <p:tgtEl>
                                          <p:spTgt spid="6"/>
                                        </p:tgtEl>
                                      </p:cBhvr>
                                    </p:animEffect>
                                  </p:childTnLst>
                                </p:cTn>
                              </p:par>
                              <p:par>
                                <p:cTn id="125" presetID="3" presetClass="entr" presetSubtype="10" fill="hold" grpId="2" nodeType="withEffect">
                                  <p:stCondLst>
                                    <p:cond delay="0"/>
                                  </p:stCondLst>
                                  <p:childTnLst>
                                    <p:set>
                                      <p:cBhvr>
                                        <p:cTn id="126" dur="1" fill="hold">
                                          <p:stCondLst>
                                            <p:cond delay="0"/>
                                          </p:stCondLst>
                                        </p:cTn>
                                        <p:tgtEl>
                                          <p:spTgt spid="92"/>
                                        </p:tgtEl>
                                        <p:attrNameLst>
                                          <p:attrName>style.visibility</p:attrName>
                                        </p:attrNameLst>
                                      </p:cBhvr>
                                      <p:to>
                                        <p:strVal val="visible"/>
                                      </p:to>
                                    </p:set>
                                    <p:animEffect transition="in" filter="blinds(horizontal)">
                                      <p:cBhvr>
                                        <p:cTn id="127" dur="500"/>
                                        <p:tgtEl>
                                          <p:spTgt spid="92"/>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blinds(horizontal)">
                                      <p:cBhvr>
                                        <p:cTn id="130"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91" grpId="0" animBg="1"/>
      <p:bldP spid="91" grpId="1" animBg="1"/>
      <p:bldP spid="92" grpId="0" animBg="1"/>
      <p:bldP spid="92" grpId="1" animBg="1"/>
      <p:bldP spid="92" grpId="2" animBg="1"/>
      <p:bldP spid="94" grpId="0" animBg="1"/>
      <p:bldP spid="7" grpId="0" build="allAtOnce"/>
      <p:bldP spid="101" grpId="0" build="allAtOnce"/>
      <p:bldP spid="102" grpId="0" build="allAtOnce"/>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048000" cy="2911415"/>
          </a:xfrm>
        </p:spPr>
        <p:txBody>
          <a:bodyPr>
            <a:normAutofit fontScale="92500"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pitchFamily="2" charset="2"/>
              <a:buChar char="à"/>
            </a:pPr>
            <a:r>
              <a:rPr lang="en-GB" sz="1400" dirty="0">
                <a:latin typeface="Comic Sans MS" panose="030F0702030302020204" pitchFamily="66" charset="0"/>
                <a:sym typeface="Wingdings" panose="05000000000000000000" pitchFamily="2" charset="2"/>
              </a:rPr>
              <a:t>Now we can plot these. Remember we do not plot negative values…</a:t>
            </a:r>
          </a:p>
          <a:p>
            <a:pPr algn="ctr">
              <a:buFont typeface="Wingdings" pitchFamily="2" charset="2"/>
              <a:buChar char="à"/>
            </a:pPr>
            <a:endParaRPr lang="en-GB" sz="1400" dirty="0">
              <a:latin typeface="Comic Sans MS" panose="030F0702030302020204" pitchFamily="66" charset="0"/>
              <a:sym typeface="Wingdings" panose="05000000000000000000" pitchFamily="2" charset="2"/>
            </a:endParaRPr>
          </a:p>
          <a:p>
            <a:pPr algn="ctr">
              <a:buFont typeface="Wingdings" pitchFamily="2" charset="2"/>
              <a:buChar char="à"/>
            </a:pPr>
            <a:r>
              <a:rPr lang="en-GB" sz="1400" dirty="0">
                <a:latin typeface="Comic Sans MS" panose="030F0702030302020204" pitchFamily="66" charset="0"/>
                <a:sym typeface="Wingdings" panose="05000000000000000000" pitchFamily="2" charset="2"/>
              </a:rPr>
              <a:t>You can think of the plotting as being in several ‘sections’</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p:sp>
        <p:nvSpPr>
          <p:cNvPr id="1120" name="AutoShape 123"/>
          <p:cNvSpPr>
            <a:spLocks noChangeAspect="1" noChangeArrowheads="1" noTextEdit="1"/>
          </p:cNvSpPr>
          <p:nvPr/>
        </p:nvSpPr>
        <p:spPr bwMode="auto">
          <a:xfrm>
            <a:off x="3343275" y="1568450"/>
            <a:ext cx="57150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1" name="Line 125"/>
          <p:cNvSpPr>
            <a:spLocks noChangeShapeType="1"/>
          </p:cNvSpPr>
          <p:nvPr/>
        </p:nvSpPr>
        <p:spPr bwMode="auto">
          <a:xfrm>
            <a:off x="375126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2" name="Line 126"/>
          <p:cNvSpPr>
            <a:spLocks noChangeShapeType="1"/>
          </p:cNvSpPr>
          <p:nvPr/>
        </p:nvSpPr>
        <p:spPr bwMode="auto">
          <a:xfrm>
            <a:off x="415925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3" name="Line 127"/>
          <p:cNvSpPr>
            <a:spLocks noChangeShapeType="1"/>
          </p:cNvSpPr>
          <p:nvPr/>
        </p:nvSpPr>
        <p:spPr bwMode="auto">
          <a:xfrm>
            <a:off x="456882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4" name="Line 128"/>
          <p:cNvSpPr>
            <a:spLocks noChangeShapeType="1"/>
          </p:cNvSpPr>
          <p:nvPr/>
        </p:nvSpPr>
        <p:spPr bwMode="auto">
          <a:xfrm>
            <a:off x="497681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5" name="Line 129"/>
          <p:cNvSpPr>
            <a:spLocks noChangeShapeType="1"/>
          </p:cNvSpPr>
          <p:nvPr/>
        </p:nvSpPr>
        <p:spPr bwMode="auto">
          <a:xfrm>
            <a:off x="538480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6" name="Line 130"/>
          <p:cNvSpPr>
            <a:spLocks noChangeShapeType="1"/>
          </p:cNvSpPr>
          <p:nvPr/>
        </p:nvSpPr>
        <p:spPr bwMode="auto">
          <a:xfrm>
            <a:off x="5792788"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7" name="Line 131"/>
          <p:cNvSpPr>
            <a:spLocks noChangeShapeType="1"/>
          </p:cNvSpPr>
          <p:nvPr/>
        </p:nvSpPr>
        <p:spPr bwMode="auto">
          <a:xfrm>
            <a:off x="62007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8" name="Line 132"/>
          <p:cNvSpPr>
            <a:spLocks noChangeShapeType="1"/>
          </p:cNvSpPr>
          <p:nvPr/>
        </p:nvSpPr>
        <p:spPr bwMode="auto">
          <a:xfrm>
            <a:off x="660876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9" name="Line 133"/>
          <p:cNvSpPr>
            <a:spLocks noChangeShapeType="1"/>
          </p:cNvSpPr>
          <p:nvPr/>
        </p:nvSpPr>
        <p:spPr bwMode="auto">
          <a:xfrm>
            <a:off x="701675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0" name="Line 134"/>
          <p:cNvSpPr>
            <a:spLocks noChangeShapeType="1"/>
          </p:cNvSpPr>
          <p:nvPr/>
        </p:nvSpPr>
        <p:spPr bwMode="auto">
          <a:xfrm>
            <a:off x="742632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1" name="Line 135"/>
          <p:cNvSpPr>
            <a:spLocks noChangeShapeType="1"/>
          </p:cNvSpPr>
          <p:nvPr/>
        </p:nvSpPr>
        <p:spPr bwMode="auto">
          <a:xfrm>
            <a:off x="783431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2" name="Line 136"/>
          <p:cNvSpPr>
            <a:spLocks noChangeShapeType="1"/>
          </p:cNvSpPr>
          <p:nvPr/>
        </p:nvSpPr>
        <p:spPr bwMode="auto">
          <a:xfrm>
            <a:off x="824230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3" name="Line 137"/>
          <p:cNvSpPr>
            <a:spLocks noChangeShapeType="1"/>
          </p:cNvSpPr>
          <p:nvPr/>
        </p:nvSpPr>
        <p:spPr bwMode="auto">
          <a:xfrm>
            <a:off x="8650288"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4" name="Line 138"/>
          <p:cNvSpPr>
            <a:spLocks noChangeShapeType="1"/>
          </p:cNvSpPr>
          <p:nvPr/>
        </p:nvSpPr>
        <p:spPr bwMode="auto">
          <a:xfrm>
            <a:off x="3336925" y="1939925"/>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5" name="Line 139"/>
          <p:cNvSpPr>
            <a:spLocks noChangeShapeType="1"/>
          </p:cNvSpPr>
          <p:nvPr/>
        </p:nvSpPr>
        <p:spPr bwMode="auto">
          <a:xfrm>
            <a:off x="3336925" y="2311400"/>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6" name="Line 140"/>
          <p:cNvSpPr>
            <a:spLocks noChangeShapeType="1"/>
          </p:cNvSpPr>
          <p:nvPr/>
        </p:nvSpPr>
        <p:spPr bwMode="auto">
          <a:xfrm>
            <a:off x="33432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7" name="Line 141"/>
          <p:cNvSpPr>
            <a:spLocks noChangeShapeType="1"/>
          </p:cNvSpPr>
          <p:nvPr/>
        </p:nvSpPr>
        <p:spPr bwMode="auto">
          <a:xfrm>
            <a:off x="90582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8" name="Line 142"/>
          <p:cNvSpPr>
            <a:spLocks noChangeShapeType="1"/>
          </p:cNvSpPr>
          <p:nvPr/>
        </p:nvSpPr>
        <p:spPr bwMode="auto">
          <a:xfrm>
            <a:off x="3336925" y="1568450"/>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9" name="Line 143"/>
          <p:cNvSpPr>
            <a:spLocks noChangeShapeType="1"/>
          </p:cNvSpPr>
          <p:nvPr/>
        </p:nvSpPr>
        <p:spPr bwMode="auto">
          <a:xfrm>
            <a:off x="3336925" y="2681288"/>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0" name="TextBox 1139"/>
          <p:cNvSpPr txBox="1"/>
          <p:nvPr/>
        </p:nvSpPr>
        <p:spPr>
          <a:xfrm>
            <a:off x="3338422" y="1604513"/>
            <a:ext cx="457200" cy="307777"/>
          </a:xfrm>
          <a:prstGeom prst="rect">
            <a:avLst/>
          </a:prstGeom>
          <a:noFill/>
        </p:spPr>
        <p:txBody>
          <a:bodyPr wrap="square" rtlCol="0">
            <a:spAutoFit/>
          </a:bodyPr>
          <a:lstStyle/>
          <a:p>
            <a:r>
              <a:rPr lang="en-GB" sz="1400" dirty="0">
                <a:latin typeface="Comic Sans MS" panose="030F0702030302020204" pitchFamily="66" charset="0"/>
              </a:rPr>
              <a:t>3</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182" name="TextBox 181"/>
          <p:cNvSpPr txBox="1"/>
          <p:nvPr/>
        </p:nvSpPr>
        <p:spPr>
          <a:xfrm>
            <a:off x="3387305" y="1963947"/>
            <a:ext cx="339306" cy="307777"/>
          </a:xfrm>
          <a:prstGeom prst="rect">
            <a:avLst/>
          </a:prstGeom>
          <a:noFill/>
        </p:spPr>
        <p:txBody>
          <a:bodyPr wrap="square" rtlCol="0">
            <a:spAutoFit/>
          </a:bodyPr>
          <a:lstStyle/>
          <a:p>
            <a:pPr algn="ct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183" name="TextBox 182"/>
          <p:cNvSpPr txBox="1"/>
          <p:nvPr/>
        </p:nvSpPr>
        <p:spPr>
          <a:xfrm>
            <a:off x="3384428" y="2340633"/>
            <a:ext cx="339306" cy="307777"/>
          </a:xfrm>
          <a:prstGeom prst="rect">
            <a:avLst/>
          </a:prstGeom>
          <a:noFill/>
        </p:spPr>
        <p:txBody>
          <a:bodyPr wrap="square" rtlCol="0">
            <a:spAutoFit/>
          </a:bodyPr>
          <a:lstStyle/>
          <a:p>
            <a:pPr algn="ctr"/>
            <a:r>
              <a:rPr lang="en-GB" sz="1400" dirty="0">
                <a:latin typeface="Comic Sans MS" panose="030F0702030302020204" pitchFamily="66" charset="0"/>
              </a:rPr>
              <a:t>r</a:t>
            </a:r>
          </a:p>
        </p:txBody>
      </p:sp>
      <p:sp>
        <p:nvSpPr>
          <p:cNvPr id="184" name="TextBox 183"/>
          <p:cNvSpPr txBox="1"/>
          <p:nvPr/>
        </p:nvSpPr>
        <p:spPr>
          <a:xfrm>
            <a:off x="3789871" y="1590136"/>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185" name="TextBox 184"/>
          <p:cNvSpPr txBox="1"/>
          <p:nvPr/>
        </p:nvSpPr>
        <p:spPr>
          <a:xfrm>
            <a:off x="4192437" y="1535501"/>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86" name="TextBox 185"/>
          <p:cNvSpPr txBox="1"/>
          <p:nvPr/>
        </p:nvSpPr>
        <p:spPr>
          <a:xfrm>
            <a:off x="4965937" y="1549879"/>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88" name="TextBox 187"/>
          <p:cNvSpPr txBox="1"/>
          <p:nvPr/>
        </p:nvSpPr>
        <p:spPr>
          <a:xfrm>
            <a:off x="4638134" y="1593010"/>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89" name="TextBox 188"/>
          <p:cNvSpPr txBox="1"/>
          <p:nvPr/>
        </p:nvSpPr>
        <p:spPr>
          <a:xfrm>
            <a:off x="5377129" y="1607388"/>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0" name="TextBox 189"/>
          <p:cNvSpPr txBox="1"/>
          <p:nvPr/>
        </p:nvSpPr>
        <p:spPr>
          <a:xfrm>
            <a:off x="6176510" y="1604512"/>
            <a:ext cx="437075" cy="307777"/>
          </a:xfrm>
          <a:prstGeom prst="rect">
            <a:avLst/>
          </a:prstGeom>
          <a:noFill/>
        </p:spPr>
        <p:txBody>
          <a:bodyPr wrap="square" rtlCol="0">
            <a:spAutoFit/>
          </a:bodyPr>
          <a:lstStyle/>
          <a:p>
            <a:pPr algn="ctr"/>
            <a:r>
              <a:rPr lang="en-GB" sz="1400" dirty="0">
                <a:latin typeface="Comic Sans MS" panose="030F0702030302020204" pitchFamily="66" charset="0"/>
              </a:rPr>
              <a:t>3</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1" name="TextBox 190"/>
          <p:cNvSpPr txBox="1"/>
          <p:nvPr/>
        </p:nvSpPr>
        <p:spPr>
          <a:xfrm>
            <a:off x="7001770" y="1601638"/>
            <a:ext cx="437075" cy="307777"/>
          </a:xfrm>
          <a:prstGeom prst="rect">
            <a:avLst/>
          </a:prstGeom>
          <a:noFill/>
        </p:spPr>
        <p:txBody>
          <a:bodyPr wrap="square" rtlCol="0">
            <a:spAutoFit/>
          </a:bodyPr>
          <a:lstStyle/>
          <a:p>
            <a:pPr algn="ctr"/>
            <a:r>
              <a:rPr lang="en-GB" sz="1400" dirty="0">
                <a:latin typeface="Comic Sans MS" panose="030F0702030302020204" pitchFamily="66" charset="0"/>
              </a:rPr>
              <a:t>4</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2" name="TextBox 191"/>
          <p:cNvSpPr txBox="1"/>
          <p:nvPr/>
        </p:nvSpPr>
        <p:spPr>
          <a:xfrm>
            <a:off x="7835657" y="1590136"/>
            <a:ext cx="437075" cy="307777"/>
          </a:xfrm>
          <a:prstGeom prst="rect">
            <a:avLst/>
          </a:prstGeom>
          <a:noFill/>
        </p:spPr>
        <p:txBody>
          <a:bodyPr wrap="square" rtlCol="0">
            <a:spAutoFit/>
          </a:bodyPr>
          <a:lstStyle/>
          <a:p>
            <a:pPr algn="ctr"/>
            <a:r>
              <a:rPr lang="en-GB" sz="1400" dirty="0">
                <a:latin typeface="Comic Sans MS" panose="030F0702030302020204" pitchFamily="66" charset="0"/>
              </a:rPr>
              <a:t>5</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3" name="TextBox 192"/>
          <p:cNvSpPr txBox="1"/>
          <p:nvPr/>
        </p:nvSpPr>
        <p:spPr>
          <a:xfrm>
            <a:off x="8626412" y="1595887"/>
            <a:ext cx="437075" cy="307777"/>
          </a:xfrm>
          <a:prstGeom prst="rect">
            <a:avLst/>
          </a:prstGeom>
          <a:noFill/>
        </p:spPr>
        <p:txBody>
          <a:bodyPr wrap="square" rtlCol="0">
            <a:spAutoFit/>
          </a:bodyPr>
          <a:lstStyle/>
          <a:p>
            <a:pPr algn="ctr"/>
            <a:r>
              <a:rPr lang="en-GB" sz="1400" dirty="0">
                <a:latin typeface="Comic Sans MS" panose="030F0702030302020204" pitchFamily="66" charset="0"/>
              </a:rPr>
              <a:t>6</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4" name="TextBox 193"/>
          <p:cNvSpPr txBox="1"/>
          <p:nvPr/>
        </p:nvSpPr>
        <p:spPr>
          <a:xfrm>
            <a:off x="5791197" y="1547003"/>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5" name="TextBox 194"/>
          <p:cNvSpPr txBox="1"/>
          <p:nvPr/>
        </p:nvSpPr>
        <p:spPr>
          <a:xfrm>
            <a:off x="6593454" y="1547004"/>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6" name="TextBox 195"/>
          <p:cNvSpPr txBox="1"/>
          <p:nvPr/>
        </p:nvSpPr>
        <p:spPr>
          <a:xfrm>
            <a:off x="7418714" y="1544127"/>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9</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7" name="TextBox 196"/>
          <p:cNvSpPr txBox="1"/>
          <p:nvPr/>
        </p:nvSpPr>
        <p:spPr>
          <a:xfrm>
            <a:off x="8235348" y="1549878"/>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11</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8" name="TextBox 197"/>
          <p:cNvSpPr txBox="1"/>
          <p:nvPr/>
        </p:nvSpPr>
        <p:spPr>
          <a:xfrm>
            <a:off x="3786996" y="1958196"/>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199" name="TextBox 198"/>
          <p:cNvSpPr txBox="1"/>
          <p:nvPr/>
        </p:nvSpPr>
        <p:spPr>
          <a:xfrm>
            <a:off x="4198188" y="1903561"/>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00" name="TextBox 199"/>
          <p:cNvSpPr txBox="1"/>
          <p:nvPr/>
        </p:nvSpPr>
        <p:spPr>
          <a:xfrm>
            <a:off x="4600754" y="1900685"/>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01" name="TextBox 200"/>
          <p:cNvSpPr txBox="1"/>
          <p:nvPr/>
        </p:nvSpPr>
        <p:spPr>
          <a:xfrm>
            <a:off x="5003321" y="1906436"/>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202" name="TextBox 201"/>
          <p:cNvSpPr txBox="1"/>
          <p:nvPr/>
        </p:nvSpPr>
        <p:spPr>
          <a:xfrm>
            <a:off x="5380007" y="1912187"/>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2</a:t>
            </a: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03" name="TextBox 202"/>
          <p:cNvSpPr txBox="1"/>
          <p:nvPr/>
        </p:nvSpPr>
        <p:spPr>
          <a:xfrm>
            <a:off x="5782573" y="1917938"/>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04" name="TextBox 203"/>
          <p:cNvSpPr txBox="1"/>
          <p:nvPr/>
        </p:nvSpPr>
        <p:spPr>
          <a:xfrm>
            <a:off x="6599207" y="1923689"/>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05" name="TextBox 204"/>
          <p:cNvSpPr txBox="1"/>
          <p:nvPr/>
        </p:nvSpPr>
        <p:spPr>
          <a:xfrm>
            <a:off x="6265651" y="1961070"/>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06" name="TextBox 205"/>
          <p:cNvSpPr txBox="1"/>
          <p:nvPr/>
        </p:nvSpPr>
        <p:spPr>
          <a:xfrm>
            <a:off x="8635039" y="1975449"/>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07" name="TextBox 206"/>
          <p:cNvSpPr txBox="1"/>
          <p:nvPr/>
        </p:nvSpPr>
        <p:spPr>
          <a:xfrm>
            <a:off x="7010399" y="1920814"/>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4</a:t>
            </a: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08" name="TextBox 207"/>
          <p:cNvSpPr txBox="1"/>
          <p:nvPr/>
        </p:nvSpPr>
        <p:spPr>
          <a:xfrm>
            <a:off x="7421591" y="1917938"/>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209" name="TextBox 208"/>
          <p:cNvSpPr txBox="1"/>
          <p:nvPr/>
        </p:nvSpPr>
        <p:spPr>
          <a:xfrm>
            <a:off x="7824156" y="1923690"/>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10" name="TextBox 209"/>
          <p:cNvSpPr txBox="1"/>
          <p:nvPr/>
        </p:nvSpPr>
        <p:spPr>
          <a:xfrm>
            <a:off x="8235349" y="1920815"/>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11</a:t>
            </a: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11" name="TextBox 210"/>
          <p:cNvSpPr txBox="1"/>
          <p:nvPr/>
        </p:nvSpPr>
        <p:spPr>
          <a:xfrm>
            <a:off x="3792747" y="2352136"/>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2" name="TextBox 211"/>
          <p:cNvSpPr txBox="1"/>
          <p:nvPr/>
        </p:nvSpPr>
        <p:spPr>
          <a:xfrm>
            <a:off x="4203940" y="234063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13" name="TextBox 212"/>
          <p:cNvSpPr txBox="1"/>
          <p:nvPr/>
        </p:nvSpPr>
        <p:spPr>
          <a:xfrm>
            <a:off x="4606506" y="2355011"/>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4" name="TextBox 213"/>
          <p:cNvSpPr txBox="1"/>
          <p:nvPr/>
        </p:nvSpPr>
        <p:spPr>
          <a:xfrm>
            <a:off x="5009072" y="2343508"/>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15" name="TextBox 214"/>
          <p:cNvSpPr txBox="1"/>
          <p:nvPr/>
        </p:nvSpPr>
        <p:spPr>
          <a:xfrm>
            <a:off x="5428890" y="2349261"/>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6" name="TextBox 215"/>
          <p:cNvSpPr txBox="1"/>
          <p:nvPr/>
        </p:nvSpPr>
        <p:spPr>
          <a:xfrm>
            <a:off x="6242649" y="2352136"/>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8" name="TextBox 217"/>
          <p:cNvSpPr txBox="1"/>
          <p:nvPr/>
        </p:nvSpPr>
        <p:spPr>
          <a:xfrm>
            <a:off x="7062159" y="234350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9" name="TextBox 218"/>
          <p:cNvSpPr txBox="1"/>
          <p:nvPr/>
        </p:nvSpPr>
        <p:spPr>
          <a:xfrm>
            <a:off x="7884543" y="233775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20" name="TextBox 219"/>
          <p:cNvSpPr txBox="1"/>
          <p:nvPr/>
        </p:nvSpPr>
        <p:spPr>
          <a:xfrm>
            <a:off x="8698302" y="234063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21" name="TextBox 220"/>
          <p:cNvSpPr txBox="1"/>
          <p:nvPr/>
        </p:nvSpPr>
        <p:spPr>
          <a:xfrm>
            <a:off x="5840084" y="2346385"/>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22" name="TextBox 221"/>
          <p:cNvSpPr txBox="1"/>
          <p:nvPr/>
        </p:nvSpPr>
        <p:spPr>
          <a:xfrm>
            <a:off x="6645216" y="234925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23" name="TextBox 222"/>
          <p:cNvSpPr txBox="1"/>
          <p:nvPr/>
        </p:nvSpPr>
        <p:spPr>
          <a:xfrm>
            <a:off x="7450348" y="2343510"/>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24" name="TextBox 223"/>
          <p:cNvSpPr txBox="1"/>
          <p:nvPr/>
        </p:nvSpPr>
        <p:spPr>
          <a:xfrm>
            <a:off x="8255480" y="234638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6" name="Rectangle 5"/>
          <p:cNvSpPr/>
          <p:nvPr/>
        </p:nvSpPr>
        <p:spPr>
          <a:xfrm>
            <a:off x="3752491" y="2311879"/>
            <a:ext cx="1224951"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p:cNvSpPr/>
          <p:nvPr/>
        </p:nvSpPr>
        <p:spPr>
          <a:xfrm>
            <a:off x="5394385" y="2314754"/>
            <a:ext cx="1224951"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a:off x="7019027" y="2309002"/>
            <a:ext cx="1224951"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0" name="Picture 2"/>
          <p:cNvPicPr preferRelativeResize="0">
            <a:picLocks noChangeAspect="1" noChangeArrowheads="1"/>
          </p:cNvPicPr>
          <p:nvPr/>
        </p:nvPicPr>
        <p:blipFill rotWithShape="1">
          <a:blip r:embed="rId2" cstate="print">
            <a:extLst>
              <a:ext uri="{28A0092B-C50C-407E-A947-70E740481C1C}">
                <a14:useLocalDpi xmlns:a14="http://schemas.microsoft.com/office/drawing/2010/main" val="0"/>
              </a:ext>
            </a:extLst>
          </a:blip>
          <a:srcRect l="4153" t="14101" r="3066" b="6165"/>
          <a:stretch/>
        </p:blipFill>
        <p:spPr bwMode="auto">
          <a:xfrm>
            <a:off x="3657600" y="3161581"/>
            <a:ext cx="5008798"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a:stCxn id="80" idx="2"/>
            <a:endCxn id="80" idx="0"/>
          </p:cNvCxnSpPr>
          <p:nvPr/>
        </p:nvCxnSpPr>
        <p:spPr>
          <a:xfrm flipV="1">
            <a:off x="6161999" y="3161581"/>
            <a:ext cx="0" cy="3048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3648974" y="4694207"/>
            <a:ext cx="500879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6073650" y="4621742"/>
            <a:ext cx="152400" cy="152400"/>
            <a:chOff x="4038600" y="1371600"/>
            <a:chExt cx="152400" cy="152400"/>
          </a:xfrm>
        </p:grpSpPr>
        <p:cxnSp>
          <p:nvCxnSpPr>
            <p:cNvPr id="88" name="Straight Connector 87"/>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0" name="TextBox 89"/>
          <p:cNvSpPr txBox="1"/>
          <p:nvPr/>
        </p:nvSpPr>
        <p:spPr>
          <a:xfrm>
            <a:off x="7295185" y="3960108"/>
            <a:ext cx="663964"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(1,</a:t>
            </a:r>
            <a:r>
              <a:rPr lang="el-GR" sz="1200" b="1" baseline="30000" dirty="0">
                <a:solidFill>
                  <a:srgbClr val="FF0000"/>
                </a:solidFill>
                <a:latin typeface="Comic Sans MS" panose="030F0702030302020204" pitchFamily="66" charset="0"/>
              </a:rPr>
              <a:t>π</a:t>
            </a:r>
            <a:r>
              <a:rPr lang="en-GB" sz="1200" b="1" dirty="0">
                <a:solidFill>
                  <a:srgbClr val="FF0000"/>
                </a:solidFill>
                <a:latin typeface="Comic Sans MS" panose="030F0702030302020204" pitchFamily="66" charset="0"/>
              </a:rPr>
              <a:t>/</a:t>
            </a:r>
            <a:r>
              <a:rPr lang="en-GB" sz="1200" b="1" baseline="-25000" dirty="0">
                <a:solidFill>
                  <a:srgbClr val="FF0000"/>
                </a:solidFill>
                <a:latin typeface="Comic Sans MS" panose="030F0702030302020204" pitchFamily="66" charset="0"/>
              </a:rPr>
              <a:t>6</a:t>
            </a:r>
            <a:r>
              <a:rPr lang="en-GB" sz="1200" b="1" dirty="0">
                <a:solidFill>
                  <a:srgbClr val="FF0000"/>
                </a:solidFill>
                <a:latin typeface="Comic Sans MS" panose="030F0702030302020204" pitchFamily="66" charset="0"/>
              </a:rPr>
              <a:t>)</a:t>
            </a:r>
          </a:p>
        </p:txBody>
      </p:sp>
      <p:grpSp>
        <p:nvGrpSpPr>
          <p:cNvPr id="93" name="Group 92"/>
          <p:cNvGrpSpPr/>
          <p:nvPr/>
        </p:nvGrpSpPr>
        <p:grpSpPr>
          <a:xfrm>
            <a:off x="7149076" y="4127161"/>
            <a:ext cx="152400" cy="152400"/>
            <a:chOff x="4038600" y="1371600"/>
            <a:chExt cx="152400" cy="152400"/>
          </a:xfrm>
        </p:grpSpPr>
        <p:cxnSp>
          <p:nvCxnSpPr>
            <p:cNvPr id="95" name="Straight Connector 94"/>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5006850" y="4115659"/>
            <a:ext cx="152400" cy="152400"/>
            <a:chOff x="4038600" y="1371600"/>
            <a:chExt cx="152400" cy="152400"/>
          </a:xfrm>
        </p:grpSpPr>
        <p:cxnSp>
          <p:nvCxnSpPr>
            <p:cNvPr id="98" name="Straight Connector 97"/>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5" name="TextBox 104"/>
          <p:cNvSpPr txBox="1"/>
          <p:nvPr/>
        </p:nvSpPr>
        <p:spPr>
          <a:xfrm>
            <a:off x="4422958" y="3845088"/>
            <a:ext cx="726481"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(1,</a:t>
            </a:r>
            <a:r>
              <a:rPr lang="en-GB" sz="1200" b="1" baseline="30000" dirty="0">
                <a:solidFill>
                  <a:srgbClr val="FF0000"/>
                </a:solidFill>
                <a:latin typeface="Comic Sans MS" panose="030F0702030302020204" pitchFamily="66" charset="0"/>
              </a:rPr>
              <a:t>5</a:t>
            </a:r>
            <a:r>
              <a:rPr lang="el-GR" sz="1200" b="1" baseline="30000" dirty="0">
                <a:solidFill>
                  <a:srgbClr val="FF0000"/>
                </a:solidFill>
                <a:latin typeface="Comic Sans MS" panose="030F0702030302020204" pitchFamily="66" charset="0"/>
              </a:rPr>
              <a:t>π</a:t>
            </a:r>
            <a:r>
              <a:rPr lang="en-GB" sz="1200" b="1" dirty="0">
                <a:solidFill>
                  <a:srgbClr val="FF0000"/>
                </a:solidFill>
                <a:latin typeface="Comic Sans MS" panose="030F0702030302020204" pitchFamily="66" charset="0"/>
              </a:rPr>
              <a:t>/</a:t>
            </a:r>
            <a:r>
              <a:rPr lang="en-GB" sz="1200" b="1" baseline="-25000" dirty="0">
                <a:solidFill>
                  <a:srgbClr val="FF0000"/>
                </a:solidFill>
                <a:latin typeface="Comic Sans MS" panose="030F0702030302020204" pitchFamily="66" charset="0"/>
              </a:rPr>
              <a:t>6</a:t>
            </a:r>
            <a:r>
              <a:rPr lang="en-GB" sz="1200" b="1" dirty="0">
                <a:solidFill>
                  <a:srgbClr val="FF0000"/>
                </a:solidFill>
                <a:latin typeface="Comic Sans MS" panose="030F0702030302020204" pitchFamily="66" charset="0"/>
              </a:rPr>
              <a:t>)</a:t>
            </a:r>
          </a:p>
        </p:txBody>
      </p:sp>
      <p:sp>
        <p:nvSpPr>
          <p:cNvPr id="106" name="TextBox 105"/>
          <p:cNvSpPr txBox="1"/>
          <p:nvPr/>
        </p:nvSpPr>
        <p:spPr>
          <a:xfrm>
            <a:off x="6102233" y="5671013"/>
            <a:ext cx="726481"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(1,</a:t>
            </a:r>
            <a:r>
              <a:rPr lang="en-GB" sz="1200" b="1" baseline="30000" dirty="0">
                <a:solidFill>
                  <a:srgbClr val="FF0000"/>
                </a:solidFill>
                <a:latin typeface="Comic Sans MS" panose="030F0702030302020204" pitchFamily="66" charset="0"/>
              </a:rPr>
              <a:t>3</a:t>
            </a:r>
            <a:r>
              <a:rPr lang="el-GR" sz="1200" b="1" baseline="30000" dirty="0">
                <a:solidFill>
                  <a:srgbClr val="FF0000"/>
                </a:solidFill>
                <a:latin typeface="Comic Sans MS" panose="030F0702030302020204" pitchFamily="66" charset="0"/>
              </a:rPr>
              <a:t>π</a:t>
            </a:r>
            <a:r>
              <a:rPr lang="en-GB" sz="1200" b="1" dirty="0">
                <a:solidFill>
                  <a:srgbClr val="FF0000"/>
                </a:solidFill>
                <a:latin typeface="Comic Sans MS" panose="030F0702030302020204" pitchFamily="66" charset="0"/>
              </a:rPr>
              <a:t>/</a:t>
            </a:r>
            <a:r>
              <a:rPr lang="en-GB" sz="1200" b="1" baseline="-25000" dirty="0">
                <a:solidFill>
                  <a:srgbClr val="FF0000"/>
                </a:solidFill>
                <a:latin typeface="Comic Sans MS" panose="030F0702030302020204" pitchFamily="66" charset="0"/>
              </a:rPr>
              <a:t>2</a:t>
            </a:r>
            <a:r>
              <a:rPr lang="en-GB" sz="1200" b="1" dirty="0">
                <a:solidFill>
                  <a:srgbClr val="FF0000"/>
                </a:solidFill>
                <a:latin typeface="Comic Sans MS" panose="030F0702030302020204" pitchFamily="66" charset="0"/>
              </a:rPr>
              <a:t>)</a:t>
            </a:r>
          </a:p>
        </p:txBody>
      </p:sp>
      <p:sp>
        <p:nvSpPr>
          <p:cNvPr id="14" name="TextBox 13"/>
          <p:cNvSpPr txBox="1"/>
          <p:nvPr/>
        </p:nvSpPr>
        <p:spPr>
          <a:xfrm>
            <a:off x="6340415" y="3209026"/>
            <a:ext cx="2648310" cy="646331"/>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As the angle increases, the distance does, up until </a:t>
            </a:r>
            <a:r>
              <a:rPr lang="el-GR" sz="1200" baseline="30000" dirty="0">
                <a:solidFill>
                  <a:srgbClr val="0000FF"/>
                </a:solidFill>
                <a:latin typeface="Comic Sans MS" panose="030F0702030302020204" pitchFamily="66" charset="0"/>
              </a:rPr>
              <a:t>π</a:t>
            </a:r>
            <a:r>
              <a:rPr lang="en-GB" sz="1200" dirty="0">
                <a:solidFill>
                  <a:srgbClr val="0000FF"/>
                </a:solidFill>
                <a:latin typeface="Comic Sans MS" panose="030F0702030302020204" pitchFamily="66" charset="0"/>
              </a:rPr>
              <a:t>/</a:t>
            </a:r>
            <a:r>
              <a:rPr lang="en-GB" sz="1200" baseline="-25000" dirty="0">
                <a:solidFill>
                  <a:srgbClr val="0000FF"/>
                </a:solidFill>
                <a:latin typeface="Comic Sans MS" panose="030F0702030302020204" pitchFamily="66" charset="0"/>
              </a:rPr>
              <a:t>6</a:t>
            </a:r>
            <a:r>
              <a:rPr lang="en-GB" sz="1200" dirty="0">
                <a:solidFill>
                  <a:srgbClr val="0000FF"/>
                </a:solidFill>
                <a:latin typeface="Comic Sans MS" panose="030F0702030302020204" pitchFamily="66" charset="0"/>
              </a:rPr>
              <a:t> radians, when it starts to decrease again</a:t>
            </a:r>
          </a:p>
        </p:txBody>
      </p:sp>
      <p:cxnSp>
        <p:nvCxnSpPr>
          <p:cNvPr id="107" name="Straight Arrow Connector 106"/>
          <p:cNvCxnSpPr/>
          <p:nvPr/>
        </p:nvCxnSpPr>
        <p:spPr>
          <a:xfrm flipV="1">
            <a:off x="6155154" y="4623758"/>
            <a:ext cx="487186" cy="74317"/>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6082276" y="5613779"/>
            <a:ext cx="152400" cy="152400"/>
            <a:chOff x="4038600" y="1371600"/>
            <a:chExt cx="152400" cy="152400"/>
          </a:xfrm>
        </p:grpSpPr>
        <p:cxnSp>
          <p:nvCxnSpPr>
            <p:cNvPr id="109" name="Straight Connector 108"/>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1" name="Straight Arrow Connector 110"/>
          <p:cNvCxnSpPr/>
          <p:nvPr/>
        </p:nvCxnSpPr>
        <p:spPr>
          <a:xfrm flipV="1">
            <a:off x="6169531" y="4502989"/>
            <a:ext cx="826492" cy="19221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V="1">
            <a:off x="6166656" y="4356339"/>
            <a:ext cx="1019148" cy="32736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V="1">
            <a:off x="6155154" y="4201064"/>
            <a:ext cx="1091035" cy="47976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V="1">
            <a:off x="6178158" y="4149306"/>
            <a:ext cx="904129" cy="520016"/>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6175283" y="4235570"/>
            <a:ext cx="579200" cy="439503"/>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8539347" y="4676301"/>
            <a:ext cx="604653" cy="276999"/>
          </a:xfrm>
          <a:prstGeom prst="rect">
            <a:avLst/>
          </a:prstGeom>
          <a:noFill/>
        </p:spPr>
        <p:txBody>
          <a:bodyPr wrap="none" rtlCol="0">
            <a:spAutoFit/>
          </a:bodyPr>
          <a:lstStyle/>
          <a:p>
            <a:r>
              <a:rPr lang="en-US" sz="1200" b="1" dirty="0">
                <a:latin typeface="Comic Sans MS" panose="030F0702030302020204" pitchFamily="66" charset="0"/>
              </a:rPr>
              <a:t>0, 2</a:t>
            </a:r>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118" name="TextBox 117"/>
          <p:cNvSpPr txBox="1"/>
          <p:nvPr/>
        </p:nvSpPr>
        <p:spPr>
          <a:xfrm>
            <a:off x="5998513" y="2751304"/>
            <a:ext cx="321624" cy="461665"/>
          </a:xfrm>
          <a:prstGeom prst="rect">
            <a:avLst/>
          </a:prstGeom>
          <a:noFill/>
        </p:spPr>
        <p:txBody>
          <a:bodyPr wrap="square" rtlCol="0">
            <a:spAutoFit/>
          </a:bodyPr>
          <a:lstStyle/>
          <a:p>
            <a:pPr algn="ct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119" name="TextBox 118"/>
          <p:cNvSpPr txBox="1"/>
          <p:nvPr/>
        </p:nvSpPr>
        <p:spPr>
          <a:xfrm>
            <a:off x="3380826" y="4529427"/>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120" name="TextBox 119"/>
          <p:cNvSpPr txBox="1"/>
          <p:nvPr/>
        </p:nvSpPr>
        <p:spPr>
          <a:xfrm>
            <a:off x="5935027" y="6190367"/>
            <a:ext cx="442357" cy="461665"/>
          </a:xfrm>
          <a:prstGeom prst="rect">
            <a:avLst/>
          </a:prstGeom>
          <a:noFill/>
        </p:spPr>
        <p:txBody>
          <a:bodyPr wrap="square" rtlCol="0">
            <a:spAutoFit/>
          </a:bodyPr>
          <a:lstStyle/>
          <a:p>
            <a:pPr algn="ctr"/>
            <a:r>
              <a:rPr lang="en-US" sz="1200" b="1" u="sng" dirty="0">
                <a:latin typeface="Comic Sans MS" panose="030F0702030302020204" pitchFamily="66" charset="0"/>
              </a:rPr>
              <a:t>3</a:t>
            </a: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121" name="TextBox 120"/>
          <p:cNvSpPr txBox="1"/>
          <p:nvPr/>
        </p:nvSpPr>
        <p:spPr>
          <a:xfrm>
            <a:off x="6207960" y="4655972"/>
            <a:ext cx="279244"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0</a:t>
            </a:r>
          </a:p>
        </p:txBody>
      </p:sp>
      <p:sp>
        <p:nvSpPr>
          <p:cNvPr id="122" name="TextBox 121"/>
          <p:cNvSpPr txBox="1"/>
          <p:nvPr/>
        </p:nvSpPr>
        <p:spPr>
          <a:xfrm>
            <a:off x="3378680" y="5397260"/>
            <a:ext cx="2435525" cy="646331"/>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This pattern is repeated 3 times as we move though a complete turn!</a:t>
            </a:r>
          </a:p>
        </p:txBody>
      </p:sp>
      <mc:AlternateContent xmlns:mc="http://schemas.openxmlformats.org/markup-compatibility/2006" xmlns:a14="http://schemas.microsoft.com/office/drawing/2010/main">
        <mc:Choice Requires="a14">
          <p:sp>
            <p:nvSpPr>
              <p:cNvPr id="103" name="Content Placeholder 2">
                <a:extLst>
                  <a:ext uri="{FF2B5EF4-FFF2-40B4-BE49-F238E27FC236}">
                    <a16:creationId xmlns:a16="http://schemas.microsoft.com/office/drawing/2014/main" id="{466A461B-6ADC-47D3-B856-FFB4E21D8ABB}"/>
                  </a:ext>
                </a:extLst>
              </p:cNvPr>
              <p:cNvSpPr txBox="1">
                <a:spLocks/>
              </p:cNvSpPr>
              <p:nvPr/>
            </p:nvSpPr>
            <p:spPr>
              <a:xfrm>
                <a:off x="336176" y="4464423"/>
                <a:ext cx="2980765" cy="17235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00" dirty="0">
                    <a:latin typeface="Comic Sans MS" panose="030F0702030302020204" pitchFamily="66" charset="0"/>
                    <a:sym typeface="Wingdings" panose="05000000000000000000" pitchFamily="2" charset="2"/>
                  </a:rPr>
                  <a:t> A Polar equation of the form </a:t>
                </a:r>
                <a14:m>
                  <m:oMath xmlns:m="http://schemas.openxmlformats.org/officeDocument/2006/math">
                    <m:r>
                      <a:rPr lang="en-US" sz="1400" b="0" i="1" smtClean="0">
                        <a:latin typeface="Cambria Math" panose="02040503050406030204" pitchFamily="18" charset="0"/>
                        <a:sym typeface="Wingdings" panose="05000000000000000000" pitchFamily="2" charset="2"/>
                      </a:rPr>
                      <m:t>𝑟</m:t>
                    </m:r>
                    <m:r>
                      <a:rPr lang="en-US" sz="1400" b="0" i="1" smtClean="0">
                        <a:latin typeface="Cambria Math" panose="02040503050406030204" pitchFamily="18" charset="0"/>
                        <a:sym typeface="Wingdings" panose="05000000000000000000" pitchFamily="2" charset="2"/>
                      </a:rPr>
                      <m:t>=</m:t>
                    </m:r>
                    <m:r>
                      <a:rPr lang="en-US" sz="1400" b="0" i="1" smtClean="0">
                        <a:latin typeface="Cambria Math" panose="02040503050406030204" pitchFamily="18" charset="0"/>
                        <a:sym typeface="Wingdings" panose="05000000000000000000" pitchFamily="2" charset="2"/>
                      </a:rPr>
                      <m:t>𝑎𝑠𝑖𝑛</m:t>
                    </m:r>
                    <m:r>
                      <a:rPr lang="en-US" sz="1400" b="0" i="1" smtClean="0">
                        <a:latin typeface="Cambria Math" panose="02040503050406030204" pitchFamily="18" charset="0"/>
                        <a:sym typeface="Wingdings" panose="05000000000000000000" pitchFamily="2" charset="2"/>
                      </a:rPr>
                      <m:t>3</m:t>
                    </m:r>
                    <m:r>
                      <a:rPr lang="en-US" sz="1400" b="0" i="1" smtClean="0">
                        <a:latin typeface="Cambria Math" panose="02040503050406030204" pitchFamily="18" charset="0"/>
                        <a:ea typeface="Cambria Math" panose="02040503050406030204" pitchFamily="18" charset="0"/>
                        <a:sym typeface="Wingdings" panose="05000000000000000000" pitchFamily="2" charset="2"/>
                      </a:rPr>
                      <m:t>𝜃</m:t>
                    </m:r>
                  </m:oMath>
                </a14:m>
                <a:r>
                  <a:rPr lang="en-US" sz="1400" dirty="0">
                    <a:latin typeface="Comic Sans MS" panose="030F0702030302020204" pitchFamily="66" charset="0"/>
                  </a:rPr>
                  <a:t> will be the shape shown!</a:t>
                </a:r>
              </a:p>
              <a:p>
                <a:pPr marL="0" indent="0" algn="ctr">
                  <a:buFont typeface="Arial" pitchFamily="34" charset="0"/>
                  <a:buNone/>
                </a:pPr>
                <a:endParaRPr lang="en-US" sz="1400" dirty="0">
                  <a:latin typeface="Comic Sans MS" panose="030F0702030302020204" pitchFamily="66" charset="0"/>
                </a:endParaRPr>
              </a:p>
              <a:p>
                <a:pPr marL="0" indent="0" algn="ctr">
                  <a:buFont typeface="Arial" pitchFamily="34" charset="0"/>
                  <a:buNone/>
                </a:pPr>
                <a:endParaRPr lang="en-US" sz="1400" dirty="0">
                  <a:latin typeface="Comic Sans MS" panose="030F0702030302020204" pitchFamily="66" charset="0"/>
                </a:endParaRPr>
              </a:p>
              <a:p>
                <a:pPr marL="0" indent="0" algn="ctr">
                  <a:buFont typeface="Arial" pitchFamily="34" charset="0"/>
                  <a:buNone/>
                </a:pPr>
                <a:endParaRPr lang="en-US" sz="1400" dirty="0">
                  <a:latin typeface="Comic Sans MS" panose="030F0702030302020204" pitchFamily="66" charset="0"/>
                </a:endParaRPr>
              </a:p>
              <a:p>
                <a:pPr marL="0" indent="0" algn="ctr">
                  <a:buFont typeface="Arial" pitchFamily="34" charset="0"/>
                  <a:buNone/>
                </a:pPr>
                <a:endParaRPr lang="en-US" sz="1400" dirty="0">
                  <a:latin typeface="Comic Sans MS" panose="030F0702030302020204" pitchFamily="66" charset="0"/>
                </a:endParaRPr>
              </a:p>
            </p:txBody>
          </p:sp>
        </mc:Choice>
        <mc:Fallback xmlns="">
          <p:sp>
            <p:nvSpPr>
              <p:cNvPr id="103" name="Content Placeholder 2">
                <a:extLst>
                  <a:ext uri="{FF2B5EF4-FFF2-40B4-BE49-F238E27FC236}">
                    <a16:creationId xmlns:a16="http://schemas.microsoft.com/office/drawing/2014/main" id="{466A461B-6ADC-47D3-B856-FFB4E21D8ABB}"/>
                  </a:ext>
                </a:extLst>
              </p:cNvPr>
              <p:cNvSpPr txBox="1">
                <a:spLocks noRot="1" noChangeAspect="1" noMove="1" noResize="1" noEditPoints="1" noAdjustHandles="1" noChangeArrowheads="1" noChangeShapeType="1" noTextEdit="1"/>
              </p:cNvSpPr>
              <p:nvPr/>
            </p:nvSpPr>
            <p:spPr>
              <a:xfrm>
                <a:off x="336176" y="4464423"/>
                <a:ext cx="2980765" cy="1723591"/>
              </a:xfrm>
              <a:prstGeom prst="rect">
                <a:avLst/>
              </a:prstGeom>
              <a:blipFill>
                <a:blip r:embed="rId3"/>
                <a:stretch>
                  <a:fillRect t="-353"/>
                </a:stretch>
              </a:blipFill>
            </p:spPr>
            <p:txBody>
              <a:bodyPr/>
              <a:lstStyle/>
              <a:p>
                <a:r>
                  <a:rPr lang="en-GB">
                    <a:noFill/>
                  </a:rPr>
                  <a:t> </a:t>
                </a:r>
              </a:p>
            </p:txBody>
          </p:sp>
        </mc:Fallback>
      </mc:AlternateContent>
      <p:sp>
        <p:nvSpPr>
          <p:cNvPr id="123" name="タイトル 1">
            <a:extLst>
              <a:ext uri="{FF2B5EF4-FFF2-40B4-BE49-F238E27FC236}">
                <a16:creationId xmlns:a16="http://schemas.microsoft.com/office/drawing/2014/main" id="{10DB3B1B-C266-46B8-A20C-FB3E876745E1}"/>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124" name="テキスト ボックス 123">
            <a:extLst>
              <a:ext uri="{FF2B5EF4-FFF2-40B4-BE49-F238E27FC236}">
                <a16:creationId xmlns:a16="http://schemas.microsoft.com/office/drawing/2014/main" id="{B1F2A182-D701-4438-83B5-38E78A3C7F53}"/>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25" name="TextBox 3">
                <a:extLst>
                  <a:ext uri="{FF2B5EF4-FFF2-40B4-BE49-F238E27FC236}">
                    <a16:creationId xmlns:a16="http://schemas.microsoft.com/office/drawing/2014/main" id="{32CBA759-0DCB-43B1-A4AC-1CABFB0F2DEB}"/>
                  </a:ext>
                </a:extLst>
              </p:cNvPr>
              <p:cNvSpPr txBox="1"/>
              <p:nvPr/>
            </p:nvSpPr>
            <p:spPr>
              <a:xfrm>
                <a:off x="1143000" y="2661821"/>
                <a:ext cx="1295400"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0" i="1" smtClean="0">
                          <a:latin typeface="Cambria Math"/>
                        </a:rPr>
                        <m:t>𝑟</m:t>
                      </m:r>
                      <m:r>
                        <a:rPr lang="en-GB" sz="1600" b="0" i="1" smtClean="0">
                          <a:latin typeface="Cambria Math"/>
                        </a:rPr>
                        <m:t>=</m:t>
                      </m:r>
                      <m:r>
                        <a:rPr lang="en-GB" sz="1600" b="0" i="1" smtClean="0">
                          <a:latin typeface="Cambria Math"/>
                        </a:rPr>
                        <m:t>𝑠𝑖𝑛</m:t>
                      </m:r>
                      <m:r>
                        <a:rPr lang="en-GB" sz="1600" b="0" i="1" smtClean="0">
                          <a:latin typeface="Cambria Math"/>
                        </a:rPr>
                        <m:t>3</m:t>
                      </m:r>
                      <m:r>
                        <a:rPr lang="en-GB" sz="1600" b="0" i="1" smtClean="0">
                          <a:latin typeface="Cambria Math"/>
                          <a:ea typeface="Cambria Math"/>
                        </a:rPr>
                        <m:t>𝜃</m:t>
                      </m:r>
                    </m:oMath>
                  </m:oMathPara>
                </a14:m>
                <a:endParaRPr lang="en-GB" sz="1600" dirty="0"/>
              </a:p>
            </p:txBody>
          </p:sp>
        </mc:Choice>
        <mc:Fallback xmlns="">
          <p:sp>
            <p:nvSpPr>
              <p:cNvPr id="125" name="TextBox 3">
                <a:extLst>
                  <a:ext uri="{FF2B5EF4-FFF2-40B4-BE49-F238E27FC236}">
                    <a16:creationId xmlns:a16="http://schemas.microsoft.com/office/drawing/2014/main" id="{32CBA759-0DCB-43B1-A4AC-1CABFB0F2DEB}"/>
                  </a:ext>
                </a:extLst>
              </p:cNvPr>
              <p:cNvSpPr txBox="1">
                <a:spLocks noRot="1" noChangeAspect="1" noMove="1" noResize="1" noEditPoints="1" noAdjustHandles="1" noChangeArrowheads="1" noChangeShapeType="1" noTextEdit="1"/>
              </p:cNvSpPr>
              <p:nvPr/>
            </p:nvSpPr>
            <p:spPr>
              <a:xfrm>
                <a:off x="1143000" y="2661821"/>
                <a:ext cx="1295400" cy="338554"/>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71225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linds(horizontal)">
                                      <p:cBhvr>
                                        <p:cTn id="10" dur="500"/>
                                        <p:tgtEl>
                                          <p:spTgt spid="8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8"/>
                                        </p:tgtEl>
                                        <p:attrNameLst>
                                          <p:attrName>style.visibility</p:attrName>
                                        </p:attrNameLst>
                                      </p:cBhvr>
                                      <p:to>
                                        <p:strVal val="visible"/>
                                      </p:to>
                                    </p:set>
                                    <p:animEffect transition="in" filter="blinds(horizontal)">
                                      <p:cBhvr>
                                        <p:cTn id="13" dur="500"/>
                                        <p:tgtEl>
                                          <p:spTgt spid="1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blinds(horizontal)">
                                      <p:cBhvr>
                                        <p:cTn id="16" dur="500"/>
                                        <p:tgtEl>
                                          <p:spTgt spid="11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blinds(horizontal)">
                                      <p:cBhvr>
                                        <p:cTn id="19" dur="500"/>
                                        <p:tgtEl>
                                          <p:spTgt spid="12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blinds(horizontal)">
                                      <p:cBhvr>
                                        <p:cTn id="22" dur="500"/>
                                        <p:tgtEl>
                                          <p:spTgt spid="1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blinds(horizontal)">
                                      <p:cBhvr>
                                        <p:cTn id="32" dur="500"/>
                                        <p:tgtEl>
                                          <p:spTgt spid="8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21"/>
                                        </p:tgtEl>
                                        <p:attrNameLst>
                                          <p:attrName>style.visibility</p:attrName>
                                        </p:attrNameLst>
                                      </p:cBhvr>
                                      <p:to>
                                        <p:strVal val="visible"/>
                                      </p:to>
                                    </p:set>
                                    <p:animEffect transition="in" filter="blinds(horizontal)">
                                      <p:cBhvr>
                                        <p:cTn id="35" dur="500"/>
                                        <p:tgtEl>
                                          <p:spTgt spid="12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93"/>
                                        </p:tgtEl>
                                        <p:attrNameLst>
                                          <p:attrName>style.visibility</p:attrName>
                                        </p:attrNameLst>
                                      </p:cBhvr>
                                      <p:to>
                                        <p:strVal val="visible"/>
                                      </p:to>
                                    </p:set>
                                    <p:animEffect transition="in" filter="blinds(horizontal)">
                                      <p:cBhvr>
                                        <p:cTn id="40" dur="500"/>
                                        <p:tgtEl>
                                          <p:spTgt spid="93"/>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blinds(horizontal)">
                                      <p:cBhvr>
                                        <p:cTn id="43" dur="500"/>
                                        <p:tgtEl>
                                          <p:spTgt spid="9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grpId="1" nodeType="clickEffect">
                                  <p:stCondLst>
                                    <p:cond delay="0"/>
                                  </p:stCondLst>
                                  <p:childTnLst>
                                    <p:animEffect transition="out" filter="blinds(horizontal)">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blinds(horizontal)">
                                      <p:cBhvr>
                                        <p:cTn id="53" dur="500"/>
                                        <p:tgtEl>
                                          <p:spTgt spid="9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97"/>
                                        </p:tgtEl>
                                        <p:attrNameLst>
                                          <p:attrName>style.visibility</p:attrName>
                                        </p:attrNameLst>
                                      </p:cBhvr>
                                      <p:to>
                                        <p:strVal val="visible"/>
                                      </p:to>
                                    </p:set>
                                    <p:animEffect transition="in" filter="blinds(horizontal)">
                                      <p:cBhvr>
                                        <p:cTn id="58" dur="500"/>
                                        <p:tgtEl>
                                          <p:spTgt spid="9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blinds(horizontal)">
                                      <p:cBhvr>
                                        <p:cTn id="61" dur="500"/>
                                        <p:tgtEl>
                                          <p:spTgt spid="105"/>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xit" presetSubtype="10" fill="hold" grpId="1" nodeType="clickEffect">
                                  <p:stCondLst>
                                    <p:cond delay="0"/>
                                  </p:stCondLst>
                                  <p:childTnLst>
                                    <p:animEffect transition="out" filter="blinds(horizontal)">
                                      <p:cBhvr>
                                        <p:cTn id="65" dur="500"/>
                                        <p:tgtEl>
                                          <p:spTgt spid="92"/>
                                        </p:tgtEl>
                                      </p:cBhvr>
                                    </p:animEffect>
                                    <p:set>
                                      <p:cBhvr>
                                        <p:cTn id="66" dur="1" fill="hold">
                                          <p:stCondLst>
                                            <p:cond delay="499"/>
                                          </p:stCondLst>
                                        </p:cTn>
                                        <p:tgtEl>
                                          <p:spTgt spid="9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blinds(horizontal)">
                                      <p:cBhvr>
                                        <p:cTn id="71" dur="500"/>
                                        <p:tgtEl>
                                          <p:spTgt spid="94"/>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108"/>
                                        </p:tgtEl>
                                        <p:attrNameLst>
                                          <p:attrName>style.visibility</p:attrName>
                                        </p:attrNameLst>
                                      </p:cBhvr>
                                      <p:to>
                                        <p:strVal val="visible"/>
                                      </p:to>
                                    </p:set>
                                    <p:animEffect transition="in" filter="blinds(horizontal)">
                                      <p:cBhvr>
                                        <p:cTn id="76" dur="500"/>
                                        <p:tgtEl>
                                          <p:spTgt spid="108"/>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blinds(horizontal)">
                                      <p:cBhvr>
                                        <p:cTn id="79" dur="500"/>
                                        <p:tgtEl>
                                          <p:spTgt spid="106"/>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xit" presetSubtype="10" fill="hold" grpId="1" nodeType="clickEffect">
                                  <p:stCondLst>
                                    <p:cond delay="0"/>
                                  </p:stCondLst>
                                  <p:childTnLst>
                                    <p:animEffect transition="out" filter="blinds(horizontal)">
                                      <p:cBhvr>
                                        <p:cTn id="83" dur="500"/>
                                        <p:tgtEl>
                                          <p:spTgt spid="94"/>
                                        </p:tgtEl>
                                      </p:cBhvr>
                                    </p:animEffect>
                                    <p:set>
                                      <p:cBhvr>
                                        <p:cTn id="84" dur="1" fill="hold">
                                          <p:stCondLst>
                                            <p:cond delay="499"/>
                                          </p:stCondLst>
                                        </p:cTn>
                                        <p:tgtEl>
                                          <p:spTgt spid="9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3" presetClass="exit" presetSubtype="10" fill="hold" nodeType="clickEffect">
                                  <p:stCondLst>
                                    <p:cond delay="0"/>
                                  </p:stCondLst>
                                  <p:childTnLst>
                                    <p:animEffect transition="out" filter="blinds(horizontal)">
                                      <p:cBhvr>
                                        <p:cTn id="88" dur="500"/>
                                        <p:tgtEl>
                                          <p:spTgt spid="9"/>
                                        </p:tgtEl>
                                      </p:cBhvr>
                                    </p:animEffect>
                                    <p:set>
                                      <p:cBhvr>
                                        <p:cTn id="89" dur="1" fill="hold">
                                          <p:stCondLst>
                                            <p:cond delay="499"/>
                                          </p:stCondLst>
                                        </p:cTn>
                                        <p:tgtEl>
                                          <p:spTgt spid="9"/>
                                        </p:tgtEl>
                                        <p:attrNameLst>
                                          <p:attrName>style.visibility</p:attrName>
                                        </p:attrNameLst>
                                      </p:cBhvr>
                                      <p:to>
                                        <p:strVal val="hidden"/>
                                      </p:to>
                                    </p:set>
                                  </p:childTnLst>
                                </p:cTn>
                              </p:par>
                              <p:par>
                                <p:cTn id="90" presetID="3" presetClass="exit" presetSubtype="10" fill="hold" nodeType="withEffect">
                                  <p:stCondLst>
                                    <p:cond delay="0"/>
                                  </p:stCondLst>
                                  <p:childTnLst>
                                    <p:animEffect transition="out" filter="blinds(horizontal)">
                                      <p:cBhvr>
                                        <p:cTn id="91" dur="500"/>
                                        <p:tgtEl>
                                          <p:spTgt spid="83"/>
                                        </p:tgtEl>
                                      </p:cBhvr>
                                    </p:animEffect>
                                    <p:set>
                                      <p:cBhvr>
                                        <p:cTn id="92" dur="1" fill="hold">
                                          <p:stCondLst>
                                            <p:cond delay="499"/>
                                          </p:stCondLst>
                                        </p:cTn>
                                        <p:tgtEl>
                                          <p:spTgt spid="83"/>
                                        </p:tgtEl>
                                        <p:attrNameLst>
                                          <p:attrName>style.visibility</p:attrName>
                                        </p:attrNameLst>
                                      </p:cBhvr>
                                      <p:to>
                                        <p:strVal val="hidden"/>
                                      </p:to>
                                    </p:set>
                                  </p:childTnLst>
                                </p:cTn>
                              </p:par>
                              <p:par>
                                <p:cTn id="93" presetID="3" presetClass="entr" presetSubtype="10" fill="hold" nodeType="withEffect">
                                  <p:stCondLst>
                                    <p:cond delay="0"/>
                                  </p:stCondLst>
                                  <p:childTnLst>
                                    <p:set>
                                      <p:cBhvr>
                                        <p:cTn id="94" dur="1" fill="hold">
                                          <p:stCondLst>
                                            <p:cond delay="0"/>
                                          </p:stCondLst>
                                        </p:cTn>
                                        <p:tgtEl>
                                          <p:spTgt spid="80"/>
                                        </p:tgtEl>
                                        <p:attrNameLst>
                                          <p:attrName>style.visibility</p:attrName>
                                        </p:attrNameLst>
                                      </p:cBhvr>
                                      <p:to>
                                        <p:strVal val="visible"/>
                                      </p:to>
                                    </p:set>
                                    <p:animEffect transition="in" filter="blinds(horizontal)">
                                      <p:cBhvr>
                                        <p:cTn id="95" dur="500"/>
                                        <p:tgtEl>
                                          <p:spTgt spid="80"/>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blinds(horizontal)">
                                      <p:cBhvr>
                                        <p:cTn id="100" dur="500"/>
                                        <p:tgtEl>
                                          <p:spTgt spid="14"/>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nodeType="clickEffect">
                                  <p:stCondLst>
                                    <p:cond delay="0"/>
                                  </p:stCondLst>
                                  <p:childTnLst>
                                    <p:set>
                                      <p:cBhvr>
                                        <p:cTn id="104" dur="1" fill="hold">
                                          <p:stCondLst>
                                            <p:cond delay="0"/>
                                          </p:stCondLst>
                                        </p:cTn>
                                        <p:tgtEl>
                                          <p:spTgt spid="107"/>
                                        </p:tgtEl>
                                        <p:attrNameLst>
                                          <p:attrName>style.visibility</p:attrName>
                                        </p:attrNameLst>
                                      </p:cBhvr>
                                      <p:to>
                                        <p:strVal val="visible"/>
                                      </p:to>
                                    </p:set>
                                    <p:animEffect transition="in" filter="blinds(horizontal)">
                                      <p:cBhvr>
                                        <p:cTn id="105" dur="500"/>
                                        <p:tgtEl>
                                          <p:spTgt spid="107"/>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nodeType="clickEffect">
                                  <p:stCondLst>
                                    <p:cond delay="0"/>
                                  </p:stCondLst>
                                  <p:childTnLst>
                                    <p:set>
                                      <p:cBhvr>
                                        <p:cTn id="109" dur="1" fill="hold">
                                          <p:stCondLst>
                                            <p:cond delay="0"/>
                                          </p:stCondLst>
                                        </p:cTn>
                                        <p:tgtEl>
                                          <p:spTgt spid="111"/>
                                        </p:tgtEl>
                                        <p:attrNameLst>
                                          <p:attrName>style.visibility</p:attrName>
                                        </p:attrNameLst>
                                      </p:cBhvr>
                                      <p:to>
                                        <p:strVal val="visible"/>
                                      </p:to>
                                    </p:set>
                                    <p:animEffect transition="in" filter="blinds(horizontal)">
                                      <p:cBhvr>
                                        <p:cTn id="110" dur="500"/>
                                        <p:tgtEl>
                                          <p:spTgt spid="111"/>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112"/>
                                        </p:tgtEl>
                                        <p:attrNameLst>
                                          <p:attrName>style.visibility</p:attrName>
                                        </p:attrNameLst>
                                      </p:cBhvr>
                                      <p:to>
                                        <p:strVal val="visible"/>
                                      </p:to>
                                    </p:set>
                                    <p:animEffect transition="in" filter="blinds(horizontal)">
                                      <p:cBhvr>
                                        <p:cTn id="115" dur="500"/>
                                        <p:tgtEl>
                                          <p:spTgt spid="112"/>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113"/>
                                        </p:tgtEl>
                                        <p:attrNameLst>
                                          <p:attrName>style.visibility</p:attrName>
                                        </p:attrNameLst>
                                      </p:cBhvr>
                                      <p:to>
                                        <p:strVal val="visible"/>
                                      </p:to>
                                    </p:set>
                                    <p:animEffect transition="in" filter="blinds(horizontal)">
                                      <p:cBhvr>
                                        <p:cTn id="120" dur="500"/>
                                        <p:tgtEl>
                                          <p:spTgt spid="113"/>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nodeType="clickEffect">
                                  <p:stCondLst>
                                    <p:cond delay="0"/>
                                  </p:stCondLst>
                                  <p:childTnLst>
                                    <p:set>
                                      <p:cBhvr>
                                        <p:cTn id="124" dur="1" fill="hold">
                                          <p:stCondLst>
                                            <p:cond delay="0"/>
                                          </p:stCondLst>
                                        </p:cTn>
                                        <p:tgtEl>
                                          <p:spTgt spid="114"/>
                                        </p:tgtEl>
                                        <p:attrNameLst>
                                          <p:attrName>style.visibility</p:attrName>
                                        </p:attrNameLst>
                                      </p:cBhvr>
                                      <p:to>
                                        <p:strVal val="visible"/>
                                      </p:to>
                                    </p:set>
                                    <p:animEffect transition="in" filter="blinds(horizontal)">
                                      <p:cBhvr>
                                        <p:cTn id="125" dur="500"/>
                                        <p:tgtEl>
                                          <p:spTgt spid="114"/>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nodeType="clickEffect">
                                  <p:stCondLst>
                                    <p:cond delay="0"/>
                                  </p:stCondLst>
                                  <p:childTnLst>
                                    <p:set>
                                      <p:cBhvr>
                                        <p:cTn id="129" dur="1" fill="hold">
                                          <p:stCondLst>
                                            <p:cond delay="0"/>
                                          </p:stCondLst>
                                        </p:cTn>
                                        <p:tgtEl>
                                          <p:spTgt spid="115"/>
                                        </p:tgtEl>
                                        <p:attrNameLst>
                                          <p:attrName>style.visibility</p:attrName>
                                        </p:attrNameLst>
                                      </p:cBhvr>
                                      <p:to>
                                        <p:strVal val="visible"/>
                                      </p:to>
                                    </p:set>
                                    <p:animEffect transition="in" filter="blinds(horizontal)">
                                      <p:cBhvr>
                                        <p:cTn id="130" dur="500"/>
                                        <p:tgtEl>
                                          <p:spTgt spid="115"/>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xit" presetSubtype="10" fill="hold" nodeType="clickEffect">
                                  <p:stCondLst>
                                    <p:cond delay="0"/>
                                  </p:stCondLst>
                                  <p:childTnLst>
                                    <p:animEffect transition="out" filter="blinds(horizontal)">
                                      <p:cBhvr>
                                        <p:cTn id="134" dur="500"/>
                                        <p:tgtEl>
                                          <p:spTgt spid="107"/>
                                        </p:tgtEl>
                                      </p:cBhvr>
                                    </p:animEffect>
                                    <p:set>
                                      <p:cBhvr>
                                        <p:cTn id="135" dur="1" fill="hold">
                                          <p:stCondLst>
                                            <p:cond delay="499"/>
                                          </p:stCondLst>
                                        </p:cTn>
                                        <p:tgtEl>
                                          <p:spTgt spid="107"/>
                                        </p:tgtEl>
                                        <p:attrNameLst>
                                          <p:attrName>style.visibility</p:attrName>
                                        </p:attrNameLst>
                                      </p:cBhvr>
                                      <p:to>
                                        <p:strVal val="hidden"/>
                                      </p:to>
                                    </p:set>
                                  </p:childTnLst>
                                </p:cTn>
                              </p:par>
                              <p:par>
                                <p:cTn id="136" presetID="3" presetClass="exit" presetSubtype="10" fill="hold" nodeType="withEffect">
                                  <p:stCondLst>
                                    <p:cond delay="0"/>
                                  </p:stCondLst>
                                  <p:childTnLst>
                                    <p:animEffect transition="out" filter="blinds(horizontal)">
                                      <p:cBhvr>
                                        <p:cTn id="137" dur="500"/>
                                        <p:tgtEl>
                                          <p:spTgt spid="111"/>
                                        </p:tgtEl>
                                      </p:cBhvr>
                                    </p:animEffect>
                                    <p:set>
                                      <p:cBhvr>
                                        <p:cTn id="138" dur="1" fill="hold">
                                          <p:stCondLst>
                                            <p:cond delay="499"/>
                                          </p:stCondLst>
                                        </p:cTn>
                                        <p:tgtEl>
                                          <p:spTgt spid="111"/>
                                        </p:tgtEl>
                                        <p:attrNameLst>
                                          <p:attrName>style.visibility</p:attrName>
                                        </p:attrNameLst>
                                      </p:cBhvr>
                                      <p:to>
                                        <p:strVal val="hidden"/>
                                      </p:to>
                                    </p:set>
                                  </p:childTnLst>
                                </p:cTn>
                              </p:par>
                              <p:par>
                                <p:cTn id="139" presetID="3" presetClass="exit" presetSubtype="10" fill="hold" nodeType="withEffect">
                                  <p:stCondLst>
                                    <p:cond delay="0"/>
                                  </p:stCondLst>
                                  <p:childTnLst>
                                    <p:animEffect transition="out" filter="blinds(horizontal)">
                                      <p:cBhvr>
                                        <p:cTn id="140" dur="500"/>
                                        <p:tgtEl>
                                          <p:spTgt spid="112"/>
                                        </p:tgtEl>
                                      </p:cBhvr>
                                    </p:animEffect>
                                    <p:set>
                                      <p:cBhvr>
                                        <p:cTn id="141" dur="1" fill="hold">
                                          <p:stCondLst>
                                            <p:cond delay="499"/>
                                          </p:stCondLst>
                                        </p:cTn>
                                        <p:tgtEl>
                                          <p:spTgt spid="112"/>
                                        </p:tgtEl>
                                        <p:attrNameLst>
                                          <p:attrName>style.visibility</p:attrName>
                                        </p:attrNameLst>
                                      </p:cBhvr>
                                      <p:to>
                                        <p:strVal val="hidden"/>
                                      </p:to>
                                    </p:set>
                                  </p:childTnLst>
                                </p:cTn>
                              </p:par>
                              <p:par>
                                <p:cTn id="142" presetID="3" presetClass="exit" presetSubtype="10" fill="hold" nodeType="withEffect">
                                  <p:stCondLst>
                                    <p:cond delay="0"/>
                                  </p:stCondLst>
                                  <p:childTnLst>
                                    <p:animEffect transition="out" filter="blinds(horizontal)">
                                      <p:cBhvr>
                                        <p:cTn id="143" dur="500"/>
                                        <p:tgtEl>
                                          <p:spTgt spid="113"/>
                                        </p:tgtEl>
                                      </p:cBhvr>
                                    </p:animEffect>
                                    <p:set>
                                      <p:cBhvr>
                                        <p:cTn id="144" dur="1" fill="hold">
                                          <p:stCondLst>
                                            <p:cond delay="499"/>
                                          </p:stCondLst>
                                        </p:cTn>
                                        <p:tgtEl>
                                          <p:spTgt spid="113"/>
                                        </p:tgtEl>
                                        <p:attrNameLst>
                                          <p:attrName>style.visibility</p:attrName>
                                        </p:attrNameLst>
                                      </p:cBhvr>
                                      <p:to>
                                        <p:strVal val="hidden"/>
                                      </p:to>
                                    </p:set>
                                  </p:childTnLst>
                                </p:cTn>
                              </p:par>
                              <p:par>
                                <p:cTn id="145" presetID="3" presetClass="exit" presetSubtype="10" fill="hold" nodeType="withEffect">
                                  <p:stCondLst>
                                    <p:cond delay="0"/>
                                  </p:stCondLst>
                                  <p:childTnLst>
                                    <p:animEffect transition="out" filter="blinds(horizontal)">
                                      <p:cBhvr>
                                        <p:cTn id="146" dur="500"/>
                                        <p:tgtEl>
                                          <p:spTgt spid="114"/>
                                        </p:tgtEl>
                                      </p:cBhvr>
                                    </p:animEffect>
                                    <p:set>
                                      <p:cBhvr>
                                        <p:cTn id="147" dur="1" fill="hold">
                                          <p:stCondLst>
                                            <p:cond delay="499"/>
                                          </p:stCondLst>
                                        </p:cTn>
                                        <p:tgtEl>
                                          <p:spTgt spid="114"/>
                                        </p:tgtEl>
                                        <p:attrNameLst>
                                          <p:attrName>style.visibility</p:attrName>
                                        </p:attrNameLst>
                                      </p:cBhvr>
                                      <p:to>
                                        <p:strVal val="hidden"/>
                                      </p:to>
                                    </p:set>
                                  </p:childTnLst>
                                </p:cTn>
                              </p:par>
                              <p:par>
                                <p:cTn id="148" presetID="3" presetClass="exit" presetSubtype="10" fill="hold" nodeType="withEffect">
                                  <p:stCondLst>
                                    <p:cond delay="0"/>
                                  </p:stCondLst>
                                  <p:childTnLst>
                                    <p:animEffect transition="out" filter="blinds(horizontal)">
                                      <p:cBhvr>
                                        <p:cTn id="149" dur="500"/>
                                        <p:tgtEl>
                                          <p:spTgt spid="115"/>
                                        </p:tgtEl>
                                      </p:cBhvr>
                                    </p:animEffect>
                                    <p:set>
                                      <p:cBhvr>
                                        <p:cTn id="150" dur="1" fill="hold">
                                          <p:stCondLst>
                                            <p:cond delay="499"/>
                                          </p:stCondLst>
                                        </p:cTn>
                                        <p:tgtEl>
                                          <p:spTgt spid="115"/>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122"/>
                                        </p:tgtEl>
                                        <p:attrNameLst>
                                          <p:attrName>style.visibility</p:attrName>
                                        </p:attrNameLst>
                                      </p:cBhvr>
                                      <p:to>
                                        <p:strVal val="visible"/>
                                      </p:to>
                                    </p:set>
                                    <p:animEffect transition="in" filter="blinds(horizontal)">
                                      <p:cBhvr>
                                        <p:cTn id="155" dur="500"/>
                                        <p:tgtEl>
                                          <p:spTgt spid="122"/>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grpId="0" nodeType="clickEffect">
                                  <p:stCondLst>
                                    <p:cond delay="0"/>
                                  </p:stCondLst>
                                  <p:childTnLst>
                                    <p:set>
                                      <p:cBhvr>
                                        <p:cTn id="159" dur="1" fill="hold">
                                          <p:stCondLst>
                                            <p:cond delay="0"/>
                                          </p:stCondLst>
                                        </p:cTn>
                                        <p:tgtEl>
                                          <p:spTgt spid="103"/>
                                        </p:tgtEl>
                                        <p:attrNameLst>
                                          <p:attrName>style.visibility</p:attrName>
                                        </p:attrNameLst>
                                      </p:cBhvr>
                                      <p:to>
                                        <p:strVal val="visible"/>
                                      </p:to>
                                    </p:set>
                                    <p:animEffect transition="in" filter="blinds(horizontal)">
                                      <p:cBhvr>
                                        <p:cTn id="160"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2" grpId="0" animBg="1"/>
      <p:bldP spid="92" grpId="1" animBg="1"/>
      <p:bldP spid="94" grpId="0" animBg="1"/>
      <p:bldP spid="94" grpId="1" animBg="1"/>
      <p:bldP spid="90" grpId="0"/>
      <p:bldP spid="105" grpId="0"/>
      <p:bldP spid="106" grpId="0"/>
      <p:bldP spid="14" grpId="0"/>
      <p:bldP spid="117" grpId="0"/>
      <p:bldP spid="118" grpId="0"/>
      <p:bldP spid="119" grpId="0"/>
      <p:bldP spid="120" grpId="0"/>
      <p:bldP spid="121" grpId="0"/>
      <p:bldP spid="122" grpId="0"/>
      <p:bldP spid="10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600200"/>
            <a:ext cx="3498011" cy="2911415"/>
          </a:xfrm>
        </p:spPr>
        <p:txBody>
          <a:bodyPr>
            <a:normAutofit fontScale="92500"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pitchFamily="2" charset="2"/>
              <a:buChar char="à"/>
            </a:pPr>
            <a:r>
              <a:rPr lang="en-GB" sz="1400" dirty="0">
                <a:latin typeface="Comic Sans MS" panose="030F0702030302020204" pitchFamily="66" charset="0"/>
                <a:sym typeface="Wingdings" panose="05000000000000000000" pitchFamily="2" charset="2"/>
              </a:rPr>
              <a:t>Let’s do the same as for the last equation</a:t>
            </a:r>
          </a:p>
          <a:p>
            <a:pPr algn="ctr">
              <a:buFont typeface="Wingdings" pitchFamily="2" charset="2"/>
              <a:buChar char="à"/>
            </a:pPr>
            <a:endParaRPr lang="en-GB" sz="1400" dirty="0">
              <a:latin typeface="Comic Sans MS" panose="030F0702030302020204" pitchFamily="66" charset="0"/>
              <a:sym typeface="Wingdings" panose="05000000000000000000" pitchFamily="2" charset="2"/>
            </a:endParaRPr>
          </a:p>
          <a:p>
            <a:pPr algn="ctr">
              <a:buFont typeface="Wingdings" pitchFamily="2" charset="2"/>
              <a:buChar char="à"/>
            </a:pPr>
            <a:r>
              <a:rPr lang="en-GB" sz="1400" dirty="0">
                <a:latin typeface="Comic Sans MS" panose="030F0702030302020204" pitchFamily="66" charset="0"/>
                <a:sym typeface="Wingdings" panose="05000000000000000000" pitchFamily="2" charset="2"/>
              </a:rPr>
              <a:t>As </a:t>
            </a:r>
            <a:r>
              <a:rPr lang="el-GR" sz="1400" dirty="0">
                <a:latin typeface="Comic Sans MS" panose="030F0702030302020204" pitchFamily="66" charset="0"/>
                <a:sym typeface="Wingdings" panose="05000000000000000000" pitchFamily="2" charset="2"/>
              </a:rPr>
              <a:t>θ</a:t>
            </a:r>
            <a:r>
              <a:rPr lang="en-GB" sz="1400" dirty="0">
                <a:latin typeface="Comic Sans MS" panose="030F0702030302020204" pitchFamily="66" charset="0"/>
                <a:sym typeface="Wingdings" panose="05000000000000000000" pitchFamily="2" charset="2"/>
              </a:rPr>
              <a:t> can go up to 2</a:t>
            </a:r>
            <a:r>
              <a:rPr lang="el-GR" sz="1400" dirty="0">
                <a:latin typeface="Comic Sans MS" panose="030F0702030302020204" pitchFamily="66" charset="0"/>
                <a:sym typeface="Wingdings" panose="05000000000000000000" pitchFamily="2" charset="2"/>
              </a:rPr>
              <a:t>π</a:t>
            </a:r>
            <a:r>
              <a:rPr lang="en-GB" sz="1400" dirty="0">
                <a:latin typeface="Comic Sans MS" panose="030F0702030302020204" pitchFamily="66" charset="0"/>
                <a:sym typeface="Wingdings" panose="05000000000000000000" pitchFamily="2" charset="2"/>
              </a:rPr>
              <a:t>, 2</a:t>
            </a:r>
            <a:r>
              <a:rPr lang="el-GR" sz="1400" dirty="0">
                <a:latin typeface="Comic Sans MS" panose="030F0702030302020204" pitchFamily="66" charset="0"/>
                <a:sym typeface="Wingdings" panose="05000000000000000000" pitchFamily="2" charset="2"/>
              </a:rPr>
              <a:t>θ</a:t>
            </a:r>
            <a:r>
              <a:rPr lang="en-GB" sz="1400" dirty="0">
                <a:latin typeface="Comic Sans MS" panose="030F0702030302020204" pitchFamily="66" charset="0"/>
                <a:sym typeface="Wingdings" panose="05000000000000000000" pitchFamily="2" charset="2"/>
              </a:rPr>
              <a:t> can go up to 4</a:t>
            </a:r>
            <a:r>
              <a:rPr lang="el-GR" sz="1400" dirty="0">
                <a:latin typeface="Comic Sans MS" panose="030F0702030302020204" pitchFamily="66" charset="0"/>
                <a:sym typeface="Wingdings" panose="05000000000000000000" pitchFamily="2" charset="2"/>
              </a:rPr>
              <a:t>π</a:t>
            </a:r>
            <a:r>
              <a:rPr lang="en-GB" sz="1400" dirty="0">
                <a:latin typeface="Comic Sans MS" panose="030F0702030302020204" pitchFamily="66" charset="0"/>
                <a:sym typeface="Wingdings" panose="05000000000000000000" pitchFamily="2" charset="2"/>
              </a:rPr>
              <a:t>, so we need to start by drawing up a table up to this value</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065362" y="2556295"/>
                <a:ext cx="1850366"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a:rPr>
                            <m:t>𝑟</m:t>
                          </m:r>
                        </m:e>
                        <m:sup>
                          <m:r>
                            <a:rPr lang="en-GB" sz="1600" b="0" i="1" smtClean="0">
                              <a:latin typeface="Cambria Math"/>
                            </a:rPr>
                            <m:t>2</m:t>
                          </m:r>
                        </m:sup>
                      </m:sSup>
                      <m:r>
                        <a:rPr lang="en-GB" sz="1600" b="0" i="1" smtClean="0">
                          <a:latin typeface="Cambria Math"/>
                        </a:rPr>
                        <m:t>=</m:t>
                      </m:r>
                      <m:sSup>
                        <m:sSupPr>
                          <m:ctrlPr>
                            <a:rPr lang="en-GB" sz="1600" b="0" i="1" smtClean="0">
                              <a:latin typeface="Cambria Math" panose="02040503050406030204" pitchFamily="18" charset="0"/>
                            </a:rPr>
                          </m:ctrlPr>
                        </m:sSupPr>
                        <m:e>
                          <m:r>
                            <a:rPr lang="en-GB" sz="1600" b="0" i="1" smtClean="0">
                              <a:latin typeface="Cambria Math"/>
                            </a:rPr>
                            <m:t>𝑎</m:t>
                          </m:r>
                        </m:e>
                        <m:sup>
                          <m:r>
                            <a:rPr lang="en-GB" sz="1600" b="0" i="1" smtClean="0">
                              <a:latin typeface="Cambria Math"/>
                            </a:rPr>
                            <m:t>2</m:t>
                          </m:r>
                        </m:sup>
                      </m:sSup>
                      <m:r>
                        <a:rPr lang="en-GB" sz="1600" b="0" i="1" smtClean="0">
                          <a:latin typeface="Cambria Math"/>
                        </a:rPr>
                        <m:t>𝑐𝑜𝑠</m:t>
                      </m:r>
                      <m:r>
                        <a:rPr lang="en-GB" sz="1600" b="0" i="1" smtClean="0">
                          <a:latin typeface="Cambria Math"/>
                        </a:rPr>
                        <m:t>2</m:t>
                      </m:r>
                      <m:r>
                        <a:rPr lang="en-GB" sz="1600" b="0" i="1" smtClean="0">
                          <a:latin typeface="Cambria Math"/>
                          <a:ea typeface="Cambria Math"/>
                        </a:rPr>
                        <m:t>𝜃</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1065362" y="2556295"/>
                <a:ext cx="1850366" cy="338554"/>
              </a:xfrm>
              <a:prstGeom prst="rect">
                <a:avLst/>
              </a:prstGeom>
              <a:blipFill>
                <a:blip r:embed="rId2"/>
                <a:stretch>
                  <a:fillRect/>
                </a:stretch>
              </a:blipFill>
            </p:spPr>
            <p:txBody>
              <a:bodyPr/>
              <a:lstStyle/>
              <a:p>
                <a:r>
                  <a:rPr lang="en-GB">
                    <a:noFill/>
                  </a:rPr>
                  <a:t> </a:t>
                </a:r>
              </a:p>
            </p:txBody>
          </p:sp>
        </mc:Fallback>
      </mc:AlternateContent>
      <p:sp>
        <p:nvSpPr>
          <p:cNvPr id="8" name="Line 125"/>
          <p:cNvSpPr>
            <a:spLocks noChangeShapeType="1"/>
          </p:cNvSpPr>
          <p:nvPr/>
        </p:nvSpPr>
        <p:spPr bwMode="auto">
          <a:xfrm>
            <a:off x="4889950"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126"/>
          <p:cNvSpPr>
            <a:spLocks noChangeShapeType="1"/>
          </p:cNvSpPr>
          <p:nvPr/>
        </p:nvSpPr>
        <p:spPr bwMode="auto">
          <a:xfrm>
            <a:off x="5297937"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127"/>
          <p:cNvSpPr>
            <a:spLocks noChangeShapeType="1"/>
          </p:cNvSpPr>
          <p:nvPr/>
        </p:nvSpPr>
        <p:spPr bwMode="auto">
          <a:xfrm>
            <a:off x="570751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128"/>
          <p:cNvSpPr>
            <a:spLocks noChangeShapeType="1"/>
          </p:cNvSpPr>
          <p:nvPr/>
        </p:nvSpPr>
        <p:spPr bwMode="auto">
          <a:xfrm>
            <a:off x="6115500"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29"/>
          <p:cNvSpPr>
            <a:spLocks noChangeShapeType="1"/>
          </p:cNvSpPr>
          <p:nvPr/>
        </p:nvSpPr>
        <p:spPr bwMode="auto">
          <a:xfrm>
            <a:off x="6523487"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30"/>
          <p:cNvSpPr>
            <a:spLocks noChangeShapeType="1"/>
          </p:cNvSpPr>
          <p:nvPr/>
        </p:nvSpPr>
        <p:spPr bwMode="auto">
          <a:xfrm>
            <a:off x="6931475"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31"/>
          <p:cNvSpPr>
            <a:spLocks noChangeShapeType="1"/>
          </p:cNvSpPr>
          <p:nvPr/>
        </p:nvSpPr>
        <p:spPr bwMode="auto">
          <a:xfrm>
            <a:off x="733946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2"/>
          <p:cNvSpPr>
            <a:spLocks noChangeShapeType="1"/>
          </p:cNvSpPr>
          <p:nvPr/>
        </p:nvSpPr>
        <p:spPr bwMode="auto">
          <a:xfrm>
            <a:off x="7747450"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33"/>
          <p:cNvSpPr>
            <a:spLocks noChangeShapeType="1"/>
          </p:cNvSpPr>
          <p:nvPr/>
        </p:nvSpPr>
        <p:spPr bwMode="auto">
          <a:xfrm>
            <a:off x="8155437"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34"/>
          <p:cNvSpPr>
            <a:spLocks noChangeShapeType="1"/>
          </p:cNvSpPr>
          <p:nvPr/>
        </p:nvSpPr>
        <p:spPr bwMode="auto">
          <a:xfrm>
            <a:off x="856501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38"/>
          <p:cNvSpPr>
            <a:spLocks noChangeShapeType="1"/>
          </p:cNvSpPr>
          <p:nvPr/>
        </p:nvSpPr>
        <p:spPr bwMode="auto">
          <a:xfrm>
            <a:off x="4475612" y="1922673"/>
            <a:ext cx="4090418" cy="101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39"/>
          <p:cNvSpPr>
            <a:spLocks noChangeShapeType="1"/>
          </p:cNvSpPr>
          <p:nvPr/>
        </p:nvSpPr>
        <p:spPr bwMode="auto">
          <a:xfrm>
            <a:off x="4475612" y="2294147"/>
            <a:ext cx="4090418" cy="479"/>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40"/>
          <p:cNvSpPr>
            <a:spLocks noChangeShapeType="1"/>
          </p:cNvSpPr>
          <p:nvPr/>
        </p:nvSpPr>
        <p:spPr bwMode="auto">
          <a:xfrm>
            <a:off x="448196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42"/>
          <p:cNvSpPr>
            <a:spLocks noChangeShapeType="1"/>
          </p:cNvSpPr>
          <p:nvPr/>
        </p:nvSpPr>
        <p:spPr bwMode="auto">
          <a:xfrm>
            <a:off x="4475612" y="1551198"/>
            <a:ext cx="4090418" cy="155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43"/>
          <p:cNvSpPr>
            <a:spLocks noChangeShapeType="1"/>
          </p:cNvSpPr>
          <p:nvPr/>
        </p:nvSpPr>
        <p:spPr bwMode="auto">
          <a:xfrm>
            <a:off x="4475612" y="2664035"/>
            <a:ext cx="4090418" cy="1527"/>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TextBox 26"/>
          <p:cNvSpPr txBox="1"/>
          <p:nvPr/>
        </p:nvSpPr>
        <p:spPr>
          <a:xfrm>
            <a:off x="4477109" y="1587261"/>
            <a:ext cx="457200" cy="307777"/>
          </a:xfrm>
          <a:prstGeom prst="rect">
            <a:avLst/>
          </a:prstGeom>
          <a:noFill/>
        </p:spPr>
        <p:txBody>
          <a:bodyPr wrap="square" rtlCol="0">
            <a:spAutoFit/>
          </a:bodyPr>
          <a:lstStyle/>
          <a:p>
            <a:r>
              <a:rPr lang="en-GB" sz="1400" dirty="0">
                <a:latin typeface="Comic Sans MS" panose="030F0702030302020204" pitchFamily="66" charset="0"/>
              </a:rPr>
              <a:t>2</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28" name="TextBox 27"/>
          <p:cNvSpPr txBox="1"/>
          <p:nvPr/>
        </p:nvSpPr>
        <p:spPr>
          <a:xfrm>
            <a:off x="4525992" y="1946695"/>
            <a:ext cx="339306" cy="307777"/>
          </a:xfrm>
          <a:prstGeom prst="rect">
            <a:avLst/>
          </a:prstGeom>
          <a:noFill/>
        </p:spPr>
        <p:txBody>
          <a:bodyPr wrap="square" rtlCol="0">
            <a:spAutoFit/>
          </a:bodyPr>
          <a:lstStyle/>
          <a:p>
            <a:pPr algn="ct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29" name="TextBox 28"/>
          <p:cNvSpPr txBox="1"/>
          <p:nvPr/>
        </p:nvSpPr>
        <p:spPr>
          <a:xfrm>
            <a:off x="4523115" y="2323381"/>
            <a:ext cx="339306" cy="307777"/>
          </a:xfrm>
          <a:prstGeom prst="rect">
            <a:avLst/>
          </a:prstGeom>
          <a:noFill/>
        </p:spPr>
        <p:txBody>
          <a:bodyPr wrap="square" rtlCol="0">
            <a:spAutoFit/>
          </a:bodyPr>
          <a:lstStyle/>
          <a:p>
            <a:pPr algn="ctr"/>
            <a:r>
              <a:rPr lang="en-GB" sz="1400" dirty="0">
                <a:latin typeface="Comic Sans MS" panose="030F0702030302020204" pitchFamily="66" charset="0"/>
              </a:rPr>
              <a:t>r</a:t>
            </a:r>
          </a:p>
        </p:txBody>
      </p:sp>
      <p:sp>
        <p:nvSpPr>
          <p:cNvPr id="30" name="TextBox 29"/>
          <p:cNvSpPr txBox="1"/>
          <p:nvPr/>
        </p:nvSpPr>
        <p:spPr>
          <a:xfrm>
            <a:off x="4928558" y="1572884"/>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31" name="TextBox 30"/>
          <p:cNvSpPr txBox="1"/>
          <p:nvPr/>
        </p:nvSpPr>
        <p:spPr>
          <a:xfrm>
            <a:off x="5331124" y="1518249"/>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32" name="TextBox 31"/>
          <p:cNvSpPr txBox="1"/>
          <p:nvPr/>
        </p:nvSpPr>
        <p:spPr>
          <a:xfrm>
            <a:off x="6104624" y="1532627"/>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33" name="TextBox 32"/>
          <p:cNvSpPr txBox="1"/>
          <p:nvPr/>
        </p:nvSpPr>
        <p:spPr>
          <a:xfrm>
            <a:off x="5776821" y="1575758"/>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34" name="TextBox 33"/>
          <p:cNvSpPr txBox="1"/>
          <p:nvPr/>
        </p:nvSpPr>
        <p:spPr>
          <a:xfrm>
            <a:off x="6515816" y="1590136"/>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35" name="TextBox 34"/>
          <p:cNvSpPr txBox="1"/>
          <p:nvPr/>
        </p:nvSpPr>
        <p:spPr>
          <a:xfrm>
            <a:off x="7315197" y="1587260"/>
            <a:ext cx="437075" cy="307777"/>
          </a:xfrm>
          <a:prstGeom prst="rect">
            <a:avLst/>
          </a:prstGeom>
          <a:noFill/>
        </p:spPr>
        <p:txBody>
          <a:bodyPr wrap="square" rtlCol="0">
            <a:spAutoFit/>
          </a:bodyPr>
          <a:lstStyle/>
          <a:p>
            <a:pPr algn="ctr"/>
            <a:r>
              <a:rPr lang="en-GB" sz="1400" dirty="0">
                <a:latin typeface="Comic Sans MS" panose="030F0702030302020204" pitchFamily="66" charset="0"/>
              </a:rPr>
              <a:t>3</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36" name="TextBox 35"/>
          <p:cNvSpPr txBox="1"/>
          <p:nvPr/>
        </p:nvSpPr>
        <p:spPr>
          <a:xfrm>
            <a:off x="8140457" y="1584386"/>
            <a:ext cx="437075" cy="307777"/>
          </a:xfrm>
          <a:prstGeom prst="rect">
            <a:avLst/>
          </a:prstGeom>
          <a:noFill/>
        </p:spPr>
        <p:txBody>
          <a:bodyPr wrap="square" rtlCol="0">
            <a:spAutoFit/>
          </a:bodyPr>
          <a:lstStyle/>
          <a:p>
            <a:pPr algn="ctr"/>
            <a:r>
              <a:rPr lang="en-GB" sz="1400" dirty="0">
                <a:latin typeface="Comic Sans MS" panose="030F0702030302020204" pitchFamily="66" charset="0"/>
              </a:rPr>
              <a:t>4</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39" name="TextBox 38"/>
          <p:cNvSpPr txBox="1"/>
          <p:nvPr/>
        </p:nvSpPr>
        <p:spPr>
          <a:xfrm>
            <a:off x="6929884" y="1529751"/>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40" name="TextBox 39"/>
          <p:cNvSpPr txBox="1"/>
          <p:nvPr/>
        </p:nvSpPr>
        <p:spPr>
          <a:xfrm>
            <a:off x="7732141" y="1529752"/>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43" name="TextBox 42"/>
          <p:cNvSpPr txBox="1"/>
          <p:nvPr/>
        </p:nvSpPr>
        <p:spPr>
          <a:xfrm>
            <a:off x="4925683" y="1940944"/>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44" name="TextBox 43"/>
          <p:cNvSpPr txBox="1"/>
          <p:nvPr/>
        </p:nvSpPr>
        <p:spPr>
          <a:xfrm>
            <a:off x="5336875" y="1886309"/>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4</a:t>
            </a:r>
          </a:p>
        </p:txBody>
      </p:sp>
      <p:sp>
        <p:nvSpPr>
          <p:cNvPr id="45" name="TextBox 44"/>
          <p:cNvSpPr txBox="1"/>
          <p:nvPr/>
        </p:nvSpPr>
        <p:spPr>
          <a:xfrm>
            <a:off x="5739441" y="1883433"/>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46" name="TextBox 45"/>
          <p:cNvSpPr txBox="1"/>
          <p:nvPr/>
        </p:nvSpPr>
        <p:spPr>
          <a:xfrm>
            <a:off x="6124756" y="1897811"/>
            <a:ext cx="379562"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4</a:t>
            </a:r>
          </a:p>
        </p:txBody>
      </p:sp>
      <p:sp>
        <p:nvSpPr>
          <p:cNvPr id="47" name="TextBox 46"/>
          <p:cNvSpPr txBox="1"/>
          <p:nvPr/>
        </p:nvSpPr>
        <p:spPr>
          <a:xfrm>
            <a:off x="7329577" y="1894935"/>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48" name="TextBox 47"/>
          <p:cNvSpPr txBox="1"/>
          <p:nvPr/>
        </p:nvSpPr>
        <p:spPr>
          <a:xfrm>
            <a:off x="6921260" y="1900686"/>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4</a:t>
            </a:r>
          </a:p>
        </p:txBody>
      </p:sp>
      <p:sp>
        <p:nvSpPr>
          <p:cNvPr id="49" name="TextBox 48"/>
          <p:cNvSpPr txBox="1"/>
          <p:nvPr/>
        </p:nvSpPr>
        <p:spPr>
          <a:xfrm>
            <a:off x="7737894" y="1906437"/>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4</a:t>
            </a:r>
          </a:p>
        </p:txBody>
      </p:sp>
      <p:sp>
        <p:nvSpPr>
          <p:cNvPr id="50" name="TextBox 49"/>
          <p:cNvSpPr txBox="1"/>
          <p:nvPr/>
        </p:nvSpPr>
        <p:spPr>
          <a:xfrm>
            <a:off x="6576202" y="1926565"/>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56" name="TextBox 55"/>
          <p:cNvSpPr txBox="1"/>
          <p:nvPr/>
        </p:nvSpPr>
        <p:spPr>
          <a:xfrm>
            <a:off x="4931435" y="2317631"/>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a:t>
            </a:r>
          </a:p>
        </p:txBody>
      </p:sp>
      <p:sp>
        <p:nvSpPr>
          <p:cNvPr id="57" name="TextBox 56"/>
          <p:cNvSpPr txBox="1"/>
          <p:nvPr/>
        </p:nvSpPr>
        <p:spPr>
          <a:xfrm>
            <a:off x="5342627" y="2323382"/>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58" name="TextBox 57"/>
          <p:cNvSpPr txBox="1"/>
          <p:nvPr/>
        </p:nvSpPr>
        <p:spPr>
          <a:xfrm>
            <a:off x="5745193" y="233775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t>
            </a:r>
          </a:p>
        </p:txBody>
      </p:sp>
      <p:sp>
        <p:nvSpPr>
          <p:cNvPr id="59" name="TextBox 58"/>
          <p:cNvSpPr txBox="1"/>
          <p:nvPr/>
        </p:nvSpPr>
        <p:spPr>
          <a:xfrm>
            <a:off x="6147759" y="2326256"/>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60" name="TextBox 59"/>
          <p:cNvSpPr txBox="1"/>
          <p:nvPr/>
        </p:nvSpPr>
        <p:spPr>
          <a:xfrm>
            <a:off x="6567577" y="233200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a:t>
            </a:r>
          </a:p>
        </p:txBody>
      </p:sp>
      <p:sp>
        <p:nvSpPr>
          <p:cNvPr id="61" name="TextBox 60"/>
          <p:cNvSpPr txBox="1"/>
          <p:nvPr/>
        </p:nvSpPr>
        <p:spPr>
          <a:xfrm>
            <a:off x="7381336" y="233488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t>
            </a:r>
          </a:p>
        </p:txBody>
      </p:sp>
      <p:sp>
        <p:nvSpPr>
          <p:cNvPr id="62" name="TextBox 61"/>
          <p:cNvSpPr txBox="1"/>
          <p:nvPr/>
        </p:nvSpPr>
        <p:spPr>
          <a:xfrm>
            <a:off x="8200846" y="2326257"/>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a:t>
            </a:r>
          </a:p>
        </p:txBody>
      </p:sp>
      <p:sp>
        <p:nvSpPr>
          <p:cNvPr id="65" name="TextBox 64"/>
          <p:cNvSpPr txBox="1"/>
          <p:nvPr/>
        </p:nvSpPr>
        <p:spPr>
          <a:xfrm>
            <a:off x="6978771" y="2329133"/>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66" name="TextBox 65"/>
          <p:cNvSpPr txBox="1"/>
          <p:nvPr/>
        </p:nvSpPr>
        <p:spPr>
          <a:xfrm>
            <a:off x="7783903" y="2332007"/>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69" name="TextBox 68"/>
          <p:cNvSpPr txBox="1"/>
          <p:nvPr/>
        </p:nvSpPr>
        <p:spPr>
          <a:xfrm>
            <a:off x="8134707" y="1949570"/>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cxnSp>
        <p:nvCxnSpPr>
          <p:cNvPr id="73" name="Straight Arrow Connector 72"/>
          <p:cNvCxnSpPr/>
          <p:nvPr/>
        </p:nvCxnSpPr>
        <p:spPr>
          <a:xfrm flipH="1" flipV="1">
            <a:off x="6003985" y="2760453"/>
            <a:ext cx="301924" cy="28467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7139797" y="2740324"/>
            <a:ext cx="301924" cy="28467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5080958" y="3096886"/>
            <a:ext cx="3293957" cy="830997"/>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Real values cannot be calculated here as we would have to square root a negative</a:t>
            </a:r>
          </a:p>
          <a:p>
            <a:pPr algn="ctr"/>
            <a:endParaRPr lang="en-GB" sz="1200" dirty="0">
              <a:solidFill>
                <a:srgbClr val="0000FF"/>
              </a:solidFill>
              <a:latin typeface="Comic Sans MS" panose="030F0702030302020204" pitchFamily="66" charset="0"/>
            </a:endParaRPr>
          </a:p>
          <a:p>
            <a:pPr algn="ctr"/>
            <a:r>
              <a:rPr lang="en-GB" sz="1200" dirty="0">
                <a:solidFill>
                  <a:srgbClr val="0000FF"/>
                </a:solidFill>
                <a:latin typeface="Comic Sans MS" panose="030F0702030302020204" pitchFamily="66" charset="0"/>
                <a:sym typeface="Wingdings" panose="05000000000000000000" pitchFamily="2" charset="2"/>
              </a:rPr>
              <a:t> They therefore will not be plotted…</a:t>
            </a:r>
            <a:endParaRPr lang="en-GB" sz="1200" dirty="0">
              <a:solidFill>
                <a:srgbClr val="0000FF"/>
              </a:solidFill>
              <a:latin typeface="Comic Sans MS" panose="030F0702030302020204" pitchFamily="66" charset="0"/>
            </a:endParaRPr>
          </a:p>
        </p:txBody>
      </p:sp>
      <p:sp>
        <p:nvSpPr>
          <p:cNvPr id="63" name="タイトル 1">
            <a:extLst>
              <a:ext uri="{FF2B5EF4-FFF2-40B4-BE49-F238E27FC236}">
                <a16:creationId xmlns:a16="http://schemas.microsoft.com/office/drawing/2014/main" id="{87B065EB-A13C-4602-A222-8E98B1EDF3B6}"/>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64" name="テキスト ボックス 63">
            <a:extLst>
              <a:ext uri="{FF2B5EF4-FFF2-40B4-BE49-F238E27FC236}">
                <a16:creationId xmlns:a16="http://schemas.microsoft.com/office/drawing/2014/main" id="{759E5328-2492-45FE-AAB1-180AE4CFAAFB}"/>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376285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par>
                                <p:cTn id="38" presetID="3" presetClass="entr" presetSubtype="5"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linds(vertical)">
                                      <p:cBhvr>
                                        <p:cTn id="40" dur="500"/>
                                        <p:tgtEl>
                                          <p:spTgt spid="2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linds(horizontal)">
                                      <p:cBhvr>
                                        <p:cTn id="46" dur="500"/>
                                        <p:tgtEl>
                                          <p:spTgt spid="15"/>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linds(horizontal)">
                                      <p:cBhvr>
                                        <p:cTn id="49" dur="500"/>
                                        <p:tgtEl>
                                          <p:spTgt spid="1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linds(horizontal)">
                                      <p:cBhvr>
                                        <p:cTn id="55" dur="500"/>
                                        <p:tgtEl>
                                          <p:spTgt spid="17"/>
                                        </p:tgtEl>
                                      </p:cBhvr>
                                    </p:animEffect>
                                  </p:childTnLst>
                                </p:cTn>
                              </p:par>
                              <p:par>
                                <p:cTn id="56" presetID="3" presetClass="entr" presetSubtype="5"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linds(vertical)">
                                      <p:cBhvr>
                                        <p:cTn id="58" dur="500"/>
                                        <p:tgtEl>
                                          <p:spTgt spid="26"/>
                                        </p:tgtEl>
                                      </p:cBhvr>
                                    </p:animEffect>
                                  </p:childTnLst>
                                </p:cTn>
                              </p:par>
                              <p:par>
                                <p:cTn id="59" presetID="3" presetClass="entr" presetSubtype="5"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linds(vertical)">
                                      <p:cBhvr>
                                        <p:cTn id="61" dur="500"/>
                                        <p:tgtEl>
                                          <p:spTgt spid="21"/>
                                        </p:tgtEl>
                                      </p:cBhvr>
                                    </p:animEffect>
                                  </p:childTnLst>
                                </p:cTn>
                              </p:par>
                              <p:par>
                                <p:cTn id="62" presetID="3" presetClass="entr" presetSubtype="5"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linds(vertical)">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linds(horizontal)">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blinds(horizontal)">
                                      <p:cBhvr>
                                        <p:cTn id="74" dur="500"/>
                                        <p:tgtEl>
                                          <p:spTgt spid="30"/>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blinds(horizontal)">
                                      <p:cBhvr>
                                        <p:cTn id="77" dur="500"/>
                                        <p:tgtEl>
                                          <p:spTgt spid="31"/>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blinds(horizontal)">
                                      <p:cBhvr>
                                        <p:cTn id="80" dur="500"/>
                                        <p:tgtEl>
                                          <p:spTgt spid="33"/>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blinds(horizontal)">
                                      <p:cBhvr>
                                        <p:cTn id="83" dur="500"/>
                                        <p:tgtEl>
                                          <p:spTgt spid="32"/>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blinds(horizontal)">
                                      <p:cBhvr>
                                        <p:cTn id="86" dur="500"/>
                                        <p:tgtEl>
                                          <p:spTgt spid="34"/>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blinds(horizontal)">
                                      <p:cBhvr>
                                        <p:cTn id="89" dur="500"/>
                                        <p:tgtEl>
                                          <p:spTgt spid="39"/>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blinds(horizontal)">
                                      <p:cBhvr>
                                        <p:cTn id="92" dur="500"/>
                                        <p:tgtEl>
                                          <p:spTgt spid="35"/>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linds(horizontal)">
                                      <p:cBhvr>
                                        <p:cTn id="95" dur="500"/>
                                        <p:tgtEl>
                                          <p:spTgt spid="40"/>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blinds(horizontal)">
                                      <p:cBhvr>
                                        <p:cTn id="98" dur="500"/>
                                        <p:tgtEl>
                                          <p:spTgt spid="36"/>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blinds(horizontal)">
                                      <p:cBhvr>
                                        <p:cTn id="103" dur="500"/>
                                        <p:tgtEl>
                                          <p:spTgt spid="28"/>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blinds(horizontal)">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blinds(horizontal)">
                                      <p:cBhvr>
                                        <p:cTn id="113" dur="500"/>
                                        <p:tgtEl>
                                          <p:spTgt spid="44"/>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45"/>
                                        </p:tgtEl>
                                        <p:attrNameLst>
                                          <p:attrName>style.visibility</p:attrName>
                                        </p:attrNameLst>
                                      </p:cBhvr>
                                      <p:to>
                                        <p:strVal val="visible"/>
                                      </p:to>
                                    </p:set>
                                    <p:animEffect transition="in" filter="blinds(horizontal)">
                                      <p:cBhvr>
                                        <p:cTn id="118" dur="500"/>
                                        <p:tgtEl>
                                          <p:spTgt spid="45"/>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46"/>
                                        </p:tgtEl>
                                        <p:attrNameLst>
                                          <p:attrName>style.visibility</p:attrName>
                                        </p:attrNameLst>
                                      </p:cBhvr>
                                      <p:to>
                                        <p:strVal val="visible"/>
                                      </p:to>
                                    </p:set>
                                    <p:animEffect transition="in" filter="blinds(horizontal)">
                                      <p:cBhvr>
                                        <p:cTn id="123" dur="500"/>
                                        <p:tgtEl>
                                          <p:spTgt spid="46"/>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50"/>
                                        </p:tgtEl>
                                        <p:attrNameLst>
                                          <p:attrName>style.visibility</p:attrName>
                                        </p:attrNameLst>
                                      </p:cBhvr>
                                      <p:to>
                                        <p:strVal val="visible"/>
                                      </p:to>
                                    </p:set>
                                    <p:animEffect transition="in" filter="blinds(horizontal)">
                                      <p:cBhvr>
                                        <p:cTn id="128" dur="500"/>
                                        <p:tgtEl>
                                          <p:spTgt spid="50"/>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48"/>
                                        </p:tgtEl>
                                        <p:attrNameLst>
                                          <p:attrName>style.visibility</p:attrName>
                                        </p:attrNameLst>
                                      </p:cBhvr>
                                      <p:to>
                                        <p:strVal val="visible"/>
                                      </p:to>
                                    </p:set>
                                    <p:animEffect transition="in" filter="blinds(horizontal)">
                                      <p:cBhvr>
                                        <p:cTn id="133" dur="500"/>
                                        <p:tgtEl>
                                          <p:spTgt spid="48"/>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47"/>
                                        </p:tgtEl>
                                        <p:attrNameLst>
                                          <p:attrName>style.visibility</p:attrName>
                                        </p:attrNameLst>
                                      </p:cBhvr>
                                      <p:to>
                                        <p:strVal val="visible"/>
                                      </p:to>
                                    </p:set>
                                    <p:animEffect transition="in" filter="blinds(horizontal)">
                                      <p:cBhvr>
                                        <p:cTn id="138" dur="500"/>
                                        <p:tgtEl>
                                          <p:spTgt spid="47"/>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49"/>
                                        </p:tgtEl>
                                        <p:attrNameLst>
                                          <p:attrName>style.visibility</p:attrName>
                                        </p:attrNameLst>
                                      </p:cBhvr>
                                      <p:to>
                                        <p:strVal val="visible"/>
                                      </p:to>
                                    </p:set>
                                    <p:animEffect transition="in" filter="blinds(horizontal)">
                                      <p:cBhvr>
                                        <p:cTn id="143" dur="500"/>
                                        <p:tgtEl>
                                          <p:spTgt spid="49"/>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blinds(horizontal)">
                                      <p:cBhvr>
                                        <p:cTn id="148" dur="500"/>
                                        <p:tgtEl>
                                          <p:spTgt spid="69"/>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29"/>
                                        </p:tgtEl>
                                        <p:attrNameLst>
                                          <p:attrName>style.visibility</p:attrName>
                                        </p:attrNameLst>
                                      </p:cBhvr>
                                      <p:to>
                                        <p:strVal val="visible"/>
                                      </p:to>
                                    </p:set>
                                    <p:animEffect transition="in" filter="blinds(horizontal)">
                                      <p:cBhvr>
                                        <p:cTn id="153" dur="500"/>
                                        <p:tgtEl>
                                          <p:spTgt spid="29"/>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Effect transition="in" filter="blinds(horizontal)">
                                      <p:cBhvr>
                                        <p:cTn id="158" dur="500"/>
                                        <p:tgtEl>
                                          <p:spTgt spid="56"/>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57"/>
                                        </p:tgtEl>
                                        <p:attrNameLst>
                                          <p:attrName>style.visibility</p:attrName>
                                        </p:attrNameLst>
                                      </p:cBhvr>
                                      <p:to>
                                        <p:strVal val="visible"/>
                                      </p:to>
                                    </p:set>
                                    <p:animEffect transition="in" filter="blinds(horizontal)">
                                      <p:cBhvr>
                                        <p:cTn id="163" dur="500"/>
                                        <p:tgtEl>
                                          <p:spTgt spid="57"/>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58"/>
                                        </p:tgtEl>
                                        <p:attrNameLst>
                                          <p:attrName>style.visibility</p:attrName>
                                        </p:attrNameLst>
                                      </p:cBhvr>
                                      <p:to>
                                        <p:strVal val="visible"/>
                                      </p:to>
                                    </p:set>
                                    <p:animEffect transition="in" filter="blinds(horizontal)">
                                      <p:cBhvr>
                                        <p:cTn id="168" dur="500"/>
                                        <p:tgtEl>
                                          <p:spTgt spid="58"/>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59"/>
                                        </p:tgtEl>
                                        <p:attrNameLst>
                                          <p:attrName>style.visibility</p:attrName>
                                        </p:attrNameLst>
                                      </p:cBhvr>
                                      <p:to>
                                        <p:strVal val="visible"/>
                                      </p:to>
                                    </p:set>
                                    <p:animEffect transition="in" filter="blinds(horizontal)">
                                      <p:cBhvr>
                                        <p:cTn id="173" dur="500"/>
                                        <p:tgtEl>
                                          <p:spTgt spid="59"/>
                                        </p:tgtEl>
                                      </p:cBhvr>
                                    </p:animEffect>
                                  </p:childTnLst>
                                </p:cTn>
                              </p:par>
                            </p:childTnLst>
                          </p:cTn>
                        </p:par>
                      </p:childTnLst>
                    </p:cTn>
                  </p:par>
                  <p:par>
                    <p:cTn id="174" fill="hold">
                      <p:stCondLst>
                        <p:cond delay="indefinite"/>
                      </p:stCondLst>
                      <p:childTnLst>
                        <p:par>
                          <p:cTn id="175" fill="hold">
                            <p:stCondLst>
                              <p:cond delay="0"/>
                            </p:stCondLst>
                            <p:childTnLst>
                              <p:par>
                                <p:cTn id="176" presetID="3" presetClass="entr" presetSubtype="10" fill="hold" grpId="0" nodeType="clickEffect">
                                  <p:stCondLst>
                                    <p:cond delay="0"/>
                                  </p:stCondLst>
                                  <p:childTnLst>
                                    <p:set>
                                      <p:cBhvr>
                                        <p:cTn id="177" dur="1" fill="hold">
                                          <p:stCondLst>
                                            <p:cond delay="0"/>
                                          </p:stCondLst>
                                        </p:cTn>
                                        <p:tgtEl>
                                          <p:spTgt spid="60"/>
                                        </p:tgtEl>
                                        <p:attrNameLst>
                                          <p:attrName>style.visibility</p:attrName>
                                        </p:attrNameLst>
                                      </p:cBhvr>
                                      <p:to>
                                        <p:strVal val="visible"/>
                                      </p:to>
                                    </p:set>
                                    <p:animEffect transition="in" filter="blinds(horizontal)">
                                      <p:cBhvr>
                                        <p:cTn id="178" dur="500"/>
                                        <p:tgtEl>
                                          <p:spTgt spid="60"/>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65"/>
                                        </p:tgtEl>
                                        <p:attrNameLst>
                                          <p:attrName>style.visibility</p:attrName>
                                        </p:attrNameLst>
                                      </p:cBhvr>
                                      <p:to>
                                        <p:strVal val="visible"/>
                                      </p:to>
                                    </p:set>
                                    <p:animEffect transition="in" filter="blinds(horizontal)">
                                      <p:cBhvr>
                                        <p:cTn id="183" dur="500"/>
                                        <p:tgtEl>
                                          <p:spTgt spid="65"/>
                                        </p:tgtEl>
                                      </p:cBhvr>
                                    </p:animEffect>
                                  </p:childTnLst>
                                </p:cTn>
                              </p:par>
                            </p:childTnLst>
                          </p:cTn>
                        </p:par>
                      </p:childTnLst>
                    </p:cTn>
                  </p:par>
                  <p:par>
                    <p:cTn id="184" fill="hold">
                      <p:stCondLst>
                        <p:cond delay="indefinite"/>
                      </p:stCondLst>
                      <p:childTnLst>
                        <p:par>
                          <p:cTn id="185" fill="hold">
                            <p:stCondLst>
                              <p:cond delay="0"/>
                            </p:stCondLst>
                            <p:childTnLst>
                              <p:par>
                                <p:cTn id="186" presetID="3" presetClass="entr" presetSubtype="10" fill="hold" grpId="0" nodeType="clickEffect">
                                  <p:stCondLst>
                                    <p:cond delay="0"/>
                                  </p:stCondLst>
                                  <p:childTnLst>
                                    <p:set>
                                      <p:cBhvr>
                                        <p:cTn id="187" dur="1" fill="hold">
                                          <p:stCondLst>
                                            <p:cond delay="0"/>
                                          </p:stCondLst>
                                        </p:cTn>
                                        <p:tgtEl>
                                          <p:spTgt spid="61"/>
                                        </p:tgtEl>
                                        <p:attrNameLst>
                                          <p:attrName>style.visibility</p:attrName>
                                        </p:attrNameLst>
                                      </p:cBhvr>
                                      <p:to>
                                        <p:strVal val="visible"/>
                                      </p:to>
                                    </p:set>
                                    <p:animEffect transition="in" filter="blinds(horizontal)">
                                      <p:cBhvr>
                                        <p:cTn id="188" dur="500"/>
                                        <p:tgtEl>
                                          <p:spTgt spid="61"/>
                                        </p:tgtEl>
                                      </p:cBhvr>
                                    </p:animEffect>
                                  </p:childTnLst>
                                </p:cTn>
                              </p:par>
                            </p:childTnLst>
                          </p:cTn>
                        </p:par>
                      </p:childTnLst>
                    </p:cTn>
                  </p:par>
                  <p:par>
                    <p:cTn id="189" fill="hold">
                      <p:stCondLst>
                        <p:cond delay="indefinite"/>
                      </p:stCondLst>
                      <p:childTnLst>
                        <p:par>
                          <p:cTn id="190" fill="hold">
                            <p:stCondLst>
                              <p:cond delay="0"/>
                            </p:stCondLst>
                            <p:childTnLst>
                              <p:par>
                                <p:cTn id="191" presetID="3" presetClass="entr" presetSubtype="10" fill="hold" grpId="0" nodeType="clickEffect">
                                  <p:stCondLst>
                                    <p:cond delay="0"/>
                                  </p:stCondLst>
                                  <p:childTnLst>
                                    <p:set>
                                      <p:cBhvr>
                                        <p:cTn id="192" dur="1" fill="hold">
                                          <p:stCondLst>
                                            <p:cond delay="0"/>
                                          </p:stCondLst>
                                        </p:cTn>
                                        <p:tgtEl>
                                          <p:spTgt spid="66"/>
                                        </p:tgtEl>
                                        <p:attrNameLst>
                                          <p:attrName>style.visibility</p:attrName>
                                        </p:attrNameLst>
                                      </p:cBhvr>
                                      <p:to>
                                        <p:strVal val="visible"/>
                                      </p:to>
                                    </p:set>
                                    <p:animEffect transition="in" filter="blinds(horizontal)">
                                      <p:cBhvr>
                                        <p:cTn id="193" dur="500"/>
                                        <p:tgtEl>
                                          <p:spTgt spid="66"/>
                                        </p:tgtEl>
                                      </p:cBhvr>
                                    </p:animEffect>
                                  </p:childTnLst>
                                </p:cTn>
                              </p:par>
                            </p:childTnLst>
                          </p:cTn>
                        </p:par>
                      </p:childTnLst>
                    </p:cTn>
                  </p:par>
                  <p:par>
                    <p:cTn id="194" fill="hold">
                      <p:stCondLst>
                        <p:cond delay="indefinite"/>
                      </p:stCondLst>
                      <p:childTnLst>
                        <p:par>
                          <p:cTn id="195" fill="hold">
                            <p:stCondLst>
                              <p:cond delay="0"/>
                            </p:stCondLst>
                            <p:childTnLst>
                              <p:par>
                                <p:cTn id="196" presetID="3" presetClass="entr" presetSubtype="10" fill="hold" grpId="0" nodeType="clickEffect">
                                  <p:stCondLst>
                                    <p:cond delay="0"/>
                                  </p:stCondLst>
                                  <p:childTnLst>
                                    <p:set>
                                      <p:cBhvr>
                                        <p:cTn id="197" dur="1" fill="hold">
                                          <p:stCondLst>
                                            <p:cond delay="0"/>
                                          </p:stCondLst>
                                        </p:cTn>
                                        <p:tgtEl>
                                          <p:spTgt spid="62"/>
                                        </p:tgtEl>
                                        <p:attrNameLst>
                                          <p:attrName>style.visibility</p:attrName>
                                        </p:attrNameLst>
                                      </p:cBhvr>
                                      <p:to>
                                        <p:strVal val="visible"/>
                                      </p:to>
                                    </p:set>
                                    <p:animEffect transition="in" filter="blinds(horizontal)">
                                      <p:cBhvr>
                                        <p:cTn id="198" dur="500"/>
                                        <p:tgtEl>
                                          <p:spTgt spid="62"/>
                                        </p:tgtEl>
                                      </p:cBhvr>
                                    </p:animEffect>
                                  </p:childTnLst>
                                </p:cTn>
                              </p:par>
                            </p:childTnLst>
                          </p:cTn>
                        </p:par>
                      </p:childTnLst>
                    </p:cTn>
                  </p:par>
                  <p:par>
                    <p:cTn id="199" fill="hold">
                      <p:stCondLst>
                        <p:cond delay="indefinite"/>
                      </p:stCondLst>
                      <p:childTnLst>
                        <p:par>
                          <p:cTn id="200" fill="hold">
                            <p:stCondLst>
                              <p:cond delay="0"/>
                            </p:stCondLst>
                            <p:childTnLst>
                              <p:par>
                                <p:cTn id="201" presetID="3" presetClass="entr" presetSubtype="10" fill="hold" nodeType="clickEffect">
                                  <p:stCondLst>
                                    <p:cond delay="0"/>
                                  </p:stCondLst>
                                  <p:childTnLst>
                                    <p:set>
                                      <p:cBhvr>
                                        <p:cTn id="202" dur="1" fill="hold">
                                          <p:stCondLst>
                                            <p:cond delay="0"/>
                                          </p:stCondLst>
                                        </p:cTn>
                                        <p:tgtEl>
                                          <p:spTgt spid="73"/>
                                        </p:tgtEl>
                                        <p:attrNameLst>
                                          <p:attrName>style.visibility</p:attrName>
                                        </p:attrNameLst>
                                      </p:cBhvr>
                                      <p:to>
                                        <p:strVal val="visible"/>
                                      </p:to>
                                    </p:set>
                                    <p:animEffect transition="in" filter="blinds(horizontal)">
                                      <p:cBhvr>
                                        <p:cTn id="203" dur="500"/>
                                        <p:tgtEl>
                                          <p:spTgt spid="73"/>
                                        </p:tgtEl>
                                      </p:cBhvr>
                                    </p:animEffect>
                                  </p:childTnLst>
                                </p:cTn>
                              </p:par>
                              <p:par>
                                <p:cTn id="204" presetID="3" presetClass="entr" presetSubtype="10" fill="hold" nodeType="withEffect">
                                  <p:stCondLst>
                                    <p:cond delay="0"/>
                                  </p:stCondLst>
                                  <p:childTnLst>
                                    <p:set>
                                      <p:cBhvr>
                                        <p:cTn id="205" dur="1" fill="hold">
                                          <p:stCondLst>
                                            <p:cond delay="0"/>
                                          </p:stCondLst>
                                        </p:cTn>
                                        <p:tgtEl>
                                          <p:spTgt spid="75"/>
                                        </p:tgtEl>
                                        <p:attrNameLst>
                                          <p:attrName>style.visibility</p:attrName>
                                        </p:attrNameLst>
                                      </p:cBhvr>
                                      <p:to>
                                        <p:strVal val="visible"/>
                                      </p:to>
                                    </p:set>
                                    <p:animEffect transition="in" filter="blinds(horizontal)">
                                      <p:cBhvr>
                                        <p:cTn id="206" dur="500"/>
                                        <p:tgtEl>
                                          <p:spTgt spid="75"/>
                                        </p:tgtEl>
                                      </p:cBhvr>
                                    </p:animEffect>
                                  </p:childTnLst>
                                </p:cTn>
                              </p:par>
                              <p:par>
                                <p:cTn id="207" presetID="3" presetClass="entr" presetSubtype="10" fill="hold" nodeType="withEffect">
                                  <p:stCondLst>
                                    <p:cond delay="0"/>
                                  </p:stCondLst>
                                  <p:childTnLst>
                                    <p:set>
                                      <p:cBhvr>
                                        <p:cTn id="208" dur="1" fill="hold">
                                          <p:stCondLst>
                                            <p:cond delay="0"/>
                                          </p:stCondLst>
                                        </p:cTn>
                                        <p:tgtEl>
                                          <p:spTgt spid="74">
                                            <p:txEl>
                                              <p:pRg st="0" end="0"/>
                                            </p:txEl>
                                          </p:spTgt>
                                        </p:tgtEl>
                                        <p:attrNameLst>
                                          <p:attrName>style.visibility</p:attrName>
                                        </p:attrNameLst>
                                      </p:cBhvr>
                                      <p:to>
                                        <p:strVal val="visible"/>
                                      </p:to>
                                    </p:set>
                                    <p:animEffect transition="in" filter="blinds(horizontal)">
                                      <p:cBhvr>
                                        <p:cTn id="209" dur="500"/>
                                        <p:tgtEl>
                                          <p:spTgt spid="74">
                                            <p:txEl>
                                              <p:pRg st="0" end="0"/>
                                            </p:txEl>
                                          </p:spTgt>
                                        </p:tgtEl>
                                      </p:cBhvr>
                                    </p:animEffect>
                                  </p:childTnLst>
                                </p:cTn>
                              </p:par>
                            </p:childTnLst>
                          </p:cTn>
                        </p:par>
                      </p:childTnLst>
                    </p:cTn>
                  </p:par>
                  <p:par>
                    <p:cTn id="210" fill="hold">
                      <p:stCondLst>
                        <p:cond delay="indefinite"/>
                      </p:stCondLst>
                      <p:childTnLst>
                        <p:par>
                          <p:cTn id="211" fill="hold">
                            <p:stCondLst>
                              <p:cond delay="0"/>
                            </p:stCondLst>
                            <p:childTnLst>
                              <p:par>
                                <p:cTn id="212" presetID="3" presetClass="entr" presetSubtype="10" fill="hold" nodeType="clickEffect">
                                  <p:stCondLst>
                                    <p:cond delay="0"/>
                                  </p:stCondLst>
                                  <p:childTnLst>
                                    <p:set>
                                      <p:cBhvr>
                                        <p:cTn id="213" dur="1" fill="hold">
                                          <p:stCondLst>
                                            <p:cond delay="0"/>
                                          </p:stCondLst>
                                        </p:cTn>
                                        <p:tgtEl>
                                          <p:spTgt spid="74">
                                            <p:txEl>
                                              <p:pRg st="2" end="2"/>
                                            </p:txEl>
                                          </p:spTgt>
                                        </p:tgtEl>
                                        <p:attrNameLst>
                                          <p:attrName>style.visibility</p:attrName>
                                        </p:attrNameLst>
                                      </p:cBhvr>
                                      <p:to>
                                        <p:strVal val="visible"/>
                                      </p:to>
                                    </p:set>
                                    <p:animEffect transition="in" filter="blinds(horizontal)">
                                      <p:cBhvr>
                                        <p:cTn id="214" dur="500"/>
                                        <p:tgtEl>
                                          <p:spTgt spid="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1" grpId="0" animBg="1"/>
      <p:bldP spid="22" grpId="0" animBg="1"/>
      <p:bldP spid="23" grpId="0" animBg="1"/>
      <p:bldP spid="25" grpId="0" animBg="1"/>
      <p:bldP spid="26" grpId="0" animBg="1"/>
      <p:bldP spid="27" grpId="0"/>
      <p:bldP spid="28" grpId="0"/>
      <p:bldP spid="29" grpId="0"/>
      <p:bldP spid="30" grpId="0"/>
      <p:bldP spid="31" grpId="0"/>
      <p:bldP spid="32" grpId="0"/>
      <p:bldP spid="33" grpId="0"/>
      <p:bldP spid="34" grpId="0"/>
      <p:bldP spid="35" grpId="0"/>
      <p:bldP spid="36" grpId="0"/>
      <p:bldP spid="39" grpId="0"/>
      <p:bldP spid="40" grpId="0"/>
      <p:bldP spid="43" grpId="0"/>
      <p:bldP spid="44" grpId="0"/>
      <p:bldP spid="45" grpId="0"/>
      <p:bldP spid="46" grpId="0"/>
      <p:bldP spid="47" grpId="0"/>
      <p:bldP spid="48" grpId="0"/>
      <p:bldP spid="49" grpId="0"/>
      <p:bldP spid="50" grpId="0"/>
      <p:bldP spid="56" grpId="0"/>
      <p:bldP spid="57" grpId="0"/>
      <p:bldP spid="58" grpId="0"/>
      <p:bldP spid="59" grpId="0"/>
      <p:bldP spid="60" grpId="0"/>
      <p:bldP spid="61" grpId="0"/>
      <p:bldP spid="62" grpId="0"/>
      <p:bldP spid="65" grpId="0"/>
      <p:bldP spid="66" grpId="0"/>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600200"/>
            <a:ext cx="3498011" cy="2911415"/>
          </a:xfrm>
        </p:spPr>
        <p:txBody>
          <a:bodyPr>
            <a:normAutofit fontScale="92500"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pitchFamily="2" charset="2"/>
              <a:buChar char="à"/>
            </a:pPr>
            <a:r>
              <a:rPr lang="en-GB" sz="1400" dirty="0">
                <a:latin typeface="Comic Sans MS" panose="030F0702030302020204" pitchFamily="66" charset="0"/>
                <a:sym typeface="Wingdings" panose="05000000000000000000" pitchFamily="2" charset="2"/>
              </a:rPr>
              <a:t>Let’s do the same as for the last equation</a:t>
            </a:r>
          </a:p>
          <a:p>
            <a:pPr algn="ctr">
              <a:buFont typeface="Wingdings" pitchFamily="2" charset="2"/>
              <a:buChar char="à"/>
            </a:pPr>
            <a:endParaRPr lang="en-GB" sz="1400" dirty="0">
              <a:latin typeface="Comic Sans MS" panose="030F0702030302020204" pitchFamily="66" charset="0"/>
              <a:sym typeface="Wingdings" panose="05000000000000000000" pitchFamily="2" charset="2"/>
            </a:endParaRPr>
          </a:p>
          <a:p>
            <a:pPr algn="ctr">
              <a:buFont typeface="Wingdings" pitchFamily="2" charset="2"/>
              <a:buChar char="à"/>
            </a:pPr>
            <a:r>
              <a:rPr lang="en-GB" sz="1400" dirty="0">
                <a:latin typeface="Comic Sans MS" panose="030F0702030302020204" pitchFamily="66" charset="0"/>
                <a:sym typeface="Wingdings" panose="05000000000000000000" pitchFamily="2" charset="2"/>
              </a:rPr>
              <a:t>As </a:t>
            </a:r>
            <a:r>
              <a:rPr lang="el-GR" sz="1400" dirty="0">
                <a:latin typeface="Comic Sans MS" panose="030F0702030302020204" pitchFamily="66" charset="0"/>
                <a:sym typeface="Wingdings" panose="05000000000000000000" pitchFamily="2" charset="2"/>
              </a:rPr>
              <a:t>θ</a:t>
            </a:r>
            <a:r>
              <a:rPr lang="en-GB" sz="1400" dirty="0">
                <a:latin typeface="Comic Sans MS" panose="030F0702030302020204" pitchFamily="66" charset="0"/>
                <a:sym typeface="Wingdings" panose="05000000000000000000" pitchFamily="2" charset="2"/>
              </a:rPr>
              <a:t> can go up to 2</a:t>
            </a:r>
            <a:r>
              <a:rPr lang="el-GR" sz="1400" dirty="0">
                <a:latin typeface="Comic Sans MS" panose="030F0702030302020204" pitchFamily="66" charset="0"/>
                <a:sym typeface="Wingdings" panose="05000000000000000000" pitchFamily="2" charset="2"/>
              </a:rPr>
              <a:t>π</a:t>
            </a:r>
            <a:r>
              <a:rPr lang="en-GB" sz="1400" dirty="0">
                <a:latin typeface="Comic Sans MS" panose="030F0702030302020204" pitchFamily="66" charset="0"/>
                <a:sym typeface="Wingdings" panose="05000000000000000000" pitchFamily="2" charset="2"/>
              </a:rPr>
              <a:t>, 2</a:t>
            </a:r>
            <a:r>
              <a:rPr lang="el-GR" sz="1400" dirty="0">
                <a:latin typeface="Comic Sans MS" panose="030F0702030302020204" pitchFamily="66" charset="0"/>
                <a:sym typeface="Wingdings" panose="05000000000000000000" pitchFamily="2" charset="2"/>
              </a:rPr>
              <a:t>θ</a:t>
            </a:r>
            <a:r>
              <a:rPr lang="en-GB" sz="1400" dirty="0">
                <a:latin typeface="Comic Sans MS" panose="030F0702030302020204" pitchFamily="66" charset="0"/>
                <a:sym typeface="Wingdings" panose="05000000000000000000" pitchFamily="2" charset="2"/>
              </a:rPr>
              <a:t> can go up to 4</a:t>
            </a:r>
            <a:r>
              <a:rPr lang="el-GR" sz="1400" dirty="0">
                <a:latin typeface="Comic Sans MS" panose="030F0702030302020204" pitchFamily="66" charset="0"/>
                <a:sym typeface="Wingdings" panose="05000000000000000000" pitchFamily="2" charset="2"/>
              </a:rPr>
              <a:t>π</a:t>
            </a:r>
            <a:r>
              <a:rPr lang="en-GB" sz="1400" dirty="0">
                <a:latin typeface="Comic Sans MS" panose="030F0702030302020204" pitchFamily="66" charset="0"/>
                <a:sym typeface="Wingdings" panose="05000000000000000000" pitchFamily="2" charset="2"/>
              </a:rPr>
              <a:t>, so we need to start by drawing up a table up to this value</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065362" y="2556295"/>
                <a:ext cx="1850366"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a:rPr>
                            <m:t>𝑟</m:t>
                          </m:r>
                        </m:e>
                        <m:sup>
                          <m:r>
                            <a:rPr lang="en-GB" sz="1600" b="0" i="1" smtClean="0">
                              <a:latin typeface="Cambria Math"/>
                            </a:rPr>
                            <m:t>2</m:t>
                          </m:r>
                        </m:sup>
                      </m:sSup>
                      <m:r>
                        <a:rPr lang="en-GB" sz="1600" b="0" i="1" smtClean="0">
                          <a:latin typeface="Cambria Math"/>
                        </a:rPr>
                        <m:t>=</m:t>
                      </m:r>
                      <m:sSup>
                        <m:sSupPr>
                          <m:ctrlPr>
                            <a:rPr lang="en-GB" sz="1600" b="0" i="1" smtClean="0">
                              <a:latin typeface="Cambria Math" panose="02040503050406030204" pitchFamily="18" charset="0"/>
                            </a:rPr>
                          </m:ctrlPr>
                        </m:sSupPr>
                        <m:e>
                          <m:r>
                            <a:rPr lang="en-GB" sz="1600" b="0" i="1" smtClean="0">
                              <a:latin typeface="Cambria Math"/>
                            </a:rPr>
                            <m:t>𝑎</m:t>
                          </m:r>
                        </m:e>
                        <m:sup>
                          <m:r>
                            <a:rPr lang="en-GB" sz="1600" b="0" i="1" smtClean="0">
                              <a:latin typeface="Cambria Math"/>
                            </a:rPr>
                            <m:t>2</m:t>
                          </m:r>
                        </m:sup>
                      </m:sSup>
                      <m:r>
                        <a:rPr lang="en-GB" sz="1600" b="0" i="1" smtClean="0">
                          <a:latin typeface="Cambria Math"/>
                        </a:rPr>
                        <m:t>𝑐𝑜𝑠</m:t>
                      </m:r>
                      <m:r>
                        <a:rPr lang="en-GB" sz="1600" b="0" i="1" smtClean="0">
                          <a:latin typeface="Cambria Math"/>
                        </a:rPr>
                        <m:t>2</m:t>
                      </m:r>
                      <m:r>
                        <a:rPr lang="en-GB" sz="1600" b="0" i="1" smtClean="0">
                          <a:latin typeface="Cambria Math"/>
                          <a:ea typeface="Cambria Math"/>
                        </a:rPr>
                        <m:t>𝜃</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1065362" y="2556295"/>
                <a:ext cx="1850366" cy="338554"/>
              </a:xfrm>
              <a:prstGeom prst="rect">
                <a:avLst/>
              </a:prstGeom>
              <a:blipFill>
                <a:blip r:embed="rId2"/>
                <a:stretch>
                  <a:fillRect/>
                </a:stretch>
              </a:blipFill>
            </p:spPr>
            <p:txBody>
              <a:bodyPr/>
              <a:lstStyle/>
              <a:p>
                <a:r>
                  <a:rPr lang="en-GB">
                    <a:noFill/>
                  </a:rPr>
                  <a:t> </a:t>
                </a:r>
              </a:p>
            </p:txBody>
          </p:sp>
        </mc:Fallback>
      </mc:AlternateContent>
      <p:sp>
        <p:nvSpPr>
          <p:cNvPr id="8" name="Line 125"/>
          <p:cNvSpPr>
            <a:spLocks noChangeShapeType="1"/>
          </p:cNvSpPr>
          <p:nvPr/>
        </p:nvSpPr>
        <p:spPr bwMode="auto">
          <a:xfrm>
            <a:off x="4889950"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126"/>
          <p:cNvSpPr>
            <a:spLocks noChangeShapeType="1"/>
          </p:cNvSpPr>
          <p:nvPr/>
        </p:nvSpPr>
        <p:spPr bwMode="auto">
          <a:xfrm>
            <a:off x="5297937"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127"/>
          <p:cNvSpPr>
            <a:spLocks noChangeShapeType="1"/>
          </p:cNvSpPr>
          <p:nvPr/>
        </p:nvSpPr>
        <p:spPr bwMode="auto">
          <a:xfrm>
            <a:off x="570751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128"/>
          <p:cNvSpPr>
            <a:spLocks noChangeShapeType="1"/>
          </p:cNvSpPr>
          <p:nvPr/>
        </p:nvSpPr>
        <p:spPr bwMode="auto">
          <a:xfrm>
            <a:off x="6115500"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29"/>
          <p:cNvSpPr>
            <a:spLocks noChangeShapeType="1"/>
          </p:cNvSpPr>
          <p:nvPr/>
        </p:nvSpPr>
        <p:spPr bwMode="auto">
          <a:xfrm>
            <a:off x="6523487"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30"/>
          <p:cNvSpPr>
            <a:spLocks noChangeShapeType="1"/>
          </p:cNvSpPr>
          <p:nvPr/>
        </p:nvSpPr>
        <p:spPr bwMode="auto">
          <a:xfrm>
            <a:off x="6931475"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31"/>
          <p:cNvSpPr>
            <a:spLocks noChangeShapeType="1"/>
          </p:cNvSpPr>
          <p:nvPr/>
        </p:nvSpPr>
        <p:spPr bwMode="auto">
          <a:xfrm>
            <a:off x="733946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2"/>
          <p:cNvSpPr>
            <a:spLocks noChangeShapeType="1"/>
          </p:cNvSpPr>
          <p:nvPr/>
        </p:nvSpPr>
        <p:spPr bwMode="auto">
          <a:xfrm>
            <a:off x="7747450"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33"/>
          <p:cNvSpPr>
            <a:spLocks noChangeShapeType="1"/>
          </p:cNvSpPr>
          <p:nvPr/>
        </p:nvSpPr>
        <p:spPr bwMode="auto">
          <a:xfrm>
            <a:off x="8155437"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34"/>
          <p:cNvSpPr>
            <a:spLocks noChangeShapeType="1"/>
          </p:cNvSpPr>
          <p:nvPr/>
        </p:nvSpPr>
        <p:spPr bwMode="auto">
          <a:xfrm>
            <a:off x="856501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38"/>
          <p:cNvSpPr>
            <a:spLocks noChangeShapeType="1"/>
          </p:cNvSpPr>
          <p:nvPr/>
        </p:nvSpPr>
        <p:spPr bwMode="auto">
          <a:xfrm>
            <a:off x="4475612" y="1922673"/>
            <a:ext cx="4090418" cy="101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39"/>
          <p:cNvSpPr>
            <a:spLocks noChangeShapeType="1"/>
          </p:cNvSpPr>
          <p:nvPr/>
        </p:nvSpPr>
        <p:spPr bwMode="auto">
          <a:xfrm>
            <a:off x="4475612" y="2294147"/>
            <a:ext cx="4090418" cy="479"/>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40"/>
          <p:cNvSpPr>
            <a:spLocks noChangeShapeType="1"/>
          </p:cNvSpPr>
          <p:nvPr/>
        </p:nvSpPr>
        <p:spPr bwMode="auto">
          <a:xfrm>
            <a:off x="448196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42"/>
          <p:cNvSpPr>
            <a:spLocks noChangeShapeType="1"/>
          </p:cNvSpPr>
          <p:nvPr/>
        </p:nvSpPr>
        <p:spPr bwMode="auto">
          <a:xfrm>
            <a:off x="4475612" y="1551198"/>
            <a:ext cx="4090418" cy="155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43"/>
          <p:cNvSpPr>
            <a:spLocks noChangeShapeType="1"/>
          </p:cNvSpPr>
          <p:nvPr/>
        </p:nvSpPr>
        <p:spPr bwMode="auto">
          <a:xfrm>
            <a:off x="4475612" y="2664035"/>
            <a:ext cx="4090418" cy="1527"/>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TextBox 26"/>
          <p:cNvSpPr txBox="1"/>
          <p:nvPr/>
        </p:nvSpPr>
        <p:spPr>
          <a:xfrm>
            <a:off x="4477109" y="1587261"/>
            <a:ext cx="457200" cy="307777"/>
          </a:xfrm>
          <a:prstGeom prst="rect">
            <a:avLst/>
          </a:prstGeom>
          <a:noFill/>
        </p:spPr>
        <p:txBody>
          <a:bodyPr wrap="square" rtlCol="0">
            <a:spAutoFit/>
          </a:bodyPr>
          <a:lstStyle/>
          <a:p>
            <a:r>
              <a:rPr lang="en-GB" sz="1400" dirty="0">
                <a:latin typeface="Comic Sans MS" panose="030F0702030302020204" pitchFamily="66" charset="0"/>
              </a:rPr>
              <a:t>2</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28" name="TextBox 27"/>
          <p:cNvSpPr txBox="1"/>
          <p:nvPr/>
        </p:nvSpPr>
        <p:spPr>
          <a:xfrm>
            <a:off x="4525992" y="1946695"/>
            <a:ext cx="339306" cy="307777"/>
          </a:xfrm>
          <a:prstGeom prst="rect">
            <a:avLst/>
          </a:prstGeom>
          <a:noFill/>
        </p:spPr>
        <p:txBody>
          <a:bodyPr wrap="square" rtlCol="0">
            <a:spAutoFit/>
          </a:bodyPr>
          <a:lstStyle/>
          <a:p>
            <a:pPr algn="ct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29" name="TextBox 28"/>
          <p:cNvSpPr txBox="1"/>
          <p:nvPr/>
        </p:nvSpPr>
        <p:spPr>
          <a:xfrm>
            <a:off x="4523115" y="2323381"/>
            <a:ext cx="339306" cy="307777"/>
          </a:xfrm>
          <a:prstGeom prst="rect">
            <a:avLst/>
          </a:prstGeom>
          <a:noFill/>
        </p:spPr>
        <p:txBody>
          <a:bodyPr wrap="square" rtlCol="0">
            <a:spAutoFit/>
          </a:bodyPr>
          <a:lstStyle/>
          <a:p>
            <a:pPr algn="ctr"/>
            <a:r>
              <a:rPr lang="en-GB" sz="1400" dirty="0">
                <a:latin typeface="Comic Sans MS" panose="030F0702030302020204" pitchFamily="66" charset="0"/>
              </a:rPr>
              <a:t>r</a:t>
            </a:r>
          </a:p>
        </p:txBody>
      </p:sp>
      <p:sp>
        <p:nvSpPr>
          <p:cNvPr id="30" name="TextBox 29"/>
          <p:cNvSpPr txBox="1"/>
          <p:nvPr/>
        </p:nvSpPr>
        <p:spPr>
          <a:xfrm>
            <a:off x="4928558" y="1572884"/>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31" name="TextBox 30"/>
          <p:cNvSpPr txBox="1"/>
          <p:nvPr/>
        </p:nvSpPr>
        <p:spPr>
          <a:xfrm>
            <a:off x="5331124" y="1518249"/>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32" name="TextBox 31"/>
          <p:cNvSpPr txBox="1"/>
          <p:nvPr/>
        </p:nvSpPr>
        <p:spPr>
          <a:xfrm>
            <a:off x="6104624" y="1532627"/>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33" name="TextBox 32"/>
          <p:cNvSpPr txBox="1"/>
          <p:nvPr/>
        </p:nvSpPr>
        <p:spPr>
          <a:xfrm>
            <a:off x="5776821" y="1575758"/>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34" name="TextBox 33"/>
          <p:cNvSpPr txBox="1"/>
          <p:nvPr/>
        </p:nvSpPr>
        <p:spPr>
          <a:xfrm>
            <a:off x="6515816" y="1590136"/>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35" name="TextBox 34"/>
          <p:cNvSpPr txBox="1"/>
          <p:nvPr/>
        </p:nvSpPr>
        <p:spPr>
          <a:xfrm>
            <a:off x="7315197" y="1587260"/>
            <a:ext cx="437075" cy="307777"/>
          </a:xfrm>
          <a:prstGeom prst="rect">
            <a:avLst/>
          </a:prstGeom>
          <a:noFill/>
        </p:spPr>
        <p:txBody>
          <a:bodyPr wrap="square" rtlCol="0">
            <a:spAutoFit/>
          </a:bodyPr>
          <a:lstStyle/>
          <a:p>
            <a:pPr algn="ctr"/>
            <a:r>
              <a:rPr lang="en-GB" sz="1400" dirty="0">
                <a:latin typeface="Comic Sans MS" panose="030F0702030302020204" pitchFamily="66" charset="0"/>
              </a:rPr>
              <a:t>3</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36" name="TextBox 35"/>
          <p:cNvSpPr txBox="1"/>
          <p:nvPr/>
        </p:nvSpPr>
        <p:spPr>
          <a:xfrm>
            <a:off x="8140457" y="1584386"/>
            <a:ext cx="437075" cy="307777"/>
          </a:xfrm>
          <a:prstGeom prst="rect">
            <a:avLst/>
          </a:prstGeom>
          <a:noFill/>
        </p:spPr>
        <p:txBody>
          <a:bodyPr wrap="square" rtlCol="0">
            <a:spAutoFit/>
          </a:bodyPr>
          <a:lstStyle/>
          <a:p>
            <a:pPr algn="ctr"/>
            <a:r>
              <a:rPr lang="en-GB" sz="1400" dirty="0">
                <a:latin typeface="Comic Sans MS" panose="030F0702030302020204" pitchFamily="66" charset="0"/>
              </a:rPr>
              <a:t>4</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39" name="TextBox 38"/>
          <p:cNvSpPr txBox="1"/>
          <p:nvPr/>
        </p:nvSpPr>
        <p:spPr>
          <a:xfrm>
            <a:off x="6929884" y="1529751"/>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40" name="TextBox 39"/>
          <p:cNvSpPr txBox="1"/>
          <p:nvPr/>
        </p:nvSpPr>
        <p:spPr>
          <a:xfrm>
            <a:off x="7732141" y="1529752"/>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43" name="TextBox 42"/>
          <p:cNvSpPr txBox="1"/>
          <p:nvPr/>
        </p:nvSpPr>
        <p:spPr>
          <a:xfrm>
            <a:off x="4925683" y="1940944"/>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44" name="TextBox 43"/>
          <p:cNvSpPr txBox="1"/>
          <p:nvPr/>
        </p:nvSpPr>
        <p:spPr>
          <a:xfrm>
            <a:off x="5336875" y="1886309"/>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4</a:t>
            </a:r>
          </a:p>
        </p:txBody>
      </p:sp>
      <p:sp>
        <p:nvSpPr>
          <p:cNvPr id="45" name="TextBox 44"/>
          <p:cNvSpPr txBox="1"/>
          <p:nvPr/>
        </p:nvSpPr>
        <p:spPr>
          <a:xfrm>
            <a:off x="5739441" y="1883433"/>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46" name="TextBox 45"/>
          <p:cNvSpPr txBox="1"/>
          <p:nvPr/>
        </p:nvSpPr>
        <p:spPr>
          <a:xfrm>
            <a:off x="6124756" y="1897811"/>
            <a:ext cx="379562"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4</a:t>
            </a:r>
          </a:p>
        </p:txBody>
      </p:sp>
      <p:sp>
        <p:nvSpPr>
          <p:cNvPr id="47" name="TextBox 46"/>
          <p:cNvSpPr txBox="1"/>
          <p:nvPr/>
        </p:nvSpPr>
        <p:spPr>
          <a:xfrm>
            <a:off x="7329577" y="1894935"/>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48" name="TextBox 47"/>
          <p:cNvSpPr txBox="1"/>
          <p:nvPr/>
        </p:nvSpPr>
        <p:spPr>
          <a:xfrm>
            <a:off x="6921260" y="1900686"/>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4</a:t>
            </a:r>
          </a:p>
        </p:txBody>
      </p:sp>
      <p:sp>
        <p:nvSpPr>
          <p:cNvPr id="49" name="TextBox 48"/>
          <p:cNvSpPr txBox="1"/>
          <p:nvPr/>
        </p:nvSpPr>
        <p:spPr>
          <a:xfrm>
            <a:off x="7737894" y="1906437"/>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4</a:t>
            </a:r>
          </a:p>
        </p:txBody>
      </p:sp>
      <p:sp>
        <p:nvSpPr>
          <p:cNvPr id="50" name="TextBox 49"/>
          <p:cNvSpPr txBox="1"/>
          <p:nvPr/>
        </p:nvSpPr>
        <p:spPr>
          <a:xfrm>
            <a:off x="6576202" y="1926565"/>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56" name="TextBox 55"/>
          <p:cNvSpPr txBox="1"/>
          <p:nvPr/>
        </p:nvSpPr>
        <p:spPr>
          <a:xfrm>
            <a:off x="4931435" y="2317631"/>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a:t>
            </a:r>
          </a:p>
        </p:txBody>
      </p:sp>
      <p:sp>
        <p:nvSpPr>
          <p:cNvPr id="57" name="TextBox 56"/>
          <p:cNvSpPr txBox="1"/>
          <p:nvPr/>
        </p:nvSpPr>
        <p:spPr>
          <a:xfrm>
            <a:off x="5342627" y="2323382"/>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58" name="TextBox 57"/>
          <p:cNvSpPr txBox="1"/>
          <p:nvPr/>
        </p:nvSpPr>
        <p:spPr>
          <a:xfrm>
            <a:off x="5745193" y="233775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t>
            </a:r>
          </a:p>
        </p:txBody>
      </p:sp>
      <p:sp>
        <p:nvSpPr>
          <p:cNvPr id="59" name="TextBox 58"/>
          <p:cNvSpPr txBox="1"/>
          <p:nvPr/>
        </p:nvSpPr>
        <p:spPr>
          <a:xfrm>
            <a:off x="6147759" y="2326256"/>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60" name="TextBox 59"/>
          <p:cNvSpPr txBox="1"/>
          <p:nvPr/>
        </p:nvSpPr>
        <p:spPr>
          <a:xfrm>
            <a:off x="6567577" y="233200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a:t>
            </a:r>
          </a:p>
        </p:txBody>
      </p:sp>
      <p:sp>
        <p:nvSpPr>
          <p:cNvPr id="61" name="TextBox 60"/>
          <p:cNvSpPr txBox="1"/>
          <p:nvPr/>
        </p:nvSpPr>
        <p:spPr>
          <a:xfrm>
            <a:off x="7381336" y="233488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t>
            </a:r>
          </a:p>
        </p:txBody>
      </p:sp>
      <p:sp>
        <p:nvSpPr>
          <p:cNvPr id="62" name="TextBox 61"/>
          <p:cNvSpPr txBox="1"/>
          <p:nvPr/>
        </p:nvSpPr>
        <p:spPr>
          <a:xfrm>
            <a:off x="8200846" y="2326257"/>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a:t>
            </a:r>
          </a:p>
        </p:txBody>
      </p:sp>
      <p:sp>
        <p:nvSpPr>
          <p:cNvPr id="65" name="TextBox 64"/>
          <p:cNvSpPr txBox="1"/>
          <p:nvPr/>
        </p:nvSpPr>
        <p:spPr>
          <a:xfrm>
            <a:off x="6978771" y="2329133"/>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66" name="TextBox 65"/>
          <p:cNvSpPr txBox="1"/>
          <p:nvPr/>
        </p:nvSpPr>
        <p:spPr>
          <a:xfrm>
            <a:off x="7783903" y="2332007"/>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69" name="TextBox 68"/>
          <p:cNvSpPr txBox="1"/>
          <p:nvPr/>
        </p:nvSpPr>
        <p:spPr>
          <a:xfrm>
            <a:off x="8134707" y="1949570"/>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55" name="Rectangle 54"/>
          <p:cNvSpPr/>
          <p:nvPr/>
        </p:nvSpPr>
        <p:spPr>
          <a:xfrm>
            <a:off x="4891178" y="2294627"/>
            <a:ext cx="828135"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6113253" y="2291751"/>
            <a:ext cx="1227826"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7758023" y="2297502"/>
            <a:ext cx="816634"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7" name="Group 66"/>
          <p:cNvGrpSpPr>
            <a:grpSpLocks noChangeAspect="1"/>
          </p:cNvGrpSpPr>
          <p:nvPr/>
        </p:nvGrpSpPr>
        <p:grpSpPr>
          <a:xfrm>
            <a:off x="4330460" y="3146398"/>
            <a:ext cx="4510197" cy="3090500"/>
            <a:chOff x="457200" y="2743200"/>
            <a:chExt cx="5115400" cy="3505200"/>
          </a:xfrm>
        </p:grpSpPr>
        <p:pic>
          <p:nvPicPr>
            <p:cNvPr id="6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23" t="14863" r="3359" b="5978"/>
            <a:stretch/>
          </p:blipFill>
          <p:spPr bwMode="auto">
            <a:xfrm>
              <a:off x="457200" y="2743200"/>
              <a:ext cx="51154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0" name="Straight Connector 69"/>
            <p:cNvCxnSpPr/>
            <p:nvPr/>
          </p:nvCxnSpPr>
          <p:spPr>
            <a:xfrm flipV="1">
              <a:off x="2766060" y="4293870"/>
              <a:ext cx="491490" cy="4724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6" name="Straight Arrow Connector 85"/>
          <p:cNvCxnSpPr/>
          <p:nvPr/>
        </p:nvCxnSpPr>
        <p:spPr>
          <a:xfrm flipV="1">
            <a:off x="6584693" y="3118448"/>
            <a:ext cx="0" cy="3048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8539347" y="4702180"/>
            <a:ext cx="604653" cy="276999"/>
          </a:xfrm>
          <a:prstGeom prst="rect">
            <a:avLst/>
          </a:prstGeom>
          <a:noFill/>
        </p:spPr>
        <p:txBody>
          <a:bodyPr wrap="none" rtlCol="0">
            <a:spAutoFit/>
          </a:bodyPr>
          <a:lstStyle/>
          <a:p>
            <a:r>
              <a:rPr lang="en-US" sz="1200" b="1" dirty="0">
                <a:latin typeface="Comic Sans MS" panose="030F0702030302020204" pitchFamily="66" charset="0"/>
              </a:rPr>
              <a:t>0, 2</a:t>
            </a:r>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88" name="TextBox 87"/>
          <p:cNvSpPr txBox="1"/>
          <p:nvPr/>
        </p:nvSpPr>
        <p:spPr>
          <a:xfrm>
            <a:off x="6412581" y="2699545"/>
            <a:ext cx="321624" cy="461665"/>
          </a:xfrm>
          <a:prstGeom prst="rect">
            <a:avLst/>
          </a:prstGeom>
          <a:noFill/>
        </p:spPr>
        <p:txBody>
          <a:bodyPr wrap="square" rtlCol="0">
            <a:spAutoFit/>
          </a:bodyPr>
          <a:lstStyle/>
          <a:p>
            <a:pPr algn="ct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89" name="TextBox 88"/>
          <p:cNvSpPr txBox="1"/>
          <p:nvPr/>
        </p:nvSpPr>
        <p:spPr>
          <a:xfrm>
            <a:off x="4139950" y="4581185"/>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90" name="TextBox 89"/>
          <p:cNvSpPr txBox="1"/>
          <p:nvPr/>
        </p:nvSpPr>
        <p:spPr>
          <a:xfrm>
            <a:off x="6366347" y="6173114"/>
            <a:ext cx="442357" cy="461665"/>
          </a:xfrm>
          <a:prstGeom prst="rect">
            <a:avLst/>
          </a:prstGeom>
          <a:noFill/>
        </p:spPr>
        <p:txBody>
          <a:bodyPr wrap="square" rtlCol="0">
            <a:spAutoFit/>
          </a:bodyPr>
          <a:lstStyle/>
          <a:p>
            <a:pPr algn="ctr"/>
            <a:r>
              <a:rPr lang="en-US" sz="1200" b="1" u="sng" dirty="0">
                <a:latin typeface="Comic Sans MS" panose="030F0702030302020204" pitchFamily="66" charset="0"/>
              </a:rPr>
              <a:t>3</a:t>
            </a: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cxnSp>
        <p:nvCxnSpPr>
          <p:cNvPr id="91" name="Straight Arrow Connector 90"/>
          <p:cNvCxnSpPr/>
          <p:nvPr/>
        </p:nvCxnSpPr>
        <p:spPr>
          <a:xfrm>
            <a:off x="4384957" y="4717210"/>
            <a:ext cx="4439866" cy="1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8116329" y="4471941"/>
            <a:ext cx="269626"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a</a:t>
            </a:r>
          </a:p>
        </p:txBody>
      </p:sp>
      <p:grpSp>
        <p:nvGrpSpPr>
          <p:cNvPr id="72" name="Group 71"/>
          <p:cNvGrpSpPr/>
          <p:nvPr/>
        </p:nvGrpSpPr>
        <p:grpSpPr>
          <a:xfrm>
            <a:off x="8014593" y="4647621"/>
            <a:ext cx="152400" cy="152400"/>
            <a:chOff x="4038600" y="1371600"/>
            <a:chExt cx="152400" cy="152400"/>
          </a:xfrm>
        </p:grpSpPr>
        <p:cxnSp>
          <p:nvCxnSpPr>
            <p:cNvPr id="76" name="Straight Connector 75"/>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8" name="TextBox 77"/>
          <p:cNvSpPr txBox="1"/>
          <p:nvPr/>
        </p:nvSpPr>
        <p:spPr>
          <a:xfrm>
            <a:off x="4826790" y="4408681"/>
            <a:ext cx="269626"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a</a:t>
            </a:r>
          </a:p>
        </p:txBody>
      </p:sp>
      <p:grpSp>
        <p:nvGrpSpPr>
          <p:cNvPr id="79" name="Group 78"/>
          <p:cNvGrpSpPr/>
          <p:nvPr/>
        </p:nvGrpSpPr>
        <p:grpSpPr>
          <a:xfrm>
            <a:off x="4992472" y="4653373"/>
            <a:ext cx="152400" cy="152400"/>
            <a:chOff x="4038600" y="1371600"/>
            <a:chExt cx="152400" cy="152400"/>
          </a:xfrm>
        </p:grpSpPr>
        <p:cxnSp>
          <p:nvCxnSpPr>
            <p:cNvPr id="80" name="Straight Connector 79"/>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6507845" y="4650498"/>
            <a:ext cx="152400" cy="152400"/>
            <a:chOff x="4038600" y="1371600"/>
            <a:chExt cx="152400" cy="152400"/>
          </a:xfrm>
        </p:grpSpPr>
        <p:cxnSp>
          <p:nvCxnSpPr>
            <p:cNvPr id="83" name="Straight Connector 82"/>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5" name="TextBox 84"/>
          <p:cNvSpPr txBox="1"/>
          <p:nvPr/>
        </p:nvSpPr>
        <p:spPr>
          <a:xfrm>
            <a:off x="6518509" y="4785367"/>
            <a:ext cx="279244"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0</a:t>
            </a:r>
          </a:p>
        </p:txBody>
      </p:sp>
      <p:sp>
        <p:nvSpPr>
          <p:cNvPr id="18" name="TextBox 17"/>
          <p:cNvSpPr txBox="1"/>
          <p:nvPr/>
        </p:nvSpPr>
        <p:spPr>
          <a:xfrm>
            <a:off x="3933647" y="2717321"/>
            <a:ext cx="1940944" cy="769441"/>
          </a:xfrm>
          <a:prstGeom prst="rect">
            <a:avLst/>
          </a:prstGeom>
          <a:noFill/>
        </p:spPr>
        <p:txBody>
          <a:bodyPr wrap="square" rtlCol="0">
            <a:spAutoFit/>
          </a:bodyPr>
          <a:lstStyle/>
          <a:p>
            <a:pPr algn="ctr"/>
            <a:r>
              <a:rPr lang="en-GB" sz="1100" dirty="0">
                <a:solidFill>
                  <a:srgbClr val="0000FF"/>
                </a:solidFill>
                <a:latin typeface="Comic Sans MS" panose="030F0702030302020204" pitchFamily="66" charset="0"/>
              </a:rPr>
              <a:t>Curve starts at ‘a’</a:t>
            </a:r>
          </a:p>
          <a:p>
            <a:pPr algn="ctr"/>
            <a:r>
              <a:rPr lang="en-GB" sz="1100" dirty="0">
                <a:solidFill>
                  <a:srgbClr val="0000FF"/>
                </a:solidFill>
                <a:latin typeface="Comic Sans MS" panose="030F0702030302020204" pitchFamily="66" charset="0"/>
                <a:sym typeface="Wingdings" panose="05000000000000000000" pitchFamily="2" charset="2"/>
              </a:rPr>
              <a:t> As we increase the angle, the distance moves to 0 by </a:t>
            </a:r>
            <a:r>
              <a:rPr lang="el-GR" sz="1100" baseline="30000" dirty="0">
                <a:solidFill>
                  <a:srgbClr val="0000FF"/>
                </a:solidFill>
                <a:latin typeface="Comic Sans MS" panose="030F0702030302020204" pitchFamily="66" charset="0"/>
                <a:sym typeface="Wingdings" panose="05000000000000000000" pitchFamily="2" charset="2"/>
              </a:rPr>
              <a:t>π</a:t>
            </a:r>
            <a:r>
              <a:rPr lang="en-GB" sz="1100" dirty="0">
                <a:solidFill>
                  <a:srgbClr val="0000FF"/>
                </a:solidFill>
                <a:latin typeface="Comic Sans MS" panose="030F0702030302020204" pitchFamily="66" charset="0"/>
                <a:sym typeface="Wingdings" panose="05000000000000000000" pitchFamily="2" charset="2"/>
              </a:rPr>
              <a:t>/</a:t>
            </a:r>
            <a:r>
              <a:rPr lang="en-GB" sz="1100" baseline="-25000" dirty="0">
                <a:solidFill>
                  <a:srgbClr val="0000FF"/>
                </a:solidFill>
                <a:latin typeface="Comic Sans MS" panose="030F0702030302020204" pitchFamily="66" charset="0"/>
                <a:sym typeface="Wingdings" panose="05000000000000000000" pitchFamily="2" charset="2"/>
              </a:rPr>
              <a:t>4</a:t>
            </a:r>
            <a:r>
              <a:rPr lang="en-GB" sz="1100" dirty="0">
                <a:solidFill>
                  <a:srgbClr val="0000FF"/>
                </a:solidFill>
                <a:latin typeface="Comic Sans MS" panose="030F0702030302020204" pitchFamily="66" charset="0"/>
                <a:sym typeface="Wingdings" panose="05000000000000000000" pitchFamily="2" charset="2"/>
              </a:rPr>
              <a:t> radians</a:t>
            </a:r>
            <a:endParaRPr lang="en-GB" sz="1100" dirty="0">
              <a:solidFill>
                <a:srgbClr val="0000FF"/>
              </a:solidFill>
              <a:latin typeface="Comic Sans MS" panose="030F0702030302020204" pitchFamily="66" charset="0"/>
            </a:endParaRPr>
          </a:p>
        </p:txBody>
      </p:sp>
      <p:sp>
        <p:nvSpPr>
          <p:cNvPr id="92" name="TextBox 91"/>
          <p:cNvSpPr txBox="1"/>
          <p:nvPr/>
        </p:nvSpPr>
        <p:spPr>
          <a:xfrm>
            <a:off x="6630839" y="2723072"/>
            <a:ext cx="1940944" cy="769441"/>
          </a:xfrm>
          <a:prstGeom prst="rect">
            <a:avLst/>
          </a:prstGeom>
          <a:noFill/>
        </p:spPr>
        <p:txBody>
          <a:bodyPr wrap="square" rtlCol="0">
            <a:spAutoFit/>
          </a:bodyPr>
          <a:lstStyle/>
          <a:p>
            <a:pPr algn="ctr"/>
            <a:r>
              <a:rPr lang="en-GB" sz="1100" dirty="0">
                <a:solidFill>
                  <a:srgbClr val="0000FF"/>
                </a:solidFill>
                <a:latin typeface="Comic Sans MS" panose="030F0702030302020204" pitchFamily="66" charset="0"/>
              </a:rPr>
              <a:t>From </a:t>
            </a:r>
            <a:r>
              <a:rPr lang="en-GB" sz="1100" baseline="30000" dirty="0">
                <a:solidFill>
                  <a:srgbClr val="0000FF"/>
                </a:solidFill>
                <a:latin typeface="Comic Sans MS" panose="030F0702030302020204" pitchFamily="66" charset="0"/>
              </a:rPr>
              <a:t>3</a:t>
            </a:r>
            <a:r>
              <a:rPr lang="el-GR" sz="1100" baseline="30000" dirty="0">
                <a:solidFill>
                  <a:srgbClr val="0000FF"/>
                </a:solidFill>
                <a:latin typeface="Comic Sans MS" panose="030F0702030302020204" pitchFamily="66" charset="0"/>
              </a:rPr>
              <a:t>π</a:t>
            </a:r>
            <a:r>
              <a:rPr lang="en-GB" sz="1100" dirty="0">
                <a:solidFill>
                  <a:srgbClr val="0000FF"/>
                </a:solidFill>
                <a:latin typeface="Comic Sans MS" panose="030F0702030302020204" pitchFamily="66" charset="0"/>
              </a:rPr>
              <a:t>/</a:t>
            </a:r>
            <a:r>
              <a:rPr lang="en-GB" sz="1100" baseline="-25000" dirty="0">
                <a:solidFill>
                  <a:srgbClr val="0000FF"/>
                </a:solidFill>
                <a:latin typeface="Comic Sans MS" panose="030F0702030302020204" pitchFamily="66" charset="0"/>
              </a:rPr>
              <a:t>4</a:t>
            </a:r>
            <a:r>
              <a:rPr lang="en-GB" sz="1100" dirty="0">
                <a:solidFill>
                  <a:srgbClr val="0000FF"/>
                </a:solidFill>
                <a:latin typeface="Comic Sans MS" panose="030F0702030302020204" pitchFamily="66" charset="0"/>
              </a:rPr>
              <a:t> radians, the curve increases out a distance of ‘a’, after </a:t>
            </a:r>
            <a:r>
              <a:rPr lang="el-GR" sz="1100" dirty="0">
                <a:solidFill>
                  <a:srgbClr val="0000FF"/>
                </a:solidFill>
                <a:latin typeface="Comic Sans MS" panose="030F0702030302020204" pitchFamily="66" charset="0"/>
              </a:rPr>
              <a:t>π</a:t>
            </a:r>
            <a:r>
              <a:rPr lang="en-GB" sz="1100" dirty="0">
                <a:solidFill>
                  <a:srgbClr val="0000FF"/>
                </a:solidFill>
                <a:latin typeface="Comic Sans MS" panose="030F0702030302020204" pitchFamily="66" charset="0"/>
              </a:rPr>
              <a:t> radians, then comes back</a:t>
            </a:r>
          </a:p>
        </p:txBody>
      </p:sp>
      <p:sp>
        <p:nvSpPr>
          <p:cNvPr id="93" name="TextBox 92"/>
          <p:cNvSpPr txBox="1"/>
          <p:nvPr/>
        </p:nvSpPr>
        <p:spPr>
          <a:xfrm>
            <a:off x="7125418" y="2711570"/>
            <a:ext cx="1940944" cy="938719"/>
          </a:xfrm>
          <a:prstGeom prst="rect">
            <a:avLst/>
          </a:prstGeom>
          <a:noFill/>
        </p:spPr>
        <p:txBody>
          <a:bodyPr wrap="square" rtlCol="0">
            <a:spAutoFit/>
          </a:bodyPr>
          <a:lstStyle/>
          <a:p>
            <a:pPr algn="ctr"/>
            <a:r>
              <a:rPr lang="en-GB" sz="1100" dirty="0">
                <a:solidFill>
                  <a:srgbClr val="0000FF"/>
                </a:solidFill>
                <a:latin typeface="Comic Sans MS" panose="030F0702030302020204" pitchFamily="66" charset="0"/>
              </a:rPr>
              <a:t>The curve then moves out again after </a:t>
            </a:r>
            <a:r>
              <a:rPr lang="en-GB" sz="1100" baseline="30000" dirty="0">
                <a:solidFill>
                  <a:srgbClr val="0000FF"/>
                </a:solidFill>
                <a:latin typeface="Comic Sans MS" panose="030F0702030302020204" pitchFamily="66" charset="0"/>
              </a:rPr>
              <a:t>7</a:t>
            </a:r>
            <a:r>
              <a:rPr lang="el-GR" sz="1100" baseline="30000" dirty="0">
                <a:solidFill>
                  <a:srgbClr val="0000FF"/>
                </a:solidFill>
                <a:latin typeface="Comic Sans MS" panose="030F0702030302020204" pitchFamily="66" charset="0"/>
              </a:rPr>
              <a:t>π</a:t>
            </a:r>
            <a:r>
              <a:rPr lang="en-GB" sz="1100" dirty="0">
                <a:solidFill>
                  <a:srgbClr val="0000FF"/>
                </a:solidFill>
                <a:latin typeface="Comic Sans MS" panose="030F0702030302020204" pitchFamily="66" charset="0"/>
              </a:rPr>
              <a:t>/</a:t>
            </a:r>
            <a:r>
              <a:rPr lang="en-GB" sz="1100" baseline="-25000" dirty="0">
                <a:solidFill>
                  <a:srgbClr val="0000FF"/>
                </a:solidFill>
                <a:latin typeface="Comic Sans MS" panose="030F0702030302020204" pitchFamily="66" charset="0"/>
              </a:rPr>
              <a:t>4</a:t>
            </a:r>
            <a:r>
              <a:rPr lang="en-GB" sz="1100" dirty="0">
                <a:solidFill>
                  <a:srgbClr val="0000FF"/>
                </a:solidFill>
                <a:latin typeface="Comic Sans MS" panose="030F0702030302020204" pitchFamily="66" charset="0"/>
              </a:rPr>
              <a:t> radians until it is at a distance ‘a’ once more, after a complete turn (2</a:t>
            </a:r>
            <a:r>
              <a:rPr lang="el-GR" sz="1100" dirty="0">
                <a:solidFill>
                  <a:srgbClr val="0000FF"/>
                </a:solidFill>
                <a:latin typeface="Comic Sans MS" panose="030F0702030302020204" pitchFamily="66" charset="0"/>
              </a:rPr>
              <a:t>π</a:t>
            </a:r>
            <a:r>
              <a:rPr lang="en-GB" sz="1100" dirty="0">
                <a:solidFill>
                  <a:srgbClr val="0000FF"/>
                </a:solidFill>
                <a:latin typeface="Comic Sans MS" panose="030F0702030302020204" pitchFamily="66" charset="0"/>
              </a:rPr>
              <a:t>)</a:t>
            </a:r>
          </a:p>
        </p:txBody>
      </p:sp>
      <p:sp>
        <p:nvSpPr>
          <p:cNvPr id="94" name="タイトル 1">
            <a:extLst>
              <a:ext uri="{FF2B5EF4-FFF2-40B4-BE49-F238E27FC236}">
                <a16:creationId xmlns:a16="http://schemas.microsoft.com/office/drawing/2014/main" id="{E353584F-9DEA-4DFC-8B2B-73C26BDF296E}"/>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95" name="テキスト ボックス 94">
            <a:extLst>
              <a:ext uri="{FF2B5EF4-FFF2-40B4-BE49-F238E27FC236}">
                <a16:creationId xmlns:a16="http://schemas.microsoft.com/office/drawing/2014/main" id="{1B96A345-629D-415B-9E9E-E5D135F0F4B1}"/>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416078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linds(horizontal)">
                                      <p:cBhvr>
                                        <p:cTn id="7" dur="500"/>
                                        <p:tgtEl>
                                          <p:spTgt spid="86"/>
                                        </p:tgtEl>
                                      </p:cBhvr>
                                    </p:animEffect>
                                  </p:childTnLst>
                                </p:cTn>
                              </p:par>
                              <p:par>
                                <p:cTn id="8" presetID="3" presetClass="entr" presetSubtype="5" fill="hold"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blinds(vertical)">
                                      <p:cBhvr>
                                        <p:cTn id="10" dur="500"/>
                                        <p:tgtEl>
                                          <p:spTgt spid="9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blinds(horizontal)">
                                      <p:cBhvr>
                                        <p:cTn id="13" dur="500"/>
                                        <p:tgtEl>
                                          <p:spTgt spid="8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blinds(horizontal)">
                                      <p:cBhvr>
                                        <p:cTn id="16" dur="500"/>
                                        <p:tgtEl>
                                          <p:spTgt spid="8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blinds(horizontal)">
                                      <p:cBhvr>
                                        <p:cTn id="19" dur="500"/>
                                        <p:tgtEl>
                                          <p:spTgt spid="9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blinds(horizontal)">
                                      <p:cBhvr>
                                        <p:cTn id="22" dur="500"/>
                                        <p:tgtEl>
                                          <p:spTgt spid="8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linds(horizontal)">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blinds(horizontal)">
                                      <p:cBhvr>
                                        <p:cTn id="37" dur="500"/>
                                        <p:tgtEl>
                                          <p:spTgt spid="7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blinds(horizontal)">
                                      <p:cBhvr>
                                        <p:cTn id="40" dur="500"/>
                                        <p:tgtEl>
                                          <p:spTgt spid="7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blinds(horizontal)">
                                      <p:cBhvr>
                                        <p:cTn id="45" dur="500"/>
                                        <p:tgtEl>
                                          <p:spTgt spid="85"/>
                                        </p:tgtEl>
                                      </p:cBhvr>
                                    </p:animEffect>
                                  </p:childTnLst>
                                </p:cTn>
                              </p:par>
                              <p:par>
                                <p:cTn id="46" presetID="3" presetClass="entr" presetSubtype="10" fill="hold" nodeType="with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blinds(horizontal)">
                                      <p:cBhvr>
                                        <p:cTn id="48" dur="500"/>
                                        <p:tgtEl>
                                          <p:spTgt spid="8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1" nodeType="clickEffect">
                                  <p:stCondLst>
                                    <p:cond delay="0"/>
                                  </p:stCondLst>
                                  <p:childTnLst>
                                    <p:animEffect transition="out" filter="blinds(horizontal)">
                                      <p:cBhvr>
                                        <p:cTn id="52" dur="500"/>
                                        <p:tgtEl>
                                          <p:spTgt spid="55"/>
                                        </p:tgtEl>
                                      </p:cBhvr>
                                    </p:animEffect>
                                    <p:set>
                                      <p:cBhvr>
                                        <p:cTn id="53" dur="1" fill="hold">
                                          <p:stCondLst>
                                            <p:cond delay="499"/>
                                          </p:stCondLst>
                                        </p:cTn>
                                        <p:tgtEl>
                                          <p:spTgt spid="55"/>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18"/>
                                        </p:tgtEl>
                                      </p:cBhvr>
                                    </p:animEffect>
                                    <p:set>
                                      <p:cBhvr>
                                        <p:cTn id="56" dur="1" fill="hold">
                                          <p:stCondLst>
                                            <p:cond delay="499"/>
                                          </p:stCondLst>
                                        </p:cTn>
                                        <p:tgtEl>
                                          <p:spTgt spid="1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blinds(horizontal)">
                                      <p:cBhvr>
                                        <p:cTn id="61" dur="500"/>
                                        <p:tgtEl>
                                          <p:spTgt spid="63"/>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blinds(horizontal)">
                                      <p:cBhvr>
                                        <p:cTn id="66" dur="500"/>
                                        <p:tgtEl>
                                          <p:spTgt spid="9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blinds(horizontal)">
                                      <p:cBhvr>
                                        <p:cTn id="71" dur="500"/>
                                        <p:tgtEl>
                                          <p:spTgt spid="79"/>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78"/>
                                        </p:tgtEl>
                                        <p:attrNameLst>
                                          <p:attrName>style.visibility</p:attrName>
                                        </p:attrNameLst>
                                      </p:cBhvr>
                                      <p:to>
                                        <p:strVal val="visible"/>
                                      </p:to>
                                    </p:set>
                                    <p:animEffect transition="in" filter="blinds(horizontal)">
                                      <p:cBhvr>
                                        <p:cTn id="74" dur="500"/>
                                        <p:tgtEl>
                                          <p:spTgt spid="78"/>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xit" presetSubtype="10" fill="hold" grpId="1" nodeType="clickEffect">
                                  <p:stCondLst>
                                    <p:cond delay="0"/>
                                  </p:stCondLst>
                                  <p:childTnLst>
                                    <p:animEffect transition="out" filter="blinds(horizontal)">
                                      <p:cBhvr>
                                        <p:cTn id="78" dur="500"/>
                                        <p:tgtEl>
                                          <p:spTgt spid="63"/>
                                        </p:tgtEl>
                                      </p:cBhvr>
                                    </p:animEffect>
                                    <p:set>
                                      <p:cBhvr>
                                        <p:cTn id="79" dur="1" fill="hold">
                                          <p:stCondLst>
                                            <p:cond delay="499"/>
                                          </p:stCondLst>
                                        </p:cTn>
                                        <p:tgtEl>
                                          <p:spTgt spid="63"/>
                                        </p:tgtEl>
                                        <p:attrNameLst>
                                          <p:attrName>style.visibility</p:attrName>
                                        </p:attrNameLst>
                                      </p:cBhvr>
                                      <p:to>
                                        <p:strVal val="hidden"/>
                                      </p:to>
                                    </p:set>
                                  </p:childTnLst>
                                </p:cTn>
                              </p:par>
                              <p:par>
                                <p:cTn id="80" presetID="3" presetClass="exit" presetSubtype="10" fill="hold" grpId="1" nodeType="withEffect">
                                  <p:stCondLst>
                                    <p:cond delay="0"/>
                                  </p:stCondLst>
                                  <p:childTnLst>
                                    <p:animEffect transition="out" filter="blinds(horizontal)">
                                      <p:cBhvr>
                                        <p:cTn id="81" dur="500"/>
                                        <p:tgtEl>
                                          <p:spTgt spid="92"/>
                                        </p:tgtEl>
                                      </p:cBhvr>
                                    </p:animEffect>
                                    <p:set>
                                      <p:cBhvr>
                                        <p:cTn id="82" dur="1" fill="hold">
                                          <p:stCondLst>
                                            <p:cond delay="499"/>
                                          </p:stCondLst>
                                        </p:cTn>
                                        <p:tgtEl>
                                          <p:spTgt spid="9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blinds(horizontal)">
                                      <p:cBhvr>
                                        <p:cTn id="87" dur="500"/>
                                        <p:tgtEl>
                                          <p:spTgt spid="64"/>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93"/>
                                        </p:tgtEl>
                                        <p:attrNameLst>
                                          <p:attrName>style.visibility</p:attrName>
                                        </p:attrNameLst>
                                      </p:cBhvr>
                                      <p:to>
                                        <p:strVal val="visible"/>
                                      </p:to>
                                    </p:set>
                                    <p:animEffect transition="in" filter="blinds(horizontal)">
                                      <p:cBhvr>
                                        <p:cTn id="92" dur="500"/>
                                        <p:tgtEl>
                                          <p:spTgt spid="93"/>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xit" presetSubtype="10" fill="hold" grpId="1" nodeType="clickEffect">
                                  <p:stCondLst>
                                    <p:cond delay="0"/>
                                  </p:stCondLst>
                                  <p:childTnLst>
                                    <p:animEffect transition="out" filter="blinds(horizontal)">
                                      <p:cBhvr>
                                        <p:cTn id="96" dur="500"/>
                                        <p:tgtEl>
                                          <p:spTgt spid="64"/>
                                        </p:tgtEl>
                                      </p:cBhvr>
                                    </p:animEffect>
                                    <p:set>
                                      <p:cBhvr>
                                        <p:cTn id="97" dur="1" fill="hold">
                                          <p:stCondLst>
                                            <p:cond delay="499"/>
                                          </p:stCondLst>
                                        </p:cTn>
                                        <p:tgtEl>
                                          <p:spTgt spid="64"/>
                                        </p:tgtEl>
                                        <p:attrNameLst>
                                          <p:attrName>style.visibility</p:attrName>
                                        </p:attrNameLst>
                                      </p:cBhvr>
                                      <p:to>
                                        <p:strVal val="hidden"/>
                                      </p:to>
                                    </p:set>
                                  </p:childTnLst>
                                </p:cTn>
                              </p:par>
                              <p:par>
                                <p:cTn id="98" presetID="3" presetClass="exit" presetSubtype="10" fill="hold" grpId="1" nodeType="withEffect">
                                  <p:stCondLst>
                                    <p:cond delay="0"/>
                                  </p:stCondLst>
                                  <p:childTnLst>
                                    <p:animEffect transition="out" filter="blinds(horizontal)">
                                      <p:cBhvr>
                                        <p:cTn id="99" dur="500"/>
                                        <p:tgtEl>
                                          <p:spTgt spid="93"/>
                                        </p:tgtEl>
                                      </p:cBhvr>
                                    </p:animEffect>
                                    <p:set>
                                      <p:cBhvr>
                                        <p:cTn id="100" dur="1" fill="hold">
                                          <p:stCondLst>
                                            <p:cond delay="499"/>
                                          </p:stCondLst>
                                        </p:cTn>
                                        <p:tgtEl>
                                          <p:spTgt spid="9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3" presetClass="exit" presetSubtype="10" fill="hold" nodeType="clickEffect">
                                  <p:stCondLst>
                                    <p:cond delay="0"/>
                                  </p:stCondLst>
                                  <p:childTnLst>
                                    <p:animEffect transition="out" filter="blinds(horizontal)">
                                      <p:cBhvr>
                                        <p:cTn id="104" dur="500"/>
                                        <p:tgtEl>
                                          <p:spTgt spid="86"/>
                                        </p:tgtEl>
                                      </p:cBhvr>
                                    </p:animEffect>
                                    <p:set>
                                      <p:cBhvr>
                                        <p:cTn id="105" dur="1" fill="hold">
                                          <p:stCondLst>
                                            <p:cond delay="499"/>
                                          </p:stCondLst>
                                        </p:cTn>
                                        <p:tgtEl>
                                          <p:spTgt spid="86"/>
                                        </p:tgtEl>
                                        <p:attrNameLst>
                                          <p:attrName>style.visibility</p:attrName>
                                        </p:attrNameLst>
                                      </p:cBhvr>
                                      <p:to>
                                        <p:strVal val="hidden"/>
                                      </p:to>
                                    </p:set>
                                  </p:childTnLst>
                                </p:cTn>
                              </p:par>
                              <p:par>
                                <p:cTn id="106" presetID="3" presetClass="exit" presetSubtype="10" fill="hold" nodeType="withEffect">
                                  <p:stCondLst>
                                    <p:cond delay="0"/>
                                  </p:stCondLst>
                                  <p:childTnLst>
                                    <p:animEffect transition="out" filter="blinds(horizontal)">
                                      <p:cBhvr>
                                        <p:cTn id="107" dur="500"/>
                                        <p:tgtEl>
                                          <p:spTgt spid="91"/>
                                        </p:tgtEl>
                                      </p:cBhvr>
                                    </p:animEffect>
                                    <p:set>
                                      <p:cBhvr>
                                        <p:cTn id="108" dur="1" fill="hold">
                                          <p:stCondLst>
                                            <p:cond delay="499"/>
                                          </p:stCondLst>
                                        </p:cTn>
                                        <p:tgtEl>
                                          <p:spTgt spid="91"/>
                                        </p:tgtEl>
                                        <p:attrNameLst>
                                          <p:attrName>style.visibility</p:attrName>
                                        </p:attrNameLst>
                                      </p:cBhvr>
                                      <p:to>
                                        <p:strVal val="hidden"/>
                                      </p:to>
                                    </p:set>
                                  </p:childTnLst>
                                </p:cTn>
                              </p:par>
                              <p:par>
                                <p:cTn id="109" presetID="3" presetClass="entr" presetSubtype="10" fill="hold" nodeType="withEffect">
                                  <p:stCondLst>
                                    <p:cond delay="0"/>
                                  </p:stCondLst>
                                  <p:childTnLst>
                                    <p:set>
                                      <p:cBhvr>
                                        <p:cTn id="110" dur="1" fill="hold">
                                          <p:stCondLst>
                                            <p:cond delay="0"/>
                                          </p:stCondLst>
                                        </p:cTn>
                                        <p:tgtEl>
                                          <p:spTgt spid="67"/>
                                        </p:tgtEl>
                                        <p:attrNameLst>
                                          <p:attrName>style.visibility</p:attrName>
                                        </p:attrNameLst>
                                      </p:cBhvr>
                                      <p:to>
                                        <p:strVal val="visible"/>
                                      </p:to>
                                    </p:set>
                                    <p:animEffect transition="in" filter="blinds(horizontal)">
                                      <p:cBhvr>
                                        <p:cTn id="11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63" grpId="0" animBg="1"/>
      <p:bldP spid="63" grpId="1" animBg="1"/>
      <p:bldP spid="64" grpId="0" animBg="1"/>
      <p:bldP spid="64" grpId="1" animBg="1"/>
      <p:bldP spid="87" grpId="0"/>
      <p:bldP spid="88" grpId="0"/>
      <p:bldP spid="89" grpId="0"/>
      <p:bldP spid="90" grpId="0"/>
      <p:bldP spid="71" grpId="0"/>
      <p:bldP spid="78" grpId="0"/>
      <p:bldP spid="85" grpId="0"/>
      <p:bldP spid="18" grpId="0"/>
      <p:bldP spid="18" grpId="1"/>
      <p:bldP spid="92" grpId="0"/>
      <p:bldP spid="92" grpId="1"/>
      <p:bldP spid="93" grpId="0"/>
      <p:bldP spid="9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600201"/>
            <a:ext cx="3498011" cy="1995256"/>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 Work out values up to 2</a:t>
            </a:r>
            <a:r>
              <a:rPr lang="el-GR" sz="1400" dirty="0">
                <a:latin typeface="Comic Sans MS" panose="030F0702030302020204" pitchFamily="66" charset="0"/>
                <a:sym typeface="Wingdings" panose="05000000000000000000" pitchFamily="2" charset="2"/>
              </a:rPr>
              <a:t>π</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091241" y="2651185"/>
                <a:ext cx="1850366"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0" i="1" smtClean="0">
                          <a:latin typeface="Cambria Math"/>
                        </a:rPr>
                        <m:t>𝑟</m:t>
                      </m:r>
                      <m:r>
                        <a:rPr lang="en-GB" sz="1600" b="0" i="1" smtClean="0">
                          <a:latin typeface="Cambria Math"/>
                        </a:rPr>
                        <m:t>=</m:t>
                      </m:r>
                      <m:r>
                        <a:rPr lang="en-GB" sz="1600" b="0" i="1" smtClean="0">
                          <a:latin typeface="Cambria Math"/>
                        </a:rPr>
                        <m:t>𝑎</m:t>
                      </m:r>
                      <m:r>
                        <a:rPr lang="en-GB" sz="1600" b="0" i="1" smtClean="0">
                          <a:latin typeface="Cambria Math"/>
                        </a:rPr>
                        <m:t>(5+2</m:t>
                      </m:r>
                      <m:r>
                        <a:rPr lang="en-GB" sz="1600" b="0" i="1" smtClean="0">
                          <a:latin typeface="Cambria Math"/>
                        </a:rPr>
                        <m:t>𝑐𝑜𝑠</m:t>
                      </m:r>
                      <m:r>
                        <a:rPr lang="en-GB" sz="1600" b="0" i="1" smtClean="0">
                          <a:latin typeface="Cambria Math"/>
                          <a:ea typeface="Cambria Math"/>
                        </a:rPr>
                        <m:t>𝜃</m:t>
                      </m:r>
                      <m:r>
                        <a:rPr lang="en-GB" sz="1600" b="0" i="1" smtClean="0">
                          <a:latin typeface="Cambria Math"/>
                          <a:ea typeface="Cambria Math"/>
                        </a:rPr>
                        <m:t>)</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1091241" y="2651185"/>
                <a:ext cx="1850366" cy="338554"/>
              </a:xfrm>
              <a:prstGeom prst="rect">
                <a:avLst/>
              </a:prstGeom>
              <a:blipFill>
                <a:blip r:embed="rId2"/>
                <a:stretch>
                  <a:fillRect b="-10909"/>
                </a:stretch>
              </a:blipFill>
            </p:spPr>
            <p:txBody>
              <a:bodyPr/>
              <a:lstStyle/>
              <a:p>
                <a:r>
                  <a:rPr lang="en-GB">
                    <a:noFill/>
                  </a:rPr>
                  <a:t> </a:t>
                </a:r>
              </a:p>
            </p:txBody>
          </p:sp>
        </mc:Fallback>
      </mc:AlternateContent>
      <p:sp>
        <p:nvSpPr>
          <p:cNvPr id="7" name="AutoShape 4"/>
          <p:cNvSpPr>
            <a:spLocks noChangeAspect="1" noChangeArrowheads="1" noTextEdit="1"/>
          </p:cNvSpPr>
          <p:nvPr/>
        </p:nvSpPr>
        <p:spPr bwMode="auto">
          <a:xfrm>
            <a:off x="393134" y="3639418"/>
            <a:ext cx="33512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Line 6"/>
          <p:cNvSpPr>
            <a:spLocks noChangeShapeType="1"/>
          </p:cNvSpPr>
          <p:nvPr/>
        </p:nvSpPr>
        <p:spPr bwMode="auto">
          <a:xfrm>
            <a:off x="9519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7"/>
          <p:cNvSpPr>
            <a:spLocks noChangeShapeType="1"/>
          </p:cNvSpPr>
          <p:nvPr/>
        </p:nvSpPr>
        <p:spPr bwMode="auto">
          <a:xfrm>
            <a:off x="15107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8"/>
          <p:cNvSpPr>
            <a:spLocks noChangeShapeType="1"/>
          </p:cNvSpPr>
          <p:nvPr/>
        </p:nvSpPr>
        <p:spPr bwMode="auto">
          <a:xfrm>
            <a:off x="20695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9"/>
          <p:cNvSpPr>
            <a:spLocks noChangeShapeType="1"/>
          </p:cNvSpPr>
          <p:nvPr/>
        </p:nvSpPr>
        <p:spPr bwMode="auto">
          <a:xfrm>
            <a:off x="26283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0"/>
          <p:cNvSpPr>
            <a:spLocks noChangeShapeType="1"/>
          </p:cNvSpPr>
          <p:nvPr/>
        </p:nvSpPr>
        <p:spPr bwMode="auto">
          <a:xfrm>
            <a:off x="31871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1"/>
          <p:cNvSpPr>
            <a:spLocks noChangeShapeType="1"/>
          </p:cNvSpPr>
          <p:nvPr/>
        </p:nvSpPr>
        <p:spPr bwMode="auto">
          <a:xfrm>
            <a:off x="386784" y="4009306"/>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2"/>
          <p:cNvSpPr>
            <a:spLocks noChangeShapeType="1"/>
          </p:cNvSpPr>
          <p:nvPr/>
        </p:nvSpPr>
        <p:spPr bwMode="auto">
          <a:xfrm>
            <a:off x="3931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p:nvSpPr>
        <p:spPr bwMode="auto">
          <a:xfrm>
            <a:off x="3750886" y="3634626"/>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p:nvSpPr>
        <p:spPr bwMode="auto">
          <a:xfrm>
            <a:off x="386784" y="3639418"/>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5"/>
          <p:cNvSpPr>
            <a:spLocks noChangeShapeType="1"/>
          </p:cNvSpPr>
          <p:nvPr/>
        </p:nvSpPr>
        <p:spPr bwMode="auto">
          <a:xfrm>
            <a:off x="386784" y="4380781"/>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6"/>
          <p:cNvSpPr>
            <a:spLocks noChangeArrowheads="1"/>
          </p:cNvSpPr>
          <p:nvPr/>
        </p:nvSpPr>
        <p:spPr bwMode="auto">
          <a:xfrm>
            <a:off x="618559" y="3691806"/>
            <a:ext cx="1090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dirty="0">
                <a:ln>
                  <a:noFill/>
                </a:ln>
                <a:solidFill>
                  <a:srgbClr val="000000"/>
                </a:solidFill>
                <a:effectLst/>
                <a:latin typeface="Comic Sans MS" pitchFamily="66" charset="0"/>
                <a:cs typeface="Arial" pitchFamily="34" charset="0"/>
              </a:rPr>
              <a:t>θ</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9" name="Rectangle 28"/>
          <p:cNvSpPr>
            <a:spLocks noChangeArrowheads="1"/>
          </p:cNvSpPr>
          <p:nvPr/>
        </p:nvSpPr>
        <p:spPr bwMode="auto">
          <a:xfrm>
            <a:off x="629672" y="4061693"/>
            <a:ext cx="1809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itchFamily="66" charset="0"/>
                <a:cs typeface="Arial" pitchFamily="34" charset="0"/>
              </a:rPr>
              <a:t>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TextBox 19"/>
          <p:cNvSpPr txBox="1"/>
          <p:nvPr/>
        </p:nvSpPr>
        <p:spPr>
          <a:xfrm>
            <a:off x="1002734" y="3639418"/>
            <a:ext cx="457200"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21" name="TextBox 20"/>
          <p:cNvSpPr txBox="1"/>
          <p:nvPr/>
        </p:nvSpPr>
        <p:spPr>
          <a:xfrm>
            <a:off x="1536134" y="3639418"/>
            <a:ext cx="533400" cy="307777"/>
          </a:xfrm>
          <a:prstGeom prst="rect">
            <a:avLst/>
          </a:prstGeom>
          <a:noFill/>
        </p:spPr>
        <p:txBody>
          <a:bodyPr wrap="square" rtlCol="0">
            <a:spAutoFit/>
          </a:bodyPr>
          <a:lstStyle/>
          <a:p>
            <a:pPr algn="ct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22" name="TextBox 21"/>
          <p:cNvSpPr txBox="1"/>
          <p:nvPr/>
        </p:nvSpPr>
        <p:spPr>
          <a:xfrm>
            <a:off x="2602934" y="3639418"/>
            <a:ext cx="609600" cy="307777"/>
          </a:xfrm>
          <a:prstGeom prst="rect">
            <a:avLst/>
          </a:prstGeom>
          <a:noFill/>
        </p:spPr>
        <p:txBody>
          <a:bodyPr wrap="square" rtlCol="0">
            <a:spAutoFit/>
          </a:bodyPr>
          <a:lstStyle/>
          <a:p>
            <a:pPr algn="ctr"/>
            <a:r>
              <a:rPr lang="en-GB" sz="1400" baseline="30000" dirty="0">
                <a:latin typeface="Comic Sans MS" panose="030F0702030302020204" pitchFamily="66" charset="0"/>
              </a:rPr>
              <a:t>3</a:t>
            </a: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23" name="TextBox 22"/>
          <p:cNvSpPr txBox="1"/>
          <p:nvPr/>
        </p:nvSpPr>
        <p:spPr>
          <a:xfrm>
            <a:off x="2069534" y="3639418"/>
            <a:ext cx="533400"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4" name="TextBox 23"/>
          <p:cNvSpPr txBox="1"/>
          <p:nvPr/>
        </p:nvSpPr>
        <p:spPr>
          <a:xfrm>
            <a:off x="3212534" y="3639418"/>
            <a:ext cx="533400"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5" name="TextBox 24"/>
          <p:cNvSpPr txBox="1"/>
          <p:nvPr/>
        </p:nvSpPr>
        <p:spPr>
          <a:xfrm>
            <a:off x="971550" y="4038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7a</a:t>
            </a:r>
          </a:p>
        </p:txBody>
      </p:sp>
      <p:sp>
        <p:nvSpPr>
          <p:cNvPr id="26" name="TextBox 25"/>
          <p:cNvSpPr txBox="1"/>
          <p:nvPr/>
        </p:nvSpPr>
        <p:spPr>
          <a:xfrm>
            <a:off x="2038350" y="4038600"/>
            <a:ext cx="6096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3a</a:t>
            </a:r>
            <a:endParaRPr lang="en-GB" sz="1400" dirty="0">
              <a:solidFill>
                <a:srgbClr val="FF0000"/>
              </a:solidFill>
              <a:latin typeface="Comic Sans MS" panose="030F0702030302020204" pitchFamily="66" charset="0"/>
            </a:endParaRPr>
          </a:p>
        </p:txBody>
      </p:sp>
      <p:sp>
        <p:nvSpPr>
          <p:cNvPr id="27" name="TextBox 26"/>
          <p:cNvSpPr txBox="1"/>
          <p:nvPr/>
        </p:nvSpPr>
        <p:spPr>
          <a:xfrm>
            <a:off x="3181350" y="4038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7a</a:t>
            </a:r>
          </a:p>
        </p:txBody>
      </p:sp>
      <p:sp>
        <p:nvSpPr>
          <p:cNvPr id="28" name="TextBox 27"/>
          <p:cNvSpPr txBox="1"/>
          <p:nvPr/>
        </p:nvSpPr>
        <p:spPr>
          <a:xfrm>
            <a:off x="1504950" y="4038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5a</a:t>
            </a:r>
          </a:p>
        </p:txBody>
      </p:sp>
      <p:sp>
        <p:nvSpPr>
          <p:cNvPr id="29" name="TextBox 28"/>
          <p:cNvSpPr txBox="1"/>
          <p:nvPr/>
        </p:nvSpPr>
        <p:spPr>
          <a:xfrm>
            <a:off x="2647950" y="4038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5a</a:t>
            </a:r>
          </a:p>
        </p:txBody>
      </p:sp>
      <p:pic>
        <p:nvPicPr>
          <p:cNvPr id="3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49" t="14982" r="3205" b="6620"/>
          <a:stretch/>
        </p:blipFill>
        <p:spPr bwMode="auto">
          <a:xfrm>
            <a:off x="4178239" y="2094601"/>
            <a:ext cx="4742603"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Straight Arrow Connector 30"/>
          <p:cNvCxnSpPr/>
          <p:nvPr/>
        </p:nvCxnSpPr>
        <p:spPr>
          <a:xfrm flipV="1">
            <a:off x="6511441" y="2094601"/>
            <a:ext cx="0" cy="32385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0" idx="1"/>
            <a:endCxn id="30" idx="3"/>
          </p:cNvCxnSpPr>
          <p:nvPr/>
        </p:nvCxnSpPr>
        <p:spPr>
          <a:xfrm>
            <a:off x="4178239" y="3713851"/>
            <a:ext cx="474260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539347" y="3749680"/>
            <a:ext cx="604653" cy="276999"/>
          </a:xfrm>
          <a:prstGeom prst="rect">
            <a:avLst/>
          </a:prstGeom>
          <a:noFill/>
        </p:spPr>
        <p:txBody>
          <a:bodyPr wrap="none" rtlCol="0">
            <a:spAutoFit/>
          </a:bodyPr>
          <a:lstStyle/>
          <a:p>
            <a:r>
              <a:rPr lang="en-US" sz="1200" b="1" dirty="0">
                <a:latin typeface="Comic Sans MS" panose="030F0702030302020204" pitchFamily="66" charset="0"/>
              </a:rPr>
              <a:t>0, 2</a:t>
            </a:r>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37" name="TextBox 36"/>
          <p:cNvSpPr txBox="1"/>
          <p:nvPr/>
        </p:nvSpPr>
        <p:spPr>
          <a:xfrm>
            <a:off x="6364956" y="1642270"/>
            <a:ext cx="321624" cy="461665"/>
          </a:xfrm>
          <a:prstGeom prst="rect">
            <a:avLst/>
          </a:prstGeom>
          <a:noFill/>
        </p:spPr>
        <p:txBody>
          <a:bodyPr wrap="square" rtlCol="0">
            <a:spAutoFit/>
          </a:bodyPr>
          <a:lstStyle/>
          <a:p>
            <a:pPr algn="ct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38" name="TextBox 37"/>
          <p:cNvSpPr txBox="1"/>
          <p:nvPr/>
        </p:nvSpPr>
        <p:spPr>
          <a:xfrm>
            <a:off x="3930400" y="3571535"/>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39" name="TextBox 38"/>
          <p:cNvSpPr txBox="1"/>
          <p:nvPr/>
        </p:nvSpPr>
        <p:spPr>
          <a:xfrm>
            <a:off x="6309197" y="5344439"/>
            <a:ext cx="442357" cy="461665"/>
          </a:xfrm>
          <a:prstGeom prst="rect">
            <a:avLst/>
          </a:prstGeom>
          <a:noFill/>
        </p:spPr>
        <p:txBody>
          <a:bodyPr wrap="square" rtlCol="0">
            <a:spAutoFit/>
          </a:bodyPr>
          <a:lstStyle/>
          <a:p>
            <a:pPr algn="ctr"/>
            <a:r>
              <a:rPr lang="en-US" sz="1200" b="1" u="sng" dirty="0">
                <a:latin typeface="Comic Sans MS" panose="030F0702030302020204" pitchFamily="66" charset="0"/>
              </a:rPr>
              <a:t>3</a:t>
            </a: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40" name="TextBox 39"/>
          <p:cNvSpPr txBox="1"/>
          <p:nvPr/>
        </p:nvSpPr>
        <p:spPr>
          <a:xfrm>
            <a:off x="7888066" y="3757566"/>
            <a:ext cx="364202"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7a</a:t>
            </a:r>
          </a:p>
        </p:txBody>
      </p:sp>
      <p:grpSp>
        <p:nvGrpSpPr>
          <p:cNvPr id="41" name="Group 40"/>
          <p:cNvGrpSpPr/>
          <p:nvPr/>
        </p:nvGrpSpPr>
        <p:grpSpPr>
          <a:xfrm>
            <a:off x="7843143" y="3628446"/>
            <a:ext cx="152400" cy="152400"/>
            <a:chOff x="4038600" y="1371600"/>
            <a:chExt cx="152400" cy="152400"/>
          </a:xfrm>
        </p:grpSpPr>
        <p:cxnSp>
          <p:nvCxnSpPr>
            <p:cNvPr id="42" name="Straight Connector 41"/>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6442968" y="4628571"/>
            <a:ext cx="152400" cy="152400"/>
            <a:chOff x="4038600" y="1371600"/>
            <a:chExt cx="152400" cy="152400"/>
          </a:xfrm>
        </p:grpSpPr>
        <p:cxnSp>
          <p:nvCxnSpPr>
            <p:cNvPr id="48" name="Straight Connector 47"/>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852418" y="3637971"/>
            <a:ext cx="152400" cy="152400"/>
            <a:chOff x="4038600" y="1371600"/>
            <a:chExt cx="152400" cy="152400"/>
          </a:xfrm>
        </p:grpSpPr>
        <p:cxnSp>
          <p:nvCxnSpPr>
            <p:cNvPr id="51" name="Straight Connector 50"/>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6442968" y="2637846"/>
            <a:ext cx="152400" cy="152400"/>
            <a:chOff x="4038600" y="1371600"/>
            <a:chExt cx="152400" cy="152400"/>
          </a:xfrm>
        </p:grpSpPr>
        <p:cxnSp>
          <p:nvCxnSpPr>
            <p:cNvPr id="54" name="Straight Connector 53"/>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6087841" y="2557416"/>
            <a:ext cx="364202"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5a</a:t>
            </a:r>
          </a:p>
        </p:txBody>
      </p:sp>
      <p:sp>
        <p:nvSpPr>
          <p:cNvPr id="57" name="TextBox 56"/>
          <p:cNvSpPr txBox="1"/>
          <p:nvPr/>
        </p:nvSpPr>
        <p:spPr>
          <a:xfrm>
            <a:off x="6164041" y="4681491"/>
            <a:ext cx="364202"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5a</a:t>
            </a:r>
          </a:p>
        </p:txBody>
      </p:sp>
      <p:sp>
        <p:nvSpPr>
          <p:cNvPr id="58" name="TextBox 57"/>
          <p:cNvSpPr txBox="1"/>
          <p:nvPr/>
        </p:nvSpPr>
        <p:spPr>
          <a:xfrm>
            <a:off x="5573491" y="3738516"/>
            <a:ext cx="364202"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3a</a:t>
            </a:r>
          </a:p>
        </p:txBody>
      </p:sp>
      <p:sp>
        <p:nvSpPr>
          <p:cNvPr id="35" name="TextBox 34"/>
          <p:cNvSpPr txBox="1"/>
          <p:nvPr/>
        </p:nvSpPr>
        <p:spPr>
          <a:xfrm>
            <a:off x="4619625" y="5924550"/>
            <a:ext cx="3819525"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It is important to note that this it NOT a circle, it is more of an ‘egg’ shape!</a:t>
            </a:r>
          </a:p>
        </p:txBody>
      </p:sp>
      <p:sp>
        <p:nvSpPr>
          <p:cNvPr id="60" name="TextBox 59"/>
          <p:cNvSpPr txBox="1"/>
          <p:nvPr/>
        </p:nvSpPr>
        <p:spPr>
          <a:xfrm>
            <a:off x="628650" y="4943475"/>
            <a:ext cx="3286125" cy="1384995"/>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As we increase the angle from 0 to </a:t>
            </a:r>
            <a:r>
              <a:rPr lang="el-GR" sz="1200" dirty="0">
                <a:solidFill>
                  <a:srgbClr val="0000FF"/>
                </a:solidFill>
                <a:latin typeface="Comic Sans MS" panose="030F0702030302020204" pitchFamily="66" charset="0"/>
              </a:rPr>
              <a:t>π</a:t>
            </a:r>
            <a:r>
              <a:rPr lang="en-GB" sz="1200" dirty="0">
                <a:solidFill>
                  <a:srgbClr val="0000FF"/>
                </a:solidFill>
                <a:latin typeface="Comic Sans MS" panose="030F0702030302020204" pitchFamily="66" charset="0"/>
              </a:rPr>
              <a:t>, the distance of the line from the origin becomes smaller</a:t>
            </a:r>
          </a:p>
          <a:p>
            <a:pPr algn="ctr"/>
            <a:endParaRPr lang="en-GB" sz="1200" dirty="0">
              <a:solidFill>
                <a:srgbClr val="0000FF"/>
              </a:solidFill>
              <a:latin typeface="Comic Sans MS" panose="030F0702030302020204" pitchFamily="66" charset="0"/>
            </a:endParaRPr>
          </a:p>
          <a:p>
            <a:pPr algn="ctr"/>
            <a:r>
              <a:rPr lang="en-GB" sz="1200" dirty="0">
                <a:solidFill>
                  <a:srgbClr val="0000FF"/>
                </a:solidFill>
                <a:latin typeface="Comic Sans MS" panose="030F0702030302020204" pitchFamily="66" charset="0"/>
              </a:rPr>
              <a:t>After </a:t>
            </a:r>
            <a:r>
              <a:rPr lang="el-GR" sz="1200" dirty="0">
                <a:solidFill>
                  <a:srgbClr val="0000FF"/>
                </a:solidFill>
                <a:latin typeface="Comic Sans MS" panose="030F0702030302020204" pitchFamily="66" charset="0"/>
              </a:rPr>
              <a:t>π</a:t>
            </a:r>
            <a:r>
              <a:rPr lang="en-GB" sz="1200" dirty="0">
                <a:solidFill>
                  <a:srgbClr val="0000FF"/>
                </a:solidFill>
                <a:latin typeface="Comic Sans MS" panose="030F0702030302020204" pitchFamily="66" charset="0"/>
              </a:rPr>
              <a:t>, we keep increasing the angle, but now the distance increases again at the same rate it was decreasing before…</a:t>
            </a:r>
          </a:p>
        </p:txBody>
      </p:sp>
      <p:cxnSp>
        <p:nvCxnSpPr>
          <p:cNvPr id="61" name="Straight Arrow Connector 60"/>
          <p:cNvCxnSpPr/>
          <p:nvPr/>
        </p:nvCxnSpPr>
        <p:spPr>
          <a:xfrm>
            <a:off x="962025" y="4524375"/>
            <a:ext cx="1381125"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333625" y="4524375"/>
            <a:ext cx="1381125"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076324" y="4562475"/>
            <a:ext cx="1123951" cy="276999"/>
          </a:xfrm>
          <a:prstGeom prst="rect">
            <a:avLst/>
          </a:prstGeom>
          <a:noFill/>
        </p:spPr>
        <p:txBody>
          <a:bodyPr wrap="square" rtlCol="0">
            <a:spAutoFit/>
          </a:bodyPr>
          <a:lstStyle/>
          <a:p>
            <a:pPr algn="ctr"/>
            <a:r>
              <a:rPr lang="en-GB" sz="1200">
                <a:solidFill>
                  <a:srgbClr val="0000FF"/>
                </a:solidFill>
                <a:latin typeface="Comic Sans MS" panose="030F0702030302020204" pitchFamily="66" charset="0"/>
              </a:rPr>
              <a:t>r decreasing</a:t>
            </a:r>
            <a:endParaRPr lang="en-GB" sz="1200" dirty="0">
              <a:solidFill>
                <a:srgbClr val="0000FF"/>
              </a:solidFill>
              <a:latin typeface="Comic Sans MS" panose="030F0702030302020204" pitchFamily="66" charset="0"/>
            </a:endParaRPr>
          </a:p>
        </p:txBody>
      </p:sp>
      <p:sp>
        <p:nvSpPr>
          <p:cNvPr id="65" name="TextBox 64"/>
          <p:cNvSpPr txBox="1"/>
          <p:nvPr/>
        </p:nvSpPr>
        <p:spPr>
          <a:xfrm>
            <a:off x="2343149" y="4562475"/>
            <a:ext cx="1123951" cy="276999"/>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r increasing</a:t>
            </a:r>
          </a:p>
        </p:txBody>
      </p:sp>
      <p:cxnSp>
        <p:nvCxnSpPr>
          <p:cNvPr id="66" name="Straight Arrow Connector 65"/>
          <p:cNvCxnSpPr/>
          <p:nvPr/>
        </p:nvCxnSpPr>
        <p:spPr>
          <a:xfrm flipV="1">
            <a:off x="6515100" y="3590925"/>
            <a:ext cx="1362075" cy="1143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6496050" y="3009900"/>
            <a:ext cx="1095375" cy="70485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6534150" y="2676525"/>
            <a:ext cx="514350" cy="1019175"/>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6515100" y="2733676"/>
            <a:ext cx="0" cy="962024"/>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flipV="1">
            <a:off x="6162675" y="3009900"/>
            <a:ext cx="352425" cy="6858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5953125" y="3714750"/>
            <a:ext cx="542926"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6534150" y="3743325"/>
            <a:ext cx="1362075" cy="1143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515100" y="3705225"/>
            <a:ext cx="1095375" cy="70485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6534150" y="3733800"/>
            <a:ext cx="514350" cy="1019175"/>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6515100" y="3705226"/>
            <a:ext cx="0" cy="962024"/>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6153150" y="3695700"/>
            <a:ext cx="352425" cy="6858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1" name="タイトル 1">
            <a:extLst>
              <a:ext uri="{FF2B5EF4-FFF2-40B4-BE49-F238E27FC236}">
                <a16:creationId xmlns:a16="http://schemas.microsoft.com/office/drawing/2014/main" id="{23DA8489-72D0-4F3C-B5FA-753225649F7F}"/>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73" name="テキスト ボックス 72">
            <a:extLst>
              <a:ext uri="{FF2B5EF4-FFF2-40B4-BE49-F238E27FC236}">
                <a16:creationId xmlns:a16="http://schemas.microsoft.com/office/drawing/2014/main" id="{C0E5CDDA-7E7F-4EE7-A1A6-2CF8F046F024}"/>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298204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par>
                                <p:cTn id="33" presetID="3" presetClass="entr" presetSubtype="5"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vertical)">
                                      <p:cBhvr>
                                        <p:cTn id="35" dur="500"/>
                                        <p:tgtEl>
                                          <p:spTgt spid="1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par>
                                <p:cTn id="42" presetID="3" presetClass="entr" presetSubtype="5"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vertical)">
                                      <p:cBhvr>
                                        <p:cTn id="44" dur="500"/>
                                        <p:tgtEl>
                                          <p:spTgt spid="16"/>
                                        </p:tgtEl>
                                      </p:cBhvr>
                                    </p:animEffect>
                                  </p:childTnLst>
                                </p:cTn>
                              </p:par>
                              <p:par>
                                <p:cTn id="45" presetID="3" presetClass="entr" presetSubtype="5"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vertical)">
                                      <p:cBhvr>
                                        <p:cTn id="47" dur="500"/>
                                        <p:tgtEl>
                                          <p:spTgt spid="17"/>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linds(horizontal)">
                                      <p:cBhvr>
                                        <p:cTn id="50" dur="500"/>
                                        <p:tgtEl>
                                          <p:spTgt spid="18"/>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linds(horizontal)">
                                      <p:cBhvr>
                                        <p:cTn id="53" dur="500"/>
                                        <p:tgtEl>
                                          <p:spTgt spid="19"/>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linds(horizontal)">
                                      <p:cBhvr>
                                        <p:cTn id="56" dur="500"/>
                                        <p:tgtEl>
                                          <p:spTgt spid="2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linds(horizontal)">
                                      <p:cBhvr>
                                        <p:cTn id="59" dur="500"/>
                                        <p:tgtEl>
                                          <p:spTgt spid="21"/>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linds(horizontal)">
                                      <p:cBhvr>
                                        <p:cTn id="65" dur="500"/>
                                        <p:tgtEl>
                                          <p:spTgt spid="23"/>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blinds(horizontal)">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blinds(horizontal)">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blinds(horizontal)">
                                      <p:cBhvr>
                                        <p:cTn id="78" dur="5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blinds(horizontal)">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blinds(horizontal)">
                                      <p:cBhvr>
                                        <p:cTn id="88" dur="500"/>
                                        <p:tgtEl>
                                          <p:spTgt spid="29"/>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blinds(horizontal)">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blinds(horizontal)">
                                      <p:cBhvr>
                                        <p:cTn id="98" dur="500"/>
                                        <p:tgtEl>
                                          <p:spTgt spid="31"/>
                                        </p:tgtEl>
                                      </p:cBhvr>
                                    </p:animEffect>
                                  </p:childTnLst>
                                </p:cTn>
                              </p:par>
                              <p:par>
                                <p:cTn id="99" presetID="3" presetClass="entr" presetSubtype="5" fill="hold"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blinds(vertical)">
                                      <p:cBhvr>
                                        <p:cTn id="101" dur="500"/>
                                        <p:tgtEl>
                                          <p:spTgt spid="33"/>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blinds(horizontal)">
                                      <p:cBhvr>
                                        <p:cTn id="104" dur="500"/>
                                        <p:tgtEl>
                                          <p:spTgt spid="36"/>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blinds(horizontal)">
                                      <p:cBhvr>
                                        <p:cTn id="107" dur="500"/>
                                        <p:tgtEl>
                                          <p:spTgt spid="37"/>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blinds(horizontal)">
                                      <p:cBhvr>
                                        <p:cTn id="110" dur="500"/>
                                        <p:tgtEl>
                                          <p:spTgt spid="38"/>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blinds(horizontal)">
                                      <p:cBhvr>
                                        <p:cTn id="113" dur="500"/>
                                        <p:tgtEl>
                                          <p:spTgt spid="39"/>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nodeType="click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blinds(horizontal)">
                                      <p:cBhvr>
                                        <p:cTn id="118" dur="500"/>
                                        <p:tgtEl>
                                          <p:spTgt spid="41"/>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40"/>
                                        </p:tgtEl>
                                        <p:attrNameLst>
                                          <p:attrName>style.visibility</p:attrName>
                                        </p:attrNameLst>
                                      </p:cBhvr>
                                      <p:to>
                                        <p:strVal val="visible"/>
                                      </p:to>
                                    </p:set>
                                    <p:animEffect transition="in" filter="blinds(horizontal)">
                                      <p:cBhvr>
                                        <p:cTn id="121" dur="500"/>
                                        <p:tgtEl>
                                          <p:spTgt spid="40"/>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nodeType="clickEffect">
                                  <p:stCondLst>
                                    <p:cond delay="0"/>
                                  </p:stCondLst>
                                  <p:childTnLst>
                                    <p:set>
                                      <p:cBhvr>
                                        <p:cTn id="125" dur="1" fill="hold">
                                          <p:stCondLst>
                                            <p:cond delay="0"/>
                                          </p:stCondLst>
                                        </p:cTn>
                                        <p:tgtEl>
                                          <p:spTgt spid="53"/>
                                        </p:tgtEl>
                                        <p:attrNameLst>
                                          <p:attrName>style.visibility</p:attrName>
                                        </p:attrNameLst>
                                      </p:cBhvr>
                                      <p:to>
                                        <p:strVal val="visible"/>
                                      </p:to>
                                    </p:set>
                                    <p:animEffect transition="in" filter="blinds(horizontal)">
                                      <p:cBhvr>
                                        <p:cTn id="126" dur="500"/>
                                        <p:tgtEl>
                                          <p:spTgt spid="53"/>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blinds(horizontal)">
                                      <p:cBhvr>
                                        <p:cTn id="129" dur="500"/>
                                        <p:tgtEl>
                                          <p:spTgt spid="56"/>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nodeType="click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blinds(horizontal)">
                                      <p:cBhvr>
                                        <p:cTn id="134" dur="500"/>
                                        <p:tgtEl>
                                          <p:spTgt spid="50"/>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blinds(horizontal)">
                                      <p:cBhvr>
                                        <p:cTn id="137" dur="500"/>
                                        <p:tgtEl>
                                          <p:spTgt spid="58"/>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nodeType="clickEffect">
                                  <p:stCondLst>
                                    <p:cond delay="0"/>
                                  </p:stCondLst>
                                  <p:childTnLst>
                                    <p:set>
                                      <p:cBhvr>
                                        <p:cTn id="141" dur="1" fill="hold">
                                          <p:stCondLst>
                                            <p:cond delay="0"/>
                                          </p:stCondLst>
                                        </p:cTn>
                                        <p:tgtEl>
                                          <p:spTgt spid="47"/>
                                        </p:tgtEl>
                                        <p:attrNameLst>
                                          <p:attrName>style.visibility</p:attrName>
                                        </p:attrNameLst>
                                      </p:cBhvr>
                                      <p:to>
                                        <p:strVal val="visible"/>
                                      </p:to>
                                    </p:set>
                                    <p:animEffect transition="in" filter="blinds(horizontal)">
                                      <p:cBhvr>
                                        <p:cTn id="142" dur="500"/>
                                        <p:tgtEl>
                                          <p:spTgt spid="47"/>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57"/>
                                        </p:tgtEl>
                                        <p:attrNameLst>
                                          <p:attrName>style.visibility</p:attrName>
                                        </p:attrNameLst>
                                      </p:cBhvr>
                                      <p:to>
                                        <p:strVal val="visible"/>
                                      </p:to>
                                    </p:set>
                                    <p:animEffect transition="in" filter="blinds(horizontal)">
                                      <p:cBhvr>
                                        <p:cTn id="145" dur="500"/>
                                        <p:tgtEl>
                                          <p:spTgt spid="57"/>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xit" presetSubtype="10" fill="hold" nodeType="clickEffect">
                                  <p:stCondLst>
                                    <p:cond delay="0"/>
                                  </p:stCondLst>
                                  <p:childTnLst>
                                    <p:animEffect transition="out" filter="blinds(horizontal)">
                                      <p:cBhvr>
                                        <p:cTn id="149" dur="500"/>
                                        <p:tgtEl>
                                          <p:spTgt spid="31"/>
                                        </p:tgtEl>
                                      </p:cBhvr>
                                    </p:animEffect>
                                    <p:set>
                                      <p:cBhvr>
                                        <p:cTn id="150" dur="1" fill="hold">
                                          <p:stCondLst>
                                            <p:cond delay="499"/>
                                          </p:stCondLst>
                                        </p:cTn>
                                        <p:tgtEl>
                                          <p:spTgt spid="31"/>
                                        </p:tgtEl>
                                        <p:attrNameLst>
                                          <p:attrName>style.visibility</p:attrName>
                                        </p:attrNameLst>
                                      </p:cBhvr>
                                      <p:to>
                                        <p:strVal val="hidden"/>
                                      </p:to>
                                    </p:set>
                                  </p:childTnLst>
                                </p:cTn>
                              </p:par>
                              <p:par>
                                <p:cTn id="151" presetID="3" presetClass="exit" presetSubtype="10" fill="hold" nodeType="withEffect">
                                  <p:stCondLst>
                                    <p:cond delay="0"/>
                                  </p:stCondLst>
                                  <p:childTnLst>
                                    <p:animEffect transition="out" filter="blinds(horizontal)">
                                      <p:cBhvr>
                                        <p:cTn id="152" dur="500"/>
                                        <p:tgtEl>
                                          <p:spTgt spid="33"/>
                                        </p:tgtEl>
                                      </p:cBhvr>
                                    </p:animEffect>
                                    <p:set>
                                      <p:cBhvr>
                                        <p:cTn id="153" dur="1" fill="hold">
                                          <p:stCondLst>
                                            <p:cond delay="499"/>
                                          </p:stCondLst>
                                        </p:cTn>
                                        <p:tgtEl>
                                          <p:spTgt spid="33"/>
                                        </p:tgtEl>
                                        <p:attrNameLst>
                                          <p:attrName>style.visibility</p:attrName>
                                        </p:attrNameLst>
                                      </p:cBhvr>
                                      <p:to>
                                        <p:strVal val="hidden"/>
                                      </p:to>
                                    </p:set>
                                  </p:childTnLst>
                                </p:cTn>
                              </p:par>
                              <p:par>
                                <p:cTn id="154" presetID="3" presetClass="entr" presetSubtype="10" fill="hold" nodeType="withEffect">
                                  <p:stCondLst>
                                    <p:cond delay="0"/>
                                  </p:stCondLst>
                                  <p:childTnLst>
                                    <p:set>
                                      <p:cBhvr>
                                        <p:cTn id="155" dur="1" fill="hold">
                                          <p:stCondLst>
                                            <p:cond delay="0"/>
                                          </p:stCondLst>
                                        </p:cTn>
                                        <p:tgtEl>
                                          <p:spTgt spid="30"/>
                                        </p:tgtEl>
                                        <p:attrNameLst>
                                          <p:attrName>style.visibility</p:attrName>
                                        </p:attrNameLst>
                                      </p:cBhvr>
                                      <p:to>
                                        <p:strVal val="visible"/>
                                      </p:to>
                                    </p:set>
                                    <p:animEffect transition="in" filter="blinds(horizontal)">
                                      <p:cBhvr>
                                        <p:cTn id="156" dur="500"/>
                                        <p:tgtEl>
                                          <p:spTgt spid="30"/>
                                        </p:tgtEl>
                                      </p:cBhvr>
                                    </p:animEffect>
                                  </p:childTnLst>
                                </p:cTn>
                              </p:par>
                            </p:childTnLst>
                          </p:cTn>
                        </p:par>
                      </p:childTnLst>
                    </p:cTn>
                  </p:par>
                  <p:par>
                    <p:cTn id="157" fill="hold">
                      <p:stCondLst>
                        <p:cond delay="indefinite"/>
                      </p:stCondLst>
                      <p:childTnLst>
                        <p:par>
                          <p:cTn id="158" fill="hold">
                            <p:stCondLst>
                              <p:cond delay="0"/>
                            </p:stCondLst>
                            <p:childTnLst>
                              <p:par>
                                <p:cTn id="159" presetID="3" presetClass="entr" presetSubtype="10" fill="hold" nodeType="clickEffect">
                                  <p:stCondLst>
                                    <p:cond delay="0"/>
                                  </p:stCondLst>
                                  <p:childTnLst>
                                    <p:set>
                                      <p:cBhvr>
                                        <p:cTn id="160" dur="1" fill="hold">
                                          <p:stCondLst>
                                            <p:cond delay="0"/>
                                          </p:stCondLst>
                                        </p:cTn>
                                        <p:tgtEl>
                                          <p:spTgt spid="60">
                                            <p:txEl>
                                              <p:pRg st="0" end="0"/>
                                            </p:txEl>
                                          </p:spTgt>
                                        </p:tgtEl>
                                        <p:attrNameLst>
                                          <p:attrName>style.visibility</p:attrName>
                                        </p:attrNameLst>
                                      </p:cBhvr>
                                      <p:to>
                                        <p:strVal val="visible"/>
                                      </p:to>
                                    </p:set>
                                    <p:animEffect transition="in" filter="blinds(horizontal)">
                                      <p:cBhvr>
                                        <p:cTn id="161" dur="500"/>
                                        <p:tgtEl>
                                          <p:spTgt spid="60">
                                            <p:txEl>
                                              <p:pRg st="0" end="0"/>
                                            </p:txEl>
                                          </p:spTgt>
                                        </p:tgtEl>
                                      </p:cBhvr>
                                    </p:animEffect>
                                  </p:childTnLst>
                                </p:cTn>
                              </p:par>
                            </p:childTnLst>
                          </p:cTn>
                        </p:par>
                      </p:childTnLst>
                    </p:cTn>
                  </p:par>
                  <p:par>
                    <p:cTn id="162" fill="hold">
                      <p:stCondLst>
                        <p:cond delay="indefinite"/>
                      </p:stCondLst>
                      <p:childTnLst>
                        <p:par>
                          <p:cTn id="163" fill="hold">
                            <p:stCondLst>
                              <p:cond delay="0"/>
                            </p:stCondLst>
                            <p:childTnLst>
                              <p:par>
                                <p:cTn id="164" presetID="3" presetClass="entr" presetSubtype="5" fill="hold" nodeType="clickEffect">
                                  <p:stCondLst>
                                    <p:cond delay="0"/>
                                  </p:stCondLst>
                                  <p:childTnLst>
                                    <p:set>
                                      <p:cBhvr>
                                        <p:cTn id="165" dur="1" fill="hold">
                                          <p:stCondLst>
                                            <p:cond delay="0"/>
                                          </p:stCondLst>
                                        </p:cTn>
                                        <p:tgtEl>
                                          <p:spTgt spid="61"/>
                                        </p:tgtEl>
                                        <p:attrNameLst>
                                          <p:attrName>style.visibility</p:attrName>
                                        </p:attrNameLst>
                                      </p:cBhvr>
                                      <p:to>
                                        <p:strVal val="visible"/>
                                      </p:to>
                                    </p:set>
                                    <p:animEffect transition="in" filter="blinds(vertical)">
                                      <p:cBhvr>
                                        <p:cTn id="166" dur="500"/>
                                        <p:tgtEl>
                                          <p:spTgt spid="61"/>
                                        </p:tgtEl>
                                      </p:cBhvr>
                                    </p:animEffect>
                                  </p:childTnLst>
                                </p:cTn>
                              </p:par>
                              <p:par>
                                <p:cTn id="167" presetID="3" presetClass="entr" presetSubtype="10" fill="hold" grpId="0" nodeType="withEffect">
                                  <p:stCondLst>
                                    <p:cond delay="0"/>
                                  </p:stCondLst>
                                  <p:childTnLst>
                                    <p:set>
                                      <p:cBhvr>
                                        <p:cTn id="168" dur="1" fill="hold">
                                          <p:stCondLst>
                                            <p:cond delay="0"/>
                                          </p:stCondLst>
                                        </p:cTn>
                                        <p:tgtEl>
                                          <p:spTgt spid="62"/>
                                        </p:tgtEl>
                                        <p:attrNameLst>
                                          <p:attrName>style.visibility</p:attrName>
                                        </p:attrNameLst>
                                      </p:cBhvr>
                                      <p:to>
                                        <p:strVal val="visible"/>
                                      </p:to>
                                    </p:set>
                                    <p:animEffect transition="in" filter="blinds(horizontal)">
                                      <p:cBhvr>
                                        <p:cTn id="169" dur="500"/>
                                        <p:tgtEl>
                                          <p:spTgt spid="62"/>
                                        </p:tgtEl>
                                      </p:cBhvr>
                                    </p:animEffect>
                                  </p:childTnLst>
                                </p:cTn>
                              </p:par>
                            </p:childTnLst>
                          </p:cTn>
                        </p:par>
                      </p:childTnLst>
                    </p:cTn>
                  </p:par>
                  <p:par>
                    <p:cTn id="170" fill="hold">
                      <p:stCondLst>
                        <p:cond delay="indefinite"/>
                      </p:stCondLst>
                      <p:childTnLst>
                        <p:par>
                          <p:cTn id="171" fill="hold">
                            <p:stCondLst>
                              <p:cond delay="0"/>
                            </p:stCondLst>
                            <p:childTnLst>
                              <p:par>
                                <p:cTn id="172" presetID="3" presetClass="entr" presetSubtype="10" fill="hold" nodeType="clickEffect">
                                  <p:stCondLst>
                                    <p:cond delay="0"/>
                                  </p:stCondLst>
                                  <p:childTnLst>
                                    <p:set>
                                      <p:cBhvr>
                                        <p:cTn id="173" dur="1" fill="hold">
                                          <p:stCondLst>
                                            <p:cond delay="0"/>
                                          </p:stCondLst>
                                        </p:cTn>
                                        <p:tgtEl>
                                          <p:spTgt spid="66"/>
                                        </p:tgtEl>
                                        <p:attrNameLst>
                                          <p:attrName>style.visibility</p:attrName>
                                        </p:attrNameLst>
                                      </p:cBhvr>
                                      <p:to>
                                        <p:strVal val="visible"/>
                                      </p:to>
                                    </p:set>
                                    <p:animEffect transition="in" filter="blinds(horizontal)">
                                      <p:cBhvr>
                                        <p:cTn id="174" dur="500"/>
                                        <p:tgtEl>
                                          <p:spTgt spid="66"/>
                                        </p:tgtEl>
                                      </p:cBhvr>
                                    </p:animEffect>
                                  </p:childTnLst>
                                </p:cTn>
                              </p:par>
                            </p:childTnLst>
                          </p:cTn>
                        </p:par>
                      </p:childTnLst>
                    </p:cTn>
                  </p:par>
                  <p:par>
                    <p:cTn id="175" fill="hold">
                      <p:stCondLst>
                        <p:cond delay="indefinite"/>
                      </p:stCondLst>
                      <p:childTnLst>
                        <p:par>
                          <p:cTn id="176" fill="hold">
                            <p:stCondLst>
                              <p:cond delay="0"/>
                            </p:stCondLst>
                            <p:childTnLst>
                              <p:par>
                                <p:cTn id="177" presetID="3" presetClass="entr" presetSubtype="10" fill="hold" nodeType="clickEffect">
                                  <p:stCondLst>
                                    <p:cond delay="0"/>
                                  </p:stCondLst>
                                  <p:childTnLst>
                                    <p:set>
                                      <p:cBhvr>
                                        <p:cTn id="178" dur="1" fill="hold">
                                          <p:stCondLst>
                                            <p:cond delay="0"/>
                                          </p:stCondLst>
                                        </p:cTn>
                                        <p:tgtEl>
                                          <p:spTgt spid="68"/>
                                        </p:tgtEl>
                                        <p:attrNameLst>
                                          <p:attrName>style.visibility</p:attrName>
                                        </p:attrNameLst>
                                      </p:cBhvr>
                                      <p:to>
                                        <p:strVal val="visible"/>
                                      </p:to>
                                    </p:set>
                                    <p:animEffect transition="in" filter="blinds(horizontal)">
                                      <p:cBhvr>
                                        <p:cTn id="179" dur="500"/>
                                        <p:tgtEl>
                                          <p:spTgt spid="68"/>
                                        </p:tgtEl>
                                      </p:cBhvr>
                                    </p:animEffect>
                                  </p:childTnLst>
                                </p:cTn>
                              </p:par>
                            </p:childTnLst>
                          </p:cTn>
                        </p:par>
                      </p:childTnLst>
                    </p:cTn>
                  </p:par>
                  <p:par>
                    <p:cTn id="180" fill="hold">
                      <p:stCondLst>
                        <p:cond delay="indefinite"/>
                      </p:stCondLst>
                      <p:childTnLst>
                        <p:par>
                          <p:cTn id="181" fill="hold">
                            <p:stCondLst>
                              <p:cond delay="0"/>
                            </p:stCondLst>
                            <p:childTnLst>
                              <p:par>
                                <p:cTn id="182" presetID="3" presetClass="entr" presetSubtype="10" fill="hold" nodeType="clickEffect">
                                  <p:stCondLst>
                                    <p:cond delay="0"/>
                                  </p:stCondLst>
                                  <p:childTnLst>
                                    <p:set>
                                      <p:cBhvr>
                                        <p:cTn id="183" dur="1" fill="hold">
                                          <p:stCondLst>
                                            <p:cond delay="0"/>
                                          </p:stCondLst>
                                        </p:cTn>
                                        <p:tgtEl>
                                          <p:spTgt spid="70"/>
                                        </p:tgtEl>
                                        <p:attrNameLst>
                                          <p:attrName>style.visibility</p:attrName>
                                        </p:attrNameLst>
                                      </p:cBhvr>
                                      <p:to>
                                        <p:strVal val="visible"/>
                                      </p:to>
                                    </p:set>
                                    <p:animEffect transition="in" filter="blinds(horizontal)">
                                      <p:cBhvr>
                                        <p:cTn id="184" dur="500"/>
                                        <p:tgtEl>
                                          <p:spTgt spid="70"/>
                                        </p:tgtEl>
                                      </p:cBhvr>
                                    </p:animEffect>
                                  </p:childTnLst>
                                </p:cTn>
                              </p:par>
                            </p:childTnLst>
                          </p:cTn>
                        </p:par>
                      </p:childTnLst>
                    </p:cTn>
                  </p:par>
                  <p:par>
                    <p:cTn id="185" fill="hold">
                      <p:stCondLst>
                        <p:cond delay="indefinite"/>
                      </p:stCondLst>
                      <p:childTnLst>
                        <p:par>
                          <p:cTn id="186" fill="hold">
                            <p:stCondLst>
                              <p:cond delay="0"/>
                            </p:stCondLst>
                            <p:childTnLst>
                              <p:par>
                                <p:cTn id="187" presetID="3" presetClass="entr" presetSubtype="10" fill="hold" nodeType="clickEffect">
                                  <p:stCondLst>
                                    <p:cond delay="0"/>
                                  </p:stCondLst>
                                  <p:childTnLst>
                                    <p:set>
                                      <p:cBhvr>
                                        <p:cTn id="188" dur="1" fill="hold">
                                          <p:stCondLst>
                                            <p:cond delay="0"/>
                                          </p:stCondLst>
                                        </p:cTn>
                                        <p:tgtEl>
                                          <p:spTgt spid="72"/>
                                        </p:tgtEl>
                                        <p:attrNameLst>
                                          <p:attrName>style.visibility</p:attrName>
                                        </p:attrNameLst>
                                      </p:cBhvr>
                                      <p:to>
                                        <p:strVal val="visible"/>
                                      </p:to>
                                    </p:set>
                                    <p:animEffect transition="in" filter="blinds(horizontal)">
                                      <p:cBhvr>
                                        <p:cTn id="189" dur="500"/>
                                        <p:tgtEl>
                                          <p:spTgt spid="72"/>
                                        </p:tgtEl>
                                      </p:cBhvr>
                                    </p:animEffect>
                                  </p:childTnLst>
                                </p:cTn>
                              </p:par>
                            </p:childTnLst>
                          </p:cTn>
                        </p:par>
                      </p:childTnLst>
                    </p:cTn>
                  </p:par>
                  <p:par>
                    <p:cTn id="190" fill="hold">
                      <p:stCondLst>
                        <p:cond delay="indefinite"/>
                      </p:stCondLst>
                      <p:childTnLst>
                        <p:par>
                          <p:cTn id="191" fill="hold">
                            <p:stCondLst>
                              <p:cond delay="0"/>
                            </p:stCondLst>
                            <p:childTnLst>
                              <p:par>
                                <p:cTn id="192" presetID="3" presetClass="entr" presetSubtype="10" fill="hold" nodeType="clickEffect">
                                  <p:stCondLst>
                                    <p:cond delay="0"/>
                                  </p:stCondLst>
                                  <p:childTnLst>
                                    <p:set>
                                      <p:cBhvr>
                                        <p:cTn id="193" dur="1" fill="hold">
                                          <p:stCondLst>
                                            <p:cond delay="0"/>
                                          </p:stCondLst>
                                        </p:cTn>
                                        <p:tgtEl>
                                          <p:spTgt spid="75"/>
                                        </p:tgtEl>
                                        <p:attrNameLst>
                                          <p:attrName>style.visibility</p:attrName>
                                        </p:attrNameLst>
                                      </p:cBhvr>
                                      <p:to>
                                        <p:strVal val="visible"/>
                                      </p:to>
                                    </p:set>
                                    <p:animEffect transition="in" filter="blinds(horizontal)">
                                      <p:cBhvr>
                                        <p:cTn id="194" dur="500"/>
                                        <p:tgtEl>
                                          <p:spTgt spid="75"/>
                                        </p:tgtEl>
                                      </p:cBhvr>
                                    </p:animEffect>
                                  </p:childTnLst>
                                </p:cTn>
                              </p:par>
                            </p:childTnLst>
                          </p:cTn>
                        </p:par>
                      </p:childTnLst>
                    </p:cTn>
                  </p:par>
                  <p:par>
                    <p:cTn id="195" fill="hold">
                      <p:stCondLst>
                        <p:cond delay="indefinite"/>
                      </p:stCondLst>
                      <p:childTnLst>
                        <p:par>
                          <p:cTn id="196" fill="hold">
                            <p:stCondLst>
                              <p:cond delay="0"/>
                            </p:stCondLst>
                            <p:childTnLst>
                              <p:par>
                                <p:cTn id="197" presetID="3" presetClass="entr" presetSubtype="10" fill="hold" nodeType="clickEffect">
                                  <p:stCondLst>
                                    <p:cond delay="0"/>
                                  </p:stCondLst>
                                  <p:childTnLst>
                                    <p:set>
                                      <p:cBhvr>
                                        <p:cTn id="198" dur="1" fill="hold">
                                          <p:stCondLst>
                                            <p:cond delay="0"/>
                                          </p:stCondLst>
                                        </p:cTn>
                                        <p:tgtEl>
                                          <p:spTgt spid="77"/>
                                        </p:tgtEl>
                                        <p:attrNameLst>
                                          <p:attrName>style.visibility</p:attrName>
                                        </p:attrNameLst>
                                      </p:cBhvr>
                                      <p:to>
                                        <p:strVal val="visible"/>
                                      </p:to>
                                    </p:set>
                                    <p:animEffect transition="in" filter="blinds(horizontal)">
                                      <p:cBhvr>
                                        <p:cTn id="199" dur="500"/>
                                        <p:tgtEl>
                                          <p:spTgt spid="77"/>
                                        </p:tgtEl>
                                      </p:cBhvr>
                                    </p:animEffect>
                                  </p:childTnLst>
                                </p:cTn>
                              </p:par>
                            </p:childTnLst>
                          </p:cTn>
                        </p:par>
                      </p:childTnLst>
                    </p:cTn>
                  </p:par>
                  <p:par>
                    <p:cTn id="200" fill="hold">
                      <p:stCondLst>
                        <p:cond delay="indefinite"/>
                      </p:stCondLst>
                      <p:childTnLst>
                        <p:par>
                          <p:cTn id="201" fill="hold">
                            <p:stCondLst>
                              <p:cond delay="0"/>
                            </p:stCondLst>
                            <p:childTnLst>
                              <p:par>
                                <p:cTn id="202" presetID="3" presetClass="exit" presetSubtype="10" fill="hold" nodeType="clickEffect">
                                  <p:stCondLst>
                                    <p:cond delay="0"/>
                                  </p:stCondLst>
                                  <p:childTnLst>
                                    <p:animEffect transition="out" filter="blinds(horizontal)">
                                      <p:cBhvr>
                                        <p:cTn id="203" dur="500"/>
                                        <p:tgtEl>
                                          <p:spTgt spid="66"/>
                                        </p:tgtEl>
                                      </p:cBhvr>
                                    </p:animEffect>
                                    <p:set>
                                      <p:cBhvr>
                                        <p:cTn id="204" dur="1" fill="hold">
                                          <p:stCondLst>
                                            <p:cond delay="499"/>
                                          </p:stCondLst>
                                        </p:cTn>
                                        <p:tgtEl>
                                          <p:spTgt spid="66"/>
                                        </p:tgtEl>
                                        <p:attrNameLst>
                                          <p:attrName>style.visibility</p:attrName>
                                        </p:attrNameLst>
                                      </p:cBhvr>
                                      <p:to>
                                        <p:strVal val="hidden"/>
                                      </p:to>
                                    </p:set>
                                  </p:childTnLst>
                                </p:cTn>
                              </p:par>
                              <p:par>
                                <p:cTn id="205" presetID="3" presetClass="exit" presetSubtype="10" fill="hold" nodeType="withEffect">
                                  <p:stCondLst>
                                    <p:cond delay="0"/>
                                  </p:stCondLst>
                                  <p:childTnLst>
                                    <p:animEffect transition="out" filter="blinds(horizontal)">
                                      <p:cBhvr>
                                        <p:cTn id="206" dur="500"/>
                                        <p:tgtEl>
                                          <p:spTgt spid="68"/>
                                        </p:tgtEl>
                                      </p:cBhvr>
                                    </p:animEffect>
                                    <p:set>
                                      <p:cBhvr>
                                        <p:cTn id="207" dur="1" fill="hold">
                                          <p:stCondLst>
                                            <p:cond delay="499"/>
                                          </p:stCondLst>
                                        </p:cTn>
                                        <p:tgtEl>
                                          <p:spTgt spid="68"/>
                                        </p:tgtEl>
                                        <p:attrNameLst>
                                          <p:attrName>style.visibility</p:attrName>
                                        </p:attrNameLst>
                                      </p:cBhvr>
                                      <p:to>
                                        <p:strVal val="hidden"/>
                                      </p:to>
                                    </p:set>
                                  </p:childTnLst>
                                </p:cTn>
                              </p:par>
                              <p:par>
                                <p:cTn id="208" presetID="3" presetClass="exit" presetSubtype="10" fill="hold" nodeType="withEffect">
                                  <p:stCondLst>
                                    <p:cond delay="0"/>
                                  </p:stCondLst>
                                  <p:childTnLst>
                                    <p:animEffect transition="out" filter="blinds(horizontal)">
                                      <p:cBhvr>
                                        <p:cTn id="209" dur="500"/>
                                        <p:tgtEl>
                                          <p:spTgt spid="70"/>
                                        </p:tgtEl>
                                      </p:cBhvr>
                                    </p:animEffect>
                                    <p:set>
                                      <p:cBhvr>
                                        <p:cTn id="210" dur="1" fill="hold">
                                          <p:stCondLst>
                                            <p:cond delay="499"/>
                                          </p:stCondLst>
                                        </p:cTn>
                                        <p:tgtEl>
                                          <p:spTgt spid="70"/>
                                        </p:tgtEl>
                                        <p:attrNameLst>
                                          <p:attrName>style.visibility</p:attrName>
                                        </p:attrNameLst>
                                      </p:cBhvr>
                                      <p:to>
                                        <p:strVal val="hidden"/>
                                      </p:to>
                                    </p:set>
                                  </p:childTnLst>
                                </p:cTn>
                              </p:par>
                              <p:par>
                                <p:cTn id="211" presetID="3" presetClass="exit" presetSubtype="10" fill="hold" nodeType="withEffect">
                                  <p:stCondLst>
                                    <p:cond delay="0"/>
                                  </p:stCondLst>
                                  <p:childTnLst>
                                    <p:animEffect transition="out" filter="blinds(horizontal)">
                                      <p:cBhvr>
                                        <p:cTn id="212" dur="500"/>
                                        <p:tgtEl>
                                          <p:spTgt spid="72"/>
                                        </p:tgtEl>
                                      </p:cBhvr>
                                    </p:animEffect>
                                    <p:set>
                                      <p:cBhvr>
                                        <p:cTn id="213" dur="1" fill="hold">
                                          <p:stCondLst>
                                            <p:cond delay="499"/>
                                          </p:stCondLst>
                                        </p:cTn>
                                        <p:tgtEl>
                                          <p:spTgt spid="72"/>
                                        </p:tgtEl>
                                        <p:attrNameLst>
                                          <p:attrName>style.visibility</p:attrName>
                                        </p:attrNameLst>
                                      </p:cBhvr>
                                      <p:to>
                                        <p:strVal val="hidden"/>
                                      </p:to>
                                    </p:set>
                                  </p:childTnLst>
                                </p:cTn>
                              </p:par>
                              <p:par>
                                <p:cTn id="214" presetID="3" presetClass="exit" presetSubtype="10" fill="hold" nodeType="withEffect">
                                  <p:stCondLst>
                                    <p:cond delay="0"/>
                                  </p:stCondLst>
                                  <p:childTnLst>
                                    <p:animEffect transition="out" filter="blinds(horizontal)">
                                      <p:cBhvr>
                                        <p:cTn id="215" dur="500"/>
                                        <p:tgtEl>
                                          <p:spTgt spid="75"/>
                                        </p:tgtEl>
                                      </p:cBhvr>
                                    </p:animEffect>
                                    <p:set>
                                      <p:cBhvr>
                                        <p:cTn id="216" dur="1" fill="hold">
                                          <p:stCondLst>
                                            <p:cond delay="499"/>
                                          </p:stCondLst>
                                        </p:cTn>
                                        <p:tgtEl>
                                          <p:spTgt spid="75"/>
                                        </p:tgtEl>
                                        <p:attrNameLst>
                                          <p:attrName>style.visibility</p:attrName>
                                        </p:attrNameLst>
                                      </p:cBhvr>
                                      <p:to>
                                        <p:strVal val="hidden"/>
                                      </p:to>
                                    </p:set>
                                  </p:childTnLst>
                                </p:cTn>
                              </p:par>
                              <p:par>
                                <p:cTn id="217" presetID="3" presetClass="exit" presetSubtype="10" fill="hold" nodeType="withEffect">
                                  <p:stCondLst>
                                    <p:cond delay="0"/>
                                  </p:stCondLst>
                                  <p:childTnLst>
                                    <p:animEffect transition="out" filter="blinds(horizontal)">
                                      <p:cBhvr>
                                        <p:cTn id="218" dur="500"/>
                                        <p:tgtEl>
                                          <p:spTgt spid="77"/>
                                        </p:tgtEl>
                                      </p:cBhvr>
                                    </p:animEffect>
                                    <p:set>
                                      <p:cBhvr>
                                        <p:cTn id="219" dur="1" fill="hold">
                                          <p:stCondLst>
                                            <p:cond delay="499"/>
                                          </p:stCondLst>
                                        </p:cTn>
                                        <p:tgtEl>
                                          <p:spTgt spid="77"/>
                                        </p:tgtEl>
                                        <p:attrNameLst>
                                          <p:attrName>style.visibility</p:attrName>
                                        </p:attrNameLst>
                                      </p:cBhvr>
                                      <p:to>
                                        <p:strVal val="hidden"/>
                                      </p:to>
                                    </p:set>
                                  </p:childTnLst>
                                </p:cTn>
                              </p:par>
                            </p:childTnLst>
                          </p:cTn>
                        </p:par>
                      </p:childTnLst>
                    </p:cTn>
                  </p:par>
                  <p:par>
                    <p:cTn id="220" fill="hold">
                      <p:stCondLst>
                        <p:cond delay="indefinite"/>
                      </p:stCondLst>
                      <p:childTnLst>
                        <p:par>
                          <p:cTn id="221" fill="hold">
                            <p:stCondLst>
                              <p:cond delay="0"/>
                            </p:stCondLst>
                            <p:childTnLst>
                              <p:par>
                                <p:cTn id="222" presetID="3" presetClass="entr" presetSubtype="10" fill="hold" nodeType="clickEffect">
                                  <p:stCondLst>
                                    <p:cond delay="0"/>
                                  </p:stCondLst>
                                  <p:childTnLst>
                                    <p:set>
                                      <p:cBhvr>
                                        <p:cTn id="223" dur="1" fill="hold">
                                          <p:stCondLst>
                                            <p:cond delay="0"/>
                                          </p:stCondLst>
                                        </p:cTn>
                                        <p:tgtEl>
                                          <p:spTgt spid="60">
                                            <p:txEl>
                                              <p:pRg st="2" end="2"/>
                                            </p:txEl>
                                          </p:spTgt>
                                        </p:tgtEl>
                                        <p:attrNameLst>
                                          <p:attrName>style.visibility</p:attrName>
                                        </p:attrNameLst>
                                      </p:cBhvr>
                                      <p:to>
                                        <p:strVal val="visible"/>
                                      </p:to>
                                    </p:set>
                                    <p:animEffect transition="in" filter="blinds(horizontal)">
                                      <p:cBhvr>
                                        <p:cTn id="224" dur="500"/>
                                        <p:tgtEl>
                                          <p:spTgt spid="60">
                                            <p:txEl>
                                              <p:pRg st="2" end="2"/>
                                            </p:txEl>
                                          </p:spTgt>
                                        </p:tgtEl>
                                      </p:cBhvr>
                                    </p:animEffect>
                                  </p:childTnLst>
                                </p:cTn>
                              </p:par>
                            </p:childTnLst>
                          </p:cTn>
                        </p:par>
                      </p:childTnLst>
                    </p:cTn>
                  </p:par>
                  <p:par>
                    <p:cTn id="225" fill="hold">
                      <p:stCondLst>
                        <p:cond delay="indefinite"/>
                      </p:stCondLst>
                      <p:childTnLst>
                        <p:par>
                          <p:cTn id="226" fill="hold">
                            <p:stCondLst>
                              <p:cond delay="0"/>
                            </p:stCondLst>
                            <p:childTnLst>
                              <p:par>
                                <p:cTn id="227" presetID="3" presetClass="entr" presetSubtype="5" fill="hold" nodeType="clickEffect">
                                  <p:stCondLst>
                                    <p:cond delay="0"/>
                                  </p:stCondLst>
                                  <p:childTnLst>
                                    <p:set>
                                      <p:cBhvr>
                                        <p:cTn id="228" dur="1" fill="hold">
                                          <p:stCondLst>
                                            <p:cond delay="0"/>
                                          </p:stCondLst>
                                        </p:cTn>
                                        <p:tgtEl>
                                          <p:spTgt spid="63"/>
                                        </p:tgtEl>
                                        <p:attrNameLst>
                                          <p:attrName>style.visibility</p:attrName>
                                        </p:attrNameLst>
                                      </p:cBhvr>
                                      <p:to>
                                        <p:strVal val="visible"/>
                                      </p:to>
                                    </p:set>
                                    <p:animEffect transition="in" filter="blinds(vertical)">
                                      <p:cBhvr>
                                        <p:cTn id="229" dur="500"/>
                                        <p:tgtEl>
                                          <p:spTgt spid="63"/>
                                        </p:tgtEl>
                                      </p:cBhvr>
                                    </p:animEffect>
                                  </p:childTnLst>
                                </p:cTn>
                              </p:par>
                              <p:par>
                                <p:cTn id="230" presetID="3" presetClass="entr" presetSubtype="10" fill="hold" grpId="0" nodeType="withEffect">
                                  <p:stCondLst>
                                    <p:cond delay="0"/>
                                  </p:stCondLst>
                                  <p:childTnLst>
                                    <p:set>
                                      <p:cBhvr>
                                        <p:cTn id="231" dur="1" fill="hold">
                                          <p:stCondLst>
                                            <p:cond delay="0"/>
                                          </p:stCondLst>
                                        </p:cTn>
                                        <p:tgtEl>
                                          <p:spTgt spid="65"/>
                                        </p:tgtEl>
                                        <p:attrNameLst>
                                          <p:attrName>style.visibility</p:attrName>
                                        </p:attrNameLst>
                                      </p:cBhvr>
                                      <p:to>
                                        <p:strVal val="visible"/>
                                      </p:to>
                                    </p:set>
                                    <p:animEffect transition="in" filter="blinds(horizontal)">
                                      <p:cBhvr>
                                        <p:cTn id="232" dur="500"/>
                                        <p:tgtEl>
                                          <p:spTgt spid="65"/>
                                        </p:tgtEl>
                                      </p:cBhvr>
                                    </p:animEffect>
                                  </p:childTnLst>
                                </p:cTn>
                              </p:par>
                            </p:childTnLst>
                          </p:cTn>
                        </p:par>
                      </p:childTnLst>
                    </p:cTn>
                  </p:par>
                  <p:par>
                    <p:cTn id="233" fill="hold">
                      <p:stCondLst>
                        <p:cond delay="indefinite"/>
                      </p:stCondLst>
                      <p:childTnLst>
                        <p:par>
                          <p:cTn id="234" fill="hold">
                            <p:stCondLst>
                              <p:cond delay="0"/>
                            </p:stCondLst>
                            <p:childTnLst>
                              <p:par>
                                <p:cTn id="235" presetID="3" presetClass="entr" presetSubtype="10" fill="hold" nodeType="clickEffect">
                                  <p:stCondLst>
                                    <p:cond delay="0"/>
                                  </p:stCondLst>
                                  <p:childTnLst>
                                    <p:set>
                                      <p:cBhvr>
                                        <p:cTn id="236" dur="1" fill="hold">
                                          <p:stCondLst>
                                            <p:cond delay="0"/>
                                          </p:stCondLst>
                                        </p:cTn>
                                        <p:tgtEl>
                                          <p:spTgt spid="77"/>
                                        </p:tgtEl>
                                        <p:attrNameLst>
                                          <p:attrName>style.visibility</p:attrName>
                                        </p:attrNameLst>
                                      </p:cBhvr>
                                      <p:to>
                                        <p:strVal val="visible"/>
                                      </p:to>
                                    </p:set>
                                    <p:animEffect transition="in" filter="blinds(horizontal)">
                                      <p:cBhvr>
                                        <p:cTn id="237" dur="500"/>
                                        <p:tgtEl>
                                          <p:spTgt spid="77"/>
                                        </p:tgtEl>
                                      </p:cBhvr>
                                    </p:animEffect>
                                  </p:childTnLst>
                                </p:cTn>
                              </p:par>
                            </p:childTnLst>
                          </p:cTn>
                        </p:par>
                      </p:childTnLst>
                    </p:cTn>
                  </p:par>
                  <p:par>
                    <p:cTn id="238" fill="hold">
                      <p:stCondLst>
                        <p:cond delay="indefinite"/>
                      </p:stCondLst>
                      <p:childTnLst>
                        <p:par>
                          <p:cTn id="239" fill="hold">
                            <p:stCondLst>
                              <p:cond delay="0"/>
                            </p:stCondLst>
                            <p:childTnLst>
                              <p:par>
                                <p:cTn id="240" presetID="3" presetClass="entr" presetSubtype="10" fill="hold" nodeType="clickEffect">
                                  <p:stCondLst>
                                    <p:cond delay="0"/>
                                  </p:stCondLst>
                                  <p:childTnLst>
                                    <p:set>
                                      <p:cBhvr>
                                        <p:cTn id="241" dur="1" fill="hold">
                                          <p:stCondLst>
                                            <p:cond delay="0"/>
                                          </p:stCondLst>
                                        </p:cTn>
                                        <p:tgtEl>
                                          <p:spTgt spid="83"/>
                                        </p:tgtEl>
                                        <p:attrNameLst>
                                          <p:attrName>style.visibility</p:attrName>
                                        </p:attrNameLst>
                                      </p:cBhvr>
                                      <p:to>
                                        <p:strVal val="visible"/>
                                      </p:to>
                                    </p:set>
                                    <p:animEffect transition="in" filter="blinds(horizontal)">
                                      <p:cBhvr>
                                        <p:cTn id="242" dur="500"/>
                                        <p:tgtEl>
                                          <p:spTgt spid="83"/>
                                        </p:tgtEl>
                                      </p:cBhvr>
                                    </p:animEffect>
                                  </p:childTnLst>
                                </p:cTn>
                              </p:par>
                            </p:childTnLst>
                          </p:cTn>
                        </p:par>
                      </p:childTnLst>
                    </p:cTn>
                  </p:par>
                  <p:par>
                    <p:cTn id="243" fill="hold">
                      <p:stCondLst>
                        <p:cond delay="indefinite"/>
                      </p:stCondLst>
                      <p:childTnLst>
                        <p:par>
                          <p:cTn id="244" fill="hold">
                            <p:stCondLst>
                              <p:cond delay="0"/>
                            </p:stCondLst>
                            <p:childTnLst>
                              <p:par>
                                <p:cTn id="245" presetID="3" presetClass="entr" presetSubtype="10" fill="hold" nodeType="clickEffect">
                                  <p:stCondLst>
                                    <p:cond delay="0"/>
                                  </p:stCondLst>
                                  <p:childTnLst>
                                    <p:set>
                                      <p:cBhvr>
                                        <p:cTn id="246" dur="1" fill="hold">
                                          <p:stCondLst>
                                            <p:cond delay="0"/>
                                          </p:stCondLst>
                                        </p:cTn>
                                        <p:tgtEl>
                                          <p:spTgt spid="82"/>
                                        </p:tgtEl>
                                        <p:attrNameLst>
                                          <p:attrName>style.visibility</p:attrName>
                                        </p:attrNameLst>
                                      </p:cBhvr>
                                      <p:to>
                                        <p:strVal val="visible"/>
                                      </p:to>
                                    </p:set>
                                    <p:animEffect transition="in" filter="blinds(horizontal)">
                                      <p:cBhvr>
                                        <p:cTn id="247" dur="500"/>
                                        <p:tgtEl>
                                          <p:spTgt spid="82"/>
                                        </p:tgtEl>
                                      </p:cBhvr>
                                    </p:animEffect>
                                  </p:childTnLst>
                                </p:cTn>
                              </p:par>
                            </p:childTnLst>
                          </p:cTn>
                        </p:par>
                      </p:childTnLst>
                    </p:cTn>
                  </p:par>
                  <p:par>
                    <p:cTn id="248" fill="hold">
                      <p:stCondLst>
                        <p:cond delay="indefinite"/>
                      </p:stCondLst>
                      <p:childTnLst>
                        <p:par>
                          <p:cTn id="249" fill="hold">
                            <p:stCondLst>
                              <p:cond delay="0"/>
                            </p:stCondLst>
                            <p:childTnLst>
                              <p:par>
                                <p:cTn id="250" presetID="3" presetClass="entr" presetSubtype="10" fill="hold" nodeType="clickEffect">
                                  <p:stCondLst>
                                    <p:cond delay="0"/>
                                  </p:stCondLst>
                                  <p:childTnLst>
                                    <p:set>
                                      <p:cBhvr>
                                        <p:cTn id="251" dur="1" fill="hold">
                                          <p:stCondLst>
                                            <p:cond delay="0"/>
                                          </p:stCondLst>
                                        </p:cTn>
                                        <p:tgtEl>
                                          <p:spTgt spid="81"/>
                                        </p:tgtEl>
                                        <p:attrNameLst>
                                          <p:attrName>style.visibility</p:attrName>
                                        </p:attrNameLst>
                                      </p:cBhvr>
                                      <p:to>
                                        <p:strVal val="visible"/>
                                      </p:to>
                                    </p:set>
                                    <p:animEffect transition="in" filter="blinds(horizontal)">
                                      <p:cBhvr>
                                        <p:cTn id="252" dur="500"/>
                                        <p:tgtEl>
                                          <p:spTgt spid="81"/>
                                        </p:tgtEl>
                                      </p:cBhvr>
                                    </p:animEffect>
                                  </p:childTnLst>
                                </p:cTn>
                              </p:par>
                            </p:childTnLst>
                          </p:cTn>
                        </p:par>
                      </p:childTnLst>
                    </p:cTn>
                  </p:par>
                  <p:par>
                    <p:cTn id="253" fill="hold">
                      <p:stCondLst>
                        <p:cond delay="indefinite"/>
                      </p:stCondLst>
                      <p:childTnLst>
                        <p:par>
                          <p:cTn id="254" fill="hold">
                            <p:stCondLst>
                              <p:cond delay="0"/>
                            </p:stCondLst>
                            <p:childTnLst>
                              <p:par>
                                <p:cTn id="255" presetID="3" presetClass="entr" presetSubtype="10" fill="hold" nodeType="clickEffect">
                                  <p:stCondLst>
                                    <p:cond delay="0"/>
                                  </p:stCondLst>
                                  <p:childTnLst>
                                    <p:set>
                                      <p:cBhvr>
                                        <p:cTn id="256" dur="1" fill="hold">
                                          <p:stCondLst>
                                            <p:cond delay="0"/>
                                          </p:stCondLst>
                                        </p:cTn>
                                        <p:tgtEl>
                                          <p:spTgt spid="80"/>
                                        </p:tgtEl>
                                        <p:attrNameLst>
                                          <p:attrName>style.visibility</p:attrName>
                                        </p:attrNameLst>
                                      </p:cBhvr>
                                      <p:to>
                                        <p:strVal val="visible"/>
                                      </p:to>
                                    </p:set>
                                    <p:animEffect transition="in" filter="blinds(horizontal)">
                                      <p:cBhvr>
                                        <p:cTn id="257" dur="500"/>
                                        <p:tgtEl>
                                          <p:spTgt spid="80"/>
                                        </p:tgtEl>
                                      </p:cBhvr>
                                    </p:animEffect>
                                  </p:childTnLst>
                                </p:cTn>
                              </p:par>
                            </p:childTnLst>
                          </p:cTn>
                        </p:par>
                      </p:childTnLst>
                    </p:cTn>
                  </p:par>
                  <p:par>
                    <p:cTn id="258" fill="hold">
                      <p:stCondLst>
                        <p:cond delay="indefinite"/>
                      </p:stCondLst>
                      <p:childTnLst>
                        <p:par>
                          <p:cTn id="259" fill="hold">
                            <p:stCondLst>
                              <p:cond delay="0"/>
                            </p:stCondLst>
                            <p:childTnLst>
                              <p:par>
                                <p:cTn id="260" presetID="3" presetClass="entr" presetSubtype="10" fill="hold" nodeType="clickEffect">
                                  <p:stCondLst>
                                    <p:cond delay="0"/>
                                  </p:stCondLst>
                                  <p:childTnLst>
                                    <p:set>
                                      <p:cBhvr>
                                        <p:cTn id="261" dur="1" fill="hold">
                                          <p:stCondLst>
                                            <p:cond delay="0"/>
                                          </p:stCondLst>
                                        </p:cTn>
                                        <p:tgtEl>
                                          <p:spTgt spid="79"/>
                                        </p:tgtEl>
                                        <p:attrNameLst>
                                          <p:attrName>style.visibility</p:attrName>
                                        </p:attrNameLst>
                                      </p:cBhvr>
                                      <p:to>
                                        <p:strVal val="visible"/>
                                      </p:to>
                                    </p:set>
                                    <p:animEffect transition="in" filter="blinds(horizontal)">
                                      <p:cBhvr>
                                        <p:cTn id="262" dur="500"/>
                                        <p:tgtEl>
                                          <p:spTgt spid="79"/>
                                        </p:tgtEl>
                                      </p:cBhvr>
                                    </p:animEffect>
                                  </p:childTnLst>
                                </p:cTn>
                              </p:par>
                            </p:childTnLst>
                          </p:cTn>
                        </p:par>
                      </p:childTnLst>
                    </p:cTn>
                  </p:par>
                  <p:par>
                    <p:cTn id="263" fill="hold">
                      <p:stCondLst>
                        <p:cond delay="indefinite"/>
                      </p:stCondLst>
                      <p:childTnLst>
                        <p:par>
                          <p:cTn id="264" fill="hold">
                            <p:stCondLst>
                              <p:cond delay="0"/>
                            </p:stCondLst>
                            <p:childTnLst>
                              <p:par>
                                <p:cTn id="265" presetID="3" presetClass="exit" presetSubtype="10" fill="hold" nodeType="clickEffect">
                                  <p:stCondLst>
                                    <p:cond delay="0"/>
                                  </p:stCondLst>
                                  <p:childTnLst>
                                    <p:animEffect transition="out" filter="blinds(horizontal)">
                                      <p:cBhvr>
                                        <p:cTn id="266" dur="500"/>
                                        <p:tgtEl>
                                          <p:spTgt spid="77"/>
                                        </p:tgtEl>
                                      </p:cBhvr>
                                    </p:animEffect>
                                    <p:set>
                                      <p:cBhvr>
                                        <p:cTn id="267" dur="1" fill="hold">
                                          <p:stCondLst>
                                            <p:cond delay="499"/>
                                          </p:stCondLst>
                                        </p:cTn>
                                        <p:tgtEl>
                                          <p:spTgt spid="77"/>
                                        </p:tgtEl>
                                        <p:attrNameLst>
                                          <p:attrName>style.visibility</p:attrName>
                                        </p:attrNameLst>
                                      </p:cBhvr>
                                      <p:to>
                                        <p:strVal val="hidden"/>
                                      </p:to>
                                    </p:set>
                                  </p:childTnLst>
                                </p:cTn>
                              </p:par>
                              <p:par>
                                <p:cTn id="268" presetID="3" presetClass="exit" presetSubtype="10" fill="hold" nodeType="withEffect">
                                  <p:stCondLst>
                                    <p:cond delay="0"/>
                                  </p:stCondLst>
                                  <p:childTnLst>
                                    <p:animEffect transition="out" filter="blinds(horizontal)">
                                      <p:cBhvr>
                                        <p:cTn id="269" dur="500"/>
                                        <p:tgtEl>
                                          <p:spTgt spid="83"/>
                                        </p:tgtEl>
                                      </p:cBhvr>
                                    </p:animEffect>
                                    <p:set>
                                      <p:cBhvr>
                                        <p:cTn id="270" dur="1" fill="hold">
                                          <p:stCondLst>
                                            <p:cond delay="499"/>
                                          </p:stCondLst>
                                        </p:cTn>
                                        <p:tgtEl>
                                          <p:spTgt spid="83"/>
                                        </p:tgtEl>
                                        <p:attrNameLst>
                                          <p:attrName>style.visibility</p:attrName>
                                        </p:attrNameLst>
                                      </p:cBhvr>
                                      <p:to>
                                        <p:strVal val="hidden"/>
                                      </p:to>
                                    </p:set>
                                  </p:childTnLst>
                                </p:cTn>
                              </p:par>
                              <p:par>
                                <p:cTn id="271" presetID="3" presetClass="exit" presetSubtype="10" fill="hold" nodeType="withEffect">
                                  <p:stCondLst>
                                    <p:cond delay="0"/>
                                  </p:stCondLst>
                                  <p:childTnLst>
                                    <p:animEffect transition="out" filter="blinds(horizontal)">
                                      <p:cBhvr>
                                        <p:cTn id="272" dur="500"/>
                                        <p:tgtEl>
                                          <p:spTgt spid="82"/>
                                        </p:tgtEl>
                                      </p:cBhvr>
                                    </p:animEffect>
                                    <p:set>
                                      <p:cBhvr>
                                        <p:cTn id="273" dur="1" fill="hold">
                                          <p:stCondLst>
                                            <p:cond delay="499"/>
                                          </p:stCondLst>
                                        </p:cTn>
                                        <p:tgtEl>
                                          <p:spTgt spid="82"/>
                                        </p:tgtEl>
                                        <p:attrNameLst>
                                          <p:attrName>style.visibility</p:attrName>
                                        </p:attrNameLst>
                                      </p:cBhvr>
                                      <p:to>
                                        <p:strVal val="hidden"/>
                                      </p:to>
                                    </p:set>
                                  </p:childTnLst>
                                </p:cTn>
                              </p:par>
                              <p:par>
                                <p:cTn id="274" presetID="3" presetClass="exit" presetSubtype="10" fill="hold" nodeType="withEffect">
                                  <p:stCondLst>
                                    <p:cond delay="0"/>
                                  </p:stCondLst>
                                  <p:childTnLst>
                                    <p:animEffect transition="out" filter="blinds(horizontal)">
                                      <p:cBhvr>
                                        <p:cTn id="275" dur="500"/>
                                        <p:tgtEl>
                                          <p:spTgt spid="81"/>
                                        </p:tgtEl>
                                      </p:cBhvr>
                                    </p:animEffect>
                                    <p:set>
                                      <p:cBhvr>
                                        <p:cTn id="276" dur="1" fill="hold">
                                          <p:stCondLst>
                                            <p:cond delay="499"/>
                                          </p:stCondLst>
                                        </p:cTn>
                                        <p:tgtEl>
                                          <p:spTgt spid="81"/>
                                        </p:tgtEl>
                                        <p:attrNameLst>
                                          <p:attrName>style.visibility</p:attrName>
                                        </p:attrNameLst>
                                      </p:cBhvr>
                                      <p:to>
                                        <p:strVal val="hidden"/>
                                      </p:to>
                                    </p:set>
                                  </p:childTnLst>
                                </p:cTn>
                              </p:par>
                              <p:par>
                                <p:cTn id="277" presetID="3" presetClass="exit" presetSubtype="10" fill="hold" nodeType="withEffect">
                                  <p:stCondLst>
                                    <p:cond delay="0"/>
                                  </p:stCondLst>
                                  <p:childTnLst>
                                    <p:animEffect transition="out" filter="blinds(horizontal)">
                                      <p:cBhvr>
                                        <p:cTn id="278" dur="500"/>
                                        <p:tgtEl>
                                          <p:spTgt spid="80"/>
                                        </p:tgtEl>
                                      </p:cBhvr>
                                    </p:animEffect>
                                    <p:set>
                                      <p:cBhvr>
                                        <p:cTn id="279" dur="1" fill="hold">
                                          <p:stCondLst>
                                            <p:cond delay="499"/>
                                          </p:stCondLst>
                                        </p:cTn>
                                        <p:tgtEl>
                                          <p:spTgt spid="80"/>
                                        </p:tgtEl>
                                        <p:attrNameLst>
                                          <p:attrName>style.visibility</p:attrName>
                                        </p:attrNameLst>
                                      </p:cBhvr>
                                      <p:to>
                                        <p:strVal val="hidden"/>
                                      </p:to>
                                    </p:set>
                                  </p:childTnLst>
                                </p:cTn>
                              </p:par>
                              <p:par>
                                <p:cTn id="280" presetID="3" presetClass="exit" presetSubtype="10" fill="hold" nodeType="withEffect">
                                  <p:stCondLst>
                                    <p:cond delay="0"/>
                                  </p:stCondLst>
                                  <p:childTnLst>
                                    <p:animEffect transition="out" filter="blinds(horizontal)">
                                      <p:cBhvr>
                                        <p:cTn id="281" dur="500"/>
                                        <p:tgtEl>
                                          <p:spTgt spid="79"/>
                                        </p:tgtEl>
                                      </p:cBhvr>
                                    </p:animEffect>
                                    <p:set>
                                      <p:cBhvr>
                                        <p:cTn id="282" dur="1" fill="hold">
                                          <p:stCondLst>
                                            <p:cond delay="499"/>
                                          </p:stCondLst>
                                        </p:cTn>
                                        <p:tgtEl>
                                          <p:spTgt spid="79"/>
                                        </p:tgtEl>
                                        <p:attrNameLst>
                                          <p:attrName>style.visibility</p:attrName>
                                        </p:attrNameLst>
                                      </p:cBhvr>
                                      <p:to>
                                        <p:strVal val="hidden"/>
                                      </p:to>
                                    </p:set>
                                  </p:childTnLst>
                                </p:cTn>
                              </p:par>
                            </p:childTnLst>
                          </p:cTn>
                        </p:par>
                      </p:childTnLst>
                    </p:cTn>
                  </p:par>
                  <p:par>
                    <p:cTn id="283" fill="hold">
                      <p:stCondLst>
                        <p:cond delay="indefinite"/>
                      </p:stCondLst>
                      <p:childTnLst>
                        <p:par>
                          <p:cTn id="284" fill="hold">
                            <p:stCondLst>
                              <p:cond delay="0"/>
                            </p:stCondLst>
                            <p:childTnLst>
                              <p:par>
                                <p:cTn id="285" presetID="3" presetClass="entr" presetSubtype="10" fill="hold" grpId="0" nodeType="clickEffect">
                                  <p:stCondLst>
                                    <p:cond delay="0"/>
                                  </p:stCondLst>
                                  <p:childTnLst>
                                    <p:set>
                                      <p:cBhvr>
                                        <p:cTn id="286" dur="1" fill="hold">
                                          <p:stCondLst>
                                            <p:cond delay="0"/>
                                          </p:stCondLst>
                                        </p:cTn>
                                        <p:tgtEl>
                                          <p:spTgt spid="35"/>
                                        </p:tgtEl>
                                        <p:attrNameLst>
                                          <p:attrName>style.visibility</p:attrName>
                                        </p:attrNameLst>
                                      </p:cBhvr>
                                      <p:to>
                                        <p:strVal val="visible"/>
                                      </p:to>
                                    </p:set>
                                    <p:animEffect transition="in" filter="blinds(horizontal)">
                                      <p:cBhvr>
                                        <p:cTn id="28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P spid="29" grpId="0"/>
      <p:bldP spid="36" grpId="0"/>
      <p:bldP spid="37" grpId="0"/>
      <p:bldP spid="38" grpId="0"/>
      <p:bldP spid="39" grpId="0"/>
      <p:bldP spid="40" grpId="0"/>
      <p:bldP spid="56" grpId="0"/>
      <p:bldP spid="57" grpId="0"/>
      <p:bldP spid="58" grpId="0"/>
      <p:bldP spid="35" grpId="0"/>
      <p:bldP spid="62" grpId="0"/>
      <p:bldP spid="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600200"/>
            <a:ext cx="3498011" cy="4257675"/>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Work out values up to 2</a:t>
            </a:r>
            <a:r>
              <a:rPr lang="el-GR" sz="1400" dirty="0">
                <a:latin typeface="Comic Sans MS" panose="030F0702030302020204" pitchFamily="66" charset="0"/>
                <a:sym typeface="Wingdings" panose="05000000000000000000" pitchFamily="2" charset="2"/>
              </a:rPr>
              <a:t>π</a:t>
            </a: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This follows a similar pattern to the previous graph, but the actual shape is slightly different…</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091241" y="2651185"/>
                <a:ext cx="1850366"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0" i="1" smtClean="0">
                          <a:latin typeface="Cambria Math"/>
                        </a:rPr>
                        <m:t>𝑟</m:t>
                      </m:r>
                      <m:r>
                        <a:rPr lang="en-GB" sz="1600" b="0" i="1" smtClean="0">
                          <a:latin typeface="Cambria Math"/>
                        </a:rPr>
                        <m:t>=</m:t>
                      </m:r>
                      <m:r>
                        <a:rPr lang="en-GB" sz="1600" b="0" i="1" smtClean="0">
                          <a:latin typeface="Cambria Math"/>
                        </a:rPr>
                        <m:t>𝑎</m:t>
                      </m:r>
                      <m:r>
                        <a:rPr lang="en-GB" sz="1600" b="0" i="1" smtClean="0">
                          <a:latin typeface="Cambria Math"/>
                        </a:rPr>
                        <m:t>(3+2</m:t>
                      </m:r>
                      <m:r>
                        <a:rPr lang="en-GB" sz="1600" b="0" i="1" smtClean="0">
                          <a:latin typeface="Cambria Math"/>
                        </a:rPr>
                        <m:t>𝑐𝑜𝑠</m:t>
                      </m:r>
                      <m:r>
                        <a:rPr lang="en-GB" sz="1600" b="0" i="1" smtClean="0">
                          <a:latin typeface="Cambria Math"/>
                          <a:ea typeface="Cambria Math"/>
                        </a:rPr>
                        <m:t>𝜃</m:t>
                      </m:r>
                      <m:r>
                        <a:rPr lang="en-GB" sz="1600" b="0" i="1" smtClean="0">
                          <a:latin typeface="Cambria Math"/>
                          <a:ea typeface="Cambria Math"/>
                        </a:rPr>
                        <m:t>)</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1091241" y="2651185"/>
                <a:ext cx="1850366" cy="338554"/>
              </a:xfrm>
              <a:prstGeom prst="rect">
                <a:avLst/>
              </a:prstGeom>
              <a:blipFill>
                <a:blip r:embed="rId2"/>
                <a:stretch>
                  <a:fillRect b="-10909"/>
                </a:stretch>
              </a:blipFill>
            </p:spPr>
            <p:txBody>
              <a:bodyPr/>
              <a:lstStyle/>
              <a:p>
                <a:r>
                  <a:rPr lang="en-GB">
                    <a:noFill/>
                  </a:rPr>
                  <a:t> </a:t>
                </a:r>
              </a:p>
            </p:txBody>
          </p:sp>
        </mc:Fallback>
      </mc:AlternateContent>
      <p:sp>
        <p:nvSpPr>
          <p:cNvPr id="7" name="AutoShape 4"/>
          <p:cNvSpPr>
            <a:spLocks noChangeAspect="1" noChangeArrowheads="1" noTextEdit="1"/>
          </p:cNvSpPr>
          <p:nvPr/>
        </p:nvSpPr>
        <p:spPr bwMode="auto">
          <a:xfrm>
            <a:off x="393134" y="3639418"/>
            <a:ext cx="33512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Line 6"/>
          <p:cNvSpPr>
            <a:spLocks noChangeShapeType="1"/>
          </p:cNvSpPr>
          <p:nvPr/>
        </p:nvSpPr>
        <p:spPr bwMode="auto">
          <a:xfrm>
            <a:off x="9519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7"/>
          <p:cNvSpPr>
            <a:spLocks noChangeShapeType="1"/>
          </p:cNvSpPr>
          <p:nvPr/>
        </p:nvSpPr>
        <p:spPr bwMode="auto">
          <a:xfrm>
            <a:off x="15107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8"/>
          <p:cNvSpPr>
            <a:spLocks noChangeShapeType="1"/>
          </p:cNvSpPr>
          <p:nvPr/>
        </p:nvSpPr>
        <p:spPr bwMode="auto">
          <a:xfrm>
            <a:off x="20695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9"/>
          <p:cNvSpPr>
            <a:spLocks noChangeShapeType="1"/>
          </p:cNvSpPr>
          <p:nvPr/>
        </p:nvSpPr>
        <p:spPr bwMode="auto">
          <a:xfrm>
            <a:off x="26283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0"/>
          <p:cNvSpPr>
            <a:spLocks noChangeShapeType="1"/>
          </p:cNvSpPr>
          <p:nvPr/>
        </p:nvSpPr>
        <p:spPr bwMode="auto">
          <a:xfrm>
            <a:off x="31871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1"/>
          <p:cNvSpPr>
            <a:spLocks noChangeShapeType="1"/>
          </p:cNvSpPr>
          <p:nvPr/>
        </p:nvSpPr>
        <p:spPr bwMode="auto">
          <a:xfrm>
            <a:off x="386784" y="4009306"/>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2"/>
          <p:cNvSpPr>
            <a:spLocks noChangeShapeType="1"/>
          </p:cNvSpPr>
          <p:nvPr/>
        </p:nvSpPr>
        <p:spPr bwMode="auto">
          <a:xfrm>
            <a:off x="3931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p:nvSpPr>
        <p:spPr bwMode="auto">
          <a:xfrm>
            <a:off x="3750886" y="3634626"/>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p:nvSpPr>
        <p:spPr bwMode="auto">
          <a:xfrm>
            <a:off x="386784" y="3639418"/>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5"/>
          <p:cNvSpPr>
            <a:spLocks noChangeShapeType="1"/>
          </p:cNvSpPr>
          <p:nvPr/>
        </p:nvSpPr>
        <p:spPr bwMode="auto">
          <a:xfrm>
            <a:off x="386784" y="4380781"/>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6"/>
          <p:cNvSpPr>
            <a:spLocks noChangeArrowheads="1"/>
          </p:cNvSpPr>
          <p:nvPr/>
        </p:nvSpPr>
        <p:spPr bwMode="auto">
          <a:xfrm>
            <a:off x="618559" y="3691806"/>
            <a:ext cx="1090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dirty="0">
                <a:ln>
                  <a:noFill/>
                </a:ln>
                <a:solidFill>
                  <a:srgbClr val="000000"/>
                </a:solidFill>
                <a:effectLst/>
                <a:latin typeface="Comic Sans MS" pitchFamily="66" charset="0"/>
                <a:cs typeface="Arial" pitchFamily="34" charset="0"/>
              </a:rPr>
              <a:t>θ</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9" name="Rectangle 28"/>
          <p:cNvSpPr>
            <a:spLocks noChangeArrowheads="1"/>
          </p:cNvSpPr>
          <p:nvPr/>
        </p:nvSpPr>
        <p:spPr bwMode="auto">
          <a:xfrm>
            <a:off x="629672" y="4061693"/>
            <a:ext cx="1809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itchFamily="66" charset="0"/>
                <a:cs typeface="Arial" pitchFamily="34" charset="0"/>
              </a:rPr>
              <a:t>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TextBox 19"/>
          <p:cNvSpPr txBox="1"/>
          <p:nvPr/>
        </p:nvSpPr>
        <p:spPr>
          <a:xfrm>
            <a:off x="1002734" y="3639418"/>
            <a:ext cx="457200"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21" name="TextBox 20"/>
          <p:cNvSpPr txBox="1"/>
          <p:nvPr/>
        </p:nvSpPr>
        <p:spPr>
          <a:xfrm>
            <a:off x="1536134" y="3639418"/>
            <a:ext cx="533400" cy="307777"/>
          </a:xfrm>
          <a:prstGeom prst="rect">
            <a:avLst/>
          </a:prstGeom>
          <a:noFill/>
        </p:spPr>
        <p:txBody>
          <a:bodyPr wrap="square" rtlCol="0">
            <a:spAutoFit/>
          </a:bodyPr>
          <a:lstStyle/>
          <a:p>
            <a:pPr algn="ct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22" name="TextBox 21"/>
          <p:cNvSpPr txBox="1"/>
          <p:nvPr/>
        </p:nvSpPr>
        <p:spPr>
          <a:xfrm>
            <a:off x="2602934" y="3639418"/>
            <a:ext cx="609600" cy="307777"/>
          </a:xfrm>
          <a:prstGeom prst="rect">
            <a:avLst/>
          </a:prstGeom>
          <a:noFill/>
        </p:spPr>
        <p:txBody>
          <a:bodyPr wrap="square" rtlCol="0">
            <a:spAutoFit/>
          </a:bodyPr>
          <a:lstStyle/>
          <a:p>
            <a:pPr algn="ctr"/>
            <a:r>
              <a:rPr lang="en-GB" sz="1400" baseline="30000" dirty="0">
                <a:latin typeface="Comic Sans MS" panose="030F0702030302020204" pitchFamily="66" charset="0"/>
              </a:rPr>
              <a:t>3</a:t>
            </a: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23" name="TextBox 22"/>
          <p:cNvSpPr txBox="1"/>
          <p:nvPr/>
        </p:nvSpPr>
        <p:spPr>
          <a:xfrm>
            <a:off x="2069534" y="3639418"/>
            <a:ext cx="533400"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4" name="TextBox 23"/>
          <p:cNvSpPr txBox="1"/>
          <p:nvPr/>
        </p:nvSpPr>
        <p:spPr>
          <a:xfrm>
            <a:off x="3212534" y="3639418"/>
            <a:ext cx="533400"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5" name="TextBox 24"/>
          <p:cNvSpPr txBox="1"/>
          <p:nvPr/>
        </p:nvSpPr>
        <p:spPr>
          <a:xfrm>
            <a:off x="971550" y="4038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5a</a:t>
            </a:r>
          </a:p>
        </p:txBody>
      </p:sp>
      <p:sp>
        <p:nvSpPr>
          <p:cNvPr id="26" name="TextBox 25"/>
          <p:cNvSpPr txBox="1"/>
          <p:nvPr/>
        </p:nvSpPr>
        <p:spPr>
          <a:xfrm>
            <a:off x="2038350" y="4038600"/>
            <a:ext cx="6096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a</a:t>
            </a:r>
            <a:endParaRPr lang="en-GB" sz="1400" dirty="0">
              <a:solidFill>
                <a:srgbClr val="FF0000"/>
              </a:solidFill>
              <a:latin typeface="Comic Sans MS" panose="030F0702030302020204" pitchFamily="66" charset="0"/>
            </a:endParaRPr>
          </a:p>
        </p:txBody>
      </p:sp>
      <p:sp>
        <p:nvSpPr>
          <p:cNvPr id="27" name="TextBox 26"/>
          <p:cNvSpPr txBox="1"/>
          <p:nvPr/>
        </p:nvSpPr>
        <p:spPr>
          <a:xfrm>
            <a:off x="3181350" y="4038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5a</a:t>
            </a:r>
          </a:p>
        </p:txBody>
      </p:sp>
      <p:sp>
        <p:nvSpPr>
          <p:cNvPr id="28" name="TextBox 27"/>
          <p:cNvSpPr txBox="1"/>
          <p:nvPr/>
        </p:nvSpPr>
        <p:spPr>
          <a:xfrm>
            <a:off x="1504950" y="4038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3a</a:t>
            </a:r>
          </a:p>
        </p:txBody>
      </p:sp>
      <p:sp>
        <p:nvSpPr>
          <p:cNvPr id="29" name="TextBox 28"/>
          <p:cNvSpPr txBox="1"/>
          <p:nvPr/>
        </p:nvSpPr>
        <p:spPr>
          <a:xfrm>
            <a:off x="2647950" y="4038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3a</a:t>
            </a:r>
          </a:p>
        </p:txBody>
      </p:sp>
      <p:pic>
        <p:nvPicPr>
          <p:cNvPr id="3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05" t="14584" r="3571" b="6399"/>
          <a:stretch/>
        </p:blipFill>
        <p:spPr bwMode="auto">
          <a:xfrm>
            <a:off x="4196542" y="1943100"/>
            <a:ext cx="4742158"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Straight Arrow Connector 30"/>
          <p:cNvCxnSpPr/>
          <p:nvPr/>
        </p:nvCxnSpPr>
        <p:spPr>
          <a:xfrm flipV="1">
            <a:off x="6578116" y="1961251"/>
            <a:ext cx="0" cy="32385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244914" y="3580501"/>
            <a:ext cx="474260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606022" y="3616330"/>
            <a:ext cx="604653" cy="276999"/>
          </a:xfrm>
          <a:prstGeom prst="rect">
            <a:avLst/>
          </a:prstGeom>
          <a:noFill/>
        </p:spPr>
        <p:txBody>
          <a:bodyPr wrap="none" rtlCol="0">
            <a:spAutoFit/>
          </a:bodyPr>
          <a:lstStyle/>
          <a:p>
            <a:r>
              <a:rPr lang="en-US" sz="1200" b="1" dirty="0">
                <a:latin typeface="Comic Sans MS" panose="030F0702030302020204" pitchFamily="66" charset="0"/>
              </a:rPr>
              <a:t>0, 2</a:t>
            </a:r>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34" name="TextBox 33"/>
          <p:cNvSpPr txBox="1"/>
          <p:nvPr/>
        </p:nvSpPr>
        <p:spPr>
          <a:xfrm>
            <a:off x="6431631" y="1508920"/>
            <a:ext cx="321624" cy="461665"/>
          </a:xfrm>
          <a:prstGeom prst="rect">
            <a:avLst/>
          </a:prstGeom>
          <a:noFill/>
        </p:spPr>
        <p:txBody>
          <a:bodyPr wrap="square" rtlCol="0">
            <a:spAutoFit/>
          </a:bodyPr>
          <a:lstStyle/>
          <a:p>
            <a:pPr algn="ct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35" name="TextBox 34"/>
          <p:cNvSpPr txBox="1"/>
          <p:nvPr/>
        </p:nvSpPr>
        <p:spPr>
          <a:xfrm>
            <a:off x="3997075" y="3438185"/>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36" name="TextBox 35"/>
          <p:cNvSpPr txBox="1"/>
          <p:nvPr/>
        </p:nvSpPr>
        <p:spPr>
          <a:xfrm>
            <a:off x="6375872" y="5211089"/>
            <a:ext cx="442357" cy="461665"/>
          </a:xfrm>
          <a:prstGeom prst="rect">
            <a:avLst/>
          </a:prstGeom>
          <a:noFill/>
        </p:spPr>
        <p:txBody>
          <a:bodyPr wrap="square" rtlCol="0">
            <a:spAutoFit/>
          </a:bodyPr>
          <a:lstStyle/>
          <a:p>
            <a:pPr algn="ctr"/>
            <a:r>
              <a:rPr lang="en-US" sz="1200" b="1" u="sng" dirty="0">
                <a:latin typeface="Comic Sans MS" panose="030F0702030302020204" pitchFamily="66" charset="0"/>
              </a:rPr>
              <a:t>3</a:t>
            </a: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37" name="TextBox 36"/>
          <p:cNvSpPr txBox="1"/>
          <p:nvPr/>
        </p:nvSpPr>
        <p:spPr>
          <a:xfrm>
            <a:off x="8535766" y="3243216"/>
            <a:ext cx="364202"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5a</a:t>
            </a:r>
          </a:p>
        </p:txBody>
      </p:sp>
      <p:grpSp>
        <p:nvGrpSpPr>
          <p:cNvPr id="38" name="Group 37"/>
          <p:cNvGrpSpPr/>
          <p:nvPr/>
        </p:nvGrpSpPr>
        <p:grpSpPr>
          <a:xfrm>
            <a:off x="8481318" y="3495096"/>
            <a:ext cx="152400" cy="152400"/>
            <a:chOff x="4038600" y="1371600"/>
            <a:chExt cx="152400" cy="152400"/>
          </a:xfrm>
        </p:grpSpPr>
        <p:cxnSp>
          <p:nvCxnSpPr>
            <p:cNvPr id="39" name="Straight Connector 38"/>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6183091" y="4710066"/>
            <a:ext cx="364202"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3a</a:t>
            </a:r>
          </a:p>
        </p:txBody>
      </p:sp>
      <p:grpSp>
        <p:nvGrpSpPr>
          <p:cNvPr id="42" name="Group 41"/>
          <p:cNvGrpSpPr/>
          <p:nvPr/>
        </p:nvGrpSpPr>
        <p:grpSpPr>
          <a:xfrm>
            <a:off x="6119118" y="3495096"/>
            <a:ext cx="152400" cy="152400"/>
            <a:chOff x="4038600" y="1371600"/>
            <a:chExt cx="152400" cy="152400"/>
          </a:xfrm>
        </p:grpSpPr>
        <p:cxnSp>
          <p:nvCxnSpPr>
            <p:cNvPr id="43" name="Straight Connector 42"/>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6211666" y="2176416"/>
            <a:ext cx="364202"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3a</a:t>
            </a:r>
          </a:p>
        </p:txBody>
      </p:sp>
      <p:grpSp>
        <p:nvGrpSpPr>
          <p:cNvPr id="46" name="Group 45"/>
          <p:cNvGrpSpPr/>
          <p:nvPr/>
        </p:nvGrpSpPr>
        <p:grpSpPr>
          <a:xfrm>
            <a:off x="6509643" y="4704771"/>
            <a:ext cx="152400" cy="152400"/>
            <a:chOff x="4038600" y="1371600"/>
            <a:chExt cx="152400" cy="152400"/>
          </a:xfrm>
        </p:grpSpPr>
        <p:cxnSp>
          <p:nvCxnSpPr>
            <p:cNvPr id="47" name="Straight Connector 46"/>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6154179" y="3271791"/>
            <a:ext cx="269626"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a</a:t>
            </a:r>
          </a:p>
        </p:txBody>
      </p:sp>
      <p:grpSp>
        <p:nvGrpSpPr>
          <p:cNvPr id="50" name="Group 49"/>
          <p:cNvGrpSpPr/>
          <p:nvPr/>
        </p:nvGrpSpPr>
        <p:grpSpPr>
          <a:xfrm>
            <a:off x="6509643" y="2304471"/>
            <a:ext cx="152400" cy="152400"/>
            <a:chOff x="4038600" y="1371600"/>
            <a:chExt cx="152400" cy="152400"/>
          </a:xfrm>
        </p:grpSpPr>
        <p:cxnSp>
          <p:nvCxnSpPr>
            <p:cNvPr id="51" name="Straight Connector 50"/>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4000500" y="5762625"/>
            <a:ext cx="4943475" cy="738664"/>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This shape has a ‘dimple’ in it</a:t>
            </a:r>
          </a:p>
          <a:p>
            <a:pPr algn="ctr"/>
            <a:endParaRPr lang="en-GB" sz="1400" dirty="0">
              <a:solidFill>
                <a:srgbClr val="FF0000"/>
              </a:solidFill>
              <a:latin typeface="Comic Sans MS" panose="030F0702030302020204" pitchFamily="66" charset="0"/>
            </a:endParaRPr>
          </a:p>
          <a:p>
            <a:pPr algn="ctr"/>
            <a:r>
              <a:rPr lang="en-GB" sz="1400" dirty="0">
                <a:solidFill>
                  <a:srgbClr val="FF0000"/>
                </a:solidFill>
                <a:latin typeface="Comic Sans MS" panose="030F0702030302020204" pitchFamily="66" charset="0"/>
                <a:sym typeface="Wingdings" panose="05000000000000000000" pitchFamily="2" charset="2"/>
              </a:rPr>
              <a:t> We will see the condition for this on the next slide…</a:t>
            </a:r>
            <a:endParaRPr lang="en-GB" sz="1400" dirty="0">
              <a:solidFill>
                <a:srgbClr val="FF0000"/>
              </a:solidFill>
              <a:latin typeface="Comic Sans MS" panose="030F0702030302020204" pitchFamily="66" charset="0"/>
            </a:endParaRPr>
          </a:p>
        </p:txBody>
      </p:sp>
      <p:cxnSp>
        <p:nvCxnSpPr>
          <p:cNvPr id="54" name="Straight Arrow Connector 53"/>
          <p:cNvCxnSpPr/>
          <p:nvPr/>
        </p:nvCxnSpPr>
        <p:spPr>
          <a:xfrm flipV="1">
            <a:off x="5219700" y="3752850"/>
            <a:ext cx="800100" cy="7429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5229225" y="4486275"/>
            <a:ext cx="552450" cy="1190625"/>
          </a:xfrm>
          <a:prstGeom prst="straightConnector1">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8" name="タイトル 1">
            <a:extLst>
              <a:ext uri="{FF2B5EF4-FFF2-40B4-BE49-F238E27FC236}">
                <a16:creationId xmlns:a16="http://schemas.microsoft.com/office/drawing/2014/main" id="{C3335596-A44C-4722-916C-CFC1D558556B}"/>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59" name="テキスト ボックス 58">
            <a:extLst>
              <a:ext uri="{FF2B5EF4-FFF2-40B4-BE49-F238E27FC236}">
                <a16:creationId xmlns:a16="http://schemas.microsoft.com/office/drawing/2014/main" id="{00BF89AA-EF95-4B1F-B197-A9974B10C31C}"/>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212584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par>
                                <p:cTn id="33" presetID="3" presetClass="entr" presetSubtype="5"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vertical)">
                                      <p:cBhvr>
                                        <p:cTn id="35" dur="500"/>
                                        <p:tgtEl>
                                          <p:spTgt spid="1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par>
                                <p:cTn id="42" presetID="3" presetClass="entr" presetSubtype="5"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vertical)">
                                      <p:cBhvr>
                                        <p:cTn id="44" dur="500"/>
                                        <p:tgtEl>
                                          <p:spTgt spid="16"/>
                                        </p:tgtEl>
                                      </p:cBhvr>
                                    </p:animEffect>
                                  </p:childTnLst>
                                </p:cTn>
                              </p:par>
                              <p:par>
                                <p:cTn id="45" presetID="3" presetClass="entr" presetSubtype="5"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vertical)">
                                      <p:cBhvr>
                                        <p:cTn id="47" dur="500"/>
                                        <p:tgtEl>
                                          <p:spTgt spid="17"/>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linds(horizontal)">
                                      <p:cBhvr>
                                        <p:cTn id="50" dur="500"/>
                                        <p:tgtEl>
                                          <p:spTgt spid="18"/>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linds(horizontal)">
                                      <p:cBhvr>
                                        <p:cTn id="53" dur="500"/>
                                        <p:tgtEl>
                                          <p:spTgt spid="19"/>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linds(horizontal)">
                                      <p:cBhvr>
                                        <p:cTn id="56" dur="500"/>
                                        <p:tgtEl>
                                          <p:spTgt spid="2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linds(horizontal)">
                                      <p:cBhvr>
                                        <p:cTn id="59" dur="500"/>
                                        <p:tgtEl>
                                          <p:spTgt spid="21"/>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linds(horizontal)">
                                      <p:cBhvr>
                                        <p:cTn id="65" dur="500"/>
                                        <p:tgtEl>
                                          <p:spTgt spid="23"/>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blinds(horizontal)">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blinds(horizontal)">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blinds(horizontal)">
                                      <p:cBhvr>
                                        <p:cTn id="78" dur="5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blinds(horizontal)">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blinds(horizontal)">
                                      <p:cBhvr>
                                        <p:cTn id="88" dur="500"/>
                                        <p:tgtEl>
                                          <p:spTgt spid="29"/>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blinds(horizontal)">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5" fill="hold" nodeType="click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blinds(vertical)">
                                      <p:cBhvr>
                                        <p:cTn id="98" dur="500"/>
                                        <p:tgtEl>
                                          <p:spTgt spid="32"/>
                                        </p:tgtEl>
                                      </p:cBhvr>
                                    </p:animEffect>
                                  </p:childTnLst>
                                </p:cTn>
                              </p:par>
                              <p:par>
                                <p:cTn id="99" presetID="3" presetClass="entr" presetSubtype="10" fill="hold" nodeType="with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blinds(horizontal)">
                                      <p:cBhvr>
                                        <p:cTn id="101" dur="500"/>
                                        <p:tgtEl>
                                          <p:spTgt spid="31"/>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blinds(horizontal)">
                                      <p:cBhvr>
                                        <p:cTn id="104" dur="500"/>
                                        <p:tgtEl>
                                          <p:spTgt spid="34"/>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blinds(horizontal)">
                                      <p:cBhvr>
                                        <p:cTn id="107" dur="500"/>
                                        <p:tgtEl>
                                          <p:spTgt spid="35"/>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blinds(horizontal)">
                                      <p:cBhvr>
                                        <p:cTn id="110" dur="500"/>
                                        <p:tgtEl>
                                          <p:spTgt spid="36"/>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blinds(horizontal)">
                                      <p:cBhvr>
                                        <p:cTn id="113" dur="500"/>
                                        <p:tgtEl>
                                          <p:spTgt spid="33"/>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nodeType="click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blinds(horizontal)">
                                      <p:cBhvr>
                                        <p:cTn id="118" dur="500"/>
                                        <p:tgtEl>
                                          <p:spTgt spid="38"/>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blinds(horizontal)">
                                      <p:cBhvr>
                                        <p:cTn id="121" dur="500"/>
                                        <p:tgtEl>
                                          <p:spTgt spid="37"/>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nodeType="clickEffect">
                                  <p:stCondLst>
                                    <p:cond delay="0"/>
                                  </p:stCondLst>
                                  <p:childTnLst>
                                    <p:set>
                                      <p:cBhvr>
                                        <p:cTn id="125" dur="1" fill="hold">
                                          <p:stCondLst>
                                            <p:cond delay="0"/>
                                          </p:stCondLst>
                                        </p:cTn>
                                        <p:tgtEl>
                                          <p:spTgt spid="50"/>
                                        </p:tgtEl>
                                        <p:attrNameLst>
                                          <p:attrName>style.visibility</p:attrName>
                                        </p:attrNameLst>
                                      </p:cBhvr>
                                      <p:to>
                                        <p:strVal val="visible"/>
                                      </p:to>
                                    </p:set>
                                    <p:animEffect transition="in" filter="blinds(horizontal)">
                                      <p:cBhvr>
                                        <p:cTn id="126" dur="500"/>
                                        <p:tgtEl>
                                          <p:spTgt spid="50"/>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blinds(horizontal)">
                                      <p:cBhvr>
                                        <p:cTn id="129" dur="500"/>
                                        <p:tgtEl>
                                          <p:spTgt spid="45"/>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nodeType="click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blinds(horizontal)">
                                      <p:cBhvr>
                                        <p:cTn id="134" dur="500"/>
                                        <p:tgtEl>
                                          <p:spTgt spid="42"/>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Effect transition="in" filter="blinds(horizontal)">
                                      <p:cBhvr>
                                        <p:cTn id="137" dur="500"/>
                                        <p:tgtEl>
                                          <p:spTgt spid="49"/>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nodeType="clickEffect">
                                  <p:stCondLst>
                                    <p:cond delay="0"/>
                                  </p:stCondLst>
                                  <p:childTnLst>
                                    <p:set>
                                      <p:cBhvr>
                                        <p:cTn id="141" dur="1" fill="hold">
                                          <p:stCondLst>
                                            <p:cond delay="0"/>
                                          </p:stCondLst>
                                        </p:cTn>
                                        <p:tgtEl>
                                          <p:spTgt spid="46"/>
                                        </p:tgtEl>
                                        <p:attrNameLst>
                                          <p:attrName>style.visibility</p:attrName>
                                        </p:attrNameLst>
                                      </p:cBhvr>
                                      <p:to>
                                        <p:strVal val="visible"/>
                                      </p:to>
                                    </p:set>
                                    <p:animEffect transition="in" filter="blinds(horizontal)">
                                      <p:cBhvr>
                                        <p:cTn id="142" dur="500"/>
                                        <p:tgtEl>
                                          <p:spTgt spid="46"/>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41"/>
                                        </p:tgtEl>
                                        <p:attrNameLst>
                                          <p:attrName>style.visibility</p:attrName>
                                        </p:attrNameLst>
                                      </p:cBhvr>
                                      <p:to>
                                        <p:strVal val="visible"/>
                                      </p:to>
                                    </p:set>
                                    <p:animEffect transition="in" filter="blinds(horizontal)">
                                      <p:cBhvr>
                                        <p:cTn id="145" dur="500"/>
                                        <p:tgtEl>
                                          <p:spTgt spid="41"/>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nodeType="clickEffect">
                                  <p:stCondLst>
                                    <p:cond delay="0"/>
                                  </p:stCondLst>
                                  <p:childTnLst>
                                    <p:set>
                                      <p:cBhvr>
                                        <p:cTn id="149" dur="1" fill="hold">
                                          <p:stCondLst>
                                            <p:cond delay="0"/>
                                          </p:stCondLst>
                                        </p:cTn>
                                        <p:tgtEl>
                                          <p:spTgt spid="3">
                                            <p:txEl>
                                              <p:pRg st="11" end="11"/>
                                            </p:txEl>
                                          </p:spTgt>
                                        </p:tgtEl>
                                        <p:attrNameLst>
                                          <p:attrName>style.visibility</p:attrName>
                                        </p:attrNameLst>
                                      </p:cBhvr>
                                      <p:to>
                                        <p:strVal val="visible"/>
                                      </p:to>
                                    </p:set>
                                    <p:animEffect transition="in" filter="blinds(horizontal)">
                                      <p:cBhvr>
                                        <p:cTn id="150" dur="500"/>
                                        <p:tgtEl>
                                          <p:spTgt spid="3">
                                            <p:txEl>
                                              <p:pRg st="11" end="11"/>
                                            </p:txEl>
                                          </p:spTgt>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xit" presetSubtype="10" fill="hold" nodeType="clickEffect">
                                  <p:stCondLst>
                                    <p:cond delay="0"/>
                                  </p:stCondLst>
                                  <p:childTnLst>
                                    <p:animEffect transition="out" filter="blinds(horizontal)">
                                      <p:cBhvr>
                                        <p:cTn id="154" dur="500"/>
                                        <p:tgtEl>
                                          <p:spTgt spid="32"/>
                                        </p:tgtEl>
                                      </p:cBhvr>
                                    </p:animEffect>
                                    <p:set>
                                      <p:cBhvr>
                                        <p:cTn id="155" dur="1" fill="hold">
                                          <p:stCondLst>
                                            <p:cond delay="499"/>
                                          </p:stCondLst>
                                        </p:cTn>
                                        <p:tgtEl>
                                          <p:spTgt spid="32"/>
                                        </p:tgtEl>
                                        <p:attrNameLst>
                                          <p:attrName>style.visibility</p:attrName>
                                        </p:attrNameLst>
                                      </p:cBhvr>
                                      <p:to>
                                        <p:strVal val="hidden"/>
                                      </p:to>
                                    </p:set>
                                  </p:childTnLst>
                                </p:cTn>
                              </p:par>
                              <p:par>
                                <p:cTn id="156" presetID="3" presetClass="exit" presetSubtype="10" fill="hold" nodeType="withEffect">
                                  <p:stCondLst>
                                    <p:cond delay="0"/>
                                  </p:stCondLst>
                                  <p:childTnLst>
                                    <p:animEffect transition="out" filter="blinds(horizontal)">
                                      <p:cBhvr>
                                        <p:cTn id="157" dur="500"/>
                                        <p:tgtEl>
                                          <p:spTgt spid="31"/>
                                        </p:tgtEl>
                                      </p:cBhvr>
                                    </p:animEffect>
                                    <p:set>
                                      <p:cBhvr>
                                        <p:cTn id="158" dur="1" fill="hold">
                                          <p:stCondLst>
                                            <p:cond delay="499"/>
                                          </p:stCondLst>
                                        </p:cTn>
                                        <p:tgtEl>
                                          <p:spTgt spid="31"/>
                                        </p:tgtEl>
                                        <p:attrNameLst>
                                          <p:attrName>style.visibility</p:attrName>
                                        </p:attrNameLst>
                                      </p:cBhvr>
                                      <p:to>
                                        <p:strVal val="hidden"/>
                                      </p:to>
                                    </p:set>
                                  </p:childTnLst>
                                </p:cTn>
                              </p:par>
                              <p:par>
                                <p:cTn id="159" presetID="3" presetClass="entr" presetSubtype="10" fill="hold" nodeType="withEffect">
                                  <p:stCondLst>
                                    <p:cond delay="0"/>
                                  </p:stCondLst>
                                  <p:childTnLst>
                                    <p:set>
                                      <p:cBhvr>
                                        <p:cTn id="160" dur="1" fill="hold">
                                          <p:stCondLst>
                                            <p:cond delay="0"/>
                                          </p:stCondLst>
                                        </p:cTn>
                                        <p:tgtEl>
                                          <p:spTgt spid="30"/>
                                        </p:tgtEl>
                                        <p:attrNameLst>
                                          <p:attrName>style.visibility</p:attrName>
                                        </p:attrNameLst>
                                      </p:cBhvr>
                                      <p:to>
                                        <p:strVal val="visible"/>
                                      </p:to>
                                    </p:set>
                                    <p:animEffect transition="in" filter="blinds(horizontal)">
                                      <p:cBhvr>
                                        <p:cTn id="161" dur="500"/>
                                        <p:tgtEl>
                                          <p:spTgt spid="30"/>
                                        </p:tgtEl>
                                      </p:cBhvr>
                                    </p:animEffect>
                                  </p:childTnLst>
                                </p:cTn>
                              </p:par>
                            </p:childTnLst>
                          </p:cTn>
                        </p:par>
                      </p:childTnLst>
                    </p:cTn>
                  </p:par>
                  <p:par>
                    <p:cTn id="162" fill="hold">
                      <p:stCondLst>
                        <p:cond delay="indefinite"/>
                      </p:stCondLst>
                      <p:childTnLst>
                        <p:par>
                          <p:cTn id="163" fill="hold">
                            <p:stCondLst>
                              <p:cond delay="0"/>
                            </p:stCondLst>
                            <p:childTnLst>
                              <p:par>
                                <p:cTn id="164" presetID="3" presetClass="entr" presetSubtype="10" fill="hold" nodeType="clickEffect">
                                  <p:stCondLst>
                                    <p:cond delay="0"/>
                                  </p:stCondLst>
                                  <p:childTnLst>
                                    <p:set>
                                      <p:cBhvr>
                                        <p:cTn id="165" dur="1" fill="hold">
                                          <p:stCondLst>
                                            <p:cond delay="0"/>
                                          </p:stCondLst>
                                        </p:cTn>
                                        <p:tgtEl>
                                          <p:spTgt spid="53">
                                            <p:txEl>
                                              <p:pRg st="0" end="0"/>
                                            </p:txEl>
                                          </p:spTgt>
                                        </p:tgtEl>
                                        <p:attrNameLst>
                                          <p:attrName>style.visibility</p:attrName>
                                        </p:attrNameLst>
                                      </p:cBhvr>
                                      <p:to>
                                        <p:strVal val="visible"/>
                                      </p:to>
                                    </p:set>
                                    <p:animEffect transition="in" filter="blinds(horizontal)">
                                      <p:cBhvr>
                                        <p:cTn id="166" dur="500"/>
                                        <p:tgtEl>
                                          <p:spTgt spid="53">
                                            <p:txEl>
                                              <p:pRg st="0" end="0"/>
                                            </p:txEl>
                                          </p:spTgt>
                                        </p:tgtEl>
                                      </p:cBhvr>
                                    </p:animEffect>
                                  </p:childTnLst>
                                </p:cTn>
                              </p:par>
                            </p:childTnLst>
                          </p:cTn>
                        </p:par>
                      </p:childTnLst>
                    </p:cTn>
                  </p:par>
                  <p:par>
                    <p:cTn id="167" fill="hold">
                      <p:stCondLst>
                        <p:cond delay="indefinite"/>
                      </p:stCondLst>
                      <p:childTnLst>
                        <p:par>
                          <p:cTn id="168" fill="hold">
                            <p:stCondLst>
                              <p:cond delay="0"/>
                            </p:stCondLst>
                            <p:childTnLst>
                              <p:par>
                                <p:cTn id="169" presetID="3" presetClass="entr" presetSubtype="10" fill="hold" nodeType="clickEffect">
                                  <p:stCondLst>
                                    <p:cond delay="0"/>
                                  </p:stCondLst>
                                  <p:childTnLst>
                                    <p:set>
                                      <p:cBhvr>
                                        <p:cTn id="170" dur="1" fill="hold">
                                          <p:stCondLst>
                                            <p:cond delay="0"/>
                                          </p:stCondLst>
                                        </p:cTn>
                                        <p:tgtEl>
                                          <p:spTgt spid="57"/>
                                        </p:tgtEl>
                                        <p:attrNameLst>
                                          <p:attrName>style.visibility</p:attrName>
                                        </p:attrNameLst>
                                      </p:cBhvr>
                                      <p:to>
                                        <p:strVal val="visible"/>
                                      </p:to>
                                    </p:set>
                                    <p:animEffect transition="in" filter="blinds(horizontal)">
                                      <p:cBhvr>
                                        <p:cTn id="171" dur="500"/>
                                        <p:tgtEl>
                                          <p:spTgt spid="57"/>
                                        </p:tgtEl>
                                      </p:cBhvr>
                                    </p:animEffect>
                                  </p:childTnLst>
                                </p:cTn>
                              </p:par>
                              <p:par>
                                <p:cTn id="172" presetID="3" presetClass="entr" presetSubtype="10" fill="hold" nodeType="withEffect">
                                  <p:stCondLst>
                                    <p:cond delay="0"/>
                                  </p:stCondLst>
                                  <p:childTnLst>
                                    <p:set>
                                      <p:cBhvr>
                                        <p:cTn id="173" dur="1" fill="hold">
                                          <p:stCondLst>
                                            <p:cond delay="0"/>
                                          </p:stCondLst>
                                        </p:cTn>
                                        <p:tgtEl>
                                          <p:spTgt spid="54"/>
                                        </p:tgtEl>
                                        <p:attrNameLst>
                                          <p:attrName>style.visibility</p:attrName>
                                        </p:attrNameLst>
                                      </p:cBhvr>
                                      <p:to>
                                        <p:strVal val="visible"/>
                                      </p:to>
                                    </p:set>
                                    <p:animEffect transition="in" filter="blinds(horizontal)">
                                      <p:cBhvr>
                                        <p:cTn id="174" dur="500"/>
                                        <p:tgtEl>
                                          <p:spTgt spid="54"/>
                                        </p:tgtEl>
                                      </p:cBhvr>
                                    </p:animEffect>
                                  </p:childTnLst>
                                </p:cTn>
                              </p:par>
                            </p:childTnLst>
                          </p:cTn>
                        </p:par>
                      </p:childTnLst>
                    </p:cTn>
                  </p:par>
                  <p:par>
                    <p:cTn id="175" fill="hold">
                      <p:stCondLst>
                        <p:cond delay="indefinite"/>
                      </p:stCondLst>
                      <p:childTnLst>
                        <p:par>
                          <p:cTn id="176" fill="hold">
                            <p:stCondLst>
                              <p:cond delay="0"/>
                            </p:stCondLst>
                            <p:childTnLst>
                              <p:par>
                                <p:cTn id="177" presetID="3" presetClass="exit" presetSubtype="10" fill="hold" nodeType="clickEffect">
                                  <p:stCondLst>
                                    <p:cond delay="0"/>
                                  </p:stCondLst>
                                  <p:childTnLst>
                                    <p:animEffect transition="out" filter="blinds(horizontal)">
                                      <p:cBhvr>
                                        <p:cTn id="178" dur="500"/>
                                        <p:tgtEl>
                                          <p:spTgt spid="57"/>
                                        </p:tgtEl>
                                      </p:cBhvr>
                                    </p:animEffect>
                                    <p:set>
                                      <p:cBhvr>
                                        <p:cTn id="179" dur="1" fill="hold">
                                          <p:stCondLst>
                                            <p:cond delay="499"/>
                                          </p:stCondLst>
                                        </p:cTn>
                                        <p:tgtEl>
                                          <p:spTgt spid="57"/>
                                        </p:tgtEl>
                                        <p:attrNameLst>
                                          <p:attrName>style.visibility</p:attrName>
                                        </p:attrNameLst>
                                      </p:cBhvr>
                                      <p:to>
                                        <p:strVal val="hidden"/>
                                      </p:to>
                                    </p:set>
                                  </p:childTnLst>
                                </p:cTn>
                              </p:par>
                              <p:par>
                                <p:cTn id="180" presetID="3" presetClass="exit" presetSubtype="10" fill="hold" nodeType="withEffect">
                                  <p:stCondLst>
                                    <p:cond delay="0"/>
                                  </p:stCondLst>
                                  <p:childTnLst>
                                    <p:animEffect transition="out" filter="blinds(horizontal)">
                                      <p:cBhvr>
                                        <p:cTn id="181" dur="500"/>
                                        <p:tgtEl>
                                          <p:spTgt spid="54"/>
                                        </p:tgtEl>
                                      </p:cBhvr>
                                    </p:animEffect>
                                    <p:set>
                                      <p:cBhvr>
                                        <p:cTn id="182" dur="1" fill="hold">
                                          <p:stCondLst>
                                            <p:cond delay="499"/>
                                          </p:stCondLst>
                                        </p:cTn>
                                        <p:tgtEl>
                                          <p:spTgt spid="54"/>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3" presetClass="entr" presetSubtype="10" fill="hold" nodeType="clickEffect">
                                  <p:stCondLst>
                                    <p:cond delay="0"/>
                                  </p:stCondLst>
                                  <p:childTnLst>
                                    <p:set>
                                      <p:cBhvr>
                                        <p:cTn id="186" dur="1" fill="hold">
                                          <p:stCondLst>
                                            <p:cond delay="0"/>
                                          </p:stCondLst>
                                        </p:cTn>
                                        <p:tgtEl>
                                          <p:spTgt spid="53">
                                            <p:txEl>
                                              <p:pRg st="2" end="2"/>
                                            </p:txEl>
                                          </p:spTgt>
                                        </p:tgtEl>
                                        <p:attrNameLst>
                                          <p:attrName>style.visibility</p:attrName>
                                        </p:attrNameLst>
                                      </p:cBhvr>
                                      <p:to>
                                        <p:strVal val="visible"/>
                                      </p:to>
                                    </p:set>
                                    <p:animEffect transition="in" filter="blinds(horizontal)">
                                      <p:cBhvr>
                                        <p:cTn id="187" dur="500"/>
                                        <p:tgtEl>
                                          <p:spTgt spid="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P spid="29" grpId="0"/>
      <p:bldP spid="33" grpId="0"/>
      <p:bldP spid="34" grpId="0"/>
      <p:bldP spid="35" grpId="0"/>
      <p:bldP spid="36" grpId="0"/>
      <p:bldP spid="37" grpId="0"/>
      <p:bldP spid="41" grpId="0"/>
      <p:bldP spid="45"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524876" cy="4257675"/>
          </a:xfrm>
        </p:spPr>
        <p:txBody>
          <a:bodyPr>
            <a:normAutofit/>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Look at the patterns for graphs of the form:</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3505200" y="2027068"/>
                <a:ext cx="1850366"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0" i="1" smtClean="0">
                          <a:latin typeface="Cambria Math"/>
                        </a:rPr>
                        <m:t>𝑟</m:t>
                      </m:r>
                      <m:r>
                        <a:rPr lang="en-GB" sz="1600" b="0" i="1" smtClean="0">
                          <a:latin typeface="Cambria Math"/>
                        </a:rPr>
                        <m:t>=</m:t>
                      </m:r>
                      <m:r>
                        <a:rPr lang="en-GB" sz="1600" b="0" i="1" smtClean="0">
                          <a:latin typeface="Cambria Math"/>
                        </a:rPr>
                        <m:t>𝑎</m:t>
                      </m:r>
                      <m:r>
                        <a:rPr lang="en-GB" sz="1600" b="0" i="1" smtClean="0">
                          <a:latin typeface="Cambria Math"/>
                        </a:rPr>
                        <m:t>(</m:t>
                      </m:r>
                      <m:r>
                        <a:rPr lang="en-GB" sz="1600" b="0" i="1" smtClean="0">
                          <a:latin typeface="Cambria Math"/>
                        </a:rPr>
                        <m:t>𝑝</m:t>
                      </m:r>
                      <m:r>
                        <a:rPr lang="en-GB" sz="1600" b="0" i="1" smtClean="0">
                          <a:latin typeface="Cambria Math"/>
                        </a:rPr>
                        <m:t>+</m:t>
                      </m:r>
                      <m:r>
                        <a:rPr lang="en-GB" sz="1600" b="0" i="1" smtClean="0">
                          <a:latin typeface="Cambria Math"/>
                        </a:rPr>
                        <m:t>𝑞𝑐𝑜𝑠</m:t>
                      </m:r>
                      <m:r>
                        <a:rPr lang="en-GB" sz="1600" b="0" i="1" smtClean="0">
                          <a:latin typeface="Cambria Math"/>
                          <a:ea typeface="Cambria Math"/>
                        </a:rPr>
                        <m:t>𝜃</m:t>
                      </m:r>
                      <m:r>
                        <a:rPr lang="en-GB" sz="1600" b="0" i="1" smtClean="0">
                          <a:latin typeface="Cambria Math"/>
                          <a:ea typeface="Cambria Math"/>
                        </a:rPr>
                        <m:t>)</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3505200" y="2027068"/>
                <a:ext cx="1850366" cy="338554"/>
              </a:xfrm>
              <a:prstGeom prst="rect">
                <a:avLst/>
              </a:prstGeom>
              <a:blipFill>
                <a:blip r:embed="rId2"/>
                <a:stretch>
                  <a:fillRect b="-10909"/>
                </a:stretch>
              </a:blipFill>
            </p:spPr>
            <p:txBody>
              <a:bodyPr/>
              <a:lstStyle/>
              <a:p>
                <a:r>
                  <a:rPr lang="en-GB">
                    <a:noFill/>
                  </a:rPr>
                  <a:t> </a:t>
                </a:r>
              </a:p>
            </p:txBody>
          </p:sp>
        </mc:Fallback>
      </mc:AlternateContent>
      <p:pic>
        <p:nvPicPr>
          <p:cNvPr id="7"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49" t="14982" r="3205" b="6620"/>
          <a:stretch/>
        </p:blipFill>
        <p:spPr bwMode="auto">
          <a:xfrm>
            <a:off x="6553200" y="4648200"/>
            <a:ext cx="2438400" cy="1665069"/>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05" t="14584" r="3571" b="6399"/>
          <a:stretch/>
        </p:blipFill>
        <p:spPr bwMode="auto">
          <a:xfrm>
            <a:off x="6553200" y="2590800"/>
            <a:ext cx="2438400" cy="167502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685800" y="2514600"/>
            <a:ext cx="705642" cy="338554"/>
          </a:xfrm>
          <a:prstGeom prst="rect">
            <a:avLst/>
          </a:prstGeom>
          <a:noFill/>
        </p:spPr>
        <p:txBody>
          <a:bodyPr wrap="none" rtlCol="0">
            <a:spAutoFit/>
          </a:bodyPr>
          <a:lstStyle/>
          <a:p>
            <a:r>
              <a:rPr lang="en-GB" sz="1600" b="1" dirty="0">
                <a:solidFill>
                  <a:srgbClr val="FF0000"/>
                </a:solidFill>
                <a:latin typeface="Comic Sans MS" panose="030F0702030302020204" pitchFamily="66" charset="0"/>
              </a:rPr>
              <a:t>p &lt; q</a:t>
            </a:r>
          </a:p>
        </p:txBody>
      </p:sp>
      <p:sp>
        <p:nvSpPr>
          <p:cNvPr id="9" name="TextBox 8"/>
          <p:cNvSpPr txBox="1"/>
          <p:nvPr/>
        </p:nvSpPr>
        <p:spPr>
          <a:xfrm>
            <a:off x="152400" y="2895600"/>
            <a:ext cx="1676400" cy="1277273"/>
          </a:xfrm>
          <a:prstGeom prst="rect">
            <a:avLst/>
          </a:prstGeom>
          <a:noFill/>
        </p:spPr>
        <p:txBody>
          <a:bodyPr wrap="square" rtlCol="0">
            <a:spAutoFit/>
          </a:bodyPr>
          <a:lstStyle/>
          <a:p>
            <a:pPr algn="ctr"/>
            <a:r>
              <a:rPr lang="en-GB" sz="1100" dirty="0">
                <a:solidFill>
                  <a:srgbClr val="FF0000"/>
                </a:solidFill>
                <a:latin typeface="Comic Sans MS" panose="030F0702030302020204" pitchFamily="66" charset="0"/>
              </a:rPr>
              <a:t>As we would get some negative values for the distance, r (caused by cos being negative),  so the graph is not defined for all values of </a:t>
            </a:r>
            <a:r>
              <a:rPr lang="el-GR" sz="1100" dirty="0">
                <a:solidFill>
                  <a:srgbClr val="FF0000"/>
                </a:solidFill>
                <a:latin typeface="Comic Sans MS" panose="030F0702030302020204" pitchFamily="66" charset="0"/>
              </a:rPr>
              <a:t>θ</a:t>
            </a:r>
            <a:endParaRPr lang="en-GB" sz="1100" dirty="0">
              <a:solidFill>
                <a:srgbClr val="FF0000"/>
              </a:solidFill>
              <a:latin typeface="Comic Sans MS" panose="030F0702030302020204" pitchFamily="66" charset="0"/>
            </a:endParaRPr>
          </a:p>
        </p:txBody>
      </p:sp>
      <p:sp>
        <p:nvSpPr>
          <p:cNvPr id="11" name="TextBox 10"/>
          <p:cNvSpPr txBox="1"/>
          <p:nvPr/>
        </p:nvSpPr>
        <p:spPr>
          <a:xfrm>
            <a:off x="685800" y="4343400"/>
            <a:ext cx="705642" cy="338554"/>
          </a:xfrm>
          <a:prstGeom prst="rect">
            <a:avLst/>
          </a:prstGeom>
          <a:noFill/>
        </p:spPr>
        <p:txBody>
          <a:bodyPr wrap="none" rtlCol="0">
            <a:spAutoFit/>
          </a:bodyPr>
          <a:lstStyle/>
          <a:p>
            <a:r>
              <a:rPr lang="en-GB" sz="1600" b="1" dirty="0">
                <a:solidFill>
                  <a:srgbClr val="FF0000"/>
                </a:solidFill>
                <a:latin typeface="Comic Sans MS" panose="030F0702030302020204" pitchFamily="66" charset="0"/>
              </a:rPr>
              <a:t>p = q</a:t>
            </a:r>
          </a:p>
        </p:txBody>
      </p:sp>
      <p:sp>
        <p:nvSpPr>
          <p:cNvPr id="12" name="TextBox 11"/>
          <p:cNvSpPr txBox="1"/>
          <p:nvPr/>
        </p:nvSpPr>
        <p:spPr>
          <a:xfrm>
            <a:off x="152400" y="4724400"/>
            <a:ext cx="1676400" cy="1785104"/>
          </a:xfrm>
          <a:prstGeom prst="rect">
            <a:avLst/>
          </a:prstGeom>
          <a:noFill/>
        </p:spPr>
        <p:txBody>
          <a:bodyPr wrap="square" rtlCol="0">
            <a:spAutoFit/>
          </a:bodyPr>
          <a:lstStyle/>
          <a:p>
            <a:pPr algn="ctr"/>
            <a:r>
              <a:rPr lang="en-GB" sz="1100" dirty="0">
                <a:solidFill>
                  <a:srgbClr val="FF0000"/>
                </a:solidFill>
                <a:latin typeface="Comic Sans MS" panose="030F0702030302020204" pitchFamily="66" charset="0"/>
              </a:rPr>
              <a:t>When p = q, we will get a value of 0 for the distance at one point (when </a:t>
            </a:r>
            <a:r>
              <a:rPr lang="el-GR" sz="1100" dirty="0">
                <a:solidFill>
                  <a:srgbClr val="FF0000"/>
                </a:solidFill>
                <a:latin typeface="Comic Sans MS" panose="030F0702030302020204" pitchFamily="66" charset="0"/>
              </a:rPr>
              <a:t>θ</a:t>
            </a:r>
            <a:r>
              <a:rPr lang="en-GB" sz="1100" dirty="0">
                <a:solidFill>
                  <a:srgbClr val="FF0000"/>
                </a:solidFill>
                <a:latin typeface="Comic Sans MS" panose="030F0702030302020204" pitchFamily="66" charset="0"/>
              </a:rPr>
              <a:t> = </a:t>
            </a:r>
            <a:r>
              <a:rPr lang="el-GR" sz="1100" dirty="0">
                <a:solidFill>
                  <a:srgbClr val="FF0000"/>
                </a:solidFill>
                <a:latin typeface="Comic Sans MS" panose="030F0702030302020204" pitchFamily="66" charset="0"/>
              </a:rPr>
              <a:t>π</a:t>
            </a:r>
            <a:r>
              <a:rPr lang="en-GB" sz="1100" dirty="0">
                <a:solidFill>
                  <a:srgbClr val="FF0000"/>
                </a:solidFill>
                <a:latin typeface="Comic Sans MS" panose="030F0702030302020204" pitchFamily="66" charset="0"/>
              </a:rPr>
              <a:t>, as cos will be -1. Therefore we do p – q which cancel out as they’re equal)</a:t>
            </a:r>
          </a:p>
          <a:p>
            <a:pPr algn="ctr"/>
            <a:endParaRPr lang="en-GB" sz="1100" dirty="0">
              <a:solidFill>
                <a:srgbClr val="FF0000"/>
              </a:solidFill>
              <a:latin typeface="Comic Sans MS" panose="030F0702030302020204" pitchFamily="66" charset="0"/>
            </a:endParaRPr>
          </a:p>
          <a:p>
            <a:pPr algn="ctr"/>
            <a:r>
              <a:rPr lang="en-GB" sz="1100" dirty="0">
                <a:solidFill>
                  <a:srgbClr val="FF0000"/>
                </a:solidFill>
                <a:latin typeface="Comic Sans MS" panose="030F0702030302020204" pitchFamily="66" charset="0"/>
                <a:sym typeface="Wingdings" panose="05000000000000000000" pitchFamily="2" charset="2"/>
              </a:rPr>
              <a:t> This gives us the ‘cardioid’ shape</a:t>
            </a:r>
            <a:endParaRPr lang="en-GB" sz="1100" dirty="0">
              <a:solidFill>
                <a:srgbClr val="FF0000"/>
              </a:solidFill>
              <a:latin typeface="Comic Sans MS" panose="030F0702030302020204" pitchFamily="66" charset="0"/>
            </a:endParaRPr>
          </a:p>
        </p:txBody>
      </p:sp>
      <p:pic>
        <p:nvPicPr>
          <p:cNvPr id="1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23" t="14892" r="3542" b="6699"/>
          <a:stretch/>
        </p:blipFill>
        <p:spPr bwMode="auto">
          <a:xfrm>
            <a:off x="1981200" y="4648200"/>
            <a:ext cx="2438400" cy="1672811"/>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4876800" y="2514600"/>
            <a:ext cx="1242648" cy="338554"/>
          </a:xfrm>
          <a:prstGeom prst="rect">
            <a:avLst/>
          </a:prstGeom>
          <a:noFill/>
        </p:spPr>
        <p:txBody>
          <a:bodyPr wrap="none" rtlCol="0">
            <a:spAutoFit/>
          </a:bodyPr>
          <a:lstStyle/>
          <a:p>
            <a:r>
              <a:rPr lang="en-GB" sz="1600" b="1" dirty="0">
                <a:solidFill>
                  <a:srgbClr val="FF0000"/>
                </a:solidFill>
                <a:latin typeface="Comic Sans MS" panose="030F0702030302020204" pitchFamily="66" charset="0"/>
              </a:rPr>
              <a:t>q ≤ p &lt; 2q</a:t>
            </a:r>
          </a:p>
        </p:txBody>
      </p:sp>
      <p:sp>
        <p:nvSpPr>
          <p:cNvPr id="15" name="TextBox 14"/>
          <p:cNvSpPr txBox="1"/>
          <p:nvPr/>
        </p:nvSpPr>
        <p:spPr>
          <a:xfrm>
            <a:off x="4648200" y="2895600"/>
            <a:ext cx="1676400" cy="1277273"/>
          </a:xfrm>
          <a:prstGeom prst="rect">
            <a:avLst/>
          </a:prstGeom>
          <a:noFill/>
        </p:spPr>
        <p:txBody>
          <a:bodyPr wrap="square" rtlCol="0">
            <a:spAutoFit/>
          </a:bodyPr>
          <a:lstStyle/>
          <a:p>
            <a:pPr algn="ctr"/>
            <a:r>
              <a:rPr lang="en-GB" sz="1100" dirty="0">
                <a:solidFill>
                  <a:srgbClr val="FF0000"/>
                </a:solidFill>
                <a:latin typeface="Comic Sans MS" panose="030F0702030302020204" pitchFamily="66" charset="0"/>
              </a:rPr>
              <a:t>If p is greater than q, but less than 2q, we get an egg-shape, but with a ‘dimple’ in it</a:t>
            </a:r>
          </a:p>
          <a:p>
            <a:pPr algn="ctr"/>
            <a:endParaRPr lang="en-GB" sz="1100" dirty="0">
              <a:solidFill>
                <a:srgbClr val="FF0000"/>
              </a:solidFill>
              <a:latin typeface="Comic Sans MS" panose="030F0702030302020204" pitchFamily="66" charset="0"/>
            </a:endParaRPr>
          </a:p>
          <a:p>
            <a:pPr algn="ctr"/>
            <a:r>
              <a:rPr lang="en-GB" sz="1100" dirty="0">
                <a:solidFill>
                  <a:srgbClr val="FF0000"/>
                </a:solidFill>
                <a:latin typeface="Comic Sans MS" panose="030F0702030302020204" pitchFamily="66" charset="0"/>
              </a:rPr>
              <a:t>(we will </a:t>
            </a:r>
            <a:r>
              <a:rPr lang="en-GB" sz="1100" u="sng" dirty="0">
                <a:solidFill>
                  <a:srgbClr val="FF0000"/>
                </a:solidFill>
                <a:latin typeface="Comic Sans MS" panose="030F0702030302020204" pitchFamily="66" charset="0"/>
              </a:rPr>
              <a:t>prove</a:t>
            </a:r>
            <a:r>
              <a:rPr lang="en-GB" sz="1100" dirty="0">
                <a:solidFill>
                  <a:srgbClr val="FF0000"/>
                </a:solidFill>
                <a:latin typeface="Comic Sans MS" panose="030F0702030302020204" pitchFamily="66" charset="0"/>
              </a:rPr>
              <a:t> this in section 7E)</a:t>
            </a:r>
          </a:p>
        </p:txBody>
      </p:sp>
      <p:sp>
        <p:nvSpPr>
          <p:cNvPr id="16" name="TextBox 15"/>
          <p:cNvSpPr txBox="1"/>
          <p:nvPr/>
        </p:nvSpPr>
        <p:spPr>
          <a:xfrm>
            <a:off x="5105400" y="4343400"/>
            <a:ext cx="830677" cy="338554"/>
          </a:xfrm>
          <a:prstGeom prst="rect">
            <a:avLst/>
          </a:prstGeom>
          <a:noFill/>
        </p:spPr>
        <p:txBody>
          <a:bodyPr wrap="none" rtlCol="0">
            <a:spAutoFit/>
          </a:bodyPr>
          <a:lstStyle/>
          <a:p>
            <a:r>
              <a:rPr lang="en-GB" sz="1600" b="1" dirty="0">
                <a:solidFill>
                  <a:srgbClr val="FF0000"/>
                </a:solidFill>
                <a:latin typeface="Comic Sans MS" panose="030F0702030302020204" pitchFamily="66" charset="0"/>
              </a:rPr>
              <a:t>p ≥ 2q</a:t>
            </a:r>
          </a:p>
        </p:txBody>
      </p:sp>
      <p:sp>
        <p:nvSpPr>
          <p:cNvPr id="17" name="TextBox 16"/>
          <p:cNvSpPr txBox="1"/>
          <p:nvPr/>
        </p:nvSpPr>
        <p:spPr>
          <a:xfrm>
            <a:off x="4648200" y="4724400"/>
            <a:ext cx="1676400" cy="1615827"/>
          </a:xfrm>
          <a:prstGeom prst="rect">
            <a:avLst/>
          </a:prstGeom>
          <a:noFill/>
        </p:spPr>
        <p:txBody>
          <a:bodyPr wrap="square" rtlCol="0">
            <a:spAutoFit/>
          </a:bodyPr>
          <a:lstStyle/>
          <a:p>
            <a:pPr algn="ctr"/>
            <a:r>
              <a:rPr lang="en-GB" sz="1100" dirty="0">
                <a:solidFill>
                  <a:srgbClr val="FF0000"/>
                </a:solidFill>
                <a:latin typeface="Comic Sans MS" panose="030F0702030302020204" pitchFamily="66" charset="0"/>
              </a:rPr>
              <a:t>If p is equal to or greater than 2q, we get the ‘egg’ shape, but as a smooth curve, without a dimple</a:t>
            </a:r>
          </a:p>
          <a:p>
            <a:pPr algn="ctr"/>
            <a:endParaRPr lang="en-GB" sz="1100" dirty="0">
              <a:solidFill>
                <a:srgbClr val="FF0000"/>
              </a:solidFill>
              <a:latin typeface="Comic Sans MS" panose="030F0702030302020204" pitchFamily="66" charset="0"/>
            </a:endParaRPr>
          </a:p>
          <a:p>
            <a:pPr algn="ctr"/>
            <a:r>
              <a:rPr lang="en-GB" sz="1100" dirty="0">
                <a:solidFill>
                  <a:srgbClr val="FF0000"/>
                </a:solidFill>
                <a:latin typeface="Comic Sans MS" panose="030F0702030302020204" pitchFamily="66" charset="0"/>
                <a:sym typeface="Wingdings" panose="05000000000000000000" pitchFamily="2" charset="2"/>
              </a:rPr>
              <a:t> The greater p is, the ‘wider’ the egg gets stretched!</a:t>
            </a:r>
            <a:endParaRPr lang="en-GB" sz="1100" dirty="0">
              <a:solidFill>
                <a:srgbClr val="FF0000"/>
              </a:solidFill>
              <a:latin typeface="Comic Sans MS" panose="030F0702030302020204" pitchFamily="66" charset="0"/>
            </a:endParaRPr>
          </a:p>
        </p:txBody>
      </p:sp>
      <p:sp>
        <p:nvSpPr>
          <p:cNvPr id="10" name="Rectangle 9"/>
          <p:cNvSpPr/>
          <p:nvPr/>
        </p:nvSpPr>
        <p:spPr>
          <a:xfrm>
            <a:off x="3581400" y="2065168"/>
            <a:ext cx="1676400" cy="28575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981200" y="2590800"/>
            <a:ext cx="2438400"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1981200" y="2971800"/>
            <a:ext cx="2438400" cy="830997"/>
          </a:xfrm>
          <a:prstGeom prst="rect">
            <a:avLst/>
          </a:prstGeom>
          <a:noFill/>
        </p:spPr>
        <p:txBody>
          <a:bodyPr wrap="square" rtlCol="0">
            <a:spAutoFit/>
          </a:bodyPr>
          <a:lstStyle/>
          <a:p>
            <a:pPr algn="ctr"/>
            <a:r>
              <a:rPr lang="en-US" sz="1600" dirty="0">
                <a:latin typeface="Comic Sans MS" panose="030F0702030302020204" pitchFamily="66" charset="0"/>
              </a:rPr>
              <a:t>We will not plot this graph as some values cannot be calculated</a:t>
            </a:r>
            <a:endParaRPr lang="en-GB" sz="1600" dirty="0">
              <a:latin typeface="Comic Sans MS" panose="030F0702030302020204" pitchFamily="66" charset="0"/>
            </a:endParaRPr>
          </a:p>
        </p:txBody>
      </p:sp>
      <p:sp>
        <p:nvSpPr>
          <p:cNvPr id="19" name="TextBox 18"/>
          <p:cNvSpPr txBox="1"/>
          <p:nvPr/>
        </p:nvSpPr>
        <p:spPr>
          <a:xfrm>
            <a:off x="843149" y="6550223"/>
            <a:ext cx="7563289" cy="307777"/>
          </a:xfrm>
          <a:prstGeom prst="rect">
            <a:avLst/>
          </a:prstGeom>
          <a:solidFill>
            <a:schemeClr val="bg1"/>
          </a:solidFill>
          <a:ln w="25400">
            <a:solidFill>
              <a:schemeClr val="tx1"/>
            </a:solidFill>
          </a:ln>
        </p:spPr>
        <p:txBody>
          <a:bodyPr wrap="none" rtlCol="0">
            <a:spAutoFit/>
          </a:bodyPr>
          <a:lstStyle/>
          <a:p>
            <a:pPr algn="ctr"/>
            <a:r>
              <a:rPr lang="en-US" sz="1400" dirty="0">
                <a:solidFill>
                  <a:srgbClr val="0000FF"/>
                </a:solidFill>
                <a:latin typeface="Comic Sans MS" panose="030F0702030302020204" pitchFamily="66" charset="0"/>
              </a:rPr>
              <a:t>Note that ‘r = a(p + </a:t>
            </a:r>
            <a:r>
              <a:rPr lang="en-US" sz="1400" dirty="0" err="1">
                <a:solidFill>
                  <a:srgbClr val="0000FF"/>
                </a:solidFill>
                <a:latin typeface="Comic Sans MS" panose="030F0702030302020204" pitchFamily="66" charset="0"/>
              </a:rPr>
              <a:t>q</a:t>
            </a:r>
            <a:r>
              <a:rPr lang="en-US" sz="1400" b="1" dirty="0" err="1">
                <a:solidFill>
                  <a:srgbClr val="0000FF"/>
                </a:solidFill>
                <a:latin typeface="Comic Sans MS" panose="030F0702030302020204" pitchFamily="66" charset="0"/>
              </a:rPr>
              <a:t>sin</a:t>
            </a:r>
            <a:r>
              <a:rPr lang="el-GR" sz="1400" dirty="0">
                <a:solidFill>
                  <a:srgbClr val="0000FF"/>
                </a:solidFill>
                <a:latin typeface="Comic Sans MS" panose="030F0702030302020204" pitchFamily="66" charset="0"/>
              </a:rPr>
              <a:t>θ</a:t>
            </a:r>
            <a:r>
              <a:rPr lang="en-US" sz="1400" dirty="0">
                <a:solidFill>
                  <a:srgbClr val="0000FF"/>
                </a:solidFill>
                <a:latin typeface="Comic Sans MS" panose="030F0702030302020204" pitchFamily="66" charset="0"/>
              </a:rPr>
              <a:t>)’ has the same pattern, but rotated 90 degrees anticlockwise!</a:t>
            </a:r>
            <a:endParaRPr lang="en-GB" sz="1400" dirty="0">
              <a:solidFill>
                <a:srgbClr val="0000FF"/>
              </a:solidFill>
              <a:latin typeface="Comic Sans MS" panose="030F0702030302020204" pitchFamily="66" charset="0"/>
            </a:endParaRPr>
          </a:p>
        </p:txBody>
      </p:sp>
      <p:sp>
        <p:nvSpPr>
          <p:cNvPr id="23" name="タイトル 1">
            <a:extLst>
              <a:ext uri="{FF2B5EF4-FFF2-40B4-BE49-F238E27FC236}">
                <a16:creationId xmlns:a16="http://schemas.microsoft.com/office/drawing/2014/main" id="{C67F6EC0-CF23-4042-8C81-D03DBF80F6F6}"/>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24" name="テキスト ボックス 23">
            <a:extLst>
              <a:ext uri="{FF2B5EF4-FFF2-40B4-BE49-F238E27FC236}">
                <a16:creationId xmlns:a16="http://schemas.microsoft.com/office/drawing/2014/main" id="{9985EDFC-1AD9-40CA-86F9-6C9027E55410}"/>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414597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blinds(horizontal)">
                                      <p:cBhvr>
                                        <p:cTn id="40" dur="500"/>
                                        <p:tgtEl>
                                          <p:spTgt spid="1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Effect transition="in" filter="blinds(horizontal)">
                                      <p:cBhvr>
                                        <p:cTn id="45" dur="500"/>
                                        <p:tgtEl>
                                          <p:spTgt spid="12">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Effect transition="in" filter="blinds(horizontal)">
                                      <p:cBhvr>
                                        <p:cTn id="55" dur="500"/>
                                        <p:tgtEl>
                                          <p:spTgt spid="1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15">
                                            <p:txEl>
                                              <p:pRg st="0" end="0"/>
                                            </p:txEl>
                                          </p:spTgt>
                                        </p:tgtEl>
                                        <p:attrNameLst>
                                          <p:attrName>style.visibility</p:attrName>
                                        </p:attrNameLst>
                                      </p:cBhvr>
                                      <p:to>
                                        <p:strVal val="visible"/>
                                      </p:to>
                                    </p:set>
                                    <p:animEffect transition="in" filter="blinds(horizontal)">
                                      <p:cBhvr>
                                        <p:cTn id="60" dur="500"/>
                                        <p:tgtEl>
                                          <p:spTgt spid="15">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15">
                                            <p:txEl>
                                              <p:pRg st="2" end="2"/>
                                            </p:txEl>
                                          </p:spTgt>
                                        </p:tgtEl>
                                        <p:attrNameLst>
                                          <p:attrName>style.visibility</p:attrName>
                                        </p:attrNameLst>
                                      </p:cBhvr>
                                      <p:to>
                                        <p:strVal val="visible"/>
                                      </p:to>
                                    </p:set>
                                    <p:animEffect transition="in" filter="blinds(horizontal)">
                                      <p:cBhvr>
                                        <p:cTn id="65" dur="500"/>
                                        <p:tgtEl>
                                          <p:spTgt spid="15">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blinds(horizontal)">
                                      <p:cBhvr>
                                        <p:cTn id="70" dur="500"/>
                                        <p:tgtEl>
                                          <p:spTgt spid="8"/>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blinds(horizontal)">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17">
                                            <p:txEl>
                                              <p:pRg st="0" end="0"/>
                                            </p:txEl>
                                          </p:spTgt>
                                        </p:tgtEl>
                                        <p:attrNameLst>
                                          <p:attrName>style.visibility</p:attrName>
                                        </p:attrNameLst>
                                      </p:cBhvr>
                                      <p:to>
                                        <p:strVal val="visible"/>
                                      </p:to>
                                    </p:set>
                                    <p:animEffect transition="in" filter="blinds(horizontal)">
                                      <p:cBhvr>
                                        <p:cTn id="80" dur="500"/>
                                        <p:tgtEl>
                                          <p:spTgt spid="17">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17">
                                            <p:txEl>
                                              <p:pRg st="2" end="2"/>
                                            </p:txEl>
                                          </p:spTgt>
                                        </p:tgtEl>
                                        <p:attrNameLst>
                                          <p:attrName>style.visibility</p:attrName>
                                        </p:attrNameLst>
                                      </p:cBhvr>
                                      <p:to>
                                        <p:strVal val="visible"/>
                                      </p:to>
                                    </p:set>
                                    <p:animEffect transition="in" filter="blinds(horizontal)">
                                      <p:cBhvr>
                                        <p:cTn id="85" dur="500"/>
                                        <p:tgtEl>
                                          <p:spTgt spid="17">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blinds(horizontal)">
                                      <p:cBhvr>
                                        <p:cTn id="90" dur="500"/>
                                        <p:tgtEl>
                                          <p:spTgt spid="7"/>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blinds(horizontal)">
                                      <p:cBhvr>
                                        <p:cTn id="9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1" grpId="0"/>
      <p:bldP spid="16" grpId="0"/>
      <p:bldP spid="10" grpId="0" animBg="1"/>
      <p:bldP spid="18" grpId="0" animBg="1"/>
      <p:bldP spid="20" grpId="0"/>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88" t="14312" r="1256" b="13688"/>
          <a:stretch/>
        </p:blipFill>
        <p:spPr bwMode="auto">
          <a:xfrm>
            <a:off x="152400" y="4648200"/>
            <a:ext cx="2590800" cy="158326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67" t="14041" r="1338" b="13624"/>
          <a:stretch/>
        </p:blipFill>
        <p:spPr bwMode="auto">
          <a:xfrm>
            <a:off x="3200400" y="4648200"/>
            <a:ext cx="2743200" cy="16002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751" t="14763" r="943" b="13975"/>
          <a:stretch/>
        </p:blipFill>
        <p:spPr bwMode="auto">
          <a:xfrm>
            <a:off x="6400800" y="4648200"/>
            <a:ext cx="2603665" cy="157396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idx="1"/>
          </p:nvPr>
        </p:nvSpPr>
        <p:spPr>
          <a:xfrm>
            <a:off x="228599" y="1600200"/>
            <a:ext cx="8524876" cy="4257675"/>
          </a:xfrm>
        </p:spPr>
        <p:txBody>
          <a:bodyPr>
            <a:normAutofit/>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You don’t need to memorise these shapes (as you can work them out if needed), but they are useful to be aware of (in addition to those you have seen so far…)</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516" t="14506" r="2540" b="13817"/>
          <a:stretch/>
        </p:blipFill>
        <p:spPr bwMode="auto">
          <a:xfrm>
            <a:off x="152400" y="2667000"/>
            <a:ext cx="2593732" cy="16002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412" t="14451" r="1441" b="13498"/>
          <a:stretch/>
        </p:blipFill>
        <p:spPr bwMode="auto">
          <a:xfrm>
            <a:off x="6400800" y="2667000"/>
            <a:ext cx="2613660" cy="16002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69" t="15079" r="1419" b="13881"/>
          <a:stretch/>
        </p:blipFill>
        <p:spPr bwMode="auto">
          <a:xfrm>
            <a:off x="3200400" y="2667000"/>
            <a:ext cx="2743200" cy="16002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1600200" y="2667000"/>
                <a:ext cx="11721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𝒄𝒐𝒔</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600200" y="2667000"/>
                <a:ext cx="1172116"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48200" y="2667000"/>
                <a:ext cx="13099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𝒄𝒐𝒔</m:t>
                      </m:r>
                      <m:r>
                        <a:rPr lang="en-US" b="1" i="1" smtClean="0">
                          <a:solidFill>
                            <a:srgbClr val="FF0000"/>
                          </a:solidFill>
                          <a:latin typeface="Cambria Math"/>
                        </a:rPr>
                        <m:t>𝟐</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48200" y="2667000"/>
                <a:ext cx="1309974"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696200" y="2667000"/>
                <a:ext cx="13099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𝒄𝒐𝒔</m:t>
                      </m:r>
                      <m:r>
                        <a:rPr lang="en-US" b="1" i="1" smtClean="0">
                          <a:solidFill>
                            <a:srgbClr val="FF0000"/>
                          </a:solidFill>
                          <a:latin typeface="Cambria Math"/>
                        </a:rPr>
                        <m:t>𝟑</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7696200" y="2667000"/>
                <a:ext cx="1309974"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676400" y="5867400"/>
                <a:ext cx="11560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𝒔𝒊𝒏</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676400" y="5867400"/>
                <a:ext cx="1156086"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724400" y="5867400"/>
                <a:ext cx="12939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𝒔𝒊𝒏</m:t>
                      </m:r>
                      <m:r>
                        <a:rPr lang="en-US" b="1" i="1" smtClean="0">
                          <a:solidFill>
                            <a:srgbClr val="FF0000"/>
                          </a:solidFill>
                          <a:latin typeface="Cambria Math"/>
                        </a:rPr>
                        <m:t>𝟐</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724400" y="5867400"/>
                <a:ext cx="1293944"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832243" y="5867400"/>
                <a:ext cx="12939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𝒔𝒊𝒏</m:t>
                      </m:r>
                      <m:r>
                        <a:rPr lang="en-US" b="1" i="1" smtClean="0">
                          <a:solidFill>
                            <a:srgbClr val="FF0000"/>
                          </a:solidFill>
                          <a:latin typeface="Cambria Math"/>
                        </a:rPr>
                        <m:t>𝟑</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832243" y="5867400"/>
                <a:ext cx="1293944" cy="369332"/>
              </a:xfrm>
              <a:prstGeom prst="rect">
                <a:avLst/>
              </a:prstGeom>
              <a:blipFill>
                <a:blip r:embed="rId13"/>
                <a:stretch>
                  <a:fillRect/>
                </a:stretch>
              </a:blipFill>
            </p:spPr>
            <p:txBody>
              <a:bodyPr/>
              <a:lstStyle/>
              <a:p>
                <a:r>
                  <a:rPr lang="en-GB">
                    <a:noFill/>
                  </a:rPr>
                  <a:t> </a:t>
                </a:r>
              </a:p>
            </p:txBody>
          </p:sp>
        </mc:Fallback>
      </mc:AlternateContent>
      <p:sp>
        <p:nvSpPr>
          <p:cNvPr id="19" name="タイトル 1">
            <a:extLst>
              <a:ext uri="{FF2B5EF4-FFF2-40B4-BE49-F238E27FC236}">
                <a16:creationId xmlns:a16="http://schemas.microsoft.com/office/drawing/2014/main" id="{F0E1D2E6-703C-43C9-88E1-ECFFF24FC4D2}"/>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20" name="テキスト ボックス 19">
            <a:extLst>
              <a:ext uri="{FF2B5EF4-FFF2-40B4-BE49-F238E27FC236}">
                <a16:creationId xmlns:a16="http://schemas.microsoft.com/office/drawing/2014/main" id="{66202ACF-DFF5-4017-987D-CFAD609ACFD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206541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blinds(horizontal)">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par>
                                <p:cTn id="24" presetID="3" presetClass="entr" presetSubtype="10"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blinds(horizontal)">
                                      <p:cBhvr>
                                        <p:cTn id="26" dur="5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nodeType="withEffect">
                                  <p:stCondLst>
                                    <p:cond delay="0"/>
                                  </p:stCondLst>
                                  <p:childTnLst>
                                    <p:set>
                                      <p:cBhvr>
                                        <p:cTn id="33" dur="1" fill="hold">
                                          <p:stCondLst>
                                            <p:cond delay="0"/>
                                          </p:stCondLst>
                                        </p:cTn>
                                        <p:tgtEl>
                                          <p:spTgt spid="1031"/>
                                        </p:tgtEl>
                                        <p:attrNameLst>
                                          <p:attrName>style.visibility</p:attrName>
                                        </p:attrNameLst>
                                      </p:cBhvr>
                                      <p:to>
                                        <p:strVal val="visible"/>
                                      </p:to>
                                    </p:set>
                                    <p:animEffect transition="in" filter="blinds(horizontal)">
                                      <p:cBhvr>
                                        <p:cTn id="34" dur="500"/>
                                        <p:tgtEl>
                                          <p:spTgt spid="103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par>
                                <p:cTn id="40" presetID="3" presetClass="entr" presetSubtype="10" fill="hold" nodeType="with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blinds(horizontal)">
                                      <p:cBhvr>
                                        <p:cTn id="42" dur="500"/>
                                        <p:tgtEl>
                                          <p:spTgt spid="103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par>
                                <p:cTn id="48" presetID="3" presetClass="entr" presetSubtype="10" fill="hold" nodeType="withEffect">
                                  <p:stCondLst>
                                    <p:cond delay="0"/>
                                  </p:stCondLst>
                                  <p:childTnLst>
                                    <p:set>
                                      <p:cBhvr>
                                        <p:cTn id="49" dur="1" fill="hold">
                                          <p:stCondLst>
                                            <p:cond delay="0"/>
                                          </p:stCondLst>
                                        </p:cTn>
                                        <p:tgtEl>
                                          <p:spTgt spid="1033"/>
                                        </p:tgtEl>
                                        <p:attrNameLst>
                                          <p:attrName>style.visibility</p:attrName>
                                        </p:attrNameLst>
                                      </p:cBhvr>
                                      <p:to>
                                        <p:strVal val="visible"/>
                                      </p:to>
                                    </p:set>
                                    <p:animEffect transition="in" filter="blinds(horizontal)">
                                      <p:cBhvr>
                                        <p:cTn id="50"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600200"/>
            <a:ext cx="8524876" cy="4257675"/>
          </a:xfrm>
        </p:spPr>
        <p:txBody>
          <a:bodyPr>
            <a:normAutofit/>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You don’t need to memorise these shapes (as you can work them out if needed), but they are useful to be aware of (in addition to those you have seen so far…)</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70" t="14367" r="1363" b="13879"/>
          <a:stretch/>
        </p:blipFill>
        <p:spPr bwMode="auto">
          <a:xfrm>
            <a:off x="228600" y="2743200"/>
            <a:ext cx="2738373"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17" t="14570" r="1563" b="14026"/>
          <a:stretch/>
        </p:blipFill>
        <p:spPr bwMode="auto">
          <a:xfrm>
            <a:off x="3200400" y="2743200"/>
            <a:ext cx="2747434"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48" t="14445" r="1536" b="13374"/>
          <a:stretch/>
        </p:blipFill>
        <p:spPr bwMode="auto">
          <a:xfrm>
            <a:off x="6172200" y="2743200"/>
            <a:ext cx="2743200" cy="1692068"/>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1752600" y="3352800"/>
                <a:ext cx="11945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𝒕𝒂𝒏</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752600" y="3352800"/>
                <a:ext cx="1194558"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724400" y="3352800"/>
                <a:ext cx="13324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𝒕𝒂𝒏</m:t>
                      </m:r>
                      <m:r>
                        <a:rPr lang="en-US" b="1" i="1" smtClean="0">
                          <a:solidFill>
                            <a:srgbClr val="FF0000"/>
                          </a:solidFill>
                          <a:latin typeface="Cambria Math"/>
                        </a:rPr>
                        <m:t>𝟐</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724400" y="3352800"/>
                <a:ext cx="1332416"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696200" y="3352800"/>
                <a:ext cx="13324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𝒕𝒂𝒏</m:t>
                      </m:r>
                      <m:r>
                        <a:rPr lang="en-US" b="1" i="1" smtClean="0">
                          <a:solidFill>
                            <a:srgbClr val="FF0000"/>
                          </a:solidFill>
                          <a:latin typeface="Cambria Math"/>
                        </a:rPr>
                        <m:t>𝟑</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7696200" y="3352800"/>
                <a:ext cx="1332416" cy="369332"/>
              </a:xfrm>
              <a:prstGeom prst="rect">
                <a:avLst/>
              </a:prstGeom>
              <a:blipFill>
                <a:blip r:embed="rId7"/>
                <a:stretch>
                  <a:fillRect/>
                </a:stretch>
              </a:blipFill>
            </p:spPr>
            <p:txBody>
              <a:bodyPr/>
              <a:lstStyle/>
              <a:p>
                <a:r>
                  <a:rPr lang="en-GB">
                    <a:noFill/>
                  </a:rPr>
                  <a:t> </a:t>
                </a:r>
              </a:p>
            </p:txBody>
          </p:sp>
        </mc:Fallback>
      </mc:AlternateContent>
      <p:pic>
        <p:nvPicPr>
          <p:cNvPr id="2053"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654" t="14461" r="1359" b="13911"/>
          <a:stretch/>
        </p:blipFill>
        <p:spPr bwMode="auto">
          <a:xfrm>
            <a:off x="6172200" y="4648200"/>
            <a:ext cx="2749576"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057" t="14435" r="2076" b="13356"/>
          <a:stretch/>
        </p:blipFill>
        <p:spPr bwMode="auto">
          <a:xfrm>
            <a:off x="3200401" y="4648200"/>
            <a:ext cx="2743200"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5" name="Picture 7"/>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892" t="14921" r="1814" b="14095"/>
          <a:stretch/>
        </p:blipFill>
        <p:spPr bwMode="auto">
          <a:xfrm>
            <a:off x="228600" y="4648200"/>
            <a:ext cx="2743200"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26" name="TextBox 25"/>
              <p:cNvSpPr txBox="1"/>
              <p:nvPr/>
            </p:nvSpPr>
            <p:spPr>
              <a:xfrm>
                <a:off x="2133600" y="4648200"/>
                <a:ext cx="8066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133600" y="4648200"/>
                <a:ext cx="806631"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953000" y="4648200"/>
                <a:ext cx="9444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𝟐</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4953000" y="4648200"/>
                <a:ext cx="944489"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924800" y="4648200"/>
                <a:ext cx="9444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𝟑</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924800" y="4648200"/>
                <a:ext cx="944489" cy="369332"/>
              </a:xfrm>
              <a:prstGeom prst="rect">
                <a:avLst/>
              </a:prstGeom>
              <a:blipFill>
                <a:blip r:embed="rId13"/>
                <a:stretch>
                  <a:fillRect/>
                </a:stretch>
              </a:blipFill>
            </p:spPr>
            <p:txBody>
              <a:bodyPr/>
              <a:lstStyle/>
              <a:p>
                <a:r>
                  <a:rPr lang="en-GB">
                    <a:noFill/>
                  </a:rPr>
                  <a:t> </a:t>
                </a:r>
              </a:p>
            </p:txBody>
          </p:sp>
        </mc:Fallback>
      </mc:AlternateContent>
      <p:sp>
        <p:nvSpPr>
          <p:cNvPr id="19" name="タイトル 1">
            <a:extLst>
              <a:ext uri="{FF2B5EF4-FFF2-40B4-BE49-F238E27FC236}">
                <a16:creationId xmlns:a16="http://schemas.microsoft.com/office/drawing/2014/main" id="{5357B7D3-573A-4400-8B0C-E958643A7EBF}"/>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20" name="テキスト ボックス 19">
            <a:extLst>
              <a:ext uri="{FF2B5EF4-FFF2-40B4-BE49-F238E27FC236}">
                <a16:creationId xmlns:a16="http://schemas.microsoft.com/office/drawing/2014/main" id="{0F6546AC-0F3E-4DBF-8DA4-C124FF51BE7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129337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linds(horizont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par>
                                <p:cTn id="16" presetID="3" presetClass="entr" presetSubtype="10"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blinds(horizontal)">
                                      <p:cBhvr>
                                        <p:cTn id="18" dur="5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par>
                                <p:cTn id="24" presetID="3" presetClass="entr" presetSubtype="10" fill="hold" nodeType="with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blinds(horizontal)">
                                      <p:cBhvr>
                                        <p:cTn id="26" dur="500"/>
                                        <p:tgtEl>
                                          <p:spTgt spid="205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linds(horizontal)">
                                      <p:cBhvr>
                                        <p:cTn id="31" dur="500"/>
                                        <p:tgtEl>
                                          <p:spTgt spid="26"/>
                                        </p:tgtEl>
                                      </p:cBhvr>
                                    </p:animEffect>
                                  </p:childTnLst>
                                </p:cTn>
                              </p:par>
                              <p:par>
                                <p:cTn id="32" presetID="3" presetClass="entr" presetSubtype="10" fill="hold" nodeType="withEffect">
                                  <p:stCondLst>
                                    <p:cond delay="0"/>
                                  </p:stCondLst>
                                  <p:childTnLst>
                                    <p:set>
                                      <p:cBhvr>
                                        <p:cTn id="33" dur="1" fill="hold">
                                          <p:stCondLst>
                                            <p:cond delay="0"/>
                                          </p:stCondLst>
                                        </p:cTn>
                                        <p:tgtEl>
                                          <p:spTgt spid="2055"/>
                                        </p:tgtEl>
                                        <p:attrNameLst>
                                          <p:attrName>style.visibility</p:attrName>
                                        </p:attrNameLst>
                                      </p:cBhvr>
                                      <p:to>
                                        <p:strVal val="visible"/>
                                      </p:to>
                                    </p:set>
                                    <p:animEffect transition="in" filter="blinds(horizontal)">
                                      <p:cBhvr>
                                        <p:cTn id="34" dur="500"/>
                                        <p:tgtEl>
                                          <p:spTgt spid="205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linds(horizontal)">
                                      <p:cBhvr>
                                        <p:cTn id="39" dur="500"/>
                                        <p:tgtEl>
                                          <p:spTgt spid="27"/>
                                        </p:tgtEl>
                                      </p:cBhvr>
                                    </p:animEffect>
                                  </p:childTnLst>
                                </p:cTn>
                              </p:par>
                              <p:par>
                                <p:cTn id="40" presetID="3" presetClass="entr" presetSubtype="10" fill="hold" nodeType="withEffect">
                                  <p:stCondLst>
                                    <p:cond delay="0"/>
                                  </p:stCondLst>
                                  <p:childTnLst>
                                    <p:set>
                                      <p:cBhvr>
                                        <p:cTn id="41" dur="1" fill="hold">
                                          <p:stCondLst>
                                            <p:cond delay="0"/>
                                          </p:stCondLst>
                                        </p:cTn>
                                        <p:tgtEl>
                                          <p:spTgt spid="2054"/>
                                        </p:tgtEl>
                                        <p:attrNameLst>
                                          <p:attrName>style.visibility</p:attrName>
                                        </p:attrNameLst>
                                      </p:cBhvr>
                                      <p:to>
                                        <p:strVal val="visible"/>
                                      </p:to>
                                    </p:set>
                                    <p:animEffect transition="in" filter="blinds(horizontal)">
                                      <p:cBhvr>
                                        <p:cTn id="42" dur="500"/>
                                        <p:tgtEl>
                                          <p:spTgt spid="205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linds(horizontal)">
                                      <p:cBhvr>
                                        <p:cTn id="47" dur="500"/>
                                        <p:tgtEl>
                                          <p:spTgt spid="28"/>
                                        </p:tgtEl>
                                      </p:cBhvr>
                                    </p:animEffect>
                                  </p:childTnLst>
                                </p:cTn>
                              </p:par>
                              <p:par>
                                <p:cTn id="48" presetID="3" presetClass="entr" presetSubtype="10" fill="hold" nodeType="withEffect">
                                  <p:stCondLst>
                                    <p:cond delay="0"/>
                                  </p:stCondLst>
                                  <p:childTnLst>
                                    <p:set>
                                      <p:cBhvr>
                                        <p:cTn id="49" dur="1" fill="hold">
                                          <p:stCondLst>
                                            <p:cond delay="0"/>
                                          </p:stCondLst>
                                        </p:cTn>
                                        <p:tgtEl>
                                          <p:spTgt spid="2053"/>
                                        </p:tgtEl>
                                        <p:attrNameLst>
                                          <p:attrName>style.visibility</p:attrName>
                                        </p:attrNameLst>
                                      </p:cBhvr>
                                      <p:to>
                                        <p:strVal val="visible"/>
                                      </p:to>
                                    </p:set>
                                    <p:animEffect transition="in" filter="blinds(horizontal)">
                                      <p:cBhvr>
                                        <p:cTn id="50"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2"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DB8E39B-EA44-453A-8CF7-C32DCB1EA9A9}"/>
              </a:ext>
            </a:extLst>
          </p:cNvPr>
          <p:cNvSpPr/>
          <p:nvPr/>
        </p:nvSpPr>
        <p:spPr>
          <a:xfrm>
            <a:off x="2036195" y="2567846"/>
            <a:ext cx="5195974" cy="2100575"/>
          </a:xfrm>
          <a:prstGeom prst="rect">
            <a:avLst/>
          </a:prstGeom>
          <a:noFill/>
        </p:spPr>
        <p:txBody>
          <a:bodyPr wrap="none" lIns="68580" tIns="34290" rIns="68580" bIns="34290">
            <a:spAutoFit/>
          </a:bodyPr>
          <a:lstStyle/>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Teachings for </a:t>
            </a:r>
          </a:p>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Exercise 5B</a:t>
            </a:r>
            <a:endParaRPr lang="ja-JP" altLang="en-US"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endParaRPr>
          </a:p>
        </p:txBody>
      </p:sp>
    </p:spTree>
    <p:extLst>
      <p:ext uri="{BB962C8B-B14F-4D97-AF65-F5344CB8AC3E}">
        <p14:creationId xmlns:p14="http://schemas.microsoft.com/office/powerpoint/2010/main" val="388180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600200"/>
            <a:ext cx="8524876" cy="4257675"/>
          </a:xfrm>
        </p:spPr>
        <p:txBody>
          <a:bodyPr>
            <a:normAutofit/>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You don’t need to memorise these shapes, but they are useful to be aware of (in addition to those you have seen so far…)</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36" t="14236" r="1477" b="13536"/>
          <a:stretch/>
        </p:blipFill>
        <p:spPr bwMode="auto">
          <a:xfrm>
            <a:off x="6172200" y="2755777"/>
            <a:ext cx="2743200" cy="1686508"/>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65" t="14400" r="1481" b="13420"/>
          <a:stretch/>
        </p:blipFill>
        <p:spPr bwMode="auto">
          <a:xfrm>
            <a:off x="3200400" y="2755777"/>
            <a:ext cx="2730500"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99" t="15003" r="1887" b="13588"/>
          <a:stretch/>
        </p:blipFill>
        <p:spPr bwMode="auto">
          <a:xfrm>
            <a:off x="228600" y="2755777"/>
            <a:ext cx="2741215"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23" name="TextBox 22"/>
              <p:cNvSpPr txBox="1"/>
              <p:nvPr/>
            </p:nvSpPr>
            <p:spPr>
              <a:xfrm>
                <a:off x="1828800" y="2755777"/>
                <a:ext cx="11721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𝒄𝒐𝒔</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828800" y="2755777"/>
                <a:ext cx="1172116"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648200" y="2755777"/>
                <a:ext cx="13099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𝟐</m:t>
                      </m:r>
                      <m:r>
                        <a:rPr lang="en-US" b="1" i="1" smtClean="0">
                          <a:solidFill>
                            <a:srgbClr val="FF0000"/>
                          </a:solidFill>
                          <a:latin typeface="Cambria Math"/>
                        </a:rPr>
                        <m:t>𝒄𝒐𝒔</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648200" y="2755777"/>
                <a:ext cx="1309974"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696200" y="2755777"/>
                <a:ext cx="13099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𝟒</m:t>
                      </m:r>
                      <m:r>
                        <a:rPr lang="en-US" b="1" i="1" smtClean="0">
                          <a:solidFill>
                            <a:srgbClr val="FF0000"/>
                          </a:solidFill>
                          <a:latin typeface="Cambria Math"/>
                        </a:rPr>
                        <m:t>𝒄𝒐𝒔</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7696200" y="2755777"/>
                <a:ext cx="1309974" cy="369332"/>
              </a:xfrm>
              <a:prstGeom prst="rect">
                <a:avLst/>
              </a:prstGeom>
              <a:blipFill>
                <a:blip r:embed="rId7"/>
                <a:stretch>
                  <a:fillRect/>
                </a:stretch>
              </a:blipFill>
            </p:spPr>
            <p:txBody>
              <a:bodyPr/>
              <a:lstStyle/>
              <a:p>
                <a:r>
                  <a:rPr lang="en-GB">
                    <a:noFill/>
                  </a:rPr>
                  <a:t> </a:t>
                </a:r>
              </a:p>
            </p:txBody>
          </p:sp>
        </mc:Fallback>
      </mc:AlternateContent>
      <p:pic>
        <p:nvPicPr>
          <p:cNvPr id="3077"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471" t="14664" r="1511" b="13801"/>
          <a:stretch/>
        </p:blipFill>
        <p:spPr bwMode="auto">
          <a:xfrm>
            <a:off x="6172200" y="4660777"/>
            <a:ext cx="2754085"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8"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982" t="14610" r="1256" b="13535"/>
          <a:stretch/>
        </p:blipFill>
        <p:spPr bwMode="auto">
          <a:xfrm>
            <a:off x="3200400" y="4660776"/>
            <a:ext cx="2734395" cy="1676401"/>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9" name="Picture 7"/>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415" t="14511" r="1359" b="13262"/>
          <a:stretch/>
        </p:blipFill>
        <p:spPr bwMode="auto">
          <a:xfrm>
            <a:off x="228600" y="4660777"/>
            <a:ext cx="2743200" cy="168221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29" name="TextBox 28"/>
              <p:cNvSpPr txBox="1"/>
              <p:nvPr/>
            </p:nvSpPr>
            <p:spPr>
              <a:xfrm>
                <a:off x="1828800" y="5956177"/>
                <a:ext cx="11560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𝒔𝒊𝒏</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828800" y="5956177"/>
                <a:ext cx="1156086"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648200" y="5956177"/>
                <a:ext cx="12939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𝟐</m:t>
                      </m:r>
                      <m:r>
                        <a:rPr lang="en-US" b="1" i="1" smtClean="0">
                          <a:solidFill>
                            <a:srgbClr val="FF0000"/>
                          </a:solidFill>
                          <a:latin typeface="Cambria Math"/>
                        </a:rPr>
                        <m:t>𝒔𝒊𝒏</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648200" y="5956177"/>
                <a:ext cx="1293944"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7696200" y="5956177"/>
                <a:ext cx="12939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𝟒</m:t>
                      </m:r>
                      <m:r>
                        <a:rPr lang="en-US" b="1" i="1" smtClean="0">
                          <a:solidFill>
                            <a:srgbClr val="FF0000"/>
                          </a:solidFill>
                          <a:latin typeface="Cambria Math"/>
                        </a:rPr>
                        <m:t>𝒔𝒊𝒏</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7696200" y="5956177"/>
                <a:ext cx="1293944" cy="369332"/>
              </a:xfrm>
              <a:prstGeom prst="rect">
                <a:avLst/>
              </a:prstGeom>
              <a:blipFill>
                <a:blip r:embed="rId13"/>
                <a:stretch>
                  <a:fillRect/>
                </a:stretch>
              </a:blipFill>
            </p:spPr>
            <p:txBody>
              <a:bodyPr/>
              <a:lstStyle/>
              <a:p>
                <a:r>
                  <a:rPr lang="en-GB">
                    <a:noFill/>
                  </a:rPr>
                  <a:t> </a:t>
                </a:r>
              </a:p>
            </p:txBody>
          </p:sp>
        </mc:Fallback>
      </mc:AlternateContent>
      <p:sp>
        <p:nvSpPr>
          <p:cNvPr id="19" name="タイトル 1">
            <a:extLst>
              <a:ext uri="{FF2B5EF4-FFF2-40B4-BE49-F238E27FC236}">
                <a16:creationId xmlns:a16="http://schemas.microsoft.com/office/drawing/2014/main" id="{9D01C62B-2866-4D09-9DDF-C778981A53E9}"/>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20" name="テキスト ボックス 19">
            <a:extLst>
              <a:ext uri="{FF2B5EF4-FFF2-40B4-BE49-F238E27FC236}">
                <a16:creationId xmlns:a16="http://schemas.microsoft.com/office/drawing/2014/main" id="{A926DA53-9619-4F28-9D42-96D0D6B58D2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147683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blinds(horizontal)">
                                      <p:cBhvr>
                                        <p:cTn id="10" dur="500"/>
                                        <p:tgtEl>
                                          <p:spTgt spid="307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par>
                                <p:cTn id="16" presetID="3" presetClass="entr" presetSubtype="10" fill="hold" nodeType="with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blinds(horizontal)">
                                      <p:cBhvr>
                                        <p:cTn id="18" dur="500"/>
                                        <p:tgtEl>
                                          <p:spTgt spid="307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par>
                                <p:cTn id="24" presetID="3" presetClass="entr" presetSubtype="10" fill="hold" nodeType="with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blinds(horizontal)">
                                      <p:cBhvr>
                                        <p:cTn id="26" dur="500"/>
                                        <p:tgtEl>
                                          <p:spTgt spid="307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par>
                                <p:cTn id="32" presetID="3" presetClass="entr" presetSubtype="10" fill="hold" nodeType="withEffect">
                                  <p:stCondLst>
                                    <p:cond delay="0"/>
                                  </p:stCondLst>
                                  <p:childTnLst>
                                    <p:set>
                                      <p:cBhvr>
                                        <p:cTn id="33" dur="1" fill="hold">
                                          <p:stCondLst>
                                            <p:cond delay="0"/>
                                          </p:stCondLst>
                                        </p:cTn>
                                        <p:tgtEl>
                                          <p:spTgt spid="3079"/>
                                        </p:tgtEl>
                                        <p:attrNameLst>
                                          <p:attrName>style.visibility</p:attrName>
                                        </p:attrNameLst>
                                      </p:cBhvr>
                                      <p:to>
                                        <p:strVal val="visible"/>
                                      </p:to>
                                    </p:set>
                                    <p:animEffect transition="in" filter="blinds(horizontal)">
                                      <p:cBhvr>
                                        <p:cTn id="34" dur="500"/>
                                        <p:tgtEl>
                                          <p:spTgt spid="307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linds(horizontal)">
                                      <p:cBhvr>
                                        <p:cTn id="39" dur="500"/>
                                        <p:tgtEl>
                                          <p:spTgt spid="30"/>
                                        </p:tgtEl>
                                      </p:cBhvr>
                                    </p:animEffect>
                                  </p:childTnLst>
                                </p:cTn>
                              </p:par>
                              <p:par>
                                <p:cTn id="40" presetID="3" presetClass="entr" presetSubtype="10" fill="hold" nodeType="withEffect">
                                  <p:stCondLst>
                                    <p:cond delay="0"/>
                                  </p:stCondLst>
                                  <p:childTnLst>
                                    <p:set>
                                      <p:cBhvr>
                                        <p:cTn id="41" dur="1" fill="hold">
                                          <p:stCondLst>
                                            <p:cond delay="0"/>
                                          </p:stCondLst>
                                        </p:cTn>
                                        <p:tgtEl>
                                          <p:spTgt spid="3078"/>
                                        </p:tgtEl>
                                        <p:attrNameLst>
                                          <p:attrName>style.visibility</p:attrName>
                                        </p:attrNameLst>
                                      </p:cBhvr>
                                      <p:to>
                                        <p:strVal val="visible"/>
                                      </p:to>
                                    </p:set>
                                    <p:animEffect transition="in" filter="blinds(horizontal)">
                                      <p:cBhvr>
                                        <p:cTn id="42" dur="500"/>
                                        <p:tgtEl>
                                          <p:spTgt spid="30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linds(horizontal)">
                                      <p:cBhvr>
                                        <p:cTn id="47" dur="500"/>
                                        <p:tgtEl>
                                          <p:spTgt spid="31"/>
                                        </p:tgtEl>
                                      </p:cBhvr>
                                    </p:animEffect>
                                  </p:childTnLst>
                                </p:cTn>
                              </p:par>
                              <p:par>
                                <p:cTn id="48" presetID="3" presetClass="entr" presetSubtype="10" fill="hold" nodeType="withEffect">
                                  <p:stCondLst>
                                    <p:cond delay="0"/>
                                  </p:stCondLst>
                                  <p:childTnLst>
                                    <p:set>
                                      <p:cBhvr>
                                        <p:cTn id="49" dur="1" fill="hold">
                                          <p:stCondLst>
                                            <p:cond delay="0"/>
                                          </p:stCondLst>
                                        </p:cTn>
                                        <p:tgtEl>
                                          <p:spTgt spid="3077"/>
                                        </p:tgtEl>
                                        <p:attrNameLst>
                                          <p:attrName>style.visibility</p:attrName>
                                        </p:attrNameLst>
                                      </p:cBhvr>
                                      <p:to>
                                        <p:strVal val="visible"/>
                                      </p:to>
                                    </p:set>
                                    <p:animEffect transition="in" filter="blinds(horizontal)">
                                      <p:cBhvr>
                                        <p:cTn id="50"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599" y="1600200"/>
                <a:ext cx="3498011" cy="4257675"/>
              </a:xfrm>
            </p:spPr>
            <p:txBody>
              <a:bodyPr>
                <a:normAutofit/>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a) Show on an argand diagram the locus of points given by the values of </a:t>
                </a:r>
                <a14:m>
                  <m:oMath xmlns:m="http://schemas.openxmlformats.org/officeDocument/2006/math">
                    <m:r>
                      <a:rPr lang="en-US" sz="1400" i="1" dirty="0" smtClean="0">
                        <a:latin typeface="Cambria Math" panose="02040503050406030204" pitchFamily="18" charset="0"/>
                      </a:rPr>
                      <m:t>𝑧</m:t>
                    </m:r>
                  </m:oMath>
                </a14:m>
                <a:r>
                  <a:rPr lang="en-US" sz="1400" dirty="0">
                    <a:latin typeface="Comic Sans MS" panose="030F0702030302020204" pitchFamily="66" charset="0"/>
                  </a:rPr>
                  <a:t> satisfying:</a:t>
                </a:r>
              </a:p>
              <a:p>
                <a:pPr marL="0" indent="0" algn="ctr">
                  <a:buNone/>
                </a:pPr>
                <a:endParaRPr lang="en-US" sz="1400" dirty="0">
                  <a:latin typeface="Comic Sans MS" panose="030F0702030302020204" pitchFamily="66" charset="0"/>
                </a:endParaRPr>
              </a:p>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r>
                            <a:rPr lang="en-US" sz="1400" b="0" i="1" smtClean="0">
                              <a:latin typeface="Cambria Math" panose="02040503050406030204" pitchFamily="18" charset="0"/>
                            </a:rPr>
                            <m:t>𝑧</m:t>
                          </m:r>
                          <m:r>
                            <a:rPr lang="en-US" sz="1400" b="0" i="1" smtClean="0">
                              <a:latin typeface="Cambria Math" panose="02040503050406030204" pitchFamily="18" charset="0"/>
                            </a:rPr>
                            <m:t>−3−4</m:t>
                          </m:r>
                          <m:r>
                            <a:rPr lang="en-US" sz="1400" b="0" i="1" smtClean="0">
                              <a:latin typeface="Cambria Math" panose="02040503050406030204" pitchFamily="18" charset="0"/>
                            </a:rPr>
                            <m:t>𝑖</m:t>
                          </m:r>
                        </m:e>
                      </m:d>
                      <m:r>
                        <a:rPr lang="en-US" sz="1400" b="0" i="1" smtClean="0">
                          <a:latin typeface="Cambria Math" panose="02040503050406030204" pitchFamily="18" charset="0"/>
                        </a:rPr>
                        <m:t>=5</m:t>
                      </m:r>
                    </m:oMath>
                  </m:oMathPara>
                </a14:m>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599" y="1600200"/>
                <a:ext cx="3498011" cy="4257675"/>
              </a:xfrm>
              <a:blipFill>
                <a:blip r:embed="rId2"/>
                <a:stretch>
                  <a:fillRect t="-860" r="-2091"/>
                </a:stretch>
              </a:blipFill>
            </p:spPr>
            <p:txBody>
              <a:bodyPr/>
              <a:lstStyle/>
              <a:p>
                <a:r>
                  <a:rPr lang="en-GB">
                    <a:noFill/>
                  </a:rPr>
                  <a:t> </a:t>
                </a:r>
              </a:p>
            </p:txBody>
          </p:sp>
        </mc:Fallback>
      </mc:AlternateContent>
      <p:sp>
        <p:nvSpPr>
          <p:cNvPr id="58" name="タイトル 1">
            <a:extLst>
              <a:ext uri="{FF2B5EF4-FFF2-40B4-BE49-F238E27FC236}">
                <a16:creationId xmlns:a16="http://schemas.microsoft.com/office/drawing/2014/main" id="{C3335596-A44C-4722-916C-CFC1D558556B}"/>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59" name="テキスト ボックス 58">
            <a:extLst>
              <a:ext uri="{FF2B5EF4-FFF2-40B4-BE49-F238E27FC236}">
                <a16:creationId xmlns:a16="http://schemas.microsoft.com/office/drawing/2014/main" id="{00BF89AA-EF95-4B1F-B197-A9974B10C31C}"/>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
        <p:nvSpPr>
          <p:cNvPr id="55" name="Arc 121">
            <a:extLst>
              <a:ext uri="{FF2B5EF4-FFF2-40B4-BE49-F238E27FC236}">
                <a16:creationId xmlns:a16="http://schemas.microsoft.com/office/drawing/2014/main" id="{1636E1A0-A79F-45D5-87A8-1F7E2AA73C51}"/>
              </a:ext>
            </a:extLst>
          </p:cNvPr>
          <p:cNvSpPr/>
          <p:nvPr/>
        </p:nvSpPr>
        <p:spPr>
          <a:xfrm>
            <a:off x="2539750" y="3472161"/>
            <a:ext cx="346858" cy="48218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TextBox 122">
            <a:extLst>
              <a:ext uri="{FF2B5EF4-FFF2-40B4-BE49-F238E27FC236}">
                <a16:creationId xmlns:a16="http://schemas.microsoft.com/office/drawing/2014/main" id="{5697CAA9-6669-4326-B1F0-C59606A3452F}"/>
              </a:ext>
            </a:extLst>
          </p:cNvPr>
          <p:cNvSpPr txBox="1"/>
          <p:nvPr/>
        </p:nvSpPr>
        <p:spPr>
          <a:xfrm>
            <a:off x="2712936" y="3568112"/>
            <a:ext cx="1034017"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Rewrite</a:t>
            </a:r>
            <a:endParaRPr lang="en-GB" sz="12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44C20C74-9970-4AE2-8C30-47FD22437E8A}"/>
                  </a:ext>
                </a:extLst>
              </p:cNvPr>
              <p:cNvSpPr txBox="1"/>
              <p:nvPr/>
            </p:nvSpPr>
            <p:spPr>
              <a:xfrm>
                <a:off x="1032029" y="3819162"/>
                <a:ext cx="1808825" cy="307777"/>
              </a:xfrm>
              <a:prstGeom prst="rect">
                <a:avLst/>
              </a:prstGeom>
              <a:noFill/>
            </p:spPr>
            <p:txBody>
              <a:bodyPr wrap="square">
                <a:spAutoFit/>
              </a:bodyPr>
              <a:lstStyle/>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r>
                            <a:rPr lang="en-US" sz="1400" b="0" i="1" smtClean="0">
                              <a:latin typeface="Cambria Math" panose="02040503050406030204" pitchFamily="18" charset="0"/>
                            </a:rPr>
                            <m:t>𝑧</m:t>
                          </m:r>
                          <m:r>
                            <a:rPr lang="en-US" sz="1400" b="0" i="1" smtClean="0">
                              <a:latin typeface="Cambria Math" panose="02040503050406030204" pitchFamily="18" charset="0"/>
                            </a:rPr>
                            <m:t>−(3+4</m:t>
                          </m:r>
                          <m:r>
                            <a:rPr lang="en-US" sz="1400" b="0" i="1" smtClean="0">
                              <a:latin typeface="Cambria Math" panose="02040503050406030204" pitchFamily="18" charset="0"/>
                            </a:rPr>
                            <m:t>𝑖</m:t>
                          </m:r>
                          <m:r>
                            <a:rPr lang="en-US" sz="1400" b="0" i="1" smtClean="0">
                              <a:latin typeface="Cambria Math" panose="02040503050406030204" pitchFamily="18" charset="0"/>
                            </a:rPr>
                            <m:t>)</m:t>
                          </m:r>
                        </m:e>
                      </m:d>
                      <m:r>
                        <a:rPr lang="en-US" sz="1400" b="0" i="1" smtClean="0">
                          <a:latin typeface="Cambria Math" panose="02040503050406030204" pitchFamily="18" charset="0"/>
                        </a:rPr>
                        <m:t>=5</m:t>
                      </m:r>
                    </m:oMath>
                  </m:oMathPara>
                </a14:m>
                <a:endParaRPr lang="en-US" sz="1400" dirty="0">
                  <a:latin typeface="Comic Sans MS" panose="030F0702030302020204" pitchFamily="66" charset="0"/>
                </a:endParaRPr>
              </a:p>
            </p:txBody>
          </p:sp>
        </mc:Choice>
        <mc:Fallback xmlns="">
          <p:sp>
            <p:nvSpPr>
              <p:cNvPr id="60" name="テキスト ボックス 59">
                <a:extLst>
                  <a:ext uri="{FF2B5EF4-FFF2-40B4-BE49-F238E27FC236}">
                    <a16:creationId xmlns:a16="http://schemas.microsoft.com/office/drawing/2014/main" id="{44C20C74-9970-4AE2-8C30-47FD22437E8A}"/>
                  </a:ext>
                </a:extLst>
              </p:cNvPr>
              <p:cNvSpPr txBox="1">
                <a:spLocks noRot="1" noChangeAspect="1" noMove="1" noResize="1" noEditPoints="1" noAdjustHandles="1" noChangeArrowheads="1" noChangeShapeType="1" noTextEdit="1"/>
              </p:cNvSpPr>
              <p:nvPr/>
            </p:nvSpPr>
            <p:spPr>
              <a:xfrm>
                <a:off x="1032029" y="3819162"/>
                <a:ext cx="1808825" cy="307777"/>
              </a:xfrm>
              <a:prstGeom prst="rect">
                <a:avLst/>
              </a:prstGeom>
              <a:blipFill>
                <a:blip r:embed="rId3"/>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122">
                <a:extLst>
                  <a:ext uri="{FF2B5EF4-FFF2-40B4-BE49-F238E27FC236}">
                    <a16:creationId xmlns:a16="http://schemas.microsoft.com/office/drawing/2014/main" id="{205B6DD6-EA54-466E-9446-8B43562BBC08}"/>
                  </a:ext>
                </a:extLst>
              </p:cNvPr>
              <p:cNvSpPr txBox="1"/>
              <p:nvPr/>
            </p:nvSpPr>
            <p:spPr>
              <a:xfrm>
                <a:off x="150921" y="4296081"/>
                <a:ext cx="3657600" cy="120032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Remember what this is saying!</a:t>
                </a:r>
              </a:p>
              <a:p>
                <a:pPr algn="ctr"/>
                <a:endParaRPr lang="en-US" sz="1200" dirty="0">
                  <a:solidFill>
                    <a:srgbClr val="FF0000"/>
                  </a:solidFill>
                  <a:latin typeface="Comic Sans MS" panose="030F0702030302020204" pitchFamily="66" charset="0"/>
                </a:endParaRPr>
              </a:p>
              <a:p>
                <a:pPr algn="ctr"/>
                <a:r>
                  <a:rPr lang="en-US" sz="1200" dirty="0">
                    <a:solidFill>
                      <a:srgbClr val="FF0000"/>
                    </a:solidFill>
                    <a:latin typeface="Comic Sans MS" panose="030F0702030302020204" pitchFamily="66" charset="0"/>
                  </a:rPr>
                  <a:t>“The distance of a variable point </a:t>
                </a:r>
                <a14:m>
                  <m:oMath xmlns:m="http://schemas.openxmlformats.org/officeDocument/2006/math">
                    <m:r>
                      <a:rPr lang="en-US" sz="1200" i="1" dirty="0" smtClean="0">
                        <a:solidFill>
                          <a:srgbClr val="FF0000"/>
                        </a:solidFill>
                        <a:latin typeface="Cambria Math" panose="02040503050406030204" pitchFamily="18" charset="0"/>
                      </a:rPr>
                      <m:t>𝑧</m:t>
                    </m:r>
                  </m:oMath>
                </a14:m>
                <a:r>
                  <a:rPr lang="en-US" sz="1200" dirty="0">
                    <a:solidFill>
                      <a:srgbClr val="FF0000"/>
                    </a:solidFill>
                    <a:latin typeface="Comic Sans MS" panose="030F0702030302020204" pitchFamily="66" charset="0"/>
                  </a:rPr>
                  <a:t> from the fixed point </a:t>
                </a:r>
                <a14:m>
                  <m:oMath xmlns:m="http://schemas.openxmlformats.org/officeDocument/2006/math">
                    <m:r>
                      <a:rPr lang="en-US" sz="1200" i="1" dirty="0" smtClean="0">
                        <a:solidFill>
                          <a:srgbClr val="FF0000"/>
                        </a:solidFill>
                        <a:latin typeface="Cambria Math" panose="02040503050406030204" pitchFamily="18" charset="0"/>
                      </a:rPr>
                      <m:t>3+4</m:t>
                    </m:r>
                    <m:r>
                      <a:rPr lang="en-US" sz="1200" i="1" dirty="0" smtClean="0">
                        <a:solidFill>
                          <a:srgbClr val="FF0000"/>
                        </a:solidFill>
                        <a:latin typeface="Cambria Math" panose="02040503050406030204" pitchFamily="18" charset="0"/>
                      </a:rPr>
                      <m:t>𝑖</m:t>
                    </m:r>
                  </m:oMath>
                </a14:m>
                <a:r>
                  <a:rPr lang="en-US" sz="1200" dirty="0">
                    <a:solidFill>
                      <a:srgbClr val="FF0000"/>
                    </a:solidFill>
                    <a:latin typeface="Comic Sans MS" panose="030F0702030302020204" pitchFamily="66" charset="0"/>
                  </a:rPr>
                  <a:t> is 5</a:t>
                </a:r>
              </a:p>
              <a:p>
                <a:pPr algn="ctr"/>
                <a:endParaRPr lang="en-US" sz="1200" dirty="0">
                  <a:solidFill>
                    <a:srgbClr val="FF0000"/>
                  </a:solidFill>
                  <a:latin typeface="Comic Sans MS" panose="030F0702030302020204" pitchFamily="66" charset="0"/>
                </a:endParaRPr>
              </a:p>
              <a:p>
                <a:pPr algn="ctr"/>
                <a:r>
                  <a:rPr lang="en-US" sz="1200" dirty="0">
                    <a:solidFill>
                      <a:srgbClr val="FF0000"/>
                    </a:solidFill>
                    <a:latin typeface="Comic Sans MS" panose="030F0702030302020204" pitchFamily="66" charset="0"/>
                    <a:sym typeface="Wingdings" panose="05000000000000000000" pitchFamily="2" charset="2"/>
                  </a:rPr>
                  <a:t> So it will be a circle, radius 5, </a:t>
                </a:r>
                <a:r>
                  <a:rPr lang="en-US" sz="1200" dirty="0" err="1">
                    <a:solidFill>
                      <a:srgbClr val="FF0000"/>
                    </a:solidFill>
                    <a:latin typeface="Comic Sans MS" panose="030F0702030302020204" pitchFamily="66" charset="0"/>
                    <a:sym typeface="Wingdings" panose="05000000000000000000" pitchFamily="2" charset="2"/>
                  </a:rPr>
                  <a:t>centre</a:t>
                </a:r>
                <a:r>
                  <a:rPr lang="en-US" sz="1200" dirty="0">
                    <a:solidFill>
                      <a:srgbClr val="FF0000"/>
                    </a:solidFill>
                    <a:latin typeface="Comic Sans MS" panose="030F0702030302020204" pitchFamily="66" charset="0"/>
                    <a:sym typeface="Wingdings" panose="05000000000000000000" pitchFamily="2" charset="2"/>
                  </a:rPr>
                  <a:t> </a:t>
                </a:r>
                <a14:m>
                  <m:oMath xmlns:m="http://schemas.openxmlformats.org/officeDocument/2006/math">
                    <m:r>
                      <a:rPr lang="en-US" sz="1200" i="1" dirty="0" smtClean="0">
                        <a:solidFill>
                          <a:srgbClr val="FF0000"/>
                        </a:solidFill>
                        <a:latin typeface="Cambria Math" panose="02040503050406030204" pitchFamily="18" charset="0"/>
                        <a:sym typeface="Wingdings" panose="05000000000000000000" pitchFamily="2" charset="2"/>
                      </a:rPr>
                      <m:t>3+4</m:t>
                    </m:r>
                    <m:r>
                      <a:rPr lang="en-US" sz="1200" i="1" dirty="0" smtClean="0">
                        <a:solidFill>
                          <a:srgbClr val="FF0000"/>
                        </a:solidFill>
                        <a:latin typeface="Cambria Math" panose="02040503050406030204" pitchFamily="18" charset="0"/>
                        <a:sym typeface="Wingdings" panose="05000000000000000000" pitchFamily="2" charset="2"/>
                      </a:rPr>
                      <m:t>𝑖</m:t>
                    </m:r>
                  </m:oMath>
                </a14:m>
                <a:endParaRPr lang="en-GB" sz="1200" dirty="0">
                  <a:solidFill>
                    <a:srgbClr val="FF0000"/>
                  </a:solidFill>
                  <a:latin typeface="Comic Sans MS" panose="030F0702030302020204" pitchFamily="66" charset="0"/>
                </a:endParaRPr>
              </a:p>
            </p:txBody>
          </p:sp>
        </mc:Choice>
        <mc:Fallback xmlns="">
          <p:sp>
            <p:nvSpPr>
              <p:cNvPr id="63" name="TextBox 122">
                <a:extLst>
                  <a:ext uri="{FF2B5EF4-FFF2-40B4-BE49-F238E27FC236}">
                    <a16:creationId xmlns:a16="http://schemas.microsoft.com/office/drawing/2014/main" id="{205B6DD6-EA54-466E-9446-8B43562BBC08}"/>
                  </a:ext>
                </a:extLst>
              </p:cNvPr>
              <p:cNvSpPr txBox="1">
                <a:spLocks noRot="1" noChangeAspect="1" noMove="1" noResize="1" noEditPoints="1" noAdjustHandles="1" noChangeArrowheads="1" noChangeShapeType="1" noTextEdit="1"/>
              </p:cNvSpPr>
              <p:nvPr/>
            </p:nvSpPr>
            <p:spPr>
              <a:xfrm>
                <a:off x="150921" y="4296081"/>
                <a:ext cx="3657600" cy="1200329"/>
              </a:xfrm>
              <a:prstGeom prst="rect">
                <a:avLst/>
              </a:prstGeom>
              <a:blipFill>
                <a:blip r:embed="rId4"/>
                <a:stretch>
                  <a:fillRect t="-508" b="-3046"/>
                </a:stretch>
              </a:blipFill>
            </p:spPr>
            <p:txBody>
              <a:bodyPr/>
              <a:lstStyle/>
              <a:p>
                <a:r>
                  <a:rPr lang="en-GB">
                    <a:noFill/>
                  </a:rPr>
                  <a:t> </a:t>
                </a:r>
              </a:p>
            </p:txBody>
          </p:sp>
        </mc:Fallback>
      </mc:AlternateContent>
      <p:cxnSp>
        <p:nvCxnSpPr>
          <p:cNvPr id="64" name="Straight Arrow Connector 126">
            <a:extLst>
              <a:ext uri="{FF2B5EF4-FFF2-40B4-BE49-F238E27FC236}">
                <a16:creationId xmlns:a16="http://schemas.microsoft.com/office/drawing/2014/main" id="{D5DE7B72-52E0-46E8-A1AA-B4C72A68F009}"/>
              </a:ext>
            </a:extLst>
          </p:cNvPr>
          <p:cNvCxnSpPr/>
          <p:nvPr/>
        </p:nvCxnSpPr>
        <p:spPr>
          <a:xfrm flipV="1">
            <a:off x="6252060" y="1366056"/>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130">
            <a:extLst>
              <a:ext uri="{FF2B5EF4-FFF2-40B4-BE49-F238E27FC236}">
                <a16:creationId xmlns:a16="http://schemas.microsoft.com/office/drawing/2014/main" id="{7D9779AC-3BB1-4481-871E-189E32715943}"/>
              </a:ext>
            </a:extLst>
          </p:cNvPr>
          <p:cNvCxnSpPr/>
          <p:nvPr/>
        </p:nvCxnSpPr>
        <p:spPr>
          <a:xfrm rot="5400000" flipV="1">
            <a:off x="6290160" y="1404156"/>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E2AE90D0-E80D-4A56-821D-AFFC5F34DBAD}"/>
                  </a:ext>
                </a:extLst>
              </p:cNvPr>
              <p:cNvSpPr txBox="1"/>
              <p:nvPr/>
            </p:nvSpPr>
            <p:spPr>
              <a:xfrm>
                <a:off x="7608163" y="2543453"/>
                <a:ext cx="21339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𝑅𝑒</m:t>
                      </m:r>
                    </m:oMath>
                  </m:oMathPara>
                </a14:m>
                <a:endParaRPr lang="en-GB" sz="1200" dirty="0"/>
              </a:p>
            </p:txBody>
          </p:sp>
        </mc:Choice>
        <mc:Fallback xmlns="">
          <p:sp>
            <p:nvSpPr>
              <p:cNvPr id="5" name="テキスト ボックス 4">
                <a:extLst>
                  <a:ext uri="{FF2B5EF4-FFF2-40B4-BE49-F238E27FC236}">
                    <a16:creationId xmlns:a16="http://schemas.microsoft.com/office/drawing/2014/main" id="{E2AE90D0-E80D-4A56-821D-AFFC5F34DBAD}"/>
                  </a:ext>
                </a:extLst>
              </p:cNvPr>
              <p:cNvSpPr txBox="1">
                <a:spLocks noRot="1" noChangeAspect="1" noMove="1" noResize="1" noEditPoints="1" noAdjustHandles="1" noChangeArrowheads="1" noChangeShapeType="1" noTextEdit="1"/>
              </p:cNvSpPr>
              <p:nvPr/>
            </p:nvSpPr>
            <p:spPr>
              <a:xfrm>
                <a:off x="7608163" y="2543453"/>
                <a:ext cx="213392" cy="184666"/>
              </a:xfrm>
              <a:prstGeom prst="rect">
                <a:avLst/>
              </a:prstGeom>
              <a:blipFill>
                <a:blip r:embed="rId5"/>
                <a:stretch>
                  <a:fillRect l="-17143" r="-14286" b="-32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テキスト ボックス 67">
                <a:extLst>
                  <a:ext uri="{FF2B5EF4-FFF2-40B4-BE49-F238E27FC236}">
                    <a16:creationId xmlns:a16="http://schemas.microsoft.com/office/drawing/2014/main" id="{1EA980EB-32E9-4AFD-943C-D516F520B207}"/>
                  </a:ext>
                </a:extLst>
              </p:cNvPr>
              <p:cNvSpPr txBox="1"/>
              <p:nvPr/>
            </p:nvSpPr>
            <p:spPr>
              <a:xfrm>
                <a:off x="6134470" y="1140781"/>
                <a:ext cx="22384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𝐼𝑚</m:t>
                      </m:r>
                    </m:oMath>
                  </m:oMathPara>
                </a14:m>
                <a:endParaRPr lang="en-GB" sz="1200" dirty="0"/>
              </a:p>
            </p:txBody>
          </p:sp>
        </mc:Choice>
        <mc:Fallback xmlns="">
          <p:sp>
            <p:nvSpPr>
              <p:cNvPr id="68" name="テキスト ボックス 67">
                <a:extLst>
                  <a:ext uri="{FF2B5EF4-FFF2-40B4-BE49-F238E27FC236}">
                    <a16:creationId xmlns:a16="http://schemas.microsoft.com/office/drawing/2014/main" id="{1EA980EB-32E9-4AFD-943C-D516F520B207}"/>
                  </a:ext>
                </a:extLst>
              </p:cNvPr>
              <p:cNvSpPr txBox="1">
                <a:spLocks noRot="1" noChangeAspect="1" noMove="1" noResize="1" noEditPoints="1" noAdjustHandles="1" noChangeArrowheads="1" noChangeShapeType="1" noTextEdit="1"/>
              </p:cNvSpPr>
              <p:nvPr/>
            </p:nvSpPr>
            <p:spPr>
              <a:xfrm>
                <a:off x="6134470" y="1140781"/>
                <a:ext cx="223844" cy="184666"/>
              </a:xfrm>
              <a:prstGeom prst="rect">
                <a:avLst/>
              </a:prstGeom>
              <a:blipFill>
                <a:blip r:embed="rId6"/>
                <a:stretch>
                  <a:fillRect l="-16216" r="-13514" b="-6667"/>
                </a:stretch>
              </a:blipFill>
            </p:spPr>
            <p:txBody>
              <a:bodyPr/>
              <a:lstStyle/>
              <a:p>
                <a:r>
                  <a:rPr lang="en-GB">
                    <a:noFill/>
                  </a:rPr>
                  <a:t> </a:t>
                </a:r>
              </a:p>
            </p:txBody>
          </p:sp>
        </mc:Fallback>
      </mc:AlternateContent>
      <p:grpSp>
        <p:nvGrpSpPr>
          <p:cNvPr id="71" name="グループ化 70">
            <a:extLst>
              <a:ext uri="{FF2B5EF4-FFF2-40B4-BE49-F238E27FC236}">
                <a16:creationId xmlns:a16="http://schemas.microsoft.com/office/drawing/2014/main" id="{725E3627-B660-40AC-8B60-998A77BD9B57}"/>
              </a:ext>
            </a:extLst>
          </p:cNvPr>
          <p:cNvGrpSpPr/>
          <p:nvPr/>
        </p:nvGrpSpPr>
        <p:grpSpPr>
          <a:xfrm>
            <a:off x="6696507" y="1935333"/>
            <a:ext cx="133165" cy="133165"/>
            <a:chOff x="5515777" y="4714043"/>
            <a:chExt cx="133165" cy="133165"/>
          </a:xfrm>
        </p:grpSpPr>
        <p:cxnSp>
          <p:nvCxnSpPr>
            <p:cNvPr id="69" name="直線コネクタ 68">
              <a:extLst>
                <a:ext uri="{FF2B5EF4-FFF2-40B4-BE49-F238E27FC236}">
                  <a16:creationId xmlns:a16="http://schemas.microsoft.com/office/drawing/2014/main" id="{EF55B241-6AD6-4DA3-8258-D33125681B65}"/>
                </a:ext>
              </a:extLst>
            </p:cNvPr>
            <p:cNvCxnSpPr/>
            <p:nvPr/>
          </p:nvCxnSpPr>
          <p:spPr>
            <a:xfrm>
              <a:off x="5521911" y="4714043"/>
              <a:ext cx="124287" cy="1331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778B8FB6-D8D9-47FD-8122-5093C209DB06}"/>
                </a:ext>
              </a:extLst>
            </p:cNvPr>
            <p:cNvCxnSpPr>
              <a:cxnSpLocks/>
            </p:cNvCxnSpPr>
            <p:nvPr/>
          </p:nvCxnSpPr>
          <p:spPr>
            <a:xfrm rot="16200000">
              <a:off x="5520216" y="4712995"/>
              <a:ext cx="124287" cy="1331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2" name="楕円 71">
            <a:extLst>
              <a:ext uri="{FF2B5EF4-FFF2-40B4-BE49-F238E27FC236}">
                <a16:creationId xmlns:a16="http://schemas.microsoft.com/office/drawing/2014/main" id="{2796D692-60C9-48B6-BC09-F183F19846DC}"/>
              </a:ext>
            </a:extLst>
          </p:cNvPr>
          <p:cNvSpPr/>
          <p:nvPr/>
        </p:nvSpPr>
        <p:spPr>
          <a:xfrm>
            <a:off x="6010182" y="1216241"/>
            <a:ext cx="1535837" cy="15535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3" name="テキスト ボックス 72">
                <a:extLst>
                  <a:ext uri="{FF2B5EF4-FFF2-40B4-BE49-F238E27FC236}">
                    <a16:creationId xmlns:a16="http://schemas.microsoft.com/office/drawing/2014/main" id="{3004F63F-0800-4956-A60A-C211863FF13D}"/>
                  </a:ext>
                </a:extLst>
              </p:cNvPr>
              <p:cNvSpPr txBox="1"/>
              <p:nvPr/>
            </p:nvSpPr>
            <p:spPr>
              <a:xfrm>
                <a:off x="7317052" y="1105270"/>
                <a:ext cx="12793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rgbClr val="FF0000"/>
                              </a:solidFill>
                              <a:latin typeface="Cambria Math" panose="02040503050406030204" pitchFamily="18" charset="0"/>
                            </a:rPr>
                          </m:ctrlPr>
                        </m:dPr>
                        <m:e>
                          <m:r>
                            <a:rPr lang="en-US" sz="1400" i="1">
                              <a:solidFill>
                                <a:srgbClr val="FF0000"/>
                              </a:solidFill>
                              <a:latin typeface="Cambria Math" panose="02040503050406030204" pitchFamily="18" charset="0"/>
                            </a:rPr>
                            <m:t>𝑧</m:t>
                          </m:r>
                          <m:r>
                            <a:rPr lang="en-US" sz="1400" i="1">
                              <a:solidFill>
                                <a:srgbClr val="FF0000"/>
                              </a:solidFill>
                              <a:latin typeface="Cambria Math" panose="02040503050406030204" pitchFamily="18" charset="0"/>
                            </a:rPr>
                            <m:t>−3−4</m:t>
                          </m:r>
                          <m:r>
                            <a:rPr lang="en-US" sz="1400" i="1">
                              <a:solidFill>
                                <a:srgbClr val="FF0000"/>
                              </a:solidFill>
                              <a:latin typeface="Cambria Math" panose="02040503050406030204" pitchFamily="18" charset="0"/>
                            </a:rPr>
                            <m:t>𝑖</m:t>
                          </m:r>
                        </m:e>
                      </m:d>
                      <m:r>
                        <a:rPr lang="en-US" sz="1400" i="1">
                          <a:solidFill>
                            <a:srgbClr val="FF0000"/>
                          </a:solidFill>
                          <a:latin typeface="Cambria Math" panose="02040503050406030204" pitchFamily="18" charset="0"/>
                        </a:rPr>
                        <m:t>=5</m:t>
                      </m:r>
                    </m:oMath>
                  </m:oMathPara>
                </a14:m>
                <a:endParaRPr lang="en-US" sz="1400" dirty="0">
                  <a:solidFill>
                    <a:srgbClr val="FF0000"/>
                  </a:solidFill>
                  <a:latin typeface="Comic Sans MS" panose="030F0702030302020204" pitchFamily="66" charset="0"/>
                </a:endParaRPr>
              </a:p>
            </p:txBody>
          </p:sp>
        </mc:Choice>
        <mc:Fallback xmlns="">
          <p:sp>
            <p:nvSpPr>
              <p:cNvPr id="73" name="テキスト ボックス 72">
                <a:extLst>
                  <a:ext uri="{FF2B5EF4-FFF2-40B4-BE49-F238E27FC236}">
                    <a16:creationId xmlns:a16="http://schemas.microsoft.com/office/drawing/2014/main" id="{3004F63F-0800-4956-A60A-C211863FF13D}"/>
                  </a:ext>
                </a:extLst>
              </p:cNvPr>
              <p:cNvSpPr txBox="1">
                <a:spLocks noRot="1" noChangeAspect="1" noMove="1" noResize="1" noEditPoints="1" noAdjustHandles="1" noChangeArrowheads="1" noChangeShapeType="1" noTextEdit="1"/>
              </p:cNvSpPr>
              <p:nvPr/>
            </p:nvSpPr>
            <p:spPr>
              <a:xfrm>
                <a:off x="7317052" y="1105270"/>
                <a:ext cx="1279388" cy="215444"/>
              </a:xfrm>
              <a:prstGeom prst="rect">
                <a:avLst/>
              </a:prstGeom>
              <a:blipFill>
                <a:blip r:embed="rId7"/>
                <a:stretch>
                  <a:fillRect r="-2381" b="-8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テキスト ボックス 73">
                <a:extLst>
                  <a:ext uri="{FF2B5EF4-FFF2-40B4-BE49-F238E27FC236}">
                    <a16:creationId xmlns:a16="http://schemas.microsoft.com/office/drawing/2014/main" id="{94EC99E4-8553-4476-A631-941170F97D6D}"/>
                  </a:ext>
                </a:extLst>
              </p:cNvPr>
              <p:cNvSpPr txBox="1"/>
              <p:nvPr/>
            </p:nvSpPr>
            <p:spPr>
              <a:xfrm>
                <a:off x="6633472" y="1708951"/>
                <a:ext cx="52790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3+4</m:t>
                      </m:r>
                      <m:r>
                        <a:rPr lang="en-US" sz="1400" b="0" i="1" smtClean="0">
                          <a:solidFill>
                            <a:srgbClr val="FF0000"/>
                          </a:solidFill>
                          <a:latin typeface="Cambria Math" panose="02040503050406030204" pitchFamily="18" charset="0"/>
                        </a:rPr>
                        <m:t>𝑖</m:t>
                      </m:r>
                    </m:oMath>
                  </m:oMathPara>
                </a14:m>
                <a:endParaRPr lang="en-US" sz="1400" dirty="0">
                  <a:solidFill>
                    <a:srgbClr val="FF0000"/>
                  </a:solidFill>
                  <a:latin typeface="Comic Sans MS" panose="030F0702030302020204" pitchFamily="66" charset="0"/>
                </a:endParaRPr>
              </a:p>
            </p:txBody>
          </p:sp>
        </mc:Choice>
        <mc:Fallback xmlns="">
          <p:sp>
            <p:nvSpPr>
              <p:cNvPr id="74" name="テキスト ボックス 73">
                <a:extLst>
                  <a:ext uri="{FF2B5EF4-FFF2-40B4-BE49-F238E27FC236}">
                    <a16:creationId xmlns:a16="http://schemas.microsoft.com/office/drawing/2014/main" id="{94EC99E4-8553-4476-A631-941170F97D6D}"/>
                  </a:ext>
                </a:extLst>
              </p:cNvPr>
              <p:cNvSpPr txBox="1">
                <a:spLocks noRot="1" noChangeAspect="1" noMove="1" noResize="1" noEditPoints="1" noAdjustHandles="1" noChangeArrowheads="1" noChangeShapeType="1" noTextEdit="1"/>
              </p:cNvSpPr>
              <p:nvPr/>
            </p:nvSpPr>
            <p:spPr>
              <a:xfrm>
                <a:off x="6633472" y="1708951"/>
                <a:ext cx="527901" cy="215444"/>
              </a:xfrm>
              <a:prstGeom prst="rect">
                <a:avLst/>
              </a:prstGeom>
              <a:blipFill>
                <a:blip r:embed="rId8"/>
                <a:stretch>
                  <a:fillRect l="-5747" r="-5747" b="-8333"/>
                </a:stretch>
              </a:blipFill>
            </p:spPr>
            <p:txBody>
              <a:bodyPr/>
              <a:lstStyle/>
              <a:p>
                <a:r>
                  <a:rPr lang="en-GB">
                    <a:noFill/>
                  </a:rPr>
                  <a:t> </a:t>
                </a:r>
              </a:p>
            </p:txBody>
          </p:sp>
        </mc:Fallback>
      </mc:AlternateContent>
    </p:spTree>
    <p:extLst>
      <p:ext uri="{BB962C8B-B14F-4D97-AF65-F5344CB8AC3E}">
        <p14:creationId xmlns:p14="http://schemas.microsoft.com/office/powerpoint/2010/main" val="365823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linds(horizont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blinds(horizontal)">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3">
                                            <p:txEl>
                                              <p:pRg st="0" end="0"/>
                                            </p:txEl>
                                          </p:spTgt>
                                        </p:tgtEl>
                                        <p:attrNameLst>
                                          <p:attrName>style.visibility</p:attrName>
                                        </p:attrNameLst>
                                      </p:cBhvr>
                                      <p:to>
                                        <p:strVal val="visible"/>
                                      </p:to>
                                    </p:set>
                                    <p:animEffect transition="in" filter="blinds(horizontal)">
                                      <p:cBhvr>
                                        <p:cTn id="22" dur="500"/>
                                        <p:tgtEl>
                                          <p:spTgt spid="6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3">
                                            <p:txEl>
                                              <p:pRg st="2" end="2"/>
                                            </p:txEl>
                                          </p:spTgt>
                                        </p:tgtEl>
                                        <p:attrNameLst>
                                          <p:attrName>style.visibility</p:attrName>
                                        </p:attrNameLst>
                                      </p:cBhvr>
                                      <p:to>
                                        <p:strVal val="visible"/>
                                      </p:to>
                                    </p:set>
                                    <p:animEffect transition="in" filter="blinds(horizontal)">
                                      <p:cBhvr>
                                        <p:cTn id="27" dur="500"/>
                                        <p:tgtEl>
                                          <p:spTgt spid="6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3">
                                            <p:txEl>
                                              <p:pRg st="4" end="4"/>
                                            </p:txEl>
                                          </p:spTgt>
                                        </p:tgtEl>
                                        <p:attrNameLst>
                                          <p:attrName>style.visibility</p:attrName>
                                        </p:attrNameLst>
                                      </p:cBhvr>
                                      <p:to>
                                        <p:strVal val="visible"/>
                                      </p:to>
                                    </p:set>
                                    <p:animEffect transition="in" filter="blinds(horizontal)">
                                      <p:cBhvr>
                                        <p:cTn id="32" dur="500"/>
                                        <p:tgtEl>
                                          <p:spTgt spid="6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blinds(vertical)">
                                      <p:cBhvr>
                                        <p:cTn id="37" dur="500"/>
                                        <p:tgtEl>
                                          <p:spTgt spid="66"/>
                                        </p:tgtEl>
                                      </p:cBhvr>
                                    </p:animEffect>
                                  </p:childTnLst>
                                </p:cTn>
                              </p:par>
                              <p:par>
                                <p:cTn id="38" presetID="3" presetClass="entr" presetSubtype="10" fill="hold"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blinds(horizontal)">
                                      <p:cBhvr>
                                        <p:cTn id="40" dur="500"/>
                                        <p:tgtEl>
                                          <p:spTgt spid="6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blinds(horizontal)">
                                      <p:cBhvr>
                                        <p:cTn id="43" dur="500"/>
                                        <p:tgtEl>
                                          <p:spTgt spid="6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linds(horizontal)">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blinds(horizontal)">
                                      <p:cBhvr>
                                        <p:cTn id="51" dur="500"/>
                                        <p:tgtEl>
                                          <p:spTgt spid="71"/>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blinds(horizontal)">
                                      <p:cBhvr>
                                        <p:cTn id="54" dur="500"/>
                                        <p:tgtEl>
                                          <p:spTgt spid="74"/>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blinds(horizontal)">
                                      <p:cBhvr>
                                        <p:cTn id="59" dur="500"/>
                                        <p:tgtEl>
                                          <p:spTgt spid="7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blinds(horizontal)">
                                      <p:cBhvr>
                                        <p:cTn id="6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p:bldP spid="60" grpId="0"/>
      <p:bldP spid="5" grpId="0"/>
      <p:bldP spid="68" grpId="0"/>
      <p:bldP spid="72" grpId="0" animBg="1"/>
      <p:bldP spid="73" grpId="0"/>
      <p:bldP spid="7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599" y="1600200"/>
                <a:ext cx="3498011" cy="4257675"/>
              </a:xfrm>
            </p:spPr>
            <p:txBody>
              <a:bodyPr>
                <a:normAutofit/>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a) Show on an argand diagram the locus of points given by the values of </a:t>
                </a:r>
                <a14:m>
                  <m:oMath xmlns:m="http://schemas.openxmlformats.org/officeDocument/2006/math">
                    <m:r>
                      <a:rPr lang="en-US" sz="1400" i="1" dirty="0" smtClean="0">
                        <a:latin typeface="Cambria Math" panose="02040503050406030204" pitchFamily="18" charset="0"/>
                      </a:rPr>
                      <m:t>𝑧</m:t>
                    </m:r>
                  </m:oMath>
                </a14:m>
                <a:r>
                  <a:rPr lang="en-US" sz="1400" dirty="0">
                    <a:latin typeface="Comic Sans MS" panose="030F0702030302020204" pitchFamily="66" charset="0"/>
                  </a:rPr>
                  <a:t> satisfying:</a:t>
                </a:r>
              </a:p>
              <a:p>
                <a:pPr marL="0" indent="0" algn="ctr">
                  <a:buNone/>
                </a:pPr>
                <a:endParaRPr lang="en-US" sz="1400" dirty="0">
                  <a:latin typeface="Comic Sans MS" panose="030F0702030302020204" pitchFamily="66" charset="0"/>
                </a:endParaRPr>
              </a:p>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r>
                            <a:rPr lang="en-US" sz="1400" b="0" i="1" smtClean="0">
                              <a:latin typeface="Cambria Math" panose="02040503050406030204" pitchFamily="18" charset="0"/>
                            </a:rPr>
                            <m:t>𝑧</m:t>
                          </m:r>
                          <m:r>
                            <a:rPr lang="en-US" sz="1400" b="0" i="1" smtClean="0">
                              <a:latin typeface="Cambria Math" panose="02040503050406030204" pitchFamily="18" charset="0"/>
                            </a:rPr>
                            <m:t>−3−4</m:t>
                          </m:r>
                          <m:r>
                            <a:rPr lang="en-US" sz="1400" b="0" i="1" smtClean="0">
                              <a:latin typeface="Cambria Math" panose="02040503050406030204" pitchFamily="18" charset="0"/>
                            </a:rPr>
                            <m:t>𝑖</m:t>
                          </m:r>
                        </m:e>
                      </m:d>
                      <m:r>
                        <a:rPr lang="en-US" sz="1400" b="0" i="1" smtClean="0">
                          <a:latin typeface="Cambria Math" panose="02040503050406030204" pitchFamily="18" charset="0"/>
                        </a:rPr>
                        <m:t>=5</m:t>
                      </m:r>
                    </m:oMath>
                  </m:oMathPara>
                </a14:m>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b) Show that the locus of points can be represented by the polar curve:</a:t>
                </a:r>
              </a:p>
              <a:p>
                <a:pPr marL="0" indent="0" algn="ctr">
                  <a:buNone/>
                </a:pPr>
                <a:endParaRPr lang="en-US" sz="1400" dirty="0">
                  <a:latin typeface="Comic Sans MS" panose="030F0702030302020204"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𝑟</m:t>
                      </m:r>
                      <m:r>
                        <a:rPr lang="en-US" sz="1400" b="0" i="1" smtClean="0">
                          <a:latin typeface="Cambria Math" panose="02040503050406030204" pitchFamily="18" charset="0"/>
                        </a:rPr>
                        <m:t>=6</m:t>
                      </m:r>
                      <m:r>
                        <a:rPr lang="en-US" sz="1400" b="0" i="1" smtClean="0">
                          <a:latin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+8</m:t>
                      </m:r>
                      <m:r>
                        <a:rPr lang="en-US" sz="1400" b="0" i="1" smtClean="0">
                          <a:latin typeface="Cambria Math" panose="02040503050406030204" pitchFamily="18" charset="0"/>
                          <a:ea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𝜃</m:t>
                      </m:r>
                    </m:oMath>
                  </m:oMathPara>
                </a14:m>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 You can start with the cartesian form of the circle shown…</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599" y="1600200"/>
                <a:ext cx="3498011" cy="4257675"/>
              </a:xfrm>
              <a:blipFill>
                <a:blip r:embed="rId2"/>
                <a:stretch>
                  <a:fillRect t="-860" r="-2091"/>
                </a:stretch>
              </a:blipFill>
            </p:spPr>
            <p:txBody>
              <a:bodyPr/>
              <a:lstStyle/>
              <a:p>
                <a:r>
                  <a:rPr lang="en-GB">
                    <a:noFill/>
                  </a:rPr>
                  <a:t> </a:t>
                </a:r>
              </a:p>
            </p:txBody>
          </p:sp>
        </mc:Fallback>
      </mc:AlternateContent>
      <p:sp>
        <p:nvSpPr>
          <p:cNvPr id="58" name="タイトル 1">
            <a:extLst>
              <a:ext uri="{FF2B5EF4-FFF2-40B4-BE49-F238E27FC236}">
                <a16:creationId xmlns:a16="http://schemas.microsoft.com/office/drawing/2014/main" id="{C3335596-A44C-4722-916C-CFC1D558556B}"/>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59" name="テキスト ボックス 58">
            <a:extLst>
              <a:ext uri="{FF2B5EF4-FFF2-40B4-BE49-F238E27FC236}">
                <a16:creationId xmlns:a16="http://schemas.microsoft.com/office/drawing/2014/main" id="{00BF89AA-EF95-4B1F-B197-A9974B10C31C}"/>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cxnSp>
        <p:nvCxnSpPr>
          <p:cNvPr id="64" name="Straight Arrow Connector 126">
            <a:extLst>
              <a:ext uri="{FF2B5EF4-FFF2-40B4-BE49-F238E27FC236}">
                <a16:creationId xmlns:a16="http://schemas.microsoft.com/office/drawing/2014/main" id="{D5DE7B72-52E0-46E8-A1AA-B4C72A68F009}"/>
              </a:ext>
            </a:extLst>
          </p:cNvPr>
          <p:cNvCxnSpPr/>
          <p:nvPr/>
        </p:nvCxnSpPr>
        <p:spPr>
          <a:xfrm flipV="1">
            <a:off x="6252060" y="1366056"/>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130">
            <a:extLst>
              <a:ext uri="{FF2B5EF4-FFF2-40B4-BE49-F238E27FC236}">
                <a16:creationId xmlns:a16="http://schemas.microsoft.com/office/drawing/2014/main" id="{7D9779AC-3BB1-4481-871E-189E32715943}"/>
              </a:ext>
            </a:extLst>
          </p:cNvPr>
          <p:cNvCxnSpPr/>
          <p:nvPr/>
        </p:nvCxnSpPr>
        <p:spPr>
          <a:xfrm rot="5400000" flipV="1">
            <a:off x="6290160" y="1404156"/>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E2AE90D0-E80D-4A56-821D-AFFC5F34DBAD}"/>
                  </a:ext>
                </a:extLst>
              </p:cNvPr>
              <p:cNvSpPr txBox="1"/>
              <p:nvPr/>
            </p:nvSpPr>
            <p:spPr>
              <a:xfrm>
                <a:off x="7608163" y="2543453"/>
                <a:ext cx="21339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𝑅𝑒</m:t>
                      </m:r>
                    </m:oMath>
                  </m:oMathPara>
                </a14:m>
                <a:endParaRPr lang="en-GB" sz="1200" dirty="0"/>
              </a:p>
            </p:txBody>
          </p:sp>
        </mc:Choice>
        <mc:Fallback xmlns="">
          <p:sp>
            <p:nvSpPr>
              <p:cNvPr id="5" name="テキスト ボックス 4">
                <a:extLst>
                  <a:ext uri="{FF2B5EF4-FFF2-40B4-BE49-F238E27FC236}">
                    <a16:creationId xmlns:a16="http://schemas.microsoft.com/office/drawing/2014/main" id="{E2AE90D0-E80D-4A56-821D-AFFC5F34DBAD}"/>
                  </a:ext>
                </a:extLst>
              </p:cNvPr>
              <p:cNvSpPr txBox="1">
                <a:spLocks noRot="1" noChangeAspect="1" noMove="1" noResize="1" noEditPoints="1" noAdjustHandles="1" noChangeArrowheads="1" noChangeShapeType="1" noTextEdit="1"/>
              </p:cNvSpPr>
              <p:nvPr/>
            </p:nvSpPr>
            <p:spPr>
              <a:xfrm>
                <a:off x="7608163" y="2543453"/>
                <a:ext cx="213392" cy="184666"/>
              </a:xfrm>
              <a:prstGeom prst="rect">
                <a:avLst/>
              </a:prstGeom>
              <a:blipFill>
                <a:blip r:embed="rId3"/>
                <a:stretch>
                  <a:fillRect l="-17143" r="-14286" b="-32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テキスト ボックス 67">
                <a:extLst>
                  <a:ext uri="{FF2B5EF4-FFF2-40B4-BE49-F238E27FC236}">
                    <a16:creationId xmlns:a16="http://schemas.microsoft.com/office/drawing/2014/main" id="{1EA980EB-32E9-4AFD-943C-D516F520B207}"/>
                  </a:ext>
                </a:extLst>
              </p:cNvPr>
              <p:cNvSpPr txBox="1"/>
              <p:nvPr/>
            </p:nvSpPr>
            <p:spPr>
              <a:xfrm>
                <a:off x="6134470" y="1140781"/>
                <a:ext cx="22384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𝐼𝑚</m:t>
                      </m:r>
                    </m:oMath>
                  </m:oMathPara>
                </a14:m>
                <a:endParaRPr lang="en-GB" sz="1200" dirty="0"/>
              </a:p>
            </p:txBody>
          </p:sp>
        </mc:Choice>
        <mc:Fallback xmlns="">
          <p:sp>
            <p:nvSpPr>
              <p:cNvPr id="68" name="テキスト ボックス 67">
                <a:extLst>
                  <a:ext uri="{FF2B5EF4-FFF2-40B4-BE49-F238E27FC236}">
                    <a16:creationId xmlns:a16="http://schemas.microsoft.com/office/drawing/2014/main" id="{1EA980EB-32E9-4AFD-943C-D516F520B207}"/>
                  </a:ext>
                </a:extLst>
              </p:cNvPr>
              <p:cNvSpPr txBox="1">
                <a:spLocks noRot="1" noChangeAspect="1" noMove="1" noResize="1" noEditPoints="1" noAdjustHandles="1" noChangeArrowheads="1" noChangeShapeType="1" noTextEdit="1"/>
              </p:cNvSpPr>
              <p:nvPr/>
            </p:nvSpPr>
            <p:spPr>
              <a:xfrm>
                <a:off x="6134470" y="1140781"/>
                <a:ext cx="223844" cy="184666"/>
              </a:xfrm>
              <a:prstGeom prst="rect">
                <a:avLst/>
              </a:prstGeom>
              <a:blipFill>
                <a:blip r:embed="rId4"/>
                <a:stretch>
                  <a:fillRect l="-16216" r="-13514" b="-6667"/>
                </a:stretch>
              </a:blipFill>
            </p:spPr>
            <p:txBody>
              <a:bodyPr/>
              <a:lstStyle/>
              <a:p>
                <a:r>
                  <a:rPr lang="en-GB">
                    <a:noFill/>
                  </a:rPr>
                  <a:t> </a:t>
                </a:r>
              </a:p>
            </p:txBody>
          </p:sp>
        </mc:Fallback>
      </mc:AlternateContent>
      <p:grpSp>
        <p:nvGrpSpPr>
          <p:cNvPr id="71" name="グループ化 70">
            <a:extLst>
              <a:ext uri="{FF2B5EF4-FFF2-40B4-BE49-F238E27FC236}">
                <a16:creationId xmlns:a16="http://schemas.microsoft.com/office/drawing/2014/main" id="{725E3627-B660-40AC-8B60-998A77BD9B57}"/>
              </a:ext>
            </a:extLst>
          </p:cNvPr>
          <p:cNvGrpSpPr/>
          <p:nvPr/>
        </p:nvGrpSpPr>
        <p:grpSpPr>
          <a:xfrm>
            <a:off x="6696507" y="1935333"/>
            <a:ext cx="133165" cy="133165"/>
            <a:chOff x="5515777" y="4714043"/>
            <a:chExt cx="133165" cy="133165"/>
          </a:xfrm>
        </p:grpSpPr>
        <p:cxnSp>
          <p:nvCxnSpPr>
            <p:cNvPr id="69" name="直線コネクタ 68">
              <a:extLst>
                <a:ext uri="{FF2B5EF4-FFF2-40B4-BE49-F238E27FC236}">
                  <a16:creationId xmlns:a16="http://schemas.microsoft.com/office/drawing/2014/main" id="{EF55B241-6AD6-4DA3-8258-D33125681B65}"/>
                </a:ext>
              </a:extLst>
            </p:cNvPr>
            <p:cNvCxnSpPr/>
            <p:nvPr/>
          </p:nvCxnSpPr>
          <p:spPr>
            <a:xfrm>
              <a:off x="5521911" y="4714043"/>
              <a:ext cx="124287" cy="1331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778B8FB6-D8D9-47FD-8122-5093C209DB06}"/>
                </a:ext>
              </a:extLst>
            </p:cNvPr>
            <p:cNvCxnSpPr>
              <a:cxnSpLocks/>
            </p:cNvCxnSpPr>
            <p:nvPr/>
          </p:nvCxnSpPr>
          <p:spPr>
            <a:xfrm rot="16200000">
              <a:off x="5520216" y="4712995"/>
              <a:ext cx="124287" cy="1331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2" name="楕円 71">
            <a:extLst>
              <a:ext uri="{FF2B5EF4-FFF2-40B4-BE49-F238E27FC236}">
                <a16:creationId xmlns:a16="http://schemas.microsoft.com/office/drawing/2014/main" id="{2796D692-60C9-48B6-BC09-F183F19846DC}"/>
              </a:ext>
            </a:extLst>
          </p:cNvPr>
          <p:cNvSpPr/>
          <p:nvPr/>
        </p:nvSpPr>
        <p:spPr>
          <a:xfrm>
            <a:off x="6010182" y="1216241"/>
            <a:ext cx="1535837" cy="15535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3" name="テキスト ボックス 72">
                <a:extLst>
                  <a:ext uri="{FF2B5EF4-FFF2-40B4-BE49-F238E27FC236}">
                    <a16:creationId xmlns:a16="http://schemas.microsoft.com/office/drawing/2014/main" id="{3004F63F-0800-4956-A60A-C211863FF13D}"/>
                  </a:ext>
                </a:extLst>
              </p:cNvPr>
              <p:cNvSpPr txBox="1"/>
              <p:nvPr/>
            </p:nvSpPr>
            <p:spPr>
              <a:xfrm>
                <a:off x="7317052" y="1105270"/>
                <a:ext cx="12793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rgbClr val="FF0000"/>
                              </a:solidFill>
                              <a:latin typeface="Cambria Math" panose="02040503050406030204" pitchFamily="18" charset="0"/>
                            </a:rPr>
                          </m:ctrlPr>
                        </m:dPr>
                        <m:e>
                          <m:r>
                            <a:rPr lang="en-US" sz="1400" i="1">
                              <a:solidFill>
                                <a:srgbClr val="FF0000"/>
                              </a:solidFill>
                              <a:latin typeface="Cambria Math" panose="02040503050406030204" pitchFamily="18" charset="0"/>
                            </a:rPr>
                            <m:t>𝑧</m:t>
                          </m:r>
                          <m:r>
                            <a:rPr lang="en-US" sz="1400" i="1">
                              <a:solidFill>
                                <a:srgbClr val="FF0000"/>
                              </a:solidFill>
                              <a:latin typeface="Cambria Math" panose="02040503050406030204" pitchFamily="18" charset="0"/>
                            </a:rPr>
                            <m:t>−3−4</m:t>
                          </m:r>
                          <m:r>
                            <a:rPr lang="en-US" sz="1400" i="1">
                              <a:solidFill>
                                <a:srgbClr val="FF0000"/>
                              </a:solidFill>
                              <a:latin typeface="Cambria Math" panose="02040503050406030204" pitchFamily="18" charset="0"/>
                            </a:rPr>
                            <m:t>𝑖</m:t>
                          </m:r>
                        </m:e>
                      </m:d>
                      <m:r>
                        <a:rPr lang="en-US" sz="1400" i="1">
                          <a:solidFill>
                            <a:srgbClr val="FF0000"/>
                          </a:solidFill>
                          <a:latin typeface="Cambria Math" panose="02040503050406030204" pitchFamily="18" charset="0"/>
                        </a:rPr>
                        <m:t>=5</m:t>
                      </m:r>
                    </m:oMath>
                  </m:oMathPara>
                </a14:m>
                <a:endParaRPr lang="en-US" sz="1400" dirty="0">
                  <a:solidFill>
                    <a:srgbClr val="FF0000"/>
                  </a:solidFill>
                  <a:latin typeface="Comic Sans MS" panose="030F0702030302020204" pitchFamily="66" charset="0"/>
                </a:endParaRPr>
              </a:p>
            </p:txBody>
          </p:sp>
        </mc:Choice>
        <mc:Fallback xmlns="">
          <p:sp>
            <p:nvSpPr>
              <p:cNvPr id="73" name="テキスト ボックス 72">
                <a:extLst>
                  <a:ext uri="{FF2B5EF4-FFF2-40B4-BE49-F238E27FC236}">
                    <a16:creationId xmlns:a16="http://schemas.microsoft.com/office/drawing/2014/main" id="{3004F63F-0800-4956-A60A-C211863FF13D}"/>
                  </a:ext>
                </a:extLst>
              </p:cNvPr>
              <p:cNvSpPr txBox="1">
                <a:spLocks noRot="1" noChangeAspect="1" noMove="1" noResize="1" noEditPoints="1" noAdjustHandles="1" noChangeArrowheads="1" noChangeShapeType="1" noTextEdit="1"/>
              </p:cNvSpPr>
              <p:nvPr/>
            </p:nvSpPr>
            <p:spPr>
              <a:xfrm>
                <a:off x="7317052" y="1105270"/>
                <a:ext cx="1279388" cy="215444"/>
              </a:xfrm>
              <a:prstGeom prst="rect">
                <a:avLst/>
              </a:prstGeom>
              <a:blipFill>
                <a:blip r:embed="rId5"/>
                <a:stretch>
                  <a:fillRect r="-2381" b="-8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テキスト ボックス 73">
                <a:extLst>
                  <a:ext uri="{FF2B5EF4-FFF2-40B4-BE49-F238E27FC236}">
                    <a16:creationId xmlns:a16="http://schemas.microsoft.com/office/drawing/2014/main" id="{94EC99E4-8553-4476-A631-941170F97D6D}"/>
                  </a:ext>
                </a:extLst>
              </p:cNvPr>
              <p:cNvSpPr txBox="1"/>
              <p:nvPr/>
            </p:nvSpPr>
            <p:spPr>
              <a:xfrm>
                <a:off x="6633472" y="1708951"/>
                <a:ext cx="52790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3+4</m:t>
                      </m:r>
                      <m:r>
                        <a:rPr lang="en-US" sz="1400" b="0" i="1" smtClean="0">
                          <a:solidFill>
                            <a:srgbClr val="FF0000"/>
                          </a:solidFill>
                          <a:latin typeface="Cambria Math" panose="02040503050406030204" pitchFamily="18" charset="0"/>
                        </a:rPr>
                        <m:t>𝑖</m:t>
                      </m:r>
                    </m:oMath>
                  </m:oMathPara>
                </a14:m>
                <a:endParaRPr lang="en-US" sz="1400" dirty="0">
                  <a:solidFill>
                    <a:srgbClr val="FF0000"/>
                  </a:solidFill>
                  <a:latin typeface="Comic Sans MS" panose="030F0702030302020204" pitchFamily="66" charset="0"/>
                </a:endParaRPr>
              </a:p>
            </p:txBody>
          </p:sp>
        </mc:Choice>
        <mc:Fallback xmlns="">
          <p:sp>
            <p:nvSpPr>
              <p:cNvPr id="74" name="テキスト ボックス 73">
                <a:extLst>
                  <a:ext uri="{FF2B5EF4-FFF2-40B4-BE49-F238E27FC236}">
                    <a16:creationId xmlns:a16="http://schemas.microsoft.com/office/drawing/2014/main" id="{94EC99E4-8553-4476-A631-941170F97D6D}"/>
                  </a:ext>
                </a:extLst>
              </p:cNvPr>
              <p:cNvSpPr txBox="1">
                <a:spLocks noRot="1" noChangeAspect="1" noMove="1" noResize="1" noEditPoints="1" noAdjustHandles="1" noChangeArrowheads="1" noChangeShapeType="1" noTextEdit="1"/>
              </p:cNvSpPr>
              <p:nvPr/>
            </p:nvSpPr>
            <p:spPr>
              <a:xfrm>
                <a:off x="6633472" y="1708951"/>
                <a:ext cx="527901" cy="215444"/>
              </a:xfrm>
              <a:prstGeom prst="rect">
                <a:avLst/>
              </a:prstGeom>
              <a:blipFill>
                <a:blip r:embed="rId6"/>
                <a:stretch>
                  <a:fillRect l="-5747" r="-5747" b="-8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13BAAE6A-FD96-4CD7-BA13-7CDE8EC05D81}"/>
                  </a:ext>
                </a:extLst>
              </p:cNvPr>
              <p:cNvSpPr txBox="1"/>
              <p:nvPr/>
            </p:nvSpPr>
            <p:spPr>
              <a:xfrm>
                <a:off x="5619564" y="3937245"/>
                <a:ext cx="198458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d>
                            <m:dPr>
                              <m:ctrlPr>
                                <a:rPr lang="en-GB" sz="1400" i="1" smtClean="0">
                                  <a:latin typeface="Cambria Math" panose="02040503050406030204" pitchFamily="18" charset="0"/>
                                </a:rPr>
                              </m:ctrlPr>
                            </m:dPr>
                            <m:e>
                              <m:r>
                                <a:rPr lang="en-US" sz="1400" b="0" i="1" smtClean="0">
                                  <a:latin typeface="Cambria Math" panose="02040503050406030204" pitchFamily="18" charset="0"/>
                                </a:rPr>
                                <m:t>𝑥</m:t>
                              </m:r>
                              <m:r>
                                <a:rPr lang="en-US" sz="1400" b="0" i="1" smtClean="0">
                                  <a:latin typeface="Cambria Math" panose="02040503050406030204" pitchFamily="18" charset="0"/>
                                </a:rPr>
                                <m:t>−3</m:t>
                              </m:r>
                            </m:e>
                          </m:d>
                        </m:e>
                        <m:sup>
                          <m:r>
                            <a:rPr lang="en-US" sz="1400" b="0" i="1" smtClean="0">
                              <a:latin typeface="Cambria Math" panose="02040503050406030204" pitchFamily="18" charset="0"/>
                            </a:rPr>
                            <m:t>2</m:t>
                          </m:r>
                        </m:sup>
                      </m:sSup>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𝑦</m:t>
                              </m:r>
                              <m:r>
                                <a:rPr lang="en-US" sz="1400" b="0" i="1" smtClean="0">
                                  <a:latin typeface="Cambria Math" panose="02040503050406030204" pitchFamily="18" charset="0"/>
                                </a:rPr>
                                <m:t>−4</m:t>
                              </m:r>
                            </m:e>
                          </m:d>
                        </m:e>
                        <m:sup>
                          <m:r>
                            <a:rPr lang="en-US" sz="1400" b="0" i="1" smtClean="0">
                              <a:latin typeface="Cambria Math" panose="02040503050406030204" pitchFamily="18" charset="0"/>
                            </a:rPr>
                            <m:t>2</m:t>
                          </m:r>
                        </m:sup>
                      </m:sSup>
                      <m:r>
                        <a:rPr lang="en-US" sz="1400" b="0" i="1" smtClean="0">
                          <a:latin typeface="Cambria Math" panose="02040503050406030204" pitchFamily="18" charset="0"/>
                        </a:rPr>
                        <m:t>=25</m:t>
                      </m:r>
                    </m:oMath>
                  </m:oMathPara>
                </a14:m>
                <a:endParaRPr lang="en-GB" sz="1400" dirty="0"/>
              </a:p>
            </p:txBody>
          </p:sp>
        </mc:Choice>
        <mc:Fallback xmlns="">
          <p:sp>
            <p:nvSpPr>
              <p:cNvPr id="2" name="テキスト ボックス 1">
                <a:extLst>
                  <a:ext uri="{FF2B5EF4-FFF2-40B4-BE49-F238E27FC236}">
                    <a16:creationId xmlns:a16="http://schemas.microsoft.com/office/drawing/2014/main" id="{13BAAE6A-FD96-4CD7-BA13-7CDE8EC05D81}"/>
                  </a:ext>
                </a:extLst>
              </p:cNvPr>
              <p:cNvSpPr txBox="1">
                <a:spLocks noRot="1" noChangeAspect="1" noMove="1" noResize="1" noEditPoints="1" noAdjustHandles="1" noChangeArrowheads="1" noChangeShapeType="1" noTextEdit="1"/>
              </p:cNvSpPr>
              <p:nvPr/>
            </p:nvSpPr>
            <p:spPr>
              <a:xfrm>
                <a:off x="5619564" y="3937245"/>
                <a:ext cx="1984581" cy="215444"/>
              </a:xfrm>
              <a:prstGeom prst="rect">
                <a:avLst/>
              </a:prstGeom>
              <a:blipFill>
                <a:blip r:embed="rId7"/>
                <a:stretch>
                  <a:fillRect r="-1538" b="-2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8AD07389-2EB0-4B7C-8501-00B637313518}"/>
                  </a:ext>
                </a:extLst>
              </p:cNvPr>
              <p:cNvSpPr txBox="1"/>
              <p:nvPr/>
            </p:nvSpPr>
            <p:spPr>
              <a:xfrm>
                <a:off x="4946341" y="4311586"/>
                <a:ext cx="266624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d>
                            <m:dPr>
                              <m:ctrlPr>
                                <a:rPr lang="en-GB" sz="1400" i="1" smtClean="0">
                                  <a:latin typeface="Cambria Math" panose="02040503050406030204" pitchFamily="18" charset="0"/>
                                </a:rPr>
                              </m:ctrlPr>
                            </m:dPr>
                            <m:e>
                              <m:r>
                                <a:rPr lang="en-US" sz="1400" b="0" i="1" smtClean="0">
                                  <a:latin typeface="Cambria Math" panose="02040503050406030204" pitchFamily="18" charset="0"/>
                                </a:rPr>
                                <m:t>𝑟𝑐𝑜𝑠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rPr>
                                <m:t>−3</m:t>
                              </m:r>
                            </m:e>
                          </m:d>
                        </m:e>
                        <m:sup>
                          <m:r>
                            <a:rPr lang="en-US" sz="1400" b="0" i="1" smtClean="0">
                              <a:latin typeface="Cambria Math" panose="02040503050406030204" pitchFamily="18" charset="0"/>
                            </a:rPr>
                            <m:t>2</m:t>
                          </m:r>
                        </m:sup>
                      </m:sSup>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𝑟𝑠𝑖𝑛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rPr>
                                <m:t>−4</m:t>
                              </m:r>
                            </m:e>
                          </m:d>
                        </m:e>
                        <m:sup>
                          <m:r>
                            <a:rPr lang="en-US" sz="1400" b="0" i="1" smtClean="0">
                              <a:latin typeface="Cambria Math" panose="02040503050406030204" pitchFamily="18" charset="0"/>
                            </a:rPr>
                            <m:t>2</m:t>
                          </m:r>
                        </m:sup>
                      </m:sSup>
                      <m:r>
                        <a:rPr lang="en-US" sz="1400" b="0" i="1" smtClean="0">
                          <a:latin typeface="Cambria Math" panose="02040503050406030204" pitchFamily="18" charset="0"/>
                        </a:rPr>
                        <m:t>=25</m:t>
                      </m:r>
                    </m:oMath>
                  </m:oMathPara>
                </a14:m>
                <a:endParaRPr lang="en-GB" sz="1400" dirty="0"/>
              </a:p>
            </p:txBody>
          </p:sp>
        </mc:Choice>
        <mc:Fallback xmlns="">
          <p:sp>
            <p:nvSpPr>
              <p:cNvPr id="20" name="テキスト ボックス 19">
                <a:extLst>
                  <a:ext uri="{FF2B5EF4-FFF2-40B4-BE49-F238E27FC236}">
                    <a16:creationId xmlns:a16="http://schemas.microsoft.com/office/drawing/2014/main" id="{8AD07389-2EB0-4B7C-8501-00B637313518}"/>
                  </a:ext>
                </a:extLst>
              </p:cNvPr>
              <p:cNvSpPr txBox="1">
                <a:spLocks noRot="1" noChangeAspect="1" noMove="1" noResize="1" noEditPoints="1" noAdjustHandles="1" noChangeArrowheads="1" noChangeShapeType="1" noTextEdit="1"/>
              </p:cNvSpPr>
              <p:nvPr/>
            </p:nvSpPr>
            <p:spPr>
              <a:xfrm>
                <a:off x="4946341" y="4311586"/>
                <a:ext cx="2666243" cy="215444"/>
              </a:xfrm>
              <a:prstGeom prst="rect">
                <a:avLst/>
              </a:prstGeom>
              <a:blipFill>
                <a:blip r:embed="rId8"/>
                <a:stretch>
                  <a:fillRect r="-1142" b="-8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B7A37859-019B-4274-90CB-14C679D7FEB4}"/>
                  </a:ext>
                </a:extLst>
              </p:cNvPr>
              <p:cNvSpPr txBox="1"/>
              <p:nvPr/>
            </p:nvSpPr>
            <p:spPr>
              <a:xfrm>
                <a:off x="3456372" y="4703683"/>
                <a:ext cx="418120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𝑟</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𝑐𝑜</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𝑠</m:t>
                          </m:r>
                        </m:e>
                        <m:sup>
                          <m:r>
                            <a:rPr lang="en-US" sz="1400" b="0" i="1" smtClean="0">
                              <a:latin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−6</m:t>
                      </m:r>
                      <m:r>
                        <a:rPr lang="en-US" sz="1400" b="0" i="1" smtClean="0">
                          <a:latin typeface="Cambria Math" panose="02040503050406030204" pitchFamily="18" charset="0"/>
                          <a:ea typeface="Cambria Math" panose="02040503050406030204" pitchFamily="18" charset="0"/>
                        </a:rPr>
                        <m:t>𝑟𝑐𝑜𝑠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+9+</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𝑟</m:t>
                          </m:r>
                        </m:e>
                        <m:sup>
                          <m:r>
                            <a:rPr lang="en-US" sz="1400" b="0" i="1" smtClean="0">
                              <a:latin typeface="Cambria Math" panose="02040503050406030204" pitchFamily="18" charset="0"/>
                              <a:ea typeface="Cambria Math" panose="02040503050406030204" pitchFamily="18" charset="0"/>
                            </a:rPr>
                            <m:t>2</m:t>
                          </m:r>
                        </m:sup>
                      </m:sSup>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𝑠𝑖𝑛</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−8</m:t>
                      </m:r>
                      <m:r>
                        <a:rPr lang="en-US" sz="1400" b="0" i="1" smtClean="0">
                          <a:latin typeface="Cambria Math" panose="02040503050406030204" pitchFamily="18" charset="0"/>
                          <a:ea typeface="Cambria Math" panose="02040503050406030204" pitchFamily="18" charset="0"/>
                        </a:rPr>
                        <m:t>𝑟𝑠𝑖𝑛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+16=25</m:t>
                      </m:r>
                    </m:oMath>
                  </m:oMathPara>
                </a14:m>
                <a:endParaRPr lang="en-GB" sz="1400" dirty="0"/>
              </a:p>
            </p:txBody>
          </p:sp>
        </mc:Choice>
        <mc:Fallback xmlns="">
          <p:sp>
            <p:nvSpPr>
              <p:cNvPr id="21" name="テキスト ボックス 20">
                <a:extLst>
                  <a:ext uri="{FF2B5EF4-FFF2-40B4-BE49-F238E27FC236}">
                    <a16:creationId xmlns:a16="http://schemas.microsoft.com/office/drawing/2014/main" id="{B7A37859-019B-4274-90CB-14C679D7FEB4}"/>
                  </a:ext>
                </a:extLst>
              </p:cNvPr>
              <p:cNvSpPr txBox="1">
                <a:spLocks noRot="1" noChangeAspect="1" noMove="1" noResize="1" noEditPoints="1" noAdjustHandles="1" noChangeArrowheads="1" noChangeShapeType="1" noTextEdit="1"/>
              </p:cNvSpPr>
              <p:nvPr/>
            </p:nvSpPr>
            <p:spPr>
              <a:xfrm>
                <a:off x="3456372" y="4703683"/>
                <a:ext cx="4181209" cy="215444"/>
              </a:xfrm>
              <a:prstGeom prst="rect">
                <a:avLst/>
              </a:prstGeom>
              <a:blipFill>
                <a:blip r:embed="rId9"/>
                <a:stretch>
                  <a:fillRect l="-292" r="-437" b="-8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560219CA-9FC7-4496-A675-276A196A6912}"/>
                  </a:ext>
                </a:extLst>
              </p:cNvPr>
              <p:cNvSpPr txBox="1"/>
              <p:nvPr/>
            </p:nvSpPr>
            <p:spPr>
              <a:xfrm>
                <a:off x="3741937" y="5149046"/>
                <a:ext cx="397455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𝑟</m:t>
                          </m:r>
                        </m:e>
                        <m:sup>
                          <m:r>
                            <a:rPr lang="en-US" sz="1400" b="0" i="1" smtClean="0">
                              <a:latin typeface="Cambria Math" panose="02040503050406030204" pitchFamily="18" charset="0"/>
                            </a:rPr>
                            <m:t>2</m:t>
                          </m:r>
                        </m:sup>
                      </m:sSup>
                      <m:d>
                        <m:dPr>
                          <m:ctrlPr>
                            <a:rPr lang="en-US" sz="1400" b="0" i="1" smtClean="0">
                              <a:latin typeface="Cambria Math" panose="02040503050406030204" pitchFamily="18" charset="0"/>
                            </a:rPr>
                          </m:ctrlPr>
                        </m:dPr>
                        <m:e>
                          <m:r>
                            <a:rPr lang="en-US" sz="1400" i="1">
                              <a:latin typeface="Cambria Math" panose="02040503050406030204" pitchFamily="18" charset="0"/>
                            </a:rPr>
                            <m:t>𝑐𝑜</m:t>
                          </m:r>
                          <m:sSup>
                            <m:sSupPr>
                              <m:ctrlPr>
                                <a:rPr lang="en-US" sz="1400" i="1">
                                  <a:latin typeface="Cambria Math" panose="02040503050406030204" pitchFamily="18" charset="0"/>
                                </a:rPr>
                              </m:ctrlPr>
                            </m:sSupPr>
                            <m:e>
                              <m:r>
                                <a:rPr lang="en-US" sz="1400" i="1">
                                  <a:latin typeface="Cambria Math" panose="02040503050406030204" pitchFamily="18" charset="0"/>
                                </a:rPr>
                                <m:t>𝑠</m:t>
                              </m:r>
                            </m:e>
                            <m:sup>
                              <m:r>
                                <a:rPr lang="en-US" sz="1400" i="1">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rPr>
                                <m:t>𝑠</m:t>
                              </m:r>
                              <m:r>
                                <a:rPr lang="en-US" sz="1400" b="0" i="1" smtClean="0">
                                  <a:latin typeface="Cambria Math" panose="02040503050406030204" pitchFamily="18" charset="0"/>
                                </a:rPr>
                                <m:t>𝑖𝑛</m:t>
                              </m:r>
                            </m:e>
                            <m:sup>
                              <m:r>
                                <a:rPr lang="en-US" sz="1400" i="1">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𝜃</m:t>
                          </m:r>
                        </m:e>
                      </m:d>
                      <m:r>
                        <a:rPr lang="en-US" sz="1400" b="0" i="1" smtClean="0">
                          <a:latin typeface="Cambria Math" panose="02040503050406030204" pitchFamily="18" charset="0"/>
                          <a:ea typeface="Cambria Math" panose="02040503050406030204" pitchFamily="18" charset="0"/>
                        </a:rPr>
                        <m:t>−6</m:t>
                      </m:r>
                      <m:r>
                        <a:rPr lang="en-US" sz="1400" b="0" i="1" smtClean="0">
                          <a:latin typeface="Cambria Math" panose="02040503050406030204" pitchFamily="18" charset="0"/>
                          <a:ea typeface="Cambria Math" panose="02040503050406030204" pitchFamily="18" charset="0"/>
                        </a:rPr>
                        <m:t>𝑟𝑐𝑜𝑠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−8</m:t>
                      </m:r>
                      <m:r>
                        <a:rPr lang="en-US" sz="1400" b="0" i="1" smtClean="0">
                          <a:latin typeface="Cambria Math" panose="02040503050406030204" pitchFamily="18" charset="0"/>
                          <a:ea typeface="Cambria Math" panose="02040503050406030204" pitchFamily="18" charset="0"/>
                        </a:rPr>
                        <m:t>𝑟𝑠𝑖𝑛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+25=25</m:t>
                      </m:r>
                    </m:oMath>
                  </m:oMathPara>
                </a14:m>
                <a:endParaRPr lang="en-GB" sz="1400" dirty="0"/>
              </a:p>
            </p:txBody>
          </p:sp>
        </mc:Choice>
        <mc:Fallback xmlns="">
          <p:sp>
            <p:nvSpPr>
              <p:cNvPr id="22" name="テキスト ボックス 21">
                <a:extLst>
                  <a:ext uri="{FF2B5EF4-FFF2-40B4-BE49-F238E27FC236}">
                    <a16:creationId xmlns:a16="http://schemas.microsoft.com/office/drawing/2014/main" id="{560219CA-9FC7-4496-A675-276A196A6912}"/>
                  </a:ext>
                </a:extLst>
              </p:cNvPr>
              <p:cNvSpPr txBox="1">
                <a:spLocks noRot="1" noChangeAspect="1" noMove="1" noResize="1" noEditPoints="1" noAdjustHandles="1" noChangeArrowheads="1" noChangeShapeType="1" noTextEdit="1"/>
              </p:cNvSpPr>
              <p:nvPr/>
            </p:nvSpPr>
            <p:spPr>
              <a:xfrm>
                <a:off x="3741937" y="5149046"/>
                <a:ext cx="3974550" cy="215444"/>
              </a:xfrm>
              <a:prstGeom prst="rect">
                <a:avLst/>
              </a:prstGeom>
              <a:blipFill>
                <a:blip r:embed="rId10"/>
                <a:stretch>
                  <a:fillRect b="-8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FCB1A648-D6EF-4D1E-869D-9D4EB5C285D7}"/>
                  </a:ext>
                </a:extLst>
              </p:cNvPr>
              <p:cNvSpPr txBox="1"/>
              <p:nvPr/>
            </p:nvSpPr>
            <p:spPr>
              <a:xfrm>
                <a:off x="5483439" y="5585530"/>
                <a:ext cx="206537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𝑟</m:t>
                          </m:r>
                        </m:e>
                        <m:sup>
                          <m:r>
                            <a:rPr lang="en-US" sz="1400" b="0" i="1" smtClean="0">
                              <a:latin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−6</m:t>
                      </m:r>
                      <m:r>
                        <a:rPr lang="en-US" sz="1400" b="0" i="1" smtClean="0">
                          <a:latin typeface="Cambria Math" panose="02040503050406030204" pitchFamily="18" charset="0"/>
                          <a:ea typeface="Cambria Math" panose="02040503050406030204" pitchFamily="18" charset="0"/>
                        </a:rPr>
                        <m:t>𝑟𝑐𝑜𝑠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−8</m:t>
                      </m:r>
                      <m:r>
                        <a:rPr lang="en-US" sz="1400" b="0" i="1" smtClean="0">
                          <a:latin typeface="Cambria Math" panose="02040503050406030204" pitchFamily="18" charset="0"/>
                          <a:ea typeface="Cambria Math" panose="02040503050406030204" pitchFamily="18" charset="0"/>
                        </a:rPr>
                        <m:t>𝑟𝑠𝑖𝑛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rPr>
                        <m:t>=0</m:t>
                      </m:r>
                    </m:oMath>
                  </m:oMathPara>
                </a14:m>
                <a:endParaRPr lang="en-GB" sz="1400" dirty="0"/>
              </a:p>
            </p:txBody>
          </p:sp>
        </mc:Choice>
        <mc:Fallback xmlns="">
          <p:sp>
            <p:nvSpPr>
              <p:cNvPr id="23" name="テキスト ボックス 22">
                <a:extLst>
                  <a:ext uri="{FF2B5EF4-FFF2-40B4-BE49-F238E27FC236}">
                    <a16:creationId xmlns:a16="http://schemas.microsoft.com/office/drawing/2014/main" id="{FCB1A648-D6EF-4D1E-869D-9D4EB5C285D7}"/>
                  </a:ext>
                </a:extLst>
              </p:cNvPr>
              <p:cNvSpPr txBox="1">
                <a:spLocks noRot="1" noChangeAspect="1" noMove="1" noResize="1" noEditPoints="1" noAdjustHandles="1" noChangeArrowheads="1" noChangeShapeType="1" noTextEdit="1"/>
              </p:cNvSpPr>
              <p:nvPr/>
            </p:nvSpPr>
            <p:spPr>
              <a:xfrm>
                <a:off x="5483439" y="5585530"/>
                <a:ext cx="2065374" cy="215444"/>
              </a:xfrm>
              <a:prstGeom prst="rect">
                <a:avLst/>
              </a:prstGeom>
              <a:blipFill>
                <a:blip r:embed="rId11"/>
                <a:stretch>
                  <a:fillRect l="-888" r="-1775" b="-8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6E25DF2E-660D-4778-BB9B-A78791EA9754}"/>
                  </a:ext>
                </a:extLst>
              </p:cNvPr>
              <p:cNvSpPr txBox="1"/>
              <p:nvPr/>
            </p:nvSpPr>
            <p:spPr>
              <a:xfrm>
                <a:off x="5751248" y="6004260"/>
                <a:ext cx="180786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𝑟</m:t>
                      </m:r>
                      <m:r>
                        <a:rPr lang="en-US" sz="1400" b="0" i="1" smtClean="0">
                          <a:latin typeface="Cambria Math" panose="02040503050406030204" pitchFamily="18" charset="0"/>
                          <a:ea typeface="Cambria Math" panose="02040503050406030204" pitchFamily="18" charset="0"/>
                        </a:rPr>
                        <m:t>−6</m:t>
                      </m:r>
                      <m:r>
                        <a:rPr lang="en-US" sz="1400" b="0" i="1" smtClean="0">
                          <a:latin typeface="Cambria Math" panose="02040503050406030204" pitchFamily="18" charset="0"/>
                          <a:ea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−8</m:t>
                      </m:r>
                      <m:r>
                        <a:rPr lang="en-US" sz="1400" b="0" i="1" smtClean="0">
                          <a:latin typeface="Cambria Math" panose="02040503050406030204" pitchFamily="18" charset="0"/>
                          <a:ea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rPr>
                        <m:t>=0</m:t>
                      </m:r>
                    </m:oMath>
                  </m:oMathPara>
                </a14:m>
                <a:endParaRPr lang="en-GB" sz="1400" dirty="0"/>
              </a:p>
            </p:txBody>
          </p:sp>
        </mc:Choice>
        <mc:Fallback xmlns="">
          <p:sp>
            <p:nvSpPr>
              <p:cNvPr id="24" name="テキスト ボックス 23">
                <a:extLst>
                  <a:ext uri="{FF2B5EF4-FFF2-40B4-BE49-F238E27FC236}">
                    <a16:creationId xmlns:a16="http://schemas.microsoft.com/office/drawing/2014/main" id="{6E25DF2E-660D-4778-BB9B-A78791EA9754}"/>
                  </a:ext>
                </a:extLst>
              </p:cNvPr>
              <p:cNvSpPr txBox="1">
                <a:spLocks noRot="1" noChangeAspect="1" noMove="1" noResize="1" noEditPoints="1" noAdjustHandles="1" noChangeArrowheads="1" noChangeShapeType="1" noTextEdit="1"/>
              </p:cNvSpPr>
              <p:nvPr/>
            </p:nvSpPr>
            <p:spPr>
              <a:xfrm>
                <a:off x="5751248" y="6004260"/>
                <a:ext cx="1807866" cy="215444"/>
              </a:xfrm>
              <a:prstGeom prst="rect">
                <a:avLst/>
              </a:prstGeom>
              <a:blipFill>
                <a:blip r:embed="rId12"/>
                <a:stretch>
                  <a:fillRect l="-673" r="-1684"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6B1553B5-2D18-435D-BCAA-C5DC49C0138A}"/>
                  </a:ext>
                </a:extLst>
              </p:cNvPr>
              <p:cNvSpPr txBox="1"/>
              <p:nvPr/>
            </p:nvSpPr>
            <p:spPr>
              <a:xfrm>
                <a:off x="7082899" y="6377122"/>
                <a:ext cx="149406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𝑟</m:t>
                      </m:r>
                      <m:r>
                        <a:rPr lang="en-US" sz="1400" b="0" i="1" smtClean="0">
                          <a:latin typeface="Cambria Math" panose="02040503050406030204" pitchFamily="18" charset="0"/>
                        </a:rPr>
                        <m:t>=6</m:t>
                      </m:r>
                      <m:r>
                        <a:rPr lang="en-US" sz="1400" b="0" i="1" smtClean="0">
                          <a:latin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+8</m:t>
                      </m:r>
                      <m:r>
                        <a:rPr lang="en-US" sz="1400" b="0" i="1" smtClean="0">
                          <a:latin typeface="Cambria Math" panose="02040503050406030204" pitchFamily="18" charset="0"/>
                          <a:ea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𝜃</m:t>
                      </m:r>
                    </m:oMath>
                  </m:oMathPara>
                </a14:m>
                <a:endParaRPr lang="en-GB" sz="1400" dirty="0"/>
              </a:p>
            </p:txBody>
          </p:sp>
        </mc:Choice>
        <mc:Fallback xmlns="">
          <p:sp>
            <p:nvSpPr>
              <p:cNvPr id="25" name="テキスト ボックス 24">
                <a:extLst>
                  <a:ext uri="{FF2B5EF4-FFF2-40B4-BE49-F238E27FC236}">
                    <a16:creationId xmlns:a16="http://schemas.microsoft.com/office/drawing/2014/main" id="{6B1553B5-2D18-435D-BCAA-C5DC49C0138A}"/>
                  </a:ext>
                </a:extLst>
              </p:cNvPr>
              <p:cNvSpPr txBox="1">
                <a:spLocks noRot="1" noChangeAspect="1" noMove="1" noResize="1" noEditPoints="1" noAdjustHandles="1" noChangeArrowheads="1" noChangeShapeType="1" noTextEdit="1"/>
              </p:cNvSpPr>
              <p:nvPr/>
            </p:nvSpPr>
            <p:spPr>
              <a:xfrm>
                <a:off x="7082899" y="6377122"/>
                <a:ext cx="1494063" cy="215444"/>
              </a:xfrm>
              <a:prstGeom prst="rect">
                <a:avLst/>
              </a:prstGeom>
              <a:blipFill>
                <a:blip r:embed="rId13"/>
                <a:stretch>
                  <a:fillRect l="-1633" r="-1633" b="-8571"/>
                </a:stretch>
              </a:blipFill>
            </p:spPr>
            <p:txBody>
              <a:bodyPr/>
              <a:lstStyle/>
              <a:p>
                <a:r>
                  <a:rPr lang="en-GB">
                    <a:noFill/>
                  </a:rPr>
                  <a:t> </a:t>
                </a:r>
              </a:p>
            </p:txBody>
          </p:sp>
        </mc:Fallback>
      </mc:AlternateContent>
      <p:sp>
        <p:nvSpPr>
          <p:cNvPr id="26" name="Arc 121">
            <a:extLst>
              <a:ext uri="{FF2B5EF4-FFF2-40B4-BE49-F238E27FC236}">
                <a16:creationId xmlns:a16="http://schemas.microsoft.com/office/drawing/2014/main" id="{A442BE99-0D36-4383-8597-4B44478BA5CA}"/>
              </a:ext>
            </a:extLst>
          </p:cNvPr>
          <p:cNvSpPr/>
          <p:nvPr/>
        </p:nvSpPr>
        <p:spPr>
          <a:xfrm>
            <a:off x="7493490" y="4012707"/>
            <a:ext cx="309982" cy="41215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122">
                <a:extLst>
                  <a:ext uri="{FF2B5EF4-FFF2-40B4-BE49-F238E27FC236}">
                    <a16:creationId xmlns:a16="http://schemas.microsoft.com/office/drawing/2014/main" id="{33C9A4E0-EFB9-431A-91C8-5184C0E4C65B}"/>
                  </a:ext>
                </a:extLst>
              </p:cNvPr>
              <p:cNvSpPr txBox="1"/>
              <p:nvPr/>
            </p:nvSpPr>
            <p:spPr>
              <a:xfrm>
                <a:off x="7648919" y="3949852"/>
                <a:ext cx="1583857" cy="430887"/>
              </a:xfrm>
              <a:prstGeom prst="rect">
                <a:avLst/>
              </a:prstGeom>
              <a:noFill/>
            </p:spPr>
            <p:txBody>
              <a:bodyPr wrap="square" rtlCol="0">
                <a:spAutoFit/>
              </a:bodyPr>
              <a:lstStyle/>
              <a:p>
                <a:pPr algn="ctr"/>
                <a:r>
                  <a:rPr lang="en-US" sz="1100" dirty="0">
                    <a:solidFill>
                      <a:srgbClr val="FF0000"/>
                    </a:solidFill>
                    <a:latin typeface="Comic Sans MS" panose="030F0702030302020204" pitchFamily="66" charset="0"/>
                  </a:rPr>
                  <a:t>For polar, </a:t>
                </a:r>
                <a14:m>
                  <m:oMath xmlns:m="http://schemas.openxmlformats.org/officeDocument/2006/math">
                    <m:r>
                      <a:rPr lang="en-US" sz="1100" b="0" i="1" smtClean="0">
                        <a:solidFill>
                          <a:srgbClr val="FF0000"/>
                        </a:solidFill>
                        <a:latin typeface="Cambria Math" panose="02040503050406030204" pitchFamily="18" charset="0"/>
                      </a:rPr>
                      <m:t>𝑥</m:t>
                    </m:r>
                    <m:r>
                      <a:rPr lang="en-US" sz="1100" b="0" i="1" smtClean="0">
                        <a:solidFill>
                          <a:srgbClr val="FF0000"/>
                        </a:solidFill>
                        <a:latin typeface="Cambria Math" panose="02040503050406030204" pitchFamily="18" charset="0"/>
                      </a:rPr>
                      <m:t>=</m:t>
                    </m:r>
                    <m:r>
                      <a:rPr lang="en-US" sz="1100" b="0" i="1" smtClean="0">
                        <a:solidFill>
                          <a:srgbClr val="FF0000"/>
                        </a:solidFill>
                        <a:latin typeface="Cambria Math" panose="02040503050406030204" pitchFamily="18" charset="0"/>
                      </a:rPr>
                      <m:t>𝑟𝑐𝑜𝑠</m:t>
                    </m:r>
                    <m:r>
                      <a:rPr lang="en-US" sz="1100" b="0" i="1" smtClean="0">
                        <a:solidFill>
                          <a:srgbClr val="FF0000"/>
                        </a:solidFill>
                        <a:latin typeface="Cambria Math" panose="02040503050406030204" pitchFamily="18" charset="0"/>
                        <a:ea typeface="Cambria Math" panose="02040503050406030204" pitchFamily="18" charset="0"/>
                      </a:rPr>
                      <m:t>𝜃</m:t>
                    </m:r>
                  </m:oMath>
                </a14:m>
                <a:r>
                  <a:rPr lang="en-GB" sz="1100" dirty="0">
                    <a:solidFill>
                      <a:srgbClr val="FF0000"/>
                    </a:solidFill>
                    <a:latin typeface="Comic Sans MS" panose="030F0702030302020204" pitchFamily="66" charset="0"/>
                  </a:rPr>
                  <a:t> and </a:t>
                </a:r>
                <a14:m>
                  <m:oMath xmlns:m="http://schemas.openxmlformats.org/officeDocument/2006/math">
                    <m:r>
                      <a:rPr lang="en-US" sz="1100" b="0" i="1" smtClean="0">
                        <a:solidFill>
                          <a:srgbClr val="FF0000"/>
                        </a:solidFill>
                        <a:latin typeface="Cambria Math" panose="02040503050406030204" pitchFamily="18" charset="0"/>
                      </a:rPr>
                      <m:t>𝑦</m:t>
                    </m:r>
                    <m:r>
                      <a:rPr lang="en-US" sz="1100" b="0" i="1" smtClean="0">
                        <a:solidFill>
                          <a:srgbClr val="FF0000"/>
                        </a:solidFill>
                        <a:latin typeface="Cambria Math" panose="02040503050406030204" pitchFamily="18" charset="0"/>
                      </a:rPr>
                      <m:t>=</m:t>
                    </m:r>
                    <m:r>
                      <a:rPr lang="en-US" sz="1100" b="0" i="1" smtClean="0">
                        <a:solidFill>
                          <a:srgbClr val="FF0000"/>
                        </a:solidFill>
                        <a:latin typeface="Cambria Math" panose="02040503050406030204" pitchFamily="18" charset="0"/>
                      </a:rPr>
                      <m:t>𝑟𝑠𝑖𝑛</m:t>
                    </m:r>
                    <m:r>
                      <a:rPr lang="en-US" sz="1100" b="0" i="1" smtClean="0">
                        <a:solidFill>
                          <a:srgbClr val="FF0000"/>
                        </a:solidFill>
                        <a:latin typeface="Cambria Math" panose="02040503050406030204" pitchFamily="18" charset="0"/>
                        <a:ea typeface="Cambria Math" panose="02040503050406030204" pitchFamily="18" charset="0"/>
                      </a:rPr>
                      <m:t>𝜃</m:t>
                    </m:r>
                  </m:oMath>
                </a14:m>
                <a:endParaRPr lang="en-GB" sz="1100" dirty="0">
                  <a:solidFill>
                    <a:srgbClr val="FF0000"/>
                  </a:solidFill>
                  <a:latin typeface="Comic Sans MS" panose="030F0702030302020204" pitchFamily="66" charset="0"/>
                </a:endParaRPr>
              </a:p>
            </p:txBody>
          </p:sp>
        </mc:Choice>
        <mc:Fallback xmlns="">
          <p:sp>
            <p:nvSpPr>
              <p:cNvPr id="27" name="TextBox 122">
                <a:extLst>
                  <a:ext uri="{FF2B5EF4-FFF2-40B4-BE49-F238E27FC236}">
                    <a16:creationId xmlns:a16="http://schemas.microsoft.com/office/drawing/2014/main" id="{33C9A4E0-EFB9-431A-91C8-5184C0E4C65B}"/>
                  </a:ext>
                </a:extLst>
              </p:cNvPr>
              <p:cNvSpPr txBox="1">
                <a:spLocks noRot="1" noChangeAspect="1" noMove="1" noResize="1" noEditPoints="1" noAdjustHandles="1" noChangeArrowheads="1" noChangeShapeType="1" noTextEdit="1"/>
              </p:cNvSpPr>
              <p:nvPr/>
            </p:nvSpPr>
            <p:spPr>
              <a:xfrm>
                <a:off x="7648919" y="3949852"/>
                <a:ext cx="1583857" cy="430887"/>
              </a:xfrm>
              <a:prstGeom prst="rect">
                <a:avLst/>
              </a:prstGeom>
              <a:blipFill>
                <a:blip r:embed="rId14"/>
                <a:stretch>
                  <a:fillRect b="-8451"/>
                </a:stretch>
              </a:blipFill>
            </p:spPr>
            <p:txBody>
              <a:bodyPr/>
              <a:lstStyle/>
              <a:p>
                <a:r>
                  <a:rPr lang="en-GB">
                    <a:noFill/>
                  </a:rPr>
                  <a:t> </a:t>
                </a:r>
              </a:p>
            </p:txBody>
          </p:sp>
        </mc:Fallback>
      </mc:AlternateContent>
      <p:sp>
        <p:nvSpPr>
          <p:cNvPr id="28" name="Arc 121">
            <a:extLst>
              <a:ext uri="{FF2B5EF4-FFF2-40B4-BE49-F238E27FC236}">
                <a16:creationId xmlns:a16="http://schemas.microsoft.com/office/drawing/2014/main" id="{8061486C-E5E7-42B0-AFFC-52C94FA55B39}"/>
              </a:ext>
            </a:extLst>
          </p:cNvPr>
          <p:cNvSpPr/>
          <p:nvPr/>
        </p:nvSpPr>
        <p:spPr>
          <a:xfrm>
            <a:off x="7512725" y="4413681"/>
            <a:ext cx="309982" cy="41215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Arc 121">
            <a:extLst>
              <a:ext uri="{FF2B5EF4-FFF2-40B4-BE49-F238E27FC236}">
                <a16:creationId xmlns:a16="http://schemas.microsoft.com/office/drawing/2014/main" id="{76EB5560-C255-410F-9AAA-414F8B0B26F0}"/>
              </a:ext>
            </a:extLst>
          </p:cNvPr>
          <p:cNvSpPr/>
          <p:nvPr/>
        </p:nvSpPr>
        <p:spPr>
          <a:xfrm>
            <a:off x="7521603" y="4848687"/>
            <a:ext cx="309982" cy="41215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Arc 121">
            <a:extLst>
              <a:ext uri="{FF2B5EF4-FFF2-40B4-BE49-F238E27FC236}">
                <a16:creationId xmlns:a16="http://schemas.microsoft.com/office/drawing/2014/main" id="{E285F5DA-2869-44A0-AB42-4B2EE9C92BBE}"/>
              </a:ext>
            </a:extLst>
          </p:cNvPr>
          <p:cNvSpPr/>
          <p:nvPr/>
        </p:nvSpPr>
        <p:spPr>
          <a:xfrm>
            <a:off x="7503847" y="5283693"/>
            <a:ext cx="309982" cy="41215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Arc 121">
            <a:extLst>
              <a:ext uri="{FF2B5EF4-FFF2-40B4-BE49-F238E27FC236}">
                <a16:creationId xmlns:a16="http://schemas.microsoft.com/office/drawing/2014/main" id="{F18221AC-BB82-4AA7-A88E-0E1804AED524}"/>
              </a:ext>
            </a:extLst>
          </p:cNvPr>
          <p:cNvSpPr/>
          <p:nvPr/>
        </p:nvSpPr>
        <p:spPr>
          <a:xfrm>
            <a:off x="7432826" y="5692066"/>
            <a:ext cx="309982" cy="41215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Arc 121">
            <a:extLst>
              <a:ext uri="{FF2B5EF4-FFF2-40B4-BE49-F238E27FC236}">
                <a16:creationId xmlns:a16="http://schemas.microsoft.com/office/drawing/2014/main" id="{AAC53440-B599-4F22-ACA7-EE047DC1C300}"/>
              </a:ext>
            </a:extLst>
          </p:cNvPr>
          <p:cNvSpPr/>
          <p:nvPr/>
        </p:nvSpPr>
        <p:spPr>
          <a:xfrm flipH="1">
            <a:off x="5539665" y="6110796"/>
            <a:ext cx="332170" cy="41215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TextBox 122">
            <a:extLst>
              <a:ext uri="{FF2B5EF4-FFF2-40B4-BE49-F238E27FC236}">
                <a16:creationId xmlns:a16="http://schemas.microsoft.com/office/drawing/2014/main" id="{3BD908FD-2DEB-4DAA-AFC2-AD3681F55511}"/>
              </a:ext>
            </a:extLst>
          </p:cNvPr>
          <p:cNvSpPr txBox="1"/>
          <p:nvPr/>
        </p:nvSpPr>
        <p:spPr>
          <a:xfrm>
            <a:off x="7712542" y="4412971"/>
            <a:ext cx="916553" cy="430887"/>
          </a:xfrm>
          <a:prstGeom prst="rect">
            <a:avLst/>
          </a:prstGeom>
          <a:noFill/>
        </p:spPr>
        <p:txBody>
          <a:bodyPr wrap="square" rtlCol="0">
            <a:spAutoFit/>
          </a:bodyPr>
          <a:lstStyle/>
          <a:p>
            <a:pPr algn="ctr"/>
            <a:r>
              <a:rPr lang="en-US" sz="1100" dirty="0">
                <a:solidFill>
                  <a:srgbClr val="FF0000"/>
                </a:solidFill>
                <a:latin typeface="Comic Sans MS" panose="030F0702030302020204" pitchFamily="66" charset="0"/>
              </a:rPr>
              <a:t>Expand brackets</a:t>
            </a:r>
            <a:endParaRPr lang="en-GB" sz="1100" dirty="0">
              <a:solidFill>
                <a:srgbClr val="FF0000"/>
              </a:solidFill>
              <a:latin typeface="Comic Sans MS" panose="030F0702030302020204" pitchFamily="66" charset="0"/>
            </a:endParaRPr>
          </a:p>
        </p:txBody>
      </p:sp>
      <p:sp>
        <p:nvSpPr>
          <p:cNvPr id="34" name="TextBox 122">
            <a:extLst>
              <a:ext uri="{FF2B5EF4-FFF2-40B4-BE49-F238E27FC236}">
                <a16:creationId xmlns:a16="http://schemas.microsoft.com/office/drawing/2014/main" id="{DD76AF40-A53F-40EA-902A-AF7F84732A3E}"/>
              </a:ext>
            </a:extLst>
          </p:cNvPr>
          <p:cNvSpPr txBox="1"/>
          <p:nvPr/>
        </p:nvSpPr>
        <p:spPr>
          <a:xfrm>
            <a:off x="7756931" y="4812466"/>
            <a:ext cx="889920" cy="430887"/>
          </a:xfrm>
          <a:prstGeom prst="rect">
            <a:avLst/>
          </a:prstGeom>
          <a:noFill/>
        </p:spPr>
        <p:txBody>
          <a:bodyPr wrap="square" rtlCol="0">
            <a:spAutoFit/>
          </a:bodyPr>
          <a:lstStyle/>
          <a:p>
            <a:pPr algn="ctr"/>
            <a:r>
              <a:rPr lang="en-US" sz="1100" dirty="0">
                <a:solidFill>
                  <a:srgbClr val="FF0000"/>
                </a:solidFill>
                <a:latin typeface="Comic Sans MS" panose="030F0702030302020204" pitchFamily="66" charset="0"/>
              </a:rPr>
              <a:t>Group like terms</a:t>
            </a:r>
            <a:endParaRPr lang="en-GB" sz="11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5" name="TextBox 122">
                <a:extLst>
                  <a:ext uri="{FF2B5EF4-FFF2-40B4-BE49-F238E27FC236}">
                    <a16:creationId xmlns:a16="http://schemas.microsoft.com/office/drawing/2014/main" id="{C26C6B0E-FEEE-46ED-9FBB-5C694F7516F9}"/>
                  </a:ext>
                </a:extLst>
              </p:cNvPr>
              <p:cNvSpPr txBox="1"/>
              <p:nvPr/>
            </p:nvSpPr>
            <p:spPr>
              <a:xfrm>
                <a:off x="7748052" y="5265226"/>
                <a:ext cx="1395948" cy="430887"/>
              </a:xfrm>
              <a:prstGeom prst="rect">
                <a:avLst/>
              </a:prstGeom>
              <a:noFill/>
            </p:spPr>
            <p:txBody>
              <a:bodyPr wrap="square" rtlCol="0">
                <a:spAutoFit/>
              </a:bodyPr>
              <a:lstStyle/>
              <a:p>
                <a:pPr algn="ctr"/>
                <a:r>
                  <a:rPr lang="en-US" sz="1100" dirty="0">
                    <a:solidFill>
                      <a:srgbClr val="FF0000"/>
                    </a:solidFill>
                    <a:latin typeface="Comic Sans MS" panose="030F0702030302020204" pitchFamily="66" charset="0"/>
                  </a:rPr>
                  <a:t>Subtract 25, and </a:t>
                </a:r>
                <a14:m>
                  <m:oMath xmlns:m="http://schemas.openxmlformats.org/officeDocument/2006/math">
                    <m:sSup>
                      <m:sSupPr>
                        <m:ctrlPr>
                          <a:rPr lang="en-US" sz="1100" i="1" smtClean="0">
                            <a:solidFill>
                              <a:srgbClr val="FF0000"/>
                            </a:solidFill>
                            <a:latin typeface="Cambria Math" panose="02040503050406030204" pitchFamily="18" charset="0"/>
                          </a:rPr>
                        </m:ctrlPr>
                      </m:sSupPr>
                      <m:e>
                        <m:r>
                          <a:rPr lang="en-US" sz="1100" b="0" i="1" smtClean="0">
                            <a:solidFill>
                              <a:srgbClr val="FF0000"/>
                            </a:solidFill>
                            <a:latin typeface="Cambria Math" panose="02040503050406030204" pitchFamily="18" charset="0"/>
                          </a:rPr>
                          <m:t>𝑠𝑖𝑛</m:t>
                        </m:r>
                      </m:e>
                      <m:sup>
                        <m:r>
                          <a:rPr lang="en-US" sz="1100" b="0" i="1" smtClean="0">
                            <a:solidFill>
                              <a:srgbClr val="FF0000"/>
                            </a:solidFill>
                            <a:latin typeface="Cambria Math" panose="02040503050406030204" pitchFamily="18" charset="0"/>
                          </a:rPr>
                          <m:t>2</m:t>
                        </m:r>
                      </m:sup>
                    </m:sSup>
                    <m:r>
                      <a:rPr lang="en-US" sz="1100" i="1" smtClean="0">
                        <a:solidFill>
                          <a:srgbClr val="FF0000"/>
                        </a:solidFill>
                        <a:latin typeface="Cambria Math" panose="02040503050406030204" pitchFamily="18" charset="0"/>
                        <a:ea typeface="Cambria Math" panose="02040503050406030204" pitchFamily="18" charset="0"/>
                      </a:rPr>
                      <m:t>𝜃</m:t>
                    </m:r>
                    <m:r>
                      <a:rPr lang="en-US" sz="1100" b="0" i="1" smtClean="0">
                        <a:solidFill>
                          <a:srgbClr val="FF0000"/>
                        </a:solidFill>
                        <a:latin typeface="Cambria Math" panose="02040503050406030204" pitchFamily="18" charset="0"/>
                        <a:ea typeface="Cambria Math" panose="02040503050406030204" pitchFamily="18" charset="0"/>
                      </a:rPr>
                      <m:t>+</m:t>
                    </m:r>
                    <m:sSup>
                      <m:sSupPr>
                        <m:ctrlPr>
                          <a:rPr lang="en-US" sz="1100" b="0" i="1" smtClean="0">
                            <a:solidFill>
                              <a:srgbClr val="FF0000"/>
                            </a:solidFill>
                            <a:latin typeface="Cambria Math" panose="02040503050406030204" pitchFamily="18" charset="0"/>
                            <a:ea typeface="Cambria Math" panose="02040503050406030204" pitchFamily="18" charset="0"/>
                          </a:rPr>
                        </m:ctrlPr>
                      </m:sSupPr>
                      <m:e>
                        <m:r>
                          <a:rPr lang="en-US" sz="1100" b="0" i="1" smtClean="0">
                            <a:solidFill>
                              <a:srgbClr val="FF0000"/>
                            </a:solidFill>
                            <a:latin typeface="Cambria Math" panose="02040503050406030204" pitchFamily="18" charset="0"/>
                            <a:ea typeface="Cambria Math" panose="02040503050406030204" pitchFamily="18" charset="0"/>
                          </a:rPr>
                          <m:t>𝑐𝑜𝑠</m:t>
                        </m:r>
                      </m:e>
                      <m:sup>
                        <m:r>
                          <a:rPr lang="en-US" sz="1100" b="0" i="1" smtClean="0">
                            <a:solidFill>
                              <a:srgbClr val="FF0000"/>
                            </a:solidFill>
                            <a:latin typeface="Cambria Math" panose="02040503050406030204" pitchFamily="18" charset="0"/>
                            <a:ea typeface="Cambria Math" panose="02040503050406030204" pitchFamily="18" charset="0"/>
                          </a:rPr>
                          <m:t>2</m:t>
                        </m:r>
                      </m:sup>
                    </m:sSup>
                    <m:r>
                      <a:rPr lang="en-US" sz="1100" b="0" i="1" smtClean="0">
                        <a:solidFill>
                          <a:srgbClr val="FF0000"/>
                        </a:solidFill>
                        <a:latin typeface="Cambria Math" panose="02040503050406030204" pitchFamily="18" charset="0"/>
                        <a:ea typeface="Cambria Math" panose="02040503050406030204" pitchFamily="18" charset="0"/>
                      </a:rPr>
                      <m:t>𝜃</m:t>
                    </m:r>
                    <m:r>
                      <a:rPr lang="en-US" sz="1100" b="0" i="1" smtClean="0">
                        <a:solidFill>
                          <a:srgbClr val="FF0000"/>
                        </a:solidFill>
                        <a:latin typeface="Cambria Math" panose="02040503050406030204" pitchFamily="18" charset="0"/>
                        <a:ea typeface="Cambria Math" panose="02040503050406030204" pitchFamily="18" charset="0"/>
                      </a:rPr>
                      <m:t>=1</m:t>
                    </m:r>
                  </m:oMath>
                </a14:m>
                <a:endParaRPr lang="en-GB" sz="1100" dirty="0">
                  <a:solidFill>
                    <a:srgbClr val="FF0000"/>
                  </a:solidFill>
                  <a:latin typeface="Comic Sans MS" panose="030F0702030302020204" pitchFamily="66" charset="0"/>
                </a:endParaRPr>
              </a:p>
            </p:txBody>
          </p:sp>
        </mc:Choice>
        <mc:Fallback xmlns="">
          <p:sp>
            <p:nvSpPr>
              <p:cNvPr id="35" name="TextBox 122">
                <a:extLst>
                  <a:ext uri="{FF2B5EF4-FFF2-40B4-BE49-F238E27FC236}">
                    <a16:creationId xmlns:a16="http://schemas.microsoft.com/office/drawing/2014/main" id="{C26C6B0E-FEEE-46ED-9FBB-5C694F7516F9}"/>
                  </a:ext>
                </a:extLst>
              </p:cNvPr>
              <p:cNvSpPr txBox="1">
                <a:spLocks noRot="1" noChangeAspect="1" noMove="1" noResize="1" noEditPoints="1" noAdjustHandles="1" noChangeArrowheads="1" noChangeShapeType="1" noTextEdit="1"/>
              </p:cNvSpPr>
              <p:nvPr/>
            </p:nvSpPr>
            <p:spPr>
              <a:xfrm>
                <a:off x="7748052" y="5265226"/>
                <a:ext cx="1395948" cy="43088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122">
                <a:extLst>
                  <a:ext uri="{FF2B5EF4-FFF2-40B4-BE49-F238E27FC236}">
                    <a16:creationId xmlns:a16="http://schemas.microsoft.com/office/drawing/2014/main" id="{9FFD8C33-F7A1-4BB7-BA7D-FF569BBA2866}"/>
                  </a:ext>
                </a:extLst>
              </p:cNvPr>
              <p:cNvSpPr txBox="1"/>
              <p:nvPr/>
            </p:nvSpPr>
            <p:spPr>
              <a:xfrm>
                <a:off x="7714019" y="5790489"/>
                <a:ext cx="959464" cy="261610"/>
              </a:xfrm>
              <a:prstGeom prst="rect">
                <a:avLst/>
              </a:prstGeom>
              <a:noFill/>
            </p:spPr>
            <p:txBody>
              <a:bodyPr wrap="square" rtlCol="0">
                <a:spAutoFit/>
              </a:bodyPr>
              <a:lstStyle/>
              <a:p>
                <a:pPr algn="ctr"/>
                <a:r>
                  <a:rPr lang="en-US" sz="1100" dirty="0">
                    <a:solidFill>
                      <a:srgbClr val="FF0000"/>
                    </a:solidFill>
                    <a:latin typeface="Comic Sans MS" panose="030F0702030302020204" pitchFamily="66" charset="0"/>
                  </a:rPr>
                  <a:t>Divide by </a:t>
                </a:r>
                <a14:m>
                  <m:oMath xmlns:m="http://schemas.openxmlformats.org/officeDocument/2006/math">
                    <m:r>
                      <a:rPr lang="en-US" sz="1100" i="1" dirty="0" smtClean="0">
                        <a:solidFill>
                          <a:srgbClr val="FF0000"/>
                        </a:solidFill>
                        <a:latin typeface="Cambria Math" panose="02040503050406030204" pitchFamily="18" charset="0"/>
                      </a:rPr>
                      <m:t>𝑟</m:t>
                    </m:r>
                  </m:oMath>
                </a14:m>
                <a:endParaRPr lang="en-GB" sz="1100" dirty="0">
                  <a:solidFill>
                    <a:srgbClr val="FF0000"/>
                  </a:solidFill>
                  <a:latin typeface="Comic Sans MS" panose="030F0702030302020204" pitchFamily="66" charset="0"/>
                </a:endParaRPr>
              </a:p>
            </p:txBody>
          </p:sp>
        </mc:Choice>
        <mc:Fallback xmlns="">
          <p:sp>
            <p:nvSpPr>
              <p:cNvPr id="36" name="TextBox 122">
                <a:extLst>
                  <a:ext uri="{FF2B5EF4-FFF2-40B4-BE49-F238E27FC236}">
                    <a16:creationId xmlns:a16="http://schemas.microsoft.com/office/drawing/2014/main" id="{9FFD8C33-F7A1-4BB7-BA7D-FF569BBA2866}"/>
                  </a:ext>
                </a:extLst>
              </p:cNvPr>
              <p:cNvSpPr txBox="1">
                <a:spLocks noRot="1" noChangeAspect="1" noMove="1" noResize="1" noEditPoints="1" noAdjustHandles="1" noChangeArrowheads="1" noChangeShapeType="1" noTextEdit="1"/>
              </p:cNvSpPr>
              <p:nvPr/>
            </p:nvSpPr>
            <p:spPr>
              <a:xfrm>
                <a:off x="7714019" y="5790489"/>
                <a:ext cx="959464" cy="261610"/>
              </a:xfrm>
              <a:prstGeom prst="rect">
                <a:avLst/>
              </a:prstGeom>
              <a:blipFill>
                <a:blip r:embed="rId16"/>
                <a:stretch>
                  <a:fillRect b="-16279"/>
                </a:stretch>
              </a:blipFill>
            </p:spPr>
            <p:txBody>
              <a:bodyPr/>
              <a:lstStyle/>
              <a:p>
                <a:r>
                  <a:rPr lang="en-GB">
                    <a:noFill/>
                  </a:rPr>
                  <a:t> </a:t>
                </a:r>
              </a:p>
            </p:txBody>
          </p:sp>
        </mc:Fallback>
      </mc:AlternateContent>
      <p:sp>
        <p:nvSpPr>
          <p:cNvPr id="37" name="TextBox 122">
            <a:extLst>
              <a:ext uri="{FF2B5EF4-FFF2-40B4-BE49-F238E27FC236}">
                <a16:creationId xmlns:a16="http://schemas.microsoft.com/office/drawing/2014/main" id="{7CD2F202-10D9-4E55-B6E4-BB7C4C694229}"/>
              </a:ext>
            </a:extLst>
          </p:cNvPr>
          <p:cNvSpPr txBox="1"/>
          <p:nvPr/>
        </p:nvSpPr>
        <p:spPr>
          <a:xfrm>
            <a:off x="4606835" y="6163351"/>
            <a:ext cx="959464" cy="261610"/>
          </a:xfrm>
          <a:prstGeom prst="rect">
            <a:avLst/>
          </a:prstGeom>
          <a:noFill/>
        </p:spPr>
        <p:txBody>
          <a:bodyPr wrap="square" rtlCol="0">
            <a:spAutoFit/>
          </a:bodyPr>
          <a:lstStyle/>
          <a:p>
            <a:pPr algn="ctr"/>
            <a:r>
              <a:rPr lang="en-US" sz="1100" dirty="0">
                <a:solidFill>
                  <a:srgbClr val="FF0000"/>
                </a:solidFill>
                <a:latin typeface="Comic Sans MS" panose="030F0702030302020204" pitchFamily="66" charset="0"/>
              </a:rPr>
              <a:t>Rearrange</a:t>
            </a:r>
            <a:endParaRPr lang="en-GB" sz="1100" dirty="0">
              <a:solidFill>
                <a:srgbClr val="FF0000"/>
              </a:solidFill>
              <a:latin typeface="Comic Sans MS" panose="030F0702030302020204" pitchFamily="66" charset="0"/>
            </a:endParaRPr>
          </a:p>
        </p:txBody>
      </p:sp>
      <p:sp>
        <p:nvSpPr>
          <p:cNvPr id="39" name="正方形/長方形 38">
            <a:extLst>
              <a:ext uri="{FF2B5EF4-FFF2-40B4-BE49-F238E27FC236}">
                <a16:creationId xmlns:a16="http://schemas.microsoft.com/office/drawing/2014/main" id="{B5043EF5-5CCB-4E4C-A1A8-2000B737B6A6}"/>
              </a:ext>
            </a:extLst>
          </p:cNvPr>
          <p:cNvSpPr/>
          <p:nvPr/>
        </p:nvSpPr>
        <p:spPr>
          <a:xfrm>
            <a:off x="5681709" y="3932809"/>
            <a:ext cx="186431" cy="204186"/>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正方形/長方形 39">
            <a:extLst>
              <a:ext uri="{FF2B5EF4-FFF2-40B4-BE49-F238E27FC236}">
                <a16:creationId xmlns:a16="http://schemas.microsoft.com/office/drawing/2014/main" id="{8D9FB95D-6C4B-4187-98AE-343FADBC344E}"/>
              </a:ext>
            </a:extLst>
          </p:cNvPr>
          <p:cNvSpPr/>
          <p:nvPr/>
        </p:nvSpPr>
        <p:spPr>
          <a:xfrm>
            <a:off x="4972975" y="4324905"/>
            <a:ext cx="548936" cy="220461"/>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正方形/長方形 40">
            <a:extLst>
              <a:ext uri="{FF2B5EF4-FFF2-40B4-BE49-F238E27FC236}">
                <a16:creationId xmlns:a16="http://schemas.microsoft.com/office/drawing/2014/main" id="{A52F93AD-0272-4058-9B3E-F1EB794FEADC}"/>
              </a:ext>
            </a:extLst>
          </p:cNvPr>
          <p:cNvSpPr/>
          <p:nvPr/>
        </p:nvSpPr>
        <p:spPr>
          <a:xfrm>
            <a:off x="6199573" y="4317507"/>
            <a:ext cx="548936" cy="220461"/>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正方形/長方形 41">
            <a:extLst>
              <a:ext uri="{FF2B5EF4-FFF2-40B4-BE49-F238E27FC236}">
                <a16:creationId xmlns:a16="http://schemas.microsoft.com/office/drawing/2014/main" id="{EEB85049-CF7C-4CA1-AF6F-E4BE83CE5215}"/>
              </a:ext>
            </a:extLst>
          </p:cNvPr>
          <p:cNvSpPr/>
          <p:nvPr/>
        </p:nvSpPr>
        <p:spPr>
          <a:xfrm>
            <a:off x="6494016" y="3928369"/>
            <a:ext cx="226380" cy="220461"/>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正方形/長方形 42">
            <a:extLst>
              <a:ext uri="{FF2B5EF4-FFF2-40B4-BE49-F238E27FC236}">
                <a16:creationId xmlns:a16="http://schemas.microsoft.com/office/drawing/2014/main" id="{BCEA68C5-E844-4672-8FD7-F99309467B35}"/>
              </a:ext>
            </a:extLst>
          </p:cNvPr>
          <p:cNvSpPr/>
          <p:nvPr/>
        </p:nvSpPr>
        <p:spPr>
          <a:xfrm>
            <a:off x="3459332" y="4675573"/>
            <a:ext cx="1769616" cy="27816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正方形/長方形 43">
            <a:extLst>
              <a:ext uri="{FF2B5EF4-FFF2-40B4-BE49-F238E27FC236}">
                <a16:creationId xmlns:a16="http://schemas.microsoft.com/office/drawing/2014/main" id="{B1EA68B9-FBCF-4E7A-9E74-FC8677B4BCAF}"/>
              </a:ext>
            </a:extLst>
          </p:cNvPr>
          <p:cNvSpPr/>
          <p:nvPr/>
        </p:nvSpPr>
        <p:spPr>
          <a:xfrm>
            <a:off x="5387265" y="4677052"/>
            <a:ext cx="1794769" cy="27816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正方形/長方形 44">
            <a:extLst>
              <a:ext uri="{FF2B5EF4-FFF2-40B4-BE49-F238E27FC236}">
                <a16:creationId xmlns:a16="http://schemas.microsoft.com/office/drawing/2014/main" id="{B6CB71AF-7B2B-4FDC-A137-9FA68247B087}"/>
              </a:ext>
            </a:extLst>
          </p:cNvPr>
          <p:cNvSpPr/>
          <p:nvPr/>
        </p:nvSpPr>
        <p:spPr>
          <a:xfrm>
            <a:off x="4971496" y="4305670"/>
            <a:ext cx="1020932" cy="27816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正方形/長方形 45">
            <a:extLst>
              <a:ext uri="{FF2B5EF4-FFF2-40B4-BE49-F238E27FC236}">
                <a16:creationId xmlns:a16="http://schemas.microsoft.com/office/drawing/2014/main" id="{83FFE923-0A53-4331-911F-CC287AA46EDA}"/>
              </a:ext>
            </a:extLst>
          </p:cNvPr>
          <p:cNvSpPr/>
          <p:nvPr/>
        </p:nvSpPr>
        <p:spPr>
          <a:xfrm>
            <a:off x="6153706" y="4298272"/>
            <a:ext cx="1020932" cy="27816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直線コネクタ 6">
            <a:extLst>
              <a:ext uri="{FF2B5EF4-FFF2-40B4-BE49-F238E27FC236}">
                <a16:creationId xmlns:a16="http://schemas.microsoft.com/office/drawing/2014/main" id="{A3395DA9-C2FF-4E79-B2B5-DB4E209ABE05}"/>
              </a:ext>
            </a:extLst>
          </p:cNvPr>
          <p:cNvCxnSpPr/>
          <p:nvPr/>
        </p:nvCxnSpPr>
        <p:spPr>
          <a:xfrm flipV="1">
            <a:off x="4057095" y="5166804"/>
            <a:ext cx="1171853" cy="230819"/>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05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blinds(horizontal)">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blinds(horizontal)">
                                      <p:cBhvr>
                                        <p:cTn id="17" dur="500"/>
                                        <p:tgtEl>
                                          <p:spTgt spid="3">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blinds(horizontal)">
                                      <p:cBhvr>
                                        <p:cTn id="42" dur="500"/>
                                        <p:tgtEl>
                                          <p:spTgt spid="3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linds(horizontal)">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linds(horizontal)">
                                      <p:cBhvr>
                                        <p:cTn id="50" dur="500"/>
                                        <p:tgtEl>
                                          <p:spTgt spid="40"/>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blinds(horizontal)">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grpId="1" nodeType="clickEffect">
                                  <p:stCondLst>
                                    <p:cond delay="0"/>
                                  </p:stCondLst>
                                  <p:childTnLst>
                                    <p:animEffect transition="out" filter="blinds(horizontal)">
                                      <p:cBhvr>
                                        <p:cTn id="57" dur="500"/>
                                        <p:tgtEl>
                                          <p:spTgt spid="39"/>
                                        </p:tgtEl>
                                      </p:cBhvr>
                                    </p:animEffect>
                                    <p:set>
                                      <p:cBhvr>
                                        <p:cTn id="58" dur="1" fill="hold">
                                          <p:stCondLst>
                                            <p:cond delay="499"/>
                                          </p:stCondLst>
                                        </p:cTn>
                                        <p:tgtEl>
                                          <p:spTgt spid="39"/>
                                        </p:tgtEl>
                                        <p:attrNameLst>
                                          <p:attrName>style.visibility</p:attrName>
                                        </p:attrNameLst>
                                      </p:cBhvr>
                                      <p:to>
                                        <p:strVal val="hidden"/>
                                      </p:to>
                                    </p:set>
                                  </p:childTnLst>
                                </p:cTn>
                              </p:par>
                              <p:par>
                                <p:cTn id="59" presetID="3" presetClass="exit" presetSubtype="10" fill="hold" grpId="1" nodeType="withEffect">
                                  <p:stCondLst>
                                    <p:cond delay="0"/>
                                  </p:stCondLst>
                                  <p:childTnLst>
                                    <p:animEffect transition="out" filter="blinds(horizontal)">
                                      <p:cBhvr>
                                        <p:cTn id="60" dur="500"/>
                                        <p:tgtEl>
                                          <p:spTgt spid="42"/>
                                        </p:tgtEl>
                                      </p:cBhvr>
                                    </p:animEffect>
                                    <p:set>
                                      <p:cBhvr>
                                        <p:cTn id="61" dur="1" fill="hold">
                                          <p:stCondLst>
                                            <p:cond delay="499"/>
                                          </p:stCondLst>
                                        </p:cTn>
                                        <p:tgtEl>
                                          <p:spTgt spid="42"/>
                                        </p:tgtEl>
                                        <p:attrNameLst>
                                          <p:attrName>style.visibility</p:attrName>
                                        </p:attrNameLst>
                                      </p:cBhvr>
                                      <p:to>
                                        <p:strVal val="hidden"/>
                                      </p:to>
                                    </p:set>
                                  </p:childTnLst>
                                </p:cTn>
                              </p:par>
                              <p:par>
                                <p:cTn id="62" presetID="3" presetClass="exit" presetSubtype="10" fill="hold" grpId="1" nodeType="withEffect">
                                  <p:stCondLst>
                                    <p:cond delay="0"/>
                                  </p:stCondLst>
                                  <p:childTnLst>
                                    <p:animEffect transition="out" filter="blinds(horizontal)">
                                      <p:cBhvr>
                                        <p:cTn id="63" dur="500"/>
                                        <p:tgtEl>
                                          <p:spTgt spid="40"/>
                                        </p:tgtEl>
                                      </p:cBhvr>
                                    </p:animEffect>
                                    <p:set>
                                      <p:cBhvr>
                                        <p:cTn id="64" dur="1" fill="hold">
                                          <p:stCondLst>
                                            <p:cond delay="499"/>
                                          </p:stCondLst>
                                        </p:cTn>
                                        <p:tgtEl>
                                          <p:spTgt spid="40"/>
                                        </p:tgtEl>
                                        <p:attrNameLst>
                                          <p:attrName>style.visibility</p:attrName>
                                        </p:attrNameLst>
                                      </p:cBhvr>
                                      <p:to>
                                        <p:strVal val="hidden"/>
                                      </p:to>
                                    </p:set>
                                  </p:childTnLst>
                                </p:cTn>
                              </p:par>
                              <p:par>
                                <p:cTn id="65" presetID="3" presetClass="exit" presetSubtype="10" fill="hold" grpId="1" nodeType="withEffect">
                                  <p:stCondLst>
                                    <p:cond delay="0"/>
                                  </p:stCondLst>
                                  <p:childTnLst>
                                    <p:animEffect transition="out" filter="blinds(horizontal)">
                                      <p:cBhvr>
                                        <p:cTn id="66" dur="500"/>
                                        <p:tgtEl>
                                          <p:spTgt spid="41"/>
                                        </p:tgtEl>
                                      </p:cBhvr>
                                    </p:animEffect>
                                    <p:set>
                                      <p:cBhvr>
                                        <p:cTn id="67" dur="1" fill="hold">
                                          <p:stCondLst>
                                            <p:cond delay="499"/>
                                          </p:stCondLst>
                                        </p:cTn>
                                        <p:tgtEl>
                                          <p:spTgt spid="4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linds(horizontal)">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blinds(horizontal)">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linds(horizontal)">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blinds(horizontal)">
                                      <p:cBhvr>
                                        <p:cTn id="87" dur="500"/>
                                        <p:tgtEl>
                                          <p:spTgt spid="45"/>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blinds(horizontal)">
                                      <p:cBhvr>
                                        <p:cTn id="92" dur="500"/>
                                        <p:tgtEl>
                                          <p:spTgt spid="43"/>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xit" presetSubtype="10" fill="hold" grpId="1" nodeType="clickEffect">
                                  <p:stCondLst>
                                    <p:cond delay="0"/>
                                  </p:stCondLst>
                                  <p:childTnLst>
                                    <p:animEffect transition="out" filter="blinds(horizontal)">
                                      <p:cBhvr>
                                        <p:cTn id="96" dur="500"/>
                                        <p:tgtEl>
                                          <p:spTgt spid="45"/>
                                        </p:tgtEl>
                                      </p:cBhvr>
                                    </p:animEffect>
                                    <p:set>
                                      <p:cBhvr>
                                        <p:cTn id="97" dur="1" fill="hold">
                                          <p:stCondLst>
                                            <p:cond delay="499"/>
                                          </p:stCondLst>
                                        </p:cTn>
                                        <p:tgtEl>
                                          <p:spTgt spid="45"/>
                                        </p:tgtEl>
                                        <p:attrNameLst>
                                          <p:attrName>style.visibility</p:attrName>
                                        </p:attrNameLst>
                                      </p:cBhvr>
                                      <p:to>
                                        <p:strVal val="hidden"/>
                                      </p:to>
                                    </p:set>
                                  </p:childTnLst>
                                </p:cTn>
                              </p:par>
                              <p:par>
                                <p:cTn id="98" presetID="3" presetClass="exit" presetSubtype="10" fill="hold" grpId="1" nodeType="withEffect">
                                  <p:stCondLst>
                                    <p:cond delay="0"/>
                                  </p:stCondLst>
                                  <p:childTnLst>
                                    <p:animEffect transition="out" filter="blinds(horizontal)">
                                      <p:cBhvr>
                                        <p:cTn id="99" dur="500"/>
                                        <p:tgtEl>
                                          <p:spTgt spid="43"/>
                                        </p:tgtEl>
                                      </p:cBhvr>
                                    </p:animEffect>
                                    <p:set>
                                      <p:cBhvr>
                                        <p:cTn id="100" dur="1" fill="hold">
                                          <p:stCondLst>
                                            <p:cond delay="499"/>
                                          </p:stCondLst>
                                        </p:cTn>
                                        <p:tgtEl>
                                          <p:spTgt spid="4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blinds(horizontal)">
                                      <p:cBhvr>
                                        <p:cTn id="105" dur="500"/>
                                        <p:tgtEl>
                                          <p:spTgt spid="46"/>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blinds(horizontal)">
                                      <p:cBhvr>
                                        <p:cTn id="110" dur="500"/>
                                        <p:tgtEl>
                                          <p:spTgt spid="44"/>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xit" presetSubtype="10" fill="hold" grpId="1" nodeType="clickEffect">
                                  <p:stCondLst>
                                    <p:cond delay="0"/>
                                  </p:stCondLst>
                                  <p:childTnLst>
                                    <p:animEffect transition="out" filter="blinds(horizontal)">
                                      <p:cBhvr>
                                        <p:cTn id="114" dur="500"/>
                                        <p:tgtEl>
                                          <p:spTgt spid="46"/>
                                        </p:tgtEl>
                                      </p:cBhvr>
                                    </p:animEffect>
                                    <p:set>
                                      <p:cBhvr>
                                        <p:cTn id="115" dur="1" fill="hold">
                                          <p:stCondLst>
                                            <p:cond delay="499"/>
                                          </p:stCondLst>
                                        </p:cTn>
                                        <p:tgtEl>
                                          <p:spTgt spid="46"/>
                                        </p:tgtEl>
                                        <p:attrNameLst>
                                          <p:attrName>style.visibility</p:attrName>
                                        </p:attrNameLst>
                                      </p:cBhvr>
                                      <p:to>
                                        <p:strVal val="hidden"/>
                                      </p:to>
                                    </p:set>
                                  </p:childTnLst>
                                </p:cTn>
                              </p:par>
                              <p:par>
                                <p:cTn id="116" presetID="3" presetClass="exit" presetSubtype="10" fill="hold" grpId="1" nodeType="withEffect">
                                  <p:stCondLst>
                                    <p:cond delay="0"/>
                                  </p:stCondLst>
                                  <p:childTnLst>
                                    <p:animEffect transition="out" filter="blinds(horizontal)">
                                      <p:cBhvr>
                                        <p:cTn id="117" dur="500"/>
                                        <p:tgtEl>
                                          <p:spTgt spid="44"/>
                                        </p:tgtEl>
                                      </p:cBhvr>
                                    </p:animEffect>
                                    <p:set>
                                      <p:cBhvr>
                                        <p:cTn id="118" dur="1" fill="hold">
                                          <p:stCondLst>
                                            <p:cond delay="499"/>
                                          </p:stCondLst>
                                        </p:cTn>
                                        <p:tgtEl>
                                          <p:spTgt spid="44"/>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blinds(horizontal)">
                                      <p:cBhvr>
                                        <p:cTn id="123" dur="500"/>
                                        <p:tgtEl>
                                          <p:spTgt spid="29"/>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34"/>
                                        </p:tgtEl>
                                        <p:attrNameLst>
                                          <p:attrName>style.visibility</p:attrName>
                                        </p:attrNameLst>
                                      </p:cBhvr>
                                      <p:to>
                                        <p:strVal val="visible"/>
                                      </p:to>
                                    </p:set>
                                    <p:animEffect transition="in" filter="blinds(horizontal)">
                                      <p:cBhvr>
                                        <p:cTn id="128" dur="500"/>
                                        <p:tgtEl>
                                          <p:spTgt spid="34"/>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blinds(horizontal)">
                                      <p:cBhvr>
                                        <p:cTn id="133" dur="500"/>
                                        <p:tgtEl>
                                          <p:spTgt spid="22"/>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30"/>
                                        </p:tgtEl>
                                        <p:attrNameLst>
                                          <p:attrName>style.visibility</p:attrName>
                                        </p:attrNameLst>
                                      </p:cBhvr>
                                      <p:to>
                                        <p:strVal val="visible"/>
                                      </p:to>
                                    </p:set>
                                    <p:animEffect transition="in" filter="blinds(horizontal)">
                                      <p:cBhvr>
                                        <p:cTn id="138" dur="500"/>
                                        <p:tgtEl>
                                          <p:spTgt spid="30"/>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35"/>
                                        </p:tgtEl>
                                        <p:attrNameLst>
                                          <p:attrName>style.visibility</p:attrName>
                                        </p:attrNameLst>
                                      </p:cBhvr>
                                      <p:to>
                                        <p:strVal val="visible"/>
                                      </p:to>
                                    </p:set>
                                    <p:animEffect transition="in" filter="blinds(horizontal)">
                                      <p:cBhvr>
                                        <p:cTn id="143" dur="500"/>
                                        <p:tgtEl>
                                          <p:spTgt spid="35"/>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nodeType="clickEffect">
                                  <p:stCondLst>
                                    <p:cond delay="0"/>
                                  </p:stCondLst>
                                  <p:childTnLst>
                                    <p:set>
                                      <p:cBhvr>
                                        <p:cTn id="147" dur="1" fill="hold">
                                          <p:stCondLst>
                                            <p:cond delay="0"/>
                                          </p:stCondLst>
                                        </p:cTn>
                                        <p:tgtEl>
                                          <p:spTgt spid="7"/>
                                        </p:tgtEl>
                                        <p:attrNameLst>
                                          <p:attrName>style.visibility</p:attrName>
                                        </p:attrNameLst>
                                      </p:cBhvr>
                                      <p:to>
                                        <p:strVal val="visible"/>
                                      </p:to>
                                    </p:set>
                                    <p:animEffect transition="in" filter="blinds(horizontal)">
                                      <p:cBhvr>
                                        <p:cTn id="148" dur="500"/>
                                        <p:tgtEl>
                                          <p:spTgt spid="7"/>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23"/>
                                        </p:tgtEl>
                                        <p:attrNameLst>
                                          <p:attrName>style.visibility</p:attrName>
                                        </p:attrNameLst>
                                      </p:cBhvr>
                                      <p:to>
                                        <p:strVal val="visible"/>
                                      </p:to>
                                    </p:set>
                                    <p:animEffect transition="in" filter="blinds(horizontal)">
                                      <p:cBhvr>
                                        <p:cTn id="153" dur="500"/>
                                        <p:tgtEl>
                                          <p:spTgt spid="23"/>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31"/>
                                        </p:tgtEl>
                                        <p:attrNameLst>
                                          <p:attrName>style.visibility</p:attrName>
                                        </p:attrNameLst>
                                      </p:cBhvr>
                                      <p:to>
                                        <p:strVal val="visible"/>
                                      </p:to>
                                    </p:set>
                                    <p:animEffect transition="in" filter="blinds(horizontal)">
                                      <p:cBhvr>
                                        <p:cTn id="158" dur="500"/>
                                        <p:tgtEl>
                                          <p:spTgt spid="31"/>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36"/>
                                        </p:tgtEl>
                                        <p:attrNameLst>
                                          <p:attrName>style.visibility</p:attrName>
                                        </p:attrNameLst>
                                      </p:cBhvr>
                                      <p:to>
                                        <p:strVal val="visible"/>
                                      </p:to>
                                    </p:set>
                                    <p:animEffect transition="in" filter="blinds(horizontal)">
                                      <p:cBhvr>
                                        <p:cTn id="163" dur="500"/>
                                        <p:tgtEl>
                                          <p:spTgt spid="36"/>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24"/>
                                        </p:tgtEl>
                                        <p:attrNameLst>
                                          <p:attrName>style.visibility</p:attrName>
                                        </p:attrNameLst>
                                      </p:cBhvr>
                                      <p:to>
                                        <p:strVal val="visible"/>
                                      </p:to>
                                    </p:set>
                                    <p:animEffect transition="in" filter="blinds(horizontal)">
                                      <p:cBhvr>
                                        <p:cTn id="168" dur="500"/>
                                        <p:tgtEl>
                                          <p:spTgt spid="24"/>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blinds(horizontal)">
                                      <p:cBhvr>
                                        <p:cTn id="173" dur="500"/>
                                        <p:tgtEl>
                                          <p:spTgt spid="32"/>
                                        </p:tgtEl>
                                      </p:cBhvr>
                                    </p:animEffect>
                                  </p:childTnLst>
                                </p:cTn>
                              </p:par>
                            </p:childTnLst>
                          </p:cTn>
                        </p:par>
                      </p:childTnLst>
                    </p:cTn>
                  </p:par>
                  <p:par>
                    <p:cTn id="174" fill="hold">
                      <p:stCondLst>
                        <p:cond delay="indefinite"/>
                      </p:stCondLst>
                      <p:childTnLst>
                        <p:par>
                          <p:cTn id="175" fill="hold">
                            <p:stCondLst>
                              <p:cond delay="0"/>
                            </p:stCondLst>
                            <p:childTnLst>
                              <p:par>
                                <p:cTn id="176" presetID="3" presetClass="entr" presetSubtype="10" fill="hold" grpId="0" nodeType="clickEffect">
                                  <p:stCondLst>
                                    <p:cond delay="0"/>
                                  </p:stCondLst>
                                  <p:childTnLst>
                                    <p:set>
                                      <p:cBhvr>
                                        <p:cTn id="177" dur="1" fill="hold">
                                          <p:stCondLst>
                                            <p:cond delay="0"/>
                                          </p:stCondLst>
                                        </p:cTn>
                                        <p:tgtEl>
                                          <p:spTgt spid="37"/>
                                        </p:tgtEl>
                                        <p:attrNameLst>
                                          <p:attrName>style.visibility</p:attrName>
                                        </p:attrNameLst>
                                      </p:cBhvr>
                                      <p:to>
                                        <p:strVal val="visible"/>
                                      </p:to>
                                    </p:set>
                                    <p:animEffect transition="in" filter="blinds(horizontal)">
                                      <p:cBhvr>
                                        <p:cTn id="178" dur="500"/>
                                        <p:tgtEl>
                                          <p:spTgt spid="37"/>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25"/>
                                        </p:tgtEl>
                                        <p:attrNameLst>
                                          <p:attrName>style.visibility</p:attrName>
                                        </p:attrNameLst>
                                      </p:cBhvr>
                                      <p:to>
                                        <p:strVal val="visible"/>
                                      </p:to>
                                    </p:set>
                                    <p:animEffect transition="in" filter="blinds(horizontal)">
                                      <p:cBhvr>
                                        <p:cTn id="18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1" grpId="0"/>
      <p:bldP spid="22" grpId="0"/>
      <p:bldP spid="23" grpId="0"/>
      <p:bldP spid="24" grpId="0"/>
      <p:bldP spid="25" grpId="0"/>
      <p:bldP spid="26" grpId="0" animBg="1"/>
      <p:bldP spid="27" grpId="0"/>
      <p:bldP spid="28" grpId="0" animBg="1"/>
      <p:bldP spid="29" grpId="0" animBg="1"/>
      <p:bldP spid="30" grpId="0" animBg="1"/>
      <p:bldP spid="31" grpId="0" animBg="1"/>
      <p:bldP spid="32" grpId="0" animBg="1"/>
      <p:bldP spid="33" grpId="0"/>
      <p:bldP spid="34" grpId="0"/>
      <p:bldP spid="35" grpId="0"/>
      <p:bldP spid="36" grpId="0"/>
      <p:bldP spid="37" grpId="0"/>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Exercise 5B</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Pearson Core Pure Year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Page 108-109</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86A299E7-6B8F-4FCF-A666-EF0C8EC60FF9}"/>
              </a:ext>
            </a:extLst>
          </p:cNvPr>
          <p:cNvSpPr txBox="1"/>
          <p:nvPr/>
        </p:nvSpPr>
        <p:spPr>
          <a:xfrm>
            <a:off x="1403648" y="2662363"/>
            <a:ext cx="4752528"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Complete before the lesson Q1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In Class: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Calibri"/>
                <a:ea typeface="+mn-ea"/>
                <a:cs typeface="+mn-cs"/>
              </a:rPr>
              <a:t>Green</a:t>
            </a:r>
            <a:r>
              <a:rPr kumimoji="0" lang="en-US" sz="2400" b="0" i="0" u="none" strike="noStrike" kern="1200" cap="none" spc="0" normalizeH="0" baseline="0" noProof="0" dirty="0">
                <a:ln>
                  <a:noFill/>
                </a:ln>
                <a:solidFill>
                  <a:prstClr val="black"/>
                </a:solidFill>
                <a:effectLst/>
                <a:uLnTx/>
                <a:uFillTx/>
                <a:latin typeface="Calibri"/>
                <a:ea typeface="+mn-ea"/>
                <a:cs typeface="+mn-cs"/>
              </a:rPr>
              <a:t>		Q2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79646"/>
                </a:solidFill>
                <a:effectLst/>
                <a:uLnTx/>
                <a:uFillTx/>
                <a:latin typeface="Calibri"/>
                <a:ea typeface="+mn-ea"/>
                <a:cs typeface="+mn-cs"/>
              </a:rPr>
              <a:t>Amber</a:t>
            </a:r>
            <a:r>
              <a:rPr kumimoji="0" lang="en-US" sz="2400" b="0" i="0" u="none" strike="noStrike" kern="1200" cap="none" spc="0" normalizeH="0" baseline="0" noProof="0" dirty="0">
                <a:ln>
                  <a:noFill/>
                </a:ln>
                <a:solidFill>
                  <a:prstClr val="black"/>
                </a:solidFill>
                <a:effectLst/>
                <a:uLnTx/>
                <a:uFillTx/>
                <a:latin typeface="Calibri"/>
                <a:ea typeface="+mn-ea"/>
                <a:cs typeface="+mn-cs"/>
              </a:rPr>
              <a:t> 		Q3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a:ea typeface="+mn-ea"/>
                <a:cs typeface="+mn-cs"/>
              </a:rPr>
              <a:t>Red</a:t>
            </a:r>
            <a:r>
              <a:rPr kumimoji="0" lang="en-US" sz="2400" b="0" i="0" u="none" strike="noStrike" kern="1200" cap="none" spc="0" normalizeH="0" baseline="0" noProof="0" dirty="0">
                <a:ln>
                  <a:noFill/>
                </a:ln>
                <a:solidFill>
                  <a:prstClr val="black"/>
                </a:solidFill>
                <a:effectLst/>
                <a:uLnTx/>
                <a:uFillTx/>
                <a:latin typeface="Calibri"/>
                <a:ea typeface="+mn-ea"/>
                <a:cs typeface="+mn-cs"/>
              </a:rPr>
              <a:t>		Q4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5368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0"/>
                <a:ext cx="3500252" cy="4717473"/>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In Core Pure 2 we do not plot any points for a polar curve that give a negative value of </a:t>
                </a:r>
                <a14:m>
                  <m:oMath xmlns:m="http://schemas.openxmlformats.org/officeDocument/2006/math">
                    <m:r>
                      <a:rPr lang="en-US" sz="1400" i="1" dirty="0" smtClean="0">
                        <a:latin typeface="Cambria Math" panose="02040503050406030204" pitchFamily="18" charset="0"/>
                      </a:rPr>
                      <m:t>𝑟</m:t>
                    </m:r>
                  </m:oMath>
                </a14:m>
                <a:r>
                  <a:rPr lang="en-US" sz="1400" dirty="0">
                    <a:latin typeface="Comic Sans MS" panose="030F0702030302020204" pitchFamily="66" charset="0"/>
                  </a:rPr>
                  <a:t>.</a:t>
                </a: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If you think about it, if you get a negative value for </a:t>
                </a:r>
                <a14:m>
                  <m:oMath xmlns:m="http://schemas.openxmlformats.org/officeDocument/2006/math">
                    <m:r>
                      <a:rPr lang="en-US" sz="1400" i="1" dirty="0" smtClean="0">
                        <a:latin typeface="Cambria Math" panose="02040503050406030204" pitchFamily="18" charset="0"/>
                        <a:sym typeface="Wingdings" panose="05000000000000000000" pitchFamily="2" charset="2"/>
                      </a:rPr>
                      <m:t>𝑟</m:t>
                    </m:r>
                  </m:oMath>
                </a14:m>
                <a:r>
                  <a:rPr lang="en-US" sz="1400" dirty="0">
                    <a:latin typeface="Comic Sans MS" panose="030F0702030302020204" pitchFamily="66" charset="0"/>
                    <a:sym typeface="Wingdings" panose="05000000000000000000" pitchFamily="2" charset="2"/>
                  </a:rPr>
                  <a:t>, the logical way to deal with it would be to plot it in the opposite direction</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However, changing the direction would mean that the angle used to calculate the value is now different, so the pair of values cannot go together</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Hence, for Core Pure 2, we ignore situations where </a:t>
                </a:r>
                <a14:m>
                  <m:oMath xmlns:m="http://schemas.openxmlformats.org/officeDocument/2006/math">
                    <m:r>
                      <a:rPr lang="en-US" sz="1400" i="1" dirty="0" smtClean="0">
                        <a:latin typeface="Cambria Math" panose="02040503050406030204" pitchFamily="18" charset="0"/>
                        <a:sym typeface="Wingdings" panose="05000000000000000000" pitchFamily="2" charset="2"/>
                      </a:rPr>
                      <m:t>𝑟</m:t>
                    </m:r>
                    <m:r>
                      <a:rPr lang="en-US" sz="1400" i="1" dirty="0" smtClean="0">
                        <a:latin typeface="Cambria Math" panose="02040503050406030204" pitchFamily="18" charset="0"/>
                        <a:sym typeface="Wingdings" panose="05000000000000000000" pitchFamily="2" charset="2"/>
                      </a:rPr>
                      <m:t>&lt;0</m:t>
                    </m:r>
                  </m:oMath>
                </a14:m>
                <a:endParaRPr lang="en-GB"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0"/>
                <a:ext cx="3500252" cy="4717473"/>
              </a:xfrm>
              <a:blipFill>
                <a:blip r:embed="rId2"/>
                <a:stretch>
                  <a:fillRect l="-348" t="-1164" r="-2091"/>
                </a:stretch>
              </a:blipFill>
            </p:spPr>
            <p:txBody>
              <a:bodyPr/>
              <a:lstStyle/>
              <a:p>
                <a:r>
                  <a:rPr lang="en-GB">
                    <a:noFill/>
                  </a:rPr>
                  <a:t> </a:t>
                </a:r>
              </a:p>
            </p:txBody>
          </p:sp>
        </mc:Fallback>
      </mc:AlternateContent>
      <p:sp>
        <p:nvSpPr>
          <p:cNvPr id="7" name="タイトル 1">
            <a:extLst>
              <a:ext uri="{FF2B5EF4-FFF2-40B4-BE49-F238E27FC236}">
                <a16:creationId xmlns:a16="http://schemas.microsoft.com/office/drawing/2014/main" id="{E65AA223-BDB8-40A9-B8A8-8F66CD530E1B}"/>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8" name="テキスト ボックス 7">
            <a:extLst>
              <a:ext uri="{FF2B5EF4-FFF2-40B4-BE49-F238E27FC236}">
                <a16:creationId xmlns:a16="http://schemas.microsoft.com/office/drawing/2014/main" id="{6D04D09D-738F-4879-A8DD-A4401213B264}"/>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198248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1"/>
                <a:ext cx="3500252" cy="3948343"/>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In Core Pure 2 we do not plot any points for a polar curve that give a negative value of </a:t>
                </a:r>
                <a14:m>
                  <m:oMath xmlns:m="http://schemas.openxmlformats.org/officeDocument/2006/math">
                    <m:r>
                      <a:rPr lang="en-US" sz="1400" i="1" dirty="0" smtClean="0">
                        <a:latin typeface="Cambria Math" panose="02040503050406030204" pitchFamily="18" charset="0"/>
                      </a:rPr>
                      <m:t>𝑟</m:t>
                    </m:r>
                  </m:oMath>
                </a14:m>
                <a:r>
                  <a:rPr lang="en-US" sz="1400" dirty="0">
                    <a:latin typeface="Comic Sans MS" panose="030F0702030302020204" pitchFamily="66" charset="0"/>
                  </a:rPr>
                  <a:t>.</a:t>
                </a: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You will need to learn some basic shapes (at the end of this section I will show you a lot of examples!)</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You will also need to think about how to go about plotting these graphs</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Lets start with some basic shapes…</a:t>
                </a:r>
                <a:endParaRPr lang="en-GB"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1"/>
                <a:ext cx="3500252" cy="3948343"/>
              </a:xfrm>
              <a:blipFill>
                <a:blip r:embed="rId2"/>
                <a:stretch>
                  <a:fillRect l="-348" t="-1391" r="-2091"/>
                </a:stretch>
              </a:blipFill>
            </p:spPr>
            <p:txBody>
              <a:bodyPr/>
              <a:lstStyle/>
              <a:p>
                <a:r>
                  <a:rPr lang="en-GB">
                    <a:noFill/>
                  </a:rPr>
                  <a:t> </a:t>
                </a:r>
              </a:p>
            </p:txBody>
          </p:sp>
        </mc:Fallback>
      </mc:AlternateContent>
      <p:sp>
        <p:nvSpPr>
          <p:cNvPr id="7" name="タイトル 1">
            <a:extLst>
              <a:ext uri="{FF2B5EF4-FFF2-40B4-BE49-F238E27FC236}">
                <a16:creationId xmlns:a16="http://schemas.microsoft.com/office/drawing/2014/main" id="{F5EE202A-8DE1-4A52-9862-42CDDBDD15F6}"/>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8" name="テキスト ボックス 7">
            <a:extLst>
              <a:ext uri="{FF2B5EF4-FFF2-40B4-BE49-F238E27FC236}">
                <a16:creationId xmlns:a16="http://schemas.microsoft.com/office/drawing/2014/main" id="{296985C3-B679-47F1-89FD-37F3432C7A09}"/>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350403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0"/>
                <a:ext cx="3500252" cy="3042821"/>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The Polar equation:</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Is a circle, </a:t>
                </a:r>
                <a:r>
                  <a:rPr lang="en-US" sz="1400" dirty="0" err="1">
                    <a:latin typeface="Comic Sans MS" panose="030F0702030302020204" pitchFamily="66" charset="0"/>
                  </a:rPr>
                  <a:t>centre</a:t>
                </a:r>
                <a:r>
                  <a:rPr lang="en-US" sz="1400" dirty="0">
                    <a:latin typeface="Comic Sans MS" panose="030F0702030302020204" pitchFamily="66" charset="0"/>
                  </a:rPr>
                  <a:t> O and radius </a:t>
                </a:r>
                <a14:m>
                  <m:oMath xmlns:m="http://schemas.openxmlformats.org/officeDocument/2006/math">
                    <m:r>
                      <a:rPr lang="en-US" sz="1400" i="1" dirty="0" smtClean="0">
                        <a:latin typeface="Cambria Math" panose="02040503050406030204" pitchFamily="18" charset="0"/>
                      </a:rPr>
                      <m:t>𝑎</m:t>
                    </m:r>
                  </m:oMath>
                </a14:m>
                <a:r>
                  <a:rPr lang="en-US" sz="1400" dirty="0">
                    <a:latin typeface="Comic Sans MS" panose="030F0702030302020204" pitchFamily="66" charset="0"/>
                  </a:rPr>
                  <a:t>.</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 The expression above is just saying that the distance from the origin is ‘</a:t>
                </a:r>
                <a14:m>
                  <m:oMath xmlns:m="http://schemas.openxmlformats.org/officeDocument/2006/math">
                    <m:r>
                      <a:rPr lang="en-US" sz="1400" i="1" dirty="0" smtClean="0">
                        <a:latin typeface="Cambria Math" panose="02040503050406030204" pitchFamily="18" charset="0"/>
                        <a:sym typeface="Wingdings" panose="05000000000000000000" pitchFamily="2" charset="2"/>
                      </a:rPr>
                      <m:t>𝑎</m:t>
                    </m:r>
                  </m:oMath>
                </a14:m>
                <a:r>
                  <a:rPr lang="en-US" sz="1400" dirty="0">
                    <a:latin typeface="Comic Sans MS" panose="030F0702030302020204" pitchFamily="66" charset="0"/>
                    <a:sym typeface="Wingdings" panose="05000000000000000000" pitchFamily="2" charset="2"/>
                  </a:rPr>
                  <a:t>’, regardless of the angle</a:t>
                </a:r>
                <a:endParaRPr lang="en-GB"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0"/>
                <a:ext cx="3500252" cy="3042821"/>
              </a:xfrm>
              <a:blipFill>
                <a:blip r:embed="rId2"/>
                <a:stretch>
                  <a:fillRect t="-1804" r="-19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32857" y="2666010"/>
                <a:ext cx="72013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𝑟</m:t>
                      </m:r>
                      <m:r>
                        <a:rPr lang="en-US" sz="1600" b="0" i="1" smtClean="0">
                          <a:latin typeface="Cambria Math"/>
                        </a:rPr>
                        <m:t>=</m:t>
                      </m:r>
                      <m:r>
                        <a:rPr lang="en-US" sz="1600" b="0" i="1" smtClean="0">
                          <a:latin typeface="Cambria Math"/>
                        </a:rPr>
                        <m:t>𝑎</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632857" y="2666010"/>
                <a:ext cx="720133" cy="338554"/>
              </a:xfrm>
              <a:prstGeom prst="rect">
                <a:avLst/>
              </a:prstGeom>
              <a:blipFill>
                <a:blip r:embed="rId3"/>
                <a:stretch>
                  <a:fillRect/>
                </a:stretch>
              </a:blipFill>
            </p:spPr>
            <p:txBody>
              <a:bodyPr/>
              <a:lstStyle/>
              <a:p>
                <a:r>
                  <a:rPr lang="en-GB">
                    <a:noFill/>
                  </a:rPr>
                  <a:t> </a:t>
                </a:r>
              </a:p>
            </p:txBody>
          </p:sp>
        </mc:Fallback>
      </mc:AlternateContent>
      <p:cxnSp>
        <p:nvCxnSpPr>
          <p:cNvPr id="8" name="Straight Arrow Connector 7"/>
          <p:cNvCxnSpPr/>
          <p:nvPr/>
        </p:nvCxnSpPr>
        <p:spPr>
          <a:xfrm flipV="1">
            <a:off x="6477000" y="1447800"/>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V="1">
            <a:off x="6515100" y="1485900"/>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a:spLocks noChangeAspect="1"/>
          </p:cNvSpPr>
          <p:nvPr/>
        </p:nvSpPr>
        <p:spPr>
          <a:xfrm>
            <a:off x="5638800" y="1905000"/>
            <a:ext cx="1676400" cy="1676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7315200" y="2667000"/>
            <a:ext cx="290464"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a</a:t>
            </a:r>
            <a:endParaRPr lang="en-GB" sz="1600" dirty="0">
              <a:solidFill>
                <a:srgbClr val="FF0000"/>
              </a:solidFill>
              <a:latin typeface="Comic Sans MS" panose="030F0702030302020204" pitchFamily="66" charset="0"/>
            </a:endParaRPr>
          </a:p>
        </p:txBody>
      </p:sp>
      <p:sp>
        <p:nvSpPr>
          <p:cNvPr id="17" name="TextBox 16"/>
          <p:cNvSpPr txBox="1"/>
          <p:nvPr/>
        </p:nvSpPr>
        <p:spPr>
          <a:xfrm>
            <a:off x="5334000" y="2667000"/>
            <a:ext cx="290464"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a</a:t>
            </a:r>
            <a:endParaRPr lang="en-GB" sz="1600" dirty="0">
              <a:solidFill>
                <a:srgbClr val="FF0000"/>
              </a:solidFill>
              <a:latin typeface="Comic Sans MS" panose="030F0702030302020204" pitchFamily="66" charset="0"/>
            </a:endParaRPr>
          </a:p>
        </p:txBody>
      </p:sp>
      <p:sp>
        <p:nvSpPr>
          <p:cNvPr id="18" name="TextBox 17"/>
          <p:cNvSpPr txBox="1"/>
          <p:nvPr/>
        </p:nvSpPr>
        <p:spPr>
          <a:xfrm>
            <a:off x="6400800" y="3505200"/>
            <a:ext cx="290464"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a</a:t>
            </a:r>
            <a:endParaRPr lang="en-GB" sz="1600" dirty="0">
              <a:solidFill>
                <a:srgbClr val="FF0000"/>
              </a:solidFill>
              <a:latin typeface="Comic Sans MS" panose="030F0702030302020204" pitchFamily="66" charset="0"/>
            </a:endParaRPr>
          </a:p>
        </p:txBody>
      </p:sp>
      <p:sp>
        <p:nvSpPr>
          <p:cNvPr id="19" name="TextBox 18"/>
          <p:cNvSpPr txBox="1"/>
          <p:nvPr/>
        </p:nvSpPr>
        <p:spPr>
          <a:xfrm>
            <a:off x="6400800" y="1600200"/>
            <a:ext cx="290464"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a</a:t>
            </a:r>
            <a:endParaRPr lang="en-GB" sz="1600" dirty="0">
              <a:solidFill>
                <a:srgbClr val="FF0000"/>
              </a:solidFill>
              <a:latin typeface="Comic Sans MS" panose="030F0702030302020204" pitchFamily="66" charset="0"/>
            </a:endParaRPr>
          </a:p>
        </p:txBody>
      </p:sp>
      <p:sp>
        <p:nvSpPr>
          <p:cNvPr id="20" name="タイトル 1">
            <a:extLst>
              <a:ext uri="{FF2B5EF4-FFF2-40B4-BE49-F238E27FC236}">
                <a16:creationId xmlns:a16="http://schemas.microsoft.com/office/drawing/2014/main" id="{C92F675C-30B6-4CA0-98E0-6CBC818BC9DA}"/>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21" name="テキスト ボックス 20">
            <a:extLst>
              <a:ext uri="{FF2B5EF4-FFF2-40B4-BE49-F238E27FC236}">
                <a16:creationId xmlns:a16="http://schemas.microsoft.com/office/drawing/2014/main" id="{D0EDF650-341D-4754-89E6-D8E01A5EDE58}"/>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198535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5"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0"/>
                <a:ext cx="3500252" cy="4072631"/>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The Polar equation:</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Is a </a:t>
                </a:r>
                <a:r>
                  <a:rPr lang="en-US" sz="1400" u="sng" dirty="0">
                    <a:latin typeface="Comic Sans MS" panose="030F0702030302020204" pitchFamily="66" charset="0"/>
                  </a:rPr>
                  <a:t>half-line</a:t>
                </a:r>
                <a:r>
                  <a:rPr lang="en-US" sz="1400" dirty="0">
                    <a:latin typeface="Comic Sans MS" panose="030F0702030302020204" pitchFamily="66" charset="0"/>
                  </a:rPr>
                  <a:t> starting at O, making an angle of </a:t>
                </a:r>
                <a14:m>
                  <m:oMath xmlns:m="http://schemas.openxmlformats.org/officeDocument/2006/math">
                    <m:r>
                      <a:rPr lang="el-GR" sz="1400" i="1" dirty="0" smtClean="0">
                        <a:latin typeface="Cambria Math" panose="02040503050406030204" pitchFamily="18" charset="0"/>
                      </a:rPr>
                      <m:t>𝜃</m:t>
                    </m:r>
                  </m:oMath>
                </a14:m>
                <a:r>
                  <a:rPr lang="en-US" sz="1400" dirty="0">
                    <a:latin typeface="Comic Sans MS" panose="030F0702030302020204" pitchFamily="66" charset="0"/>
                  </a:rPr>
                  <a:t> with the original.</a:t>
                </a: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Only half of the straight line will have the correct angle, which is why we cannot extend it to a full line</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Sometime the other half of the line is drawn on (as a dotted part)</a:t>
                </a:r>
                <a:endParaRPr lang="en-GB"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0"/>
                <a:ext cx="3500252" cy="4072631"/>
              </a:xfrm>
              <a:blipFill>
                <a:blip r:embed="rId2"/>
                <a:stretch>
                  <a:fillRect t="-1347" r="-19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32857" y="2737031"/>
                <a:ext cx="73930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rPr>
                        <m:t>=</m:t>
                      </m:r>
                      <m:r>
                        <a:rPr lang="en-US" sz="1600" b="0" i="1" smtClean="0">
                          <a:latin typeface="Cambria Math"/>
                        </a:rPr>
                        <m:t>𝑎</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632857" y="2737031"/>
                <a:ext cx="739305" cy="338554"/>
              </a:xfrm>
              <a:prstGeom prst="rect">
                <a:avLst/>
              </a:prstGeom>
              <a:blipFill>
                <a:blip r:embed="rId3"/>
                <a:stretch>
                  <a:fillRect/>
                </a:stretch>
              </a:blipFill>
            </p:spPr>
            <p:txBody>
              <a:bodyPr/>
              <a:lstStyle/>
              <a:p>
                <a:r>
                  <a:rPr lang="en-GB">
                    <a:noFill/>
                  </a:rPr>
                  <a:t> </a:t>
                </a:r>
              </a:p>
            </p:txBody>
          </p:sp>
        </mc:Fallback>
      </mc:AlternateContent>
      <p:cxnSp>
        <p:nvCxnSpPr>
          <p:cNvPr id="8" name="Straight Arrow Connector 7"/>
          <p:cNvCxnSpPr/>
          <p:nvPr/>
        </p:nvCxnSpPr>
        <p:spPr>
          <a:xfrm flipV="1">
            <a:off x="6477000" y="1447800"/>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477000" y="2286000"/>
            <a:ext cx="290464"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a</a:t>
            </a:r>
            <a:endParaRPr lang="en-GB" sz="1600" dirty="0">
              <a:solidFill>
                <a:srgbClr val="FF0000"/>
              </a:solidFill>
              <a:latin typeface="Comic Sans MS" panose="030F0702030302020204" pitchFamily="66" charset="0"/>
            </a:endParaRPr>
          </a:p>
        </p:txBody>
      </p:sp>
      <p:cxnSp>
        <p:nvCxnSpPr>
          <p:cNvPr id="9" name="Straight Connector 8"/>
          <p:cNvCxnSpPr/>
          <p:nvPr/>
        </p:nvCxnSpPr>
        <p:spPr>
          <a:xfrm>
            <a:off x="5486400" y="1676400"/>
            <a:ext cx="990600" cy="1066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Arc 9"/>
          <p:cNvSpPr/>
          <p:nvPr/>
        </p:nvSpPr>
        <p:spPr>
          <a:xfrm>
            <a:off x="5867400" y="2514600"/>
            <a:ext cx="914400" cy="914400"/>
          </a:xfrm>
          <a:prstGeom prst="arc">
            <a:avLst>
              <a:gd name="adj1" fmla="val 15767304"/>
              <a:gd name="adj2" fmla="val 19821039"/>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4" name="Straight Arrow Connector 13"/>
          <p:cNvCxnSpPr/>
          <p:nvPr/>
        </p:nvCxnSpPr>
        <p:spPr>
          <a:xfrm rot="5400000" flipV="1">
            <a:off x="6515100" y="1485900"/>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77000" y="2743200"/>
            <a:ext cx="990600" cy="10668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タイトル 1">
            <a:extLst>
              <a:ext uri="{FF2B5EF4-FFF2-40B4-BE49-F238E27FC236}">
                <a16:creationId xmlns:a16="http://schemas.microsoft.com/office/drawing/2014/main" id="{45D78D1B-5679-4A76-81E2-CB025D93A54E}"/>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17" name="テキスト ボックス 16">
            <a:extLst>
              <a:ext uri="{FF2B5EF4-FFF2-40B4-BE49-F238E27FC236}">
                <a16:creationId xmlns:a16="http://schemas.microsoft.com/office/drawing/2014/main" id="{8BC1503D-086D-4043-87F6-9575A32D1BAA}"/>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276968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par>
                                <p:cTn id="26" presetID="3" presetClass="entr" presetSubtype="1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linds(horizontal)">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blinds(horizontal)">
                                      <p:cBhvr>
                                        <p:cTn id="41" dur="500"/>
                                        <p:tgtEl>
                                          <p:spTgt spid="3">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linds(horizontal)">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0"/>
                <a:ext cx="3500252" cy="3815179"/>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The Polar equation:</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Is a </a:t>
                </a:r>
                <a:r>
                  <a:rPr lang="en-GB" sz="1400" dirty="0">
                    <a:latin typeface="Comic Sans MS" panose="030F0702030302020204" pitchFamily="66" charset="0"/>
                  </a:rPr>
                  <a:t>spiral starting at O</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This is where Polar lines start to get a bit more complicated!</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Imagine working out some points – choose values of </a:t>
                </a:r>
                <a14:m>
                  <m:oMath xmlns:m="http://schemas.openxmlformats.org/officeDocument/2006/math">
                    <m:r>
                      <a:rPr lang="el-GR" sz="1400" i="1" dirty="0" smtClean="0">
                        <a:latin typeface="Cambria Math" panose="02040503050406030204" pitchFamily="18" charset="0"/>
                        <a:sym typeface="Wingdings" panose="05000000000000000000" pitchFamily="2" charset="2"/>
                      </a:rPr>
                      <m:t>𝜃</m:t>
                    </m:r>
                  </m:oMath>
                </a14:m>
                <a:r>
                  <a:rPr lang="en-GB" sz="1400" dirty="0">
                    <a:latin typeface="Comic Sans MS" panose="030F0702030302020204" pitchFamily="66" charset="0"/>
                    <a:sym typeface="Wingdings" panose="05000000000000000000" pitchFamily="2" charset="2"/>
                  </a:rPr>
                  <a:t> that are on the axes</a:t>
                </a:r>
                <a:endParaRPr lang="en-GB"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0"/>
                <a:ext cx="3500252" cy="3815179"/>
              </a:xfrm>
              <a:blipFill>
                <a:blip r:embed="rId2"/>
                <a:stretch>
                  <a:fillRect t="-1440" r="-19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32857" y="2754787"/>
                <a:ext cx="83657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𝑟</m:t>
                      </m:r>
                      <m:r>
                        <a:rPr lang="en-US" sz="1600" b="0" i="1" smtClean="0">
                          <a:latin typeface="Cambria Math"/>
                        </a:rPr>
                        <m:t>=</m:t>
                      </m:r>
                      <m:r>
                        <a:rPr lang="en-US" sz="1600" b="0" i="1" smtClean="0">
                          <a:latin typeface="Cambria Math"/>
                        </a:rPr>
                        <m:t>𝑎</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632857" y="2754787"/>
                <a:ext cx="836576" cy="338554"/>
              </a:xfrm>
              <a:prstGeom prst="rect">
                <a:avLst/>
              </a:prstGeom>
              <a:blipFill>
                <a:blip r:embed="rId3"/>
                <a:stretch>
                  <a:fillRect/>
                </a:stretch>
              </a:blipFill>
            </p:spPr>
            <p:txBody>
              <a:bodyPr/>
              <a:lstStyle/>
              <a:p>
                <a:r>
                  <a:rPr lang="en-GB">
                    <a:noFill/>
                  </a:rPr>
                  <a:t> </a:t>
                </a:r>
              </a:p>
            </p:txBody>
          </p:sp>
        </mc:Fallback>
      </mc:AlternateContent>
      <p:sp>
        <p:nvSpPr>
          <p:cNvPr id="12" name="AutoShape 4"/>
          <p:cNvSpPr>
            <a:spLocks noChangeAspect="1" noChangeArrowheads="1" noTextEdit="1"/>
          </p:cNvSpPr>
          <p:nvPr/>
        </p:nvSpPr>
        <p:spPr bwMode="auto">
          <a:xfrm>
            <a:off x="381000" y="5181600"/>
            <a:ext cx="33512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Line 6"/>
          <p:cNvSpPr>
            <a:spLocks noChangeShapeType="1"/>
          </p:cNvSpPr>
          <p:nvPr/>
        </p:nvSpPr>
        <p:spPr bwMode="auto">
          <a:xfrm>
            <a:off x="939800" y="5175250"/>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7"/>
          <p:cNvSpPr>
            <a:spLocks noChangeShapeType="1"/>
          </p:cNvSpPr>
          <p:nvPr/>
        </p:nvSpPr>
        <p:spPr bwMode="auto">
          <a:xfrm>
            <a:off x="1498600" y="5175250"/>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8"/>
          <p:cNvSpPr>
            <a:spLocks noChangeShapeType="1"/>
          </p:cNvSpPr>
          <p:nvPr/>
        </p:nvSpPr>
        <p:spPr bwMode="auto">
          <a:xfrm>
            <a:off x="2057400" y="5175250"/>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9"/>
          <p:cNvSpPr>
            <a:spLocks noChangeShapeType="1"/>
          </p:cNvSpPr>
          <p:nvPr/>
        </p:nvSpPr>
        <p:spPr bwMode="auto">
          <a:xfrm>
            <a:off x="2616200" y="5175250"/>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0"/>
          <p:cNvSpPr>
            <a:spLocks noChangeShapeType="1"/>
          </p:cNvSpPr>
          <p:nvPr/>
        </p:nvSpPr>
        <p:spPr bwMode="auto">
          <a:xfrm>
            <a:off x="3175000" y="5175250"/>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1"/>
          <p:cNvSpPr>
            <a:spLocks noChangeShapeType="1"/>
          </p:cNvSpPr>
          <p:nvPr/>
        </p:nvSpPr>
        <p:spPr bwMode="auto">
          <a:xfrm>
            <a:off x="374650" y="5551488"/>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2"/>
          <p:cNvSpPr>
            <a:spLocks noChangeShapeType="1"/>
          </p:cNvSpPr>
          <p:nvPr/>
        </p:nvSpPr>
        <p:spPr bwMode="auto">
          <a:xfrm>
            <a:off x="381000" y="5175250"/>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3"/>
          <p:cNvSpPr>
            <a:spLocks noChangeShapeType="1"/>
          </p:cNvSpPr>
          <p:nvPr/>
        </p:nvSpPr>
        <p:spPr bwMode="auto">
          <a:xfrm>
            <a:off x="3756859" y="5172282"/>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4"/>
          <p:cNvSpPr>
            <a:spLocks noChangeShapeType="1"/>
          </p:cNvSpPr>
          <p:nvPr/>
        </p:nvSpPr>
        <p:spPr bwMode="auto">
          <a:xfrm>
            <a:off x="374650" y="5181600"/>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5"/>
          <p:cNvSpPr>
            <a:spLocks noChangeShapeType="1"/>
          </p:cNvSpPr>
          <p:nvPr/>
        </p:nvSpPr>
        <p:spPr bwMode="auto">
          <a:xfrm>
            <a:off x="374650" y="5922963"/>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Rectangle 16"/>
          <p:cNvSpPr>
            <a:spLocks noChangeArrowheads="1"/>
          </p:cNvSpPr>
          <p:nvPr/>
        </p:nvSpPr>
        <p:spPr bwMode="auto">
          <a:xfrm>
            <a:off x="606425" y="5233988"/>
            <a:ext cx="1090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dirty="0">
                <a:ln>
                  <a:noFill/>
                </a:ln>
                <a:solidFill>
                  <a:srgbClr val="000000"/>
                </a:solidFill>
                <a:effectLst/>
                <a:latin typeface="Comic Sans MS" pitchFamily="66" charset="0"/>
                <a:cs typeface="Arial" pitchFamily="34" charset="0"/>
              </a:rPr>
              <a:t>θ</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1" name="Rectangle 28"/>
          <p:cNvSpPr>
            <a:spLocks noChangeArrowheads="1"/>
          </p:cNvSpPr>
          <p:nvPr/>
        </p:nvSpPr>
        <p:spPr bwMode="auto">
          <a:xfrm>
            <a:off x="617538" y="5603875"/>
            <a:ext cx="1809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itchFamily="66" charset="0"/>
                <a:cs typeface="Arial" pitchFamily="34" charset="0"/>
              </a:rPr>
              <a:t>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45" name="TextBox 1044"/>
          <p:cNvSpPr txBox="1"/>
          <p:nvPr/>
        </p:nvSpPr>
        <p:spPr>
          <a:xfrm>
            <a:off x="990600" y="5181600"/>
            <a:ext cx="457200"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54" name="TextBox 53"/>
          <p:cNvSpPr txBox="1"/>
          <p:nvPr/>
        </p:nvSpPr>
        <p:spPr>
          <a:xfrm>
            <a:off x="1524000" y="5181600"/>
            <a:ext cx="533400" cy="307777"/>
          </a:xfrm>
          <a:prstGeom prst="rect">
            <a:avLst/>
          </a:prstGeom>
          <a:noFill/>
        </p:spPr>
        <p:txBody>
          <a:bodyPr wrap="square" rtlCol="0">
            <a:spAutoFit/>
          </a:bodyPr>
          <a:lstStyle/>
          <a:p>
            <a:pPr algn="ct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55" name="TextBox 54"/>
          <p:cNvSpPr txBox="1"/>
          <p:nvPr/>
        </p:nvSpPr>
        <p:spPr>
          <a:xfrm>
            <a:off x="2590800" y="5181600"/>
            <a:ext cx="609600" cy="307777"/>
          </a:xfrm>
          <a:prstGeom prst="rect">
            <a:avLst/>
          </a:prstGeom>
          <a:noFill/>
        </p:spPr>
        <p:txBody>
          <a:bodyPr wrap="square" rtlCol="0">
            <a:spAutoFit/>
          </a:bodyPr>
          <a:lstStyle/>
          <a:p>
            <a:pPr algn="ctr"/>
            <a:r>
              <a:rPr lang="en-GB" sz="1400" baseline="30000" dirty="0">
                <a:latin typeface="Comic Sans MS" panose="030F0702030302020204" pitchFamily="66" charset="0"/>
              </a:rPr>
              <a:t>3</a:t>
            </a: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57" name="TextBox 56"/>
          <p:cNvSpPr txBox="1"/>
          <p:nvPr/>
        </p:nvSpPr>
        <p:spPr>
          <a:xfrm>
            <a:off x="2057400" y="5181600"/>
            <a:ext cx="533400"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58" name="TextBox 57"/>
          <p:cNvSpPr txBox="1"/>
          <p:nvPr/>
        </p:nvSpPr>
        <p:spPr>
          <a:xfrm>
            <a:off x="3200400" y="5181600"/>
            <a:ext cx="533400"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59" name="TextBox 58"/>
          <p:cNvSpPr txBox="1"/>
          <p:nvPr/>
        </p:nvSpPr>
        <p:spPr>
          <a:xfrm>
            <a:off x="990600" y="5562600"/>
            <a:ext cx="4572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61" name="TextBox 60"/>
          <p:cNvSpPr txBox="1"/>
          <p:nvPr/>
        </p:nvSpPr>
        <p:spPr>
          <a:xfrm>
            <a:off x="1524000" y="5562600"/>
            <a:ext cx="533400" cy="307777"/>
          </a:xfrm>
          <a:prstGeom prst="rect">
            <a:avLst/>
          </a:prstGeom>
          <a:noFill/>
        </p:spPr>
        <p:txBody>
          <a:bodyPr wrap="square" rtlCol="0">
            <a:spAutoFit/>
          </a:bodyPr>
          <a:lstStyle/>
          <a:p>
            <a:pPr algn="ctr"/>
            <a:r>
              <a:rPr lang="en-GB" sz="1400" baseline="30000" dirty="0">
                <a:solidFill>
                  <a:srgbClr val="FF0000"/>
                </a:solidFill>
                <a:latin typeface="Comic Sans MS" panose="030F0702030302020204" pitchFamily="66" charset="0"/>
              </a:rPr>
              <a:t>a</a:t>
            </a:r>
            <a:r>
              <a:rPr lang="el-GR" sz="1400" baseline="30000" dirty="0">
                <a:solidFill>
                  <a:srgbClr val="FF0000"/>
                </a:solidFill>
                <a:latin typeface="Comic Sans MS" panose="030F0702030302020204" pitchFamily="66" charset="0"/>
              </a:rPr>
              <a:t>π</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2</a:t>
            </a:r>
          </a:p>
        </p:txBody>
      </p:sp>
      <p:sp>
        <p:nvSpPr>
          <p:cNvPr id="62" name="TextBox 61"/>
          <p:cNvSpPr txBox="1"/>
          <p:nvPr/>
        </p:nvSpPr>
        <p:spPr>
          <a:xfrm>
            <a:off x="2590800" y="5562600"/>
            <a:ext cx="609600" cy="307777"/>
          </a:xfrm>
          <a:prstGeom prst="rect">
            <a:avLst/>
          </a:prstGeom>
          <a:noFill/>
        </p:spPr>
        <p:txBody>
          <a:bodyPr wrap="square" rtlCol="0">
            <a:spAutoFit/>
          </a:bodyPr>
          <a:lstStyle/>
          <a:p>
            <a:pPr algn="ctr"/>
            <a:r>
              <a:rPr lang="en-GB" sz="1400" baseline="30000" dirty="0">
                <a:solidFill>
                  <a:srgbClr val="FF0000"/>
                </a:solidFill>
                <a:latin typeface="Comic Sans MS" panose="030F0702030302020204" pitchFamily="66" charset="0"/>
              </a:rPr>
              <a:t>3a</a:t>
            </a:r>
            <a:r>
              <a:rPr lang="el-GR" sz="1400" baseline="30000" dirty="0">
                <a:solidFill>
                  <a:srgbClr val="FF0000"/>
                </a:solidFill>
                <a:latin typeface="Comic Sans MS" panose="030F0702030302020204" pitchFamily="66" charset="0"/>
              </a:rPr>
              <a:t>π</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2</a:t>
            </a:r>
          </a:p>
        </p:txBody>
      </p:sp>
      <p:sp>
        <p:nvSpPr>
          <p:cNvPr id="63" name="TextBox 62"/>
          <p:cNvSpPr txBox="1"/>
          <p:nvPr/>
        </p:nvSpPr>
        <p:spPr>
          <a:xfrm>
            <a:off x="2057400" y="5562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a:t>
            </a:r>
            <a:r>
              <a:rPr lang="el-GR" sz="1400" dirty="0">
                <a:solidFill>
                  <a:srgbClr val="FF0000"/>
                </a:solidFill>
                <a:latin typeface="Comic Sans MS" panose="030F0702030302020204" pitchFamily="66" charset="0"/>
              </a:rPr>
              <a:t>π</a:t>
            </a:r>
            <a:endParaRPr lang="en-GB" sz="1400" dirty="0">
              <a:solidFill>
                <a:srgbClr val="FF0000"/>
              </a:solidFill>
              <a:latin typeface="Comic Sans MS" panose="030F0702030302020204" pitchFamily="66" charset="0"/>
            </a:endParaRPr>
          </a:p>
        </p:txBody>
      </p:sp>
      <p:sp>
        <p:nvSpPr>
          <p:cNvPr id="64" name="TextBox 63"/>
          <p:cNvSpPr txBox="1"/>
          <p:nvPr/>
        </p:nvSpPr>
        <p:spPr>
          <a:xfrm>
            <a:off x="3200400" y="5562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2a</a:t>
            </a:r>
            <a:r>
              <a:rPr lang="el-GR" sz="1400" dirty="0">
                <a:solidFill>
                  <a:srgbClr val="FF0000"/>
                </a:solidFill>
                <a:latin typeface="Comic Sans MS" panose="030F0702030302020204" pitchFamily="66" charset="0"/>
              </a:rPr>
              <a:t>π</a:t>
            </a:r>
            <a:endParaRPr lang="en-GB" sz="1400" dirty="0">
              <a:solidFill>
                <a:srgbClr val="FF0000"/>
              </a:solidFill>
              <a:latin typeface="Comic Sans MS" panose="030F0702030302020204" pitchFamily="66" charset="0"/>
            </a:endParaRPr>
          </a:p>
        </p:txBody>
      </p:sp>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86" t="14373" r="3460" b="7073"/>
          <a:stretch/>
        </p:blipFill>
        <p:spPr bwMode="auto">
          <a:xfrm>
            <a:off x="4051533" y="1752600"/>
            <a:ext cx="4778739"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416549" y="2667000"/>
            <a:ext cx="490839" cy="307777"/>
          </a:xfrm>
          <a:prstGeom prst="rect">
            <a:avLst/>
          </a:prstGeom>
          <a:noFill/>
        </p:spPr>
        <p:txBody>
          <a:bodyPr wrap="none" rtlCol="0">
            <a:spAutoFit/>
          </a:bodyPr>
          <a:lstStyle/>
          <a:p>
            <a:pPr algn="ctr"/>
            <a:r>
              <a:rPr lang="en-GB" sz="1400" b="1" baseline="30000" dirty="0">
                <a:solidFill>
                  <a:srgbClr val="FF0000"/>
                </a:solidFill>
                <a:latin typeface="Comic Sans MS" panose="030F0702030302020204" pitchFamily="66" charset="0"/>
              </a:rPr>
              <a:t>a</a:t>
            </a:r>
            <a:r>
              <a:rPr lang="el-GR" sz="1400" b="1" baseline="30000" dirty="0">
                <a:solidFill>
                  <a:srgbClr val="FF0000"/>
                </a:solidFill>
                <a:latin typeface="Comic Sans MS" panose="030F0702030302020204" pitchFamily="66" charset="0"/>
              </a:rPr>
              <a:t>π</a:t>
            </a:r>
            <a:r>
              <a:rPr lang="en-GB" sz="1400" b="1" dirty="0">
                <a:solidFill>
                  <a:srgbClr val="FF0000"/>
                </a:solidFill>
                <a:latin typeface="Comic Sans MS" panose="030F0702030302020204" pitchFamily="66" charset="0"/>
              </a:rPr>
              <a:t>/</a:t>
            </a:r>
            <a:r>
              <a:rPr lang="en-GB" sz="1400" b="1" baseline="-25000" dirty="0">
                <a:solidFill>
                  <a:srgbClr val="FF0000"/>
                </a:solidFill>
                <a:latin typeface="Comic Sans MS" panose="030F0702030302020204" pitchFamily="66" charset="0"/>
              </a:rPr>
              <a:t>2</a:t>
            </a:r>
          </a:p>
        </p:txBody>
      </p:sp>
      <p:sp>
        <p:nvSpPr>
          <p:cNvPr id="51" name="TextBox 50"/>
          <p:cNvSpPr txBox="1"/>
          <p:nvPr/>
        </p:nvSpPr>
        <p:spPr>
          <a:xfrm>
            <a:off x="5077066" y="3124200"/>
            <a:ext cx="365806"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a</a:t>
            </a:r>
            <a:r>
              <a:rPr lang="el-GR" sz="1200" b="1" dirty="0">
                <a:solidFill>
                  <a:srgbClr val="FF0000"/>
                </a:solidFill>
                <a:latin typeface="Comic Sans MS" panose="030F0702030302020204" pitchFamily="66" charset="0"/>
              </a:rPr>
              <a:t>π</a:t>
            </a:r>
            <a:endParaRPr lang="en-GB" sz="1200" b="1" dirty="0">
              <a:solidFill>
                <a:srgbClr val="FF0000"/>
              </a:solidFill>
              <a:latin typeface="Comic Sans MS" panose="030F0702030302020204" pitchFamily="66" charset="0"/>
            </a:endParaRPr>
          </a:p>
        </p:txBody>
      </p:sp>
      <p:sp>
        <p:nvSpPr>
          <p:cNvPr id="52" name="TextBox 51"/>
          <p:cNvSpPr txBox="1"/>
          <p:nvPr/>
        </p:nvSpPr>
        <p:spPr>
          <a:xfrm>
            <a:off x="6414030" y="4663044"/>
            <a:ext cx="505267" cy="276999"/>
          </a:xfrm>
          <a:prstGeom prst="rect">
            <a:avLst/>
          </a:prstGeom>
          <a:noFill/>
        </p:spPr>
        <p:txBody>
          <a:bodyPr wrap="none" rtlCol="0">
            <a:spAutoFit/>
          </a:bodyPr>
          <a:lstStyle/>
          <a:p>
            <a:pPr algn="ctr"/>
            <a:r>
              <a:rPr lang="en-GB" sz="1200" b="1" baseline="30000" dirty="0">
                <a:solidFill>
                  <a:srgbClr val="FF0000"/>
                </a:solidFill>
                <a:latin typeface="Comic Sans MS" panose="030F0702030302020204" pitchFamily="66" charset="0"/>
              </a:rPr>
              <a:t>3a</a:t>
            </a:r>
            <a:r>
              <a:rPr lang="el-GR" sz="1200" b="1" baseline="30000" dirty="0">
                <a:solidFill>
                  <a:srgbClr val="FF0000"/>
                </a:solidFill>
                <a:latin typeface="Comic Sans MS" panose="030F0702030302020204" pitchFamily="66" charset="0"/>
              </a:rPr>
              <a:t>π</a:t>
            </a:r>
            <a:r>
              <a:rPr lang="en-GB" sz="1200" b="1" dirty="0">
                <a:solidFill>
                  <a:srgbClr val="FF0000"/>
                </a:solidFill>
                <a:latin typeface="Comic Sans MS" panose="030F0702030302020204" pitchFamily="66" charset="0"/>
              </a:rPr>
              <a:t>/</a:t>
            </a:r>
            <a:r>
              <a:rPr lang="en-GB" sz="1200" b="1" baseline="-25000" dirty="0">
                <a:solidFill>
                  <a:srgbClr val="FF0000"/>
                </a:solidFill>
                <a:latin typeface="Comic Sans MS" panose="030F0702030302020204" pitchFamily="66" charset="0"/>
              </a:rPr>
              <a:t>2</a:t>
            </a:r>
          </a:p>
        </p:txBody>
      </p:sp>
      <p:sp>
        <p:nvSpPr>
          <p:cNvPr id="53" name="TextBox 52"/>
          <p:cNvSpPr txBox="1"/>
          <p:nvPr/>
        </p:nvSpPr>
        <p:spPr>
          <a:xfrm>
            <a:off x="8277466" y="3124200"/>
            <a:ext cx="460382"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2a</a:t>
            </a:r>
            <a:r>
              <a:rPr lang="el-GR" sz="1200" b="1" dirty="0">
                <a:solidFill>
                  <a:srgbClr val="FF0000"/>
                </a:solidFill>
                <a:latin typeface="Comic Sans MS" panose="030F0702030302020204" pitchFamily="66" charset="0"/>
              </a:rPr>
              <a:t>π</a:t>
            </a:r>
            <a:endParaRPr lang="en-GB" sz="1200" b="1" dirty="0">
              <a:solidFill>
                <a:srgbClr val="FF0000"/>
              </a:solidFill>
              <a:latin typeface="Comic Sans MS" panose="030F0702030302020204" pitchFamily="66" charset="0"/>
            </a:endParaRPr>
          </a:p>
        </p:txBody>
      </p:sp>
      <p:sp>
        <p:nvSpPr>
          <p:cNvPr id="56" name="TextBox 55"/>
          <p:cNvSpPr txBox="1"/>
          <p:nvPr/>
        </p:nvSpPr>
        <p:spPr>
          <a:xfrm>
            <a:off x="6372466" y="3429000"/>
            <a:ext cx="293670" cy="307777"/>
          </a:xfrm>
          <a:prstGeom prst="rect">
            <a:avLst/>
          </a:prstGeom>
          <a:noFill/>
        </p:spPr>
        <p:txBody>
          <a:bodyPr wrap="none" rtlCol="0">
            <a:spAutoFit/>
          </a:bodyPr>
          <a:lstStyle/>
          <a:p>
            <a:pPr algn="ctr"/>
            <a:r>
              <a:rPr lang="en-US" sz="1400" b="1" dirty="0">
                <a:solidFill>
                  <a:srgbClr val="FF0000"/>
                </a:solidFill>
                <a:latin typeface="Comic Sans MS" panose="030F0702030302020204" pitchFamily="66" charset="0"/>
              </a:rPr>
              <a:t>0</a:t>
            </a:r>
            <a:endParaRPr lang="en-GB" sz="1400" b="1" dirty="0">
              <a:solidFill>
                <a:srgbClr val="FF0000"/>
              </a:solidFill>
              <a:latin typeface="Comic Sans MS" panose="030F0702030302020204" pitchFamily="66" charset="0"/>
            </a:endParaRPr>
          </a:p>
        </p:txBody>
      </p:sp>
      <p:sp>
        <p:nvSpPr>
          <p:cNvPr id="8" name="TextBox 7"/>
          <p:cNvSpPr txBox="1"/>
          <p:nvPr/>
        </p:nvSpPr>
        <p:spPr>
          <a:xfrm>
            <a:off x="3975333" y="5715000"/>
            <a:ext cx="487680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Think about the equation – as the angle we turn through increases, so should the distance from the origin, O!</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0" name="TextBox 59"/>
              <p:cNvSpPr txBox="1"/>
              <p:nvPr/>
            </p:nvSpPr>
            <p:spPr>
              <a:xfrm>
                <a:off x="6032733" y="5410200"/>
                <a:ext cx="86613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1" i="1" smtClean="0">
                          <a:solidFill>
                            <a:srgbClr val="FF0000"/>
                          </a:solidFill>
                          <a:latin typeface="Cambria Math"/>
                          <a:ea typeface="Cambria Math"/>
                        </a:rPr>
                        <m:t>𝒓</m:t>
                      </m:r>
                      <m:r>
                        <a:rPr lang="en-US" sz="1600" b="1" i="1" smtClean="0">
                          <a:solidFill>
                            <a:srgbClr val="FF0000"/>
                          </a:solidFill>
                          <a:latin typeface="Cambria Math"/>
                        </a:rPr>
                        <m:t>=</m:t>
                      </m:r>
                      <m:r>
                        <a:rPr lang="en-US" sz="1600" b="1" i="1" smtClean="0">
                          <a:solidFill>
                            <a:srgbClr val="FF0000"/>
                          </a:solidFill>
                          <a:latin typeface="Cambria Math"/>
                        </a:rPr>
                        <m:t>𝒂</m:t>
                      </m:r>
                      <m:r>
                        <a:rPr lang="en-US" sz="1600" b="1" i="1" smtClean="0">
                          <a:solidFill>
                            <a:srgbClr val="FF0000"/>
                          </a:solidFill>
                          <a:latin typeface="Cambria Math"/>
                          <a:ea typeface="Cambria Math"/>
                        </a:rPr>
                        <m:t>𝜽</m:t>
                      </m:r>
                    </m:oMath>
                  </m:oMathPara>
                </a14:m>
                <a:endParaRPr lang="en-GB" sz="1600" b="1" dirty="0">
                  <a:solidFill>
                    <a:srgbClr val="FF0000"/>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6032733" y="5410200"/>
                <a:ext cx="866135" cy="338554"/>
              </a:xfrm>
              <a:prstGeom prst="rect">
                <a:avLst/>
              </a:prstGeom>
              <a:blipFill>
                <a:blip r:embed="rId5"/>
                <a:stretch>
                  <a:fillRect/>
                </a:stretch>
              </a:blipFill>
            </p:spPr>
            <p:txBody>
              <a:bodyPr/>
              <a:lstStyle/>
              <a:p>
                <a:r>
                  <a:rPr lang="en-GB">
                    <a:noFill/>
                  </a:rPr>
                  <a:t> </a:t>
                </a:r>
              </a:p>
            </p:txBody>
          </p:sp>
        </mc:Fallback>
      </mc:AlternateContent>
      <p:sp>
        <p:nvSpPr>
          <p:cNvPr id="11" name="TextBox 10"/>
          <p:cNvSpPr txBox="1"/>
          <p:nvPr/>
        </p:nvSpPr>
        <p:spPr>
          <a:xfrm>
            <a:off x="8539347" y="3455720"/>
            <a:ext cx="604653" cy="276999"/>
          </a:xfrm>
          <a:prstGeom prst="rect">
            <a:avLst/>
          </a:prstGeom>
          <a:noFill/>
        </p:spPr>
        <p:txBody>
          <a:bodyPr wrap="none" rtlCol="0">
            <a:spAutoFit/>
          </a:bodyPr>
          <a:lstStyle/>
          <a:p>
            <a:r>
              <a:rPr lang="en-US" sz="1200" b="1" dirty="0">
                <a:latin typeface="Comic Sans MS" panose="030F0702030302020204" pitchFamily="66" charset="0"/>
              </a:rPr>
              <a:t>0, 2</a:t>
            </a:r>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65" name="TextBox 64"/>
          <p:cNvSpPr txBox="1"/>
          <p:nvPr/>
        </p:nvSpPr>
        <p:spPr>
          <a:xfrm>
            <a:off x="6257305" y="1339933"/>
            <a:ext cx="321624" cy="461665"/>
          </a:xfrm>
          <a:prstGeom prst="rect">
            <a:avLst/>
          </a:prstGeom>
          <a:noFill/>
        </p:spPr>
        <p:txBody>
          <a:bodyPr wrap="square" rtlCol="0">
            <a:spAutoFit/>
          </a:bodyPr>
          <a:lstStyle/>
          <a:p>
            <a:pPr algn="ct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66" name="TextBox 65"/>
          <p:cNvSpPr txBox="1"/>
          <p:nvPr/>
        </p:nvSpPr>
        <p:spPr>
          <a:xfrm>
            <a:off x="3809010" y="3277589"/>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67" name="TextBox 66"/>
          <p:cNvSpPr txBox="1"/>
          <p:nvPr/>
        </p:nvSpPr>
        <p:spPr>
          <a:xfrm>
            <a:off x="6219699" y="5043055"/>
            <a:ext cx="442357" cy="461665"/>
          </a:xfrm>
          <a:prstGeom prst="rect">
            <a:avLst/>
          </a:prstGeom>
          <a:noFill/>
        </p:spPr>
        <p:txBody>
          <a:bodyPr wrap="square" rtlCol="0">
            <a:spAutoFit/>
          </a:bodyPr>
          <a:lstStyle/>
          <a:p>
            <a:pPr algn="ctr"/>
            <a:r>
              <a:rPr lang="en-US" sz="1200" b="1" u="sng" dirty="0">
                <a:latin typeface="Comic Sans MS" panose="030F0702030302020204" pitchFamily="66" charset="0"/>
              </a:rPr>
              <a:t>3</a:t>
            </a: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cxnSp>
        <p:nvCxnSpPr>
          <p:cNvPr id="15" name="Straight Arrow Connector 14"/>
          <p:cNvCxnSpPr/>
          <p:nvPr/>
        </p:nvCxnSpPr>
        <p:spPr>
          <a:xfrm flipH="1">
            <a:off x="6638307" y="1187532"/>
            <a:ext cx="938150" cy="2850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7980218" y="1211283"/>
            <a:ext cx="801585" cy="1981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042066" y="368135"/>
            <a:ext cx="1633711" cy="830997"/>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It sometimes helps to label the axes with the angles they represent…</a:t>
            </a:r>
            <a:endParaRPr lang="en-GB" sz="1200" dirty="0">
              <a:solidFill>
                <a:srgbClr val="FF0000"/>
              </a:solidFill>
              <a:latin typeface="Comic Sans MS" panose="030F0702030302020204" pitchFamily="66" charset="0"/>
            </a:endParaRPr>
          </a:p>
        </p:txBody>
      </p:sp>
      <p:cxnSp>
        <p:nvCxnSpPr>
          <p:cNvPr id="31" name="Straight Arrow Connector 30"/>
          <p:cNvCxnSpPr/>
          <p:nvPr/>
        </p:nvCxnSpPr>
        <p:spPr>
          <a:xfrm flipV="1">
            <a:off x="6412676" y="2992582"/>
            <a:ext cx="106877" cy="43938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5842660" y="2921330"/>
            <a:ext cx="579912" cy="508661"/>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5450774" y="3428013"/>
            <a:ext cx="957943" cy="81147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6424551" y="3408218"/>
            <a:ext cx="581891" cy="1508166"/>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6422571" y="3406239"/>
            <a:ext cx="1937658" cy="500743"/>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778830" y="3857501"/>
            <a:ext cx="1177638" cy="646331"/>
          </a:xfrm>
          <a:prstGeom prst="rect">
            <a:avLst/>
          </a:prstGeom>
          <a:noFill/>
        </p:spPr>
        <p:txBody>
          <a:bodyPr wrap="square" rtlCol="0">
            <a:spAutoFit/>
          </a:bodyPr>
          <a:lstStyle/>
          <a:p>
            <a:pPr algn="ctr"/>
            <a:r>
              <a:rPr lang="en-US" sz="1200" b="1" dirty="0">
                <a:solidFill>
                  <a:srgbClr val="0000FF"/>
                </a:solidFill>
                <a:latin typeface="Comic Sans MS" panose="030F0702030302020204" pitchFamily="66" charset="0"/>
              </a:rPr>
              <a:t>Bigger angle = bigger distance!</a:t>
            </a:r>
            <a:endParaRPr lang="en-GB" sz="1200" b="1" dirty="0">
              <a:solidFill>
                <a:srgbClr val="0000FF"/>
              </a:solidFill>
              <a:latin typeface="Comic Sans MS" panose="030F0702030302020204" pitchFamily="66" charset="0"/>
            </a:endParaRPr>
          </a:p>
        </p:txBody>
      </p:sp>
      <p:cxnSp>
        <p:nvCxnSpPr>
          <p:cNvPr id="73" name="Straight Arrow Connector 72"/>
          <p:cNvCxnSpPr/>
          <p:nvPr/>
        </p:nvCxnSpPr>
        <p:spPr>
          <a:xfrm flipV="1">
            <a:off x="6429028" y="1776351"/>
            <a:ext cx="0" cy="3276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4168239" y="3408218"/>
            <a:ext cx="4572001"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6336475" y="3336966"/>
            <a:ext cx="152400" cy="152400"/>
            <a:chOff x="4038600" y="1371600"/>
            <a:chExt cx="152400" cy="152400"/>
          </a:xfrm>
        </p:grpSpPr>
        <p:cxnSp>
          <p:nvCxnSpPr>
            <p:cNvPr id="98" name="Straight Connector 97"/>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6346371" y="2836223"/>
            <a:ext cx="152400" cy="152400"/>
            <a:chOff x="4038600" y="1371600"/>
            <a:chExt cx="152400" cy="152400"/>
          </a:xfrm>
        </p:grpSpPr>
        <p:cxnSp>
          <p:nvCxnSpPr>
            <p:cNvPr id="101" name="Straight Connector 100"/>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5287488" y="3333008"/>
            <a:ext cx="152400" cy="152400"/>
            <a:chOff x="4038600" y="1371600"/>
            <a:chExt cx="152400" cy="152400"/>
          </a:xfrm>
        </p:grpSpPr>
        <p:cxnSp>
          <p:nvCxnSpPr>
            <p:cNvPr id="104" name="Straight Connector 103"/>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6342413" y="4851071"/>
            <a:ext cx="152400" cy="152400"/>
            <a:chOff x="4038600" y="1371600"/>
            <a:chExt cx="152400" cy="152400"/>
          </a:xfrm>
        </p:grpSpPr>
        <p:cxnSp>
          <p:nvCxnSpPr>
            <p:cNvPr id="107" name="Straight Connector 106"/>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8466117" y="3340925"/>
            <a:ext cx="152400" cy="152400"/>
            <a:chOff x="4038600" y="1371600"/>
            <a:chExt cx="152400" cy="152400"/>
          </a:xfrm>
        </p:grpSpPr>
        <p:cxnSp>
          <p:nvCxnSpPr>
            <p:cNvPr id="110" name="Straight Connector 109"/>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9" name="タイトル 1">
            <a:extLst>
              <a:ext uri="{FF2B5EF4-FFF2-40B4-BE49-F238E27FC236}">
                <a16:creationId xmlns:a16="http://schemas.microsoft.com/office/drawing/2014/main" id="{66E41E7D-242B-4A86-95D4-23B11EAAF14C}"/>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71" name="テキスト ボックス 70">
            <a:extLst>
              <a:ext uri="{FF2B5EF4-FFF2-40B4-BE49-F238E27FC236}">
                <a16:creationId xmlns:a16="http://schemas.microsoft.com/office/drawing/2014/main" id="{758A3F05-1EB9-4290-9E1C-369D379DBBBE}"/>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171297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nodePh="1">
                                  <p:stCondLst>
                                    <p:cond delay="0"/>
                                  </p:stCondLst>
                                  <p:endCondLst>
                                    <p:cond evt="begin" delay="0">
                                      <p:tn val="25"/>
                                    </p:cond>
                                  </p:end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linds(horizontal)">
                                      <p:cBhvr>
                                        <p:cTn id="45" dur="500"/>
                                        <p:tgtEl>
                                          <p:spTgt spid="21"/>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linds(horizontal)">
                                      <p:cBhvr>
                                        <p:cTn id="48" dur="500"/>
                                        <p:tgtEl>
                                          <p:spTgt spid="22"/>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linds(horizontal)">
                                      <p:cBhvr>
                                        <p:cTn id="51" dur="500"/>
                                        <p:tgtEl>
                                          <p:spTgt spid="23"/>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linds(horizontal)">
                                      <p:cBhvr>
                                        <p:cTn id="54" dur="500"/>
                                        <p:tgtEl>
                                          <p:spTgt spid="24"/>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linds(horizontal)">
                                      <p:cBhvr>
                                        <p:cTn id="57" dur="500"/>
                                        <p:tgtEl>
                                          <p:spTgt spid="25"/>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linds(horizontal)">
                                      <p:cBhvr>
                                        <p:cTn id="60" dur="500"/>
                                        <p:tgtEl>
                                          <p:spTgt spid="26"/>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031"/>
                                        </p:tgtEl>
                                        <p:attrNameLst>
                                          <p:attrName>style.visibility</p:attrName>
                                        </p:attrNameLst>
                                      </p:cBhvr>
                                      <p:to>
                                        <p:strVal val="visible"/>
                                      </p:to>
                                    </p:set>
                                    <p:animEffect transition="in" filter="blinds(horizontal)">
                                      <p:cBhvr>
                                        <p:cTn id="63" dur="500"/>
                                        <p:tgtEl>
                                          <p:spTgt spid="1031"/>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045"/>
                                        </p:tgtEl>
                                        <p:attrNameLst>
                                          <p:attrName>style.visibility</p:attrName>
                                        </p:attrNameLst>
                                      </p:cBhvr>
                                      <p:to>
                                        <p:strVal val="visible"/>
                                      </p:to>
                                    </p:set>
                                    <p:animEffect transition="in" filter="blinds(horizontal)">
                                      <p:cBhvr>
                                        <p:cTn id="66" dur="500"/>
                                        <p:tgtEl>
                                          <p:spTgt spid="1045"/>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blinds(horizontal)">
                                      <p:cBhvr>
                                        <p:cTn id="69" dur="500"/>
                                        <p:tgtEl>
                                          <p:spTgt spid="54"/>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blinds(horizontal)">
                                      <p:cBhvr>
                                        <p:cTn id="72" dur="500"/>
                                        <p:tgtEl>
                                          <p:spTgt spid="55"/>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blinds(horizontal)">
                                      <p:cBhvr>
                                        <p:cTn id="75" dur="500"/>
                                        <p:tgtEl>
                                          <p:spTgt spid="57"/>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blinds(horizontal)">
                                      <p:cBhvr>
                                        <p:cTn id="78" dur="500"/>
                                        <p:tgtEl>
                                          <p:spTgt spid="58"/>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blinds(horizontal)">
                                      <p:cBhvr>
                                        <p:cTn id="83" dur="500"/>
                                        <p:tgtEl>
                                          <p:spTgt spid="59"/>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61"/>
                                        </p:tgtEl>
                                        <p:attrNameLst>
                                          <p:attrName>style.visibility</p:attrName>
                                        </p:attrNameLst>
                                      </p:cBhvr>
                                      <p:to>
                                        <p:strVal val="visible"/>
                                      </p:to>
                                    </p:set>
                                    <p:animEffect transition="in" filter="blinds(horizontal)">
                                      <p:cBhvr>
                                        <p:cTn id="88" dur="500"/>
                                        <p:tgtEl>
                                          <p:spTgt spid="61"/>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63"/>
                                        </p:tgtEl>
                                        <p:attrNameLst>
                                          <p:attrName>style.visibility</p:attrName>
                                        </p:attrNameLst>
                                      </p:cBhvr>
                                      <p:to>
                                        <p:strVal val="visible"/>
                                      </p:to>
                                    </p:set>
                                    <p:animEffect transition="in" filter="blinds(horizontal)">
                                      <p:cBhvr>
                                        <p:cTn id="93" dur="500"/>
                                        <p:tgtEl>
                                          <p:spTgt spid="63"/>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blinds(horizontal)">
                                      <p:cBhvr>
                                        <p:cTn id="98" dur="500"/>
                                        <p:tgtEl>
                                          <p:spTgt spid="62"/>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blinds(horizontal)">
                                      <p:cBhvr>
                                        <p:cTn id="103" dur="500"/>
                                        <p:tgtEl>
                                          <p:spTgt spid="64"/>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5" fill="hold" nodeType="click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blinds(vertical)">
                                      <p:cBhvr>
                                        <p:cTn id="108" dur="500"/>
                                        <p:tgtEl>
                                          <p:spTgt spid="82"/>
                                        </p:tgtEl>
                                      </p:cBhvr>
                                    </p:animEffect>
                                  </p:childTnLst>
                                </p:cTn>
                              </p:par>
                              <p:par>
                                <p:cTn id="109" presetID="3" presetClass="entr" presetSubtype="10" fill="hold" nodeType="with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blinds(horizontal)">
                                      <p:cBhvr>
                                        <p:cTn id="111" dur="500"/>
                                        <p:tgtEl>
                                          <p:spTgt spid="73"/>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blinds(horizontal)">
                                      <p:cBhvr>
                                        <p:cTn id="114" dur="500"/>
                                        <p:tgtEl>
                                          <p:spTgt spid="11"/>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65"/>
                                        </p:tgtEl>
                                        <p:attrNameLst>
                                          <p:attrName>style.visibility</p:attrName>
                                        </p:attrNameLst>
                                      </p:cBhvr>
                                      <p:to>
                                        <p:strVal val="visible"/>
                                      </p:to>
                                    </p:set>
                                    <p:animEffect transition="in" filter="blinds(horizontal)">
                                      <p:cBhvr>
                                        <p:cTn id="117" dur="500"/>
                                        <p:tgtEl>
                                          <p:spTgt spid="65"/>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blinds(horizontal)">
                                      <p:cBhvr>
                                        <p:cTn id="120" dur="500"/>
                                        <p:tgtEl>
                                          <p:spTgt spid="66"/>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67"/>
                                        </p:tgtEl>
                                        <p:attrNameLst>
                                          <p:attrName>style.visibility</p:attrName>
                                        </p:attrNameLst>
                                      </p:cBhvr>
                                      <p:to>
                                        <p:strVal val="visible"/>
                                      </p:to>
                                    </p:set>
                                    <p:animEffect transition="in" filter="blinds(horizontal)">
                                      <p:cBhvr>
                                        <p:cTn id="123" dur="500"/>
                                        <p:tgtEl>
                                          <p:spTgt spid="67"/>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nodeType="clickEffect">
                                  <p:stCondLst>
                                    <p:cond delay="0"/>
                                  </p:stCondLst>
                                  <p:childTnLst>
                                    <p:set>
                                      <p:cBhvr>
                                        <p:cTn id="127" dur="1" fill="hold">
                                          <p:stCondLst>
                                            <p:cond delay="0"/>
                                          </p:stCondLst>
                                        </p:cTn>
                                        <p:tgtEl>
                                          <p:spTgt spid="15"/>
                                        </p:tgtEl>
                                        <p:attrNameLst>
                                          <p:attrName>style.visibility</p:attrName>
                                        </p:attrNameLst>
                                      </p:cBhvr>
                                      <p:to>
                                        <p:strVal val="visible"/>
                                      </p:to>
                                    </p:set>
                                    <p:animEffect transition="in" filter="blinds(horizontal)">
                                      <p:cBhvr>
                                        <p:cTn id="128" dur="500"/>
                                        <p:tgtEl>
                                          <p:spTgt spid="15"/>
                                        </p:tgtEl>
                                      </p:cBhvr>
                                    </p:animEffect>
                                  </p:childTnLst>
                                </p:cTn>
                              </p:par>
                              <p:par>
                                <p:cTn id="129" presetID="3" presetClass="entr" presetSubtype="10" fill="hold" nodeType="withEffect">
                                  <p:stCondLst>
                                    <p:cond delay="0"/>
                                  </p:stCondLst>
                                  <p:childTnLst>
                                    <p:set>
                                      <p:cBhvr>
                                        <p:cTn id="130" dur="1" fill="hold">
                                          <p:stCondLst>
                                            <p:cond delay="0"/>
                                          </p:stCondLst>
                                        </p:cTn>
                                        <p:tgtEl>
                                          <p:spTgt spid="68"/>
                                        </p:tgtEl>
                                        <p:attrNameLst>
                                          <p:attrName>style.visibility</p:attrName>
                                        </p:attrNameLst>
                                      </p:cBhvr>
                                      <p:to>
                                        <p:strVal val="visible"/>
                                      </p:to>
                                    </p:set>
                                    <p:animEffect transition="in" filter="blinds(horizontal)">
                                      <p:cBhvr>
                                        <p:cTn id="131" dur="500"/>
                                        <p:tgtEl>
                                          <p:spTgt spid="68"/>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28"/>
                                        </p:tgtEl>
                                        <p:attrNameLst>
                                          <p:attrName>style.visibility</p:attrName>
                                        </p:attrNameLst>
                                      </p:cBhvr>
                                      <p:to>
                                        <p:strVal val="visible"/>
                                      </p:to>
                                    </p:set>
                                    <p:animEffect transition="in" filter="blinds(horizontal)">
                                      <p:cBhvr>
                                        <p:cTn id="134" dur="500"/>
                                        <p:tgtEl>
                                          <p:spTgt spid="28"/>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nodeType="clickEffect">
                                  <p:stCondLst>
                                    <p:cond delay="0"/>
                                  </p:stCondLst>
                                  <p:childTnLst>
                                    <p:set>
                                      <p:cBhvr>
                                        <p:cTn id="138" dur="1" fill="hold">
                                          <p:stCondLst>
                                            <p:cond delay="0"/>
                                          </p:stCondLst>
                                        </p:cTn>
                                        <p:tgtEl>
                                          <p:spTgt spid="97"/>
                                        </p:tgtEl>
                                        <p:attrNameLst>
                                          <p:attrName>style.visibility</p:attrName>
                                        </p:attrNameLst>
                                      </p:cBhvr>
                                      <p:to>
                                        <p:strVal val="visible"/>
                                      </p:to>
                                    </p:set>
                                    <p:animEffect transition="in" filter="blinds(horizontal)">
                                      <p:cBhvr>
                                        <p:cTn id="139" dur="500"/>
                                        <p:tgtEl>
                                          <p:spTgt spid="97"/>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56"/>
                                        </p:tgtEl>
                                        <p:attrNameLst>
                                          <p:attrName>style.visibility</p:attrName>
                                        </p:attrNameLst>
                                      </p:cBhvr>
                                      <p:to>
                                        <p:strVal val="visible"/>
                                      </p:to>
                                    </p:set>
                                    <p:animEffect transition="in" filter="blinds(horizontal)">
                                      <p:cBhvr>
                                        <p:cTn id="142" dur="500"/>
                                        <p:tgtEl>
                                          <p:spTgt spid="56"/>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nodeType="click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blinds(horizontal)">
                                      <p:cBhvr>
                                        <p:cTn id="147" dur="500"/>
                                        <p:tgtEl>
                                          <p:spTgt spid="100"/>
                                        </p:tgtEl>
                                      </p:cBhvr>
                                    </p:animEffect>
                                  </p:childTnLst>
                                </p:cTn>
                              </p:par>
                              <p:par>
                                <p:cTn id="148" presetID="3" presetClass="entr" presetSubtype="10" fill="hold" grpId="0" nodeType="withEffect">
                                  <p:stCondLst>
                                    <p:cond delay="0"/>
                                  </p:stCondLst>
                                  <p:childTnLst>
                                    <p:set>
                                      <p:cBhvr>
                                        <p:cTn id="149" dur="1" fill="hold">
                                          <p:stCondLst>
                                            <p:cond delay="0"/>
                                          </p:stCondLst>
                                        </p:cTn>
                                        <p:tgtEl>
                                          <p:spTgt spid="7"/>
                                        </p:tgtEl>
                                        <p:attrNameLst>
                                          <p:attrName>style.visibility</p:attrName>
                                        </p:attrNameLst>
                                      </p:cBhvr>
                                      <p:to>
                                        <p:strVal val="visible"/>
                                      </p:to>
                                    </p:set>
                                    <p:animEffect transition="in" filter="blinds(horizontal)">
                                      <p:cBhvr>
                                        <p:cTn id="150" dur="500"/>
                                        <p:tgtEl>
                                          <p:spTgt spid="7"/>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nodeType="clickEffect">
                                  <p:stCondLst>
                                    <p:cond delay="0"/>
                                  </p:stCondLst>
                                  <p:childTnLst>
                                    <p:set>
                                      <p:cBhvr>
                                        <p:cTn id="154" dur="1" fill="hold">
                                          <p:stCondLst>
                                            <p:cond delay="0"/>
                                          </p:stCondLst>
                                        </p:cTn>
                                        <p:tgtEl>
                                          <p:spTgt spid="103"/>
                                        </p:tgtEl>
                                        <p:attrNameLst>
                                          <p:attrName>style.visibility</p:attrName>
                                        </p:attrNameLst>
                                      </p:cBhvr>
                                      <p:to>
                                        <p:strVal val="visible"/>
                                      </p:to>
                                    </p:set>
                                    <p:animEffect transition="in" filter="blinds(horizontal)">
                                      <p:cBhvr>
                                        <p:cTn id="155" dur="500"/>
                                        <p:tgtEl>
                                          <p:spTgt spid="103"/>
                                        </p:tgtEl>
                                      </p:cBhvr>
                                    </p:animEffect>
                                  </p:childTnLst>
                                </p:cTn>
                              </p:par>
                              <p:par>
                                <p:cTn id="156" presetID="3" presetClass="entr" presetSubtype="10" fill="hold" grpId="0" nodeType="withEffect">
                                  <p:stCondLst>
                                    <p:cond delay="0"/>
                                  </p:stCondLst>
                                  <p:childTnLst>
                                    <p:set>
                                      <p:cBhvr>
                                        <p:cTn id="157" dur="1" fill="hold">
                                          <p:stCondLst>
                                            <p:cond delay="0"/>
                                          </p:stCondLst>
                                        </p:cTn>
                                        <p:tgtEl>
                                          <p:spTgt spid="51"/>
                                        </p:tgtEl>
                                        <p:attrNameLst>
                                          <p:attrName>style.visibility</p:attrName>
                                        </p:attrNameLst>
                                      </p:cBhvr>
                                      <p:to>
                                        <p:strVal val="visible"/>
                                      </p:to>
                                    </p:set>
                                    <p:animEffect transition="in" filter="blinds(horizontal)">
                                      <p:cBhvr>
                                        <p:cTn id="158" dur="500"/>
                                        <p:tgtEl>
                                          <p:spTgt spid="51"/>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nodeType="clickEffect">
                                  <p:stCondLst>
                                    <p:cond delay="0"/>
                                  </p:stCondLst>
                                  <p:childTnLst>
                                    <p:set>
                                      <p:cBhvr>
                                        <p:cTn id="162" dur="1" fill="hold">
                                          <p:stCondLst>
                                            <p:cond delay="0"/>
                                          </p:stCondLst>
                                        </p:cTn>
                                        <p:tgtEl>
                                          <p:spTgt spid="106"/>
                                        </p:tgtEl>
                                        <p:attrNameLst>
                                          <p:attrName>style.visibility</p:attrName>
                                        </p:attrNameLst>
                                      </p:cBhvr>
                                      <p:to>
                                        <p:strVal val="visible"/>
                                      </p:to>
                                    </p:set>
                                    <p:animEffect transition="in" filter="blinds(horizontal)">
                                      <p:cBhvr>
                                        <p:cTn id="163" dur="500"/>
                                        <p:tgtEl>
                                          <p:spTgt spid="106"/>
                                        </p:tgtEl>
                                      </p:cBhvr>
                                    </p:animEffect>
                                  </p:childTnLst>
                                </p:cTn>
                              </p:par>
                              <p:par>
                                <p:cTn id="164" presetID="3" presetClass="entr" presetSubtype="10" fill="hold" grpId="0" nodeType="withEffect">
                                  <p:stCondLst>
                                    <p:cond delay="0"/>
                                  </p:stCondLst>
                                  <p:childTnLst>
                                    <p:set>
                                      <p:cBhvr>
                                        <p:cTn id="165" dur="1" fill="hold">
                                          <p:stCondLst>
                                            <p:cond delay="0"/>
                                          </p:stCondLst>
                                        </p:cTn>
                                        <p:tgtEl>
                                          <p:spTgt spid="52"/>
                                        </p:tgtEl>
                                        <p:attrNameLst>
                                          <p:attrName>style.visibility</p:attrName>
                                        </p:attrNameLst>
                                      </p:cBhvr>
                                      <p:to>
                                        <p:strVal val="visible"/>
                                      </p:to>
                                    </p:set>
                                    <p:animEffect transition="in" filter="blinds(horizontal)">
                                      <p:cBhvr>
                                        <p:cTn id="166" dur="500"/>
                                        <p:tgtEl>
                                          <p:spTgt spid="52"/>
                                        </p:tgtEl>
                                      </p:cBhvr>
                                    </p:animEffect>
                                  </p:childTnLst>
                                </p:cTn>
                              </p:par>
                            </p:childTnLst>
                          </p:cTn>
                        </p:par>
                      </p:childTnLst>
                    </p:cTn>
                  </p:par>
                  <p:par>
                    <p:cTn id="167" fill="hold">
                      <p:stCondLst>
                        <p:cond delay="indefinite"/>
                      </p:stCondLst>
                      <p:childTnLst>
                        <p:par>
                          <p:cTn id="168" fill="hold">
                            <p:stCondLst>
                              <p:cond delay="0"/>
                            </p:stCondLst>
                            <p:childTnLst>
                              <p:par>
                                <p:cTn id="169" presetID="3" presetClass="entr" presetSubtype="10" fill="hold" nodeType="clickEffect">
                                  <p:stCondLst>
                                    <p:cond delay="0"/>
                                  </p:stCondLst>
                                  <p:childTnLst>
                                    <p:set>
                                      <p:cBhvr>
                                        <p:cTn id="170" dur="1" fill="hold">
                                          <p:stCondLst>
                                            <p:cond delay="0"/>
                                          </p:stCondLst>
                                        </p:cTn>
                                        <p:tgtEl>
                                          <p:spTgt spid="109"/>
                                        </p:tgtEl>
                                        <p:attrNameLst>
                                          <p:attrName>style.visibility</p:attrName>
                                        </p:attrNameLst>
                                      </p:cBhvr>
                                      <p:to>
                                        <p:strVal val="visible"/>
                                      </p:to>
                                    </p:set>
                                    <p:animEffect transition="in" filter="blinds(horizontal)">
                                      <p:cBhvr>
                                        <p:cTn id="171" dur="500"/>
                                        <p:tgtEl>
                                          <p:spTgt spid="109"/>
                                        </p:tgtEl>
                                      </p:cBhvr>
                                    </p:animEffect>
                                  </p:childTnLst>
                                </p:cTn>
                              </p:par>
                              <p:par>
                                <p:cTn id="172" presetID="3" presetClass="entr" presetSubtype="10" fill="hold" grpId="0" nodeType="withEffect">
                                  <p:stCondLst>
                                    <p:cond delay="0"/>
                                  </p:stCondLst>
                                  <p:childTnLst>
                                    <p:set>
                                      <p:cBhvr>
                                        <p:cTn id="173" dur="1" fill="hold">
                                          <p:stCondLst>
                                            <p:cond delay="0"/>
                                          </p:stCondLst>
                                        </p:cTn>
                                        <p:tgtEl>
                                          <p:spTgt spid="53"/>
                                        </p:tgtEl>
                                        <p:attrNameLst>
                                          <p:attrName>style.visibility</p:attrName>
                                        </p:attrNameLst>
                                      </p:cBhvr>
                                      <p:to>
                                        <p:strVal val="visible"/>
                                      </p:to>
                                    </p:set>
                                    <p:animEffect transition="in" filter="blinds(horizontal)">
                                      <p:cBhvr>
                                        <p:cTn id="174" dur="500"/>
                                        <p:tgtEl>
                                          <p:spTgt spid="53"/>
                                        </p:tgtEl>
                                      </p:cBhvr>
                                    </p:animEffect>
                                  </p:childTnLst>
                                </p:cTn>
                              </p:par>
                            </p:childTnLst>
                          </p:cTn>
                        </p:par>
                      </p:childTnLst>
                    </p:cTn>
                  </p:par>
                  <p:par>
                    <p:cTn id="175" fill="hold">
                      <p:stCondLst>
                        <p:cond delay="indefinite"/>
                      </p:stCondLst>
                      <p:childTnLst>
                        <p:par>
                          <p:cTn id="176" fill="hold">
                            <p:stCondLst>
                              <p:cond delay="0"/>
                            </p:stCondLst>
                            <p:childTnLst>
                              <p:par>
                                <p:cTn id="177" presetID="3" presetClass="exit" presetSubtype="10" fill="hold" nodeType="clickEffect">
                                  <p:stCondLst>
                                    <p:cond delay="0"/>
                                  </p:stCondLst>
                                  <p:childTnLst>
                                    <p:animEffect transition="out" filter="blinds(horizontal)">
                                      <p:cBhvr>
                                        <p:cTn id="178" dur="500"/>
                                        <p:tgtEl>
                                          <p:spTgt spid="15"/>
                                        </p:tgtEl>
                                      </p:cBhvr>
                                    </p:animEffect>
                                    <p:set>
                                      <p:cBhvr>
                                        <p:cTn id="179" dur="1" fill="hold">
                                          <p:stCondLst>
                                            <p:cond delay="499"/>
                                          </p:stCondLst>
                                        </p:cTn>
                                        <p:tgtEl>
                                          <p:spTgt spid="15"/>
                                        </p:tgtEl>
                                        <p:attrNameLst>
                                          <p:attrName>style.visibility</p:attrName>
                                        </p:attrNameLst>
                                      </p:cBhvr>
                                      <p:to>
                                        <p:strVal val="hidden"/>
                                      </p:to>
                                    </p:set>
                                  </p:childTnLst>
                                </p:cTn>
                              </p:par>
                              <p:par>
                                <p:cTn id="180" presetID="3" presetClass="exit" presetSubtype="10" fill="hold" nodeType="withEffect">
                                  <p:stCondLst>
                                    <p:cond delay="0"/>
                                  </p:stCondLst>
                                  <p:childTnLst>
                                    <p:animEffect transition="out" filter="blinds(horizontal)">
                                      <p:cBhvr>
                                        <p:cTn id="181" dur="500"/>
                                        <p:tgtEl>
                                          <p:spTgt spid="68"/>
                                        </p:tgtEl>
                                      </p:cBhvr>
                                    </p:animEffect>
                                    <p:set>
                                      <p:cBhvr>
                                        <p:cTn id="182" dur="1" fill="hold">
                                          <p:stCondLst>
                                            <p:cond delay="499"/>
                                          </p:stCondLst>
                                        </p:cTn>
                                        <p:tgtEl>
                                          <p:spTgt spid="68"/>
                                        </p:tgtEl>
                                        <p:attrNameLst>
                                          <p:attrName>style.visibility</p:attrName>
                                        </p:attrNameLst>
                                      </p:cBhvr>
                                      <p:to>
                                        <p:strVal val="hidden"/>
                                      </p:to>
                                    </p:set>
                                  </p:childTnLst>
                                </p:cTn>
                              </p:par>
                              <p:par>
                                <p:cTn id="183" presetID="3" presetClass="exit" presetSubtype="10" fill="hold" grpId="1" nodeType="withEffect">
                                  <p:stCondLst>
                                    <p:cond delay="0"/>
                                  </p:stCondLst>
                                  <p:childTnLst>
                                    <p:animEffect transition="out" filter="blinds(horizontal)">
                                      <p:cBhvr>
                                        <p:cTn id="184" dur="500"/>
                                        <p:tgtEl>
                                          <p:spTgt spid="28"/>
                                        </p:tgtEl>
                                      </p:cBhvr>
                                    </p:animEffect>
                                    <p:set>
                                      <p:cBhvr>
                                        <p:cTn id="185" dur="1" fill="hold">
                                          <p:stCondLst>
                                            <p:cond delay="499"/>
                                          </p:stCondLst>
                                        </p:cTn>
                                        <p:tgtEl>
                                          <p:spTgt spid="28"/>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3" presetClass="exit" presetSubtype="10" fill="hold" nodeType="clickEffect">
                                  <p:stCondLst>
                                    <p:cond delay="0"/>
                                  </p:stCondLst>
                                  <p:childTnLst>
                                    <p:animEffect transition="out" filter="blinds(horizontal)">
                                      <p:cBhvr>
                                        <p:cTn id="189" dur="500"/>
                                        <p:tgtEl>
                                          <p:spTgt spid="82"/>
                                        </p:tgtEl>
                                      </p:cBhvr>
                                    </p:animEffect>
                                    <p:set>
                                      <p:cBhvr>
                                        <p:cTn id="190" dur="1" fill="hold">
                                          <p:stCondLst>
                                            <p:cond delay="499"/>
                                          </p:stCondLst>
                                        </p:cTn>
                                        <p:tgtEl>
                                          <p:spTgt spid="82"/>
                                        </p:tgtEl>
                                        <p:attrNameLst>
                                          <p:attrName>style.visibility</p:attrName>
                                        </p:attrNameLst>
                                      </p:cBhvr>
                                      <p:to>
                                        <p:strVal val="hidden"/>
                                      </p:to>
                                    </p:set>
                                  </p:childTnLst>
                                </p:cTn>
                              </p:par>
                              <p:par>
                                <p:cTn id="191" presetID="3" presetClass="exit" presetSubtype="10" fill="hold" nodeType="withEffect">
                                  <p:stCondLst>
                                    <p:cond delay="0"/>
                                  </p:stCondLst>
                                  <p:childTnLst>
                                    <p:animEffect transition="out" filter="blinds(horizontal)">
                                      <p:cBhvr>
                                        <p:cTn id="192" dur="500"/>
                                        <p:tgtEl>
                                          <p:spTgt spid="73"/>
                                        </p:tgtEl>
                                      </p:cBhvr>
                                    </p:animEffect>
                                    <p:set>
                                      <p:cBhvr>
                                        <p:cTn id="193" dur="1" fill="hold">
                                          <p:stCondLst>
                                            <p:cond delay="499"/>
                                          </p:stCondLst>
                                        </p:cTn>
                                        <p:tgtEl>
                                          <p:spTgt spid="73"/>
                                        </p:tgtEl>
                                        <p:attrNameLst>
                                          <p:attrName>style.visibility</p:attrName>
                                        </p:attrNameLst>
                                      </p:cBhvr>
                                      <p:to>
                                        <p:strVal val="hidden"/>
                                      </p:to>
                                    </p:set>
                                  </p:childTnLst>
                                </p:cTn>
                              </p:par>
                              <p:par>
                                <p:cTn id="194" presetID="3" presetClass="exit" presetSubtype="10" fill="hold" nodeType="withEffect">
                                  <p:stCondLst>
                                    <p:cond delay="0"/>
                                  </p:stCondLst>
                                  <p:childTnLst>
                                    <p:animEffect transition="out" filter="blinds(horizontal)">
                                      <p:cBhvr>
                                        <p:cTn id="195" dur="500"/>
                                        <p:tgtEl>
                                          <p:spTgt spid="15"/>
                                        </p:tgtEl>
                                      </p:cBhvr>
                                    </p:animEffect>
                                    <p:set>
                                      <p:cBhvr>
                                        <p:cTn id="196" dur="1" fill="hold">
                                          <p:stCondLst>
                                            <p:cond delay="499"/>
                                          </p:stCondLst>
                                        </p:cTn>
                                        <p:tgtEl>
                                          <p:spTgt spid="15"/>
                                        </p:tgtEl>
                                        <p:attrNameLst>
                                          <p:attrName>style.visibility</p:attrName>
                                        </p:attrNameLst>
                                      </p:cBhvr>
                                      <p:to>
                                        <p:strVal val="hidden"/>
                                      </p:to>
                                    </p:set>
                                  </p:childTnLst>
                                </p:cTn>
                              </p:par>
                              <p:par>
                                <p:cTn id="197" presetID="3" presetClass="exit" presetSubtype="10" fill="hold" nodeType="withEffect">
                                  <p:stCondLst>
                                    <p:cond delay="0"/>
                                  </p:stCondLst>
                                  <p:childTnLst>
                                    <p:animEffect transition="out" filter="blinds(horizontal)">
                                      <p:cBhvr>
                                        <p:cTn id="198" dur="500"/>
                                        <p:tgtEl>
                                          <p:spTgt spid="68"/>
                                        </p:tgtEl>
                                      </p:cBhvr>
                                    </p:animEffect>
                                    <p:set>
                                      <p:cBhvr>
                                        <p:cTn id="199" dur="1" fill="hold">
                                          <p:stCondLst>
                                            <p:cond delay="499"/>
                                          </p:stCondLst>
                                        </p:cTn>
                                        <p:tgtEl>
                                          <p:spTgt spid="68"/>
                                        </p:tgtEl>
                                        <p:attrNameLst>
                                          <p:attrName>style.visibility</p:attrName>
                                        </p:attrNameLst>
                                      </p:cBhvr>
                                      <p:to>
                                        <p:strVal val="hidden"/>
                                      </p:to>
                                    </p:set>
                                  </p:childTnLst>
                                </p:cTn>
                              </p:par>
                              <p:par>
                                <p:cTn id="200" presetID="3" presetClass="exit" presetSubtype="10" fill="hold" grpId="2" nodeType="withEffect">
                                  <p:stCondLst>
                                    <p:cond delay="0"/>
                                  </p:stCondLst>
                                  <p:childTnLst>
                                    <p:animEffect transition="out" filter="blinds(horizontal)">
                                      <p:cBhvr>
                                        <p:cTn id="201" dur="500"/>
                                        <p:tgtEl>
                                          <p:spTgt spid="28"/>
                                        </p:tgtEl>
                                      </p:cBhvr>
                                    </p:animEffect>
                                    <p:set>
                                      <p:cBhvr>
                                        <p:cTn id="202" dur="1" fill="hold">
                                          <p:stCondLst>
                                            <p:cond delay="499"/>
                                          </p:stCondLst>
                                        </p:cTn>
                                        <p:tgtEl>
                                          <p:spTgt spid="28"/>
                                        </p:tgtEl>
                                        <p:attrNameLst>
                                          <p:attrName>style.visibility</p:attrName>
                                        </p:attrNameLst>
                                      </p:cBhvr>
                                      <p:to>
                                        <p:strVal val="hidden"/>
                                      </p:to>
                                    </p:set>
                                  </p:childTnLst>
                                </p:cTn>
                              </p:par>
                              <p:par>
                                <p:cTn id="203" presetID="3" presetClass="entr" presetSubtype="10" fill="hold" nodeType="withEffect">
                                  <p:stCondLst>
                                    <p:cond delay="0"/>
                                  </p:stCondLst>
                                  <p:childTnLst>
                                    <p:set>
                                      <p:cBhvr>
                                        <p:cTn id="204" dur="1" fill="hold">
                                          <p:stCondLst>
                                            <p:cond delay="0"/>
                                          </p:stCondLst>
                                        </p:cTn>
                                        <p:tgtEl>
                                          <p:spTgt spid="1028"/>
                                        </p:tgtEl>
                                        <p:attrNameLst>
                                          <p:attrName>style.visibility</p:attrName>
                                        </p:attrNameLst>
                                      </p:cBhvr>
                                      <p:to>
                                        <p:strVal val="visible"/>
                                      </p:to>
                                    </p:set>
                                    <p:animEffect transition="in" filter="blinds(horizontal)">
                                      <p:cBhvr>
                                        <p:cTn id="205" dur="500"/>
                                        <p:tgtEl>
                                          <p:spTgt spid="1028"/>
                                        </p:tgtEl>
                                      </p:cBhvr>
                                    </p:animEffect>
                                  </p:childTnLst>
                                </p:cTn>
                              </p:par>
                            </p:childTnLst>
                          </p:cTn>
                        </p:par>
                      </p:childTnLst>
                    </p:cTn>
                  </p:par>
                  <p:par>
                    <p:cTn id="206" fill="hold">
                      <p:stCondLst>
                        <p:cond delay="indefinite"/>
                      </p:stCondLst>
                      <p:childTnLst>
                        <p:par>
                          <p:cTn id="207" fill="hold">
                            <p:stCondLst>
                              <p:cond delay="0"/>
                            </p:stCondLst>
                            <p:childTnLst>
                              <p:par>
                                <p:cTn id="208" presetID="3" presetClass="entr" presetSubtype="10" fill="hold" grpId="0" nodeType="clickEffect">
                                  <p:stCondLst>
                                    <p:cond delay="0"/>
                                  </p:stCondLst>
                                  <p:childTnLst>
                                    <p:set>
                                      <p:cBhvr>
                                        <p:cTn id="209" dur="1" fill="hold">
                                          <p:stCondLst>
                                            <p:cond delay="0"/>
                                          </p:stCondLst>
                                        </p:cTn>
                                        <p:tgtEl>
                                          <p:spTgt spid="60"/>
                                        </p:tgtEl>
                                        <p:attrNameLst>
                                          <p:attrName>style.visibility</p:attrName>
                                        </p:attrNameLst>
                                      </p:cBhvr>
                                      <p:to>
                                        <p:strVal val="visible"/>
                                      </p:to>
                                    </p:set>
                                    <p:animEffect transition="in" filter="blinds(horizontal)">
                                      <p:cBhvr>
                                        <p:cTn id="210" dur="500"/>
                                        <p:tgtEl>
                                          <p:spTgt spid="60"/>
                                        </p:tgtEl>
                                      </p:cBhvr>
                                    </p:animEffect>
                                  </p:childTnLst>
                                </p:cTn>
                              </p:par>
                            </p:childTnLst>
                          </p:cTn>
                        </p:par>
                      </p:childTnLst>
                    </p:cTn>
                  </p:par>
                  <p:par>
                    <p:cTn id="211" fill="hold">
                      <p:stCondLst>
                        <p:cond delay="indefinite"/>
                      </p:stCondLst>
                      <p:childTnLst>
                        <p:par>
                          <p:cTn id="212" fill="hold">
                            <p:stCondLst>
                              <p:cond delay="0"/>
                            </p:stCondLst>
                            <p:childTnLst>
                              <p:par>
                                <p:cTn id="213" presetID="3" presetClass="entr" presetSubtype="10" fill="hold" grpId="0" nodeType="clickEffect">
                                  <p:stCondLst>
                                    <p:cond delay="0"/>
                                  </p:stCondLst>
                                  <p:childTnLst>
                                    <p:set>
                                      <p:cBhvr>
                                        <p:cTn id="214" dur="1" fill="hold">
                                          <p:stCondLst>
                                            <p:cond delay="0"/>
                                          </p:stCondLst>
                                        </p:cTn>
                                        <p:tgtEl>
                                          <p:spTgt spid="8"/>
                                        </p:tgtEl>
                                        <p:attrNameLst>
                                          <p:attrName>style.visibility</p:attrName>
                                        </p:attrNameLst>
                                      </p:cBhvr>
                                      <p:to>
                                        <p:strVal val="visible"/>
                                      </p:to>
                                    </p:set>
                                    <p:animEffect transition="in" filter="blinds(horizontal)">
                                      <p:cBhvr>
                                        <p:cTn id="215" dur="500"/>
                                        <p:tgtEl>
                                          <p:spTgt spid="8"/>
                                        </p:tgtEl>
                                      </p:cBhvr>
                                    </p:animEffect>
                                  </p:childTnLst>
                                </p:cTn>
                              </p:par>
                            </p:childTnLst>
                          </p:cTn>
                        </p:par>
                      </p:childTnLst>
                    </p:cTn>
                  </p:par>
                  <p:par>
                    <p:cTn id="216" fill="hold">
                      <p:stCondLst>
                        <p:cond delay="indefinite"/>
                      </p:stCondLst>
                      <p:childTnLst>
                        <p:par>
                          <p:cTn id="217" fill="hold">
                            <p:stCondLst>
                              <p:cond delay="0"/>
                            </p:stCondLst>
                            <p:childTnLst>
                              <p:par>
                                <p:cTn id="218" presetID="3" presetClass="entr" presetSubtype="10" fill="hold" nodeType="clickEffect">
                                  <p:stCondLst>
                                    <p:cond delay="0"/>
                                  </p:stCondLst>
                                  <p:childTnLst>
                                    <p:set>
                                      <p:cBhvr>
                                        <p:cTn id="219" dur="1" fill="hold">
                                          <p:stCondLst>
                                            <p:cond delay="0"/>
                                          </p:stCondLst>
                                        </p:cTn>
                                        <p:tgtEl>
                                          <p:spTgt spid="31"/>
                                        </p:tgtEl>
                                        <p:attrNameLst>
                                          <p:attrName>style.visibility</p:attrName>
                                        </p:attrNameLst>
                                      </p:cBhvr>
                                      <p:to>
                                        <p:strVal val="visible"/>
                                      </p:to>
                                    </p:set>
                                    <p:animEffect transition="in" filter="blinds(horizontal)">
                                      <p:cBhvr>
                                        <p:cTn id="220" dur="500"/>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3" presetClass="entr" presetSubtype="10" fill="hold" nodeType="clickEffect">
                                  <p:stCondLst>
                                    <p:cond delay="0"/>
                                  </p:stCondLst>
                                  <p:childTnLst>
                                    <p:set>
                                      <p:cBhvr>
                                        <p:cTn id="224" dur="1" fill="hold">
                                          <p:stCondLst>
                                            <p:cond delay="0"/>
                                          </p:stCondLst>
                                        </p:cTn>
                                        <p:tgtEl>
                                          <p:spTgt spid="70"/>
                                        </p:tgtEl>
                                        <p:attrNameLst>
                                          <p:attrName>style.visibility</p:attrName>
                                        </p:attrNameLst>
                                      </p:cBhvr>
                                      <p:to>
                                        <p:strVal val="visible"/>
                                      </p:to>
                                    </p:set>
                                    <p:animEffect transition="in" filter="blinds(horizontal)">
                                      <p:cBhvr>
                                        <p:cTn id="225" dur="500"/>
                                        <p:tgtEl>
                                          <p:spTgt spid="70"/>
                                        </p:tgtEl>
                                      </p:cBhvr>
                                    </p:animEffect>
                                  </p:childTnLst>
                                </p:cTn>
                              </p:par>
                            </p:childTnLst>
                          </p:cTn>
                        </p:par>
                      </p:childTnLst>
                    </p:cTn>
                  </p:par>
                  <p:par>
                    <p:cTn id="226" fill="hold">
                      <p:stCondLst>
                        <p:cond delay="indefinite"/>
                      </p:stCondLst>
                      <p:childTnLst>
                        <p:par>
                          <p:cTn id="227" fill="hold">
                            <p:stCondLst>
                              <p:cond delay="0"/>
                            </p:stCondLst>
                            <p:childTnLst>
                              <p:par>
                                <p:cTn id="228" presetID="3" presetClass="entr" presetSubtype="10" fill="hold" nodeType="clickEffect">
                                  <p:stCondLst>
                                    <p:cond delay="0"/>
                                  </p:stCondLst>
                                  <p:childTnLst>
                                    <p:set>
                                      <p:cBhvr>
                                        <p:cTn id="229" dur="1" fill="hold">
                                          <p:stCondLst>
                                            <p:cond delay="0"/>
                                          </p:stCondLst>
                                        </p:cTn>
                                        <p:tgtEl>
                                          <p:spTgt spid="72"/>
                                        </p:tgtEl>
                                        <p:attrNameLst>
                                          <p:attrName>style.visibility</p:attrName>
                                        </p:attrNameLst>
                                      </p:cBhvr>
                                      <p:to>
                                        <p:strVal val="visible"/>
                                      </p:to>
                                    </p:set>
                                    <p:animEffect transition="in" filter="blinds(horizontal)">
                                      <p:cBhvr>
                                        <p:cTn id="230" dur="500"/>
                                        <p:tgtEl>
                                          <p:spTgt spid="72"/>
                                        </p:tgtEl>
                                      </p:cBhvr>
                                    </p:animEffect>
                                  </p:childTnLst>
                                </p:cTn>
                              </p:par>
                            </p:childTnLst>
                          </p:cTn>
                        </p:par>
                      </p:childTnLst>
                    </p:cTn>
                  </p:par>
                  <p:par>
                    <p:cTn id="231" fill="hold">
                      <p:stCondLst>
                        <p:cond delay="indefinite"/>
                      </p:stCondLst>
                      <p:childTnLst>
                        <p:par>
                          <p:cTn id="232" fill="hold">
                            <p:stCondLst>
                              <p:cond delay="0"/>
                            </p:stCondLst>
                            <p:childTnLst>
                              <p:par>
                                <p:cTn id="233" presetID="3" presetClass="entr" presetSubtype="10" fill="hold" nodeType="clickEffect">
                                  <p:stCondLst>
                                    <p:cond delay="0"/>
                                  </p:stCondLst>
                                  <p:childTnLst>
                                    <p:set>
                                      <p:cBhvr>
                                        <p:cTn id="234" dur="1" fill="hold">
                                          <p:stCondLst>
                                            <p:cond delay="0"/>
                                          </p:stCondLst>
                                        </p:cTn>
                                        <p:tgtEl>
                                          <p:spTgt spid="74"/>
                                        </p:tgtEl>
                                        <p:attrNameLst>
                                          <p:attrName>style.visibility</p:attrName>
                                        </p:attrNameLst>
                                      </p:cBhvr>
                                      <p:to>
                                        <p:strVal val="visible"/>
                                      </p:to>
                                    </p:set>
                                    <p:animEffect transition="in" filter="blinds(horizontal)">
                                      <p:cBhvr>
                                        <p:cTn id="235" dur="500"/>
                                        <p:tgtEl>
                                          <p:spTgt spid="74"/>
                                        </p:tgtEl>
                                      </p:cBhvr>
                                    </p:animEffect>
                                  </p:childTnLst>
                                </p:cTn>
                              </p:par>
                            </p:childTnLst>
                          </p:cTn>
                        </p:par>
                      </p:childTnLst>
                    </p:cTn>
                  </p:par>
                  <p:par>
                    <p:cTn id="236" fill="hold">
                      <p:stCondLst>
                        <p:cond delay="indefinite"/>
                      </p:stCondLst>
                      <p:childTnLst>
                        <p:par>
                          <p:cTn id="237" fill="hold">
                            <p:stCondLst>
                              <p:cond delay="0"/>
                            </p:stCondLst>
                            <p:childTnLst>
                              <p:par>
                                <p:cTn id="238" presetID="3" presetClass="entr" presetSubtype="10" fill="hold" nodeType="clickEffect">
                                  <p:stCondLst>
                                    <p:cond delay="0"/>
                                  </p:stCondLst>
                                  <p:childTnLst>
                                    <p:set>
                                      <p:cBhvr>
                                        <p:cTn id="239" dur="1" fill="hold">
                                          <p:stCondLst>
                                            <p:cond delay="0"/>
                                          </p:stCondLst>
                                        </p:cTn>
                                        <p:tgtEl>
                                          <p:spTgt spid="77"/>
                                        </p:tgtEl>
                                        <p:attrNameLst>
                                          <p:attrName>style.visibility</p:attrName>
                                        </p:attrNameLst>
                                      </p:cBhvr>
                                      <p:to>
                                        <p:strVal val="visible"/>
                                      </p:to>
                                    </p:set>
                                    <p:animEffect transition="in" filter="blinds(horizontal)">
                                      <p:cBhvr>
                                        <p:cTn id="240" dur="500"/>
                                        <p:tgtEl>
                                          <p:spTgt spid="77"/>
                                        </p:tgtEl>
                                      </p:cBhvr>
                                    </p:animEffect>
                                  </p:childTnLst>
                                </p:cTn>
                              </p:par>
                            </p:childTnLst>
                          </p:cTn>
                        </p:par>
                      </p:childTnLst>
                    </p:cTn>
                  </p:par>
                  <p:par>
                    <p:cTn id="241" fill="hold">
                      <p:stCondLst>
                        <p:cond delay="indefinite"/>
                      </p:stCondLst>
                      <p:childTnLst>
                        <p:par>
                          <p:cTn id="242" fill="hold">
                            <p:stCondLst>
                              <p:cond delay="0"/>
                            </p:stCondLst>
                            <p:childTnLst>
                              <p:par>
                                <p:cTn id="243" presetID="3" presetClass="entr" presetSubtype="10" fill="hold" grpId="0" nodeType="clickEffect">
                                  <p:stCondLst>
                                    <p:cond delay="0"/>
                                  </p:stCondLst>
                                  <p:childTnLst>
                                    <p:set>
                                      <p:cBhvr>
                                        <p:cTn id="244" dur="1" fill="hold">
                                          <p:stCondLst>
                                            <p:cond delay="0"/>
                                          </p:stCondLst>
                                        </p:cTn>
                                        <p:tgtEl>
                                          <p:spTgt spid="79"/>
                                        </p:tgtEl>
                                        <p:attrNameLst>
                                          <p:attrName>style.visibility</p:attrName>
                                        </p:attrNameLst>
                                      </p:cBhvr>
                                      <p:to>
                                        <p:strVal val="visible"/>
                                      </p:to>
                                    </p:set>
                                    <p:animEffect transition="in" filter="blinds(horizontal)">
                                      <p:cBhvr>
                                        <p:cTn id="245" dur="500"/>
                                        <p:tgtEl>
                                          <p:spTgt spid="79"/>
                                        </p:tgtEl>
                                      </p:cBhvr>
                                    </p:animEffect>
                                  </p:childTnLst>
                                </p:cTn>
                              </p:par>
                            </p:childTnLst>
                          </p:cTn>
                        </p:par>
                      </p:childTnLst>
                    </p:cTn>
                  </p:par>
                  <p:par>
                    <p:cTn id="246" fill="hold">
                      <p:stCondLst>
                        <p:cond delay="indefinite"/>
                      </p:stCondLst>
                      <p:childTnLst>
                        <p:par>
                          <p:cTn id="247" fill="hold">
                            <p:stCondLst>
                              <p:cond delay="0"/>
                            </p:stCondLst>
                            <p:childTnLst>
                              <p:par>
                                <p:cTn id="248" presetID="3" presetClass="exit" presetSubtype="10" fill="hold" nodeType="clickEffect">
                                  <p:stCondLst>
                                    <p:cond delay="0"/>
                                  </p:stCondLst>
                                  <p:childTnLst>
                                    <p:animEffect transition="out" filter="blinds(horizontal)">
                                      <p:cBhvr>
                                        <p:cTn id="249" dur="500"/>
                                        <p:tgtEl>
                                          <p:spTgt spid="31"/>
                                        </p:tgtEl>
                                      </p:cBhvr>
                                    </p:animEffect>
                                    <p:set>
                                      <p:cBhvr>
                                        <p:cTn id="250" dur="1" fill="hold">
                                          <p:stCondLst>
                                            <p:cond delay="499"/>
                                          </p:stCondLst>
                                        </p:cTn>
                                        <p:tgtEl>
                                          <p:spTgt spid="31"/>
                                        </p:tgtEl>
                                        <p:attrNameLst>
                                          <p:attrName>style.visibility</p:attrName>
                                        </p:attrNameLst>
                                      </p:cBhvr>
                                      <p:to>
                                        <p:strVal val="hidden"/>
                                      </p:to>
                                    </p:set>
                                  </p:childTnLst>
                                </p:cTn>
                              </p:par>
                              <p:par>
                                <p:cTn id="251" presetID="3" presetClass="exit" presetSubtype="10" fill="hold" nodeType="withEffect">
                                  <p:stCondLst>
                                    <p:cond delay="0"/>
                                  </p:stCondLst>
                                  <p:childTnLst>
                                    <p:animEffect transition="out" filter="blinds(horizontal)">
                                      <p:cBhvr>
                                        <p:cTn id="252" dur="500"/>
                                        <p:tgtEl>
                                          <p:spTgt spid="70"/>
                                        </p:tgtEl>
                                      </p:cBhvr>
                                    </p:animEffect>
                                    <p:set>
                                      <p:cBhvr>
                                        <p:cTn id="253" dur="1" fill="hold">
                                          <p:stCondLst>
                                            <p:cond delay="499"/>
                                          </p:stCondLst>
                                        </p:cTn>
                                        <p:tgtEl>
                                          <p:spTgt spid="70"/>
                                        </p:tgtEl>
                                        <p:attrNameLst>
                                          <p:attrName>style.visibility</p:attrName>
                                        </p:attrNameLst>
                                      </p:cBhvr>
                                      <p:to>
                                        <p:strVal val="hidden"/>
                                      </p:to>
                                    </p:set>
                                  </p:childTnLst>
                                </p:cTn>
                              </p:par>
                              <p:par>
                                <p:cTn id="254" presetID="3" presetClass="exit" presetSubtype="10" fill="hold" nodeType="withEffect">
                                  <p:stCondLst>
                                    <p:cond delay="0"/>
                                  </p:stCondLst>
                                  <p:childTnLst>
                                    <p:animEffect transition="out" filter="blinds(horizontal)">
                                      <p:cBhvr>
                                        <p:cTn id="255" dur="500"/>
                                        <p:tgtEl>
                                          <p:spTgt spid="72"/>
                                        </p:tgtEl>
                                      </p:cBhvr>
                                    </p:animEffect>
                                    <p:set>
                                      <p:cBhvr>
                                        <p:cTn id="256" dur="1" fill="hold">
                                          <p:stCondLst>
                                            <p:cond delay="499"/>
                                          </p:stCondLst>
                                        </p:cTn>
                                        <p:tgtEl>
                                          <p:spTgt spid="72"/>
                                        </p:tgtEl>
                                        <p:attrNameLst>
                                          <p:attrName>style.visibility</p:attrName>
                                        </p:attrNameLst>
                                      </p:cBhvr>
                                      <p:to>
                                        <p:strVal val="hidden"/>
                                      </p:to>
                                    </p:set>
                                  </p:childTnLst>
                                </p:cTn>
                              </p:par>
                              <p:par>
                                <p:cTn id="257" presetID="3" presetClass="exit" presetSubtype="10" fill="hold" nodeType="withEffect">
                                  <p:stCondLst>
                                    <p:cond delay="0"/>
                                  </p:stCondLst>
                                  <p:childTnLst>
                                    <p:animEffect transition="out" filter="blinds(horizontal)">
                                      <p:cBhvr>
                                        <p:cTn id="258" dur="500"/>
                                        <p:tgtEl>
                                          <p:spTgt spid="74"/>
                                        </p:tgtEl>
                                      </p:cBhvr>
                                    </p:animEffect>
                                    <p:set>
                                      <p:cBhvr>
                                        <p:cTn id="259" dur="1" fill="hold">
                                          <p:stCondLst>
                                            <p:cond delay="499"/>
                                          </p:stCondLst>
                                        </p:cTn>
                                        <p:tgtEl>
                                          <p:spTgt spid="74"/>
                                        </p:tgtEl>
                                        <p:attrNameLst>
                                          <p:attrName>style.visibility</p:attrName>
                                        </p:attrNameLst>
                                      </p:cBhvr>
                                      <p:to>
                                        <p:strVal val="hidden"/>
                                      </p:to>
                                    </p:set>
                                  </p:childTnLst>
                                </p:cTn>
                              </p:par>
                              <p:par>
                                <p:cTn id="260" presetID="3" presetClass="exit" presetSubtype="10" fill="hold" nodeType="withEffect">
                                  <p:stCondLst>
                                    <p:cond delay="0"/>
                                  </p:stCondLst>
                                  <p:childTnLst>
                                    <p:animEffect transition="out" filter="blinds(horizontal)">
                                      <p:cBhvr>
                                        <p:cTn id="261" dur="500"/>
                                        <p:tgtEl>
                                          <p:spTgt spid="77"/>
                                        </p:tgtEl>
                                      </p:cBhvr>
                                    </p:animEffect>
                                    <p:set>
                                      <p:cBhvr>
                                        <p:cTn id="262" dur="1" fill="hold">
                                          <p:stCondLst>
                                            <p:cond delay="499"/>
                                          </p:stCondLst>
                                        </p:cTn>
                                        <p:tgtEl>
                                          <p:spTgt spid="77"/>
                                        </p:tgtEl>
                                        <p:attrNameLst>
                                          <p:attrName>style.visibility</p:attrName>
                                        </p:attrNameLst>
                                      </p:cBhvr>
                                      <p:to>
                                        <p:strVal val="hidden"/>
                                      </p:to>
                                    </p:set>
                                  </p:childTnLst>
                                </p:cTn>
                              </p:par>
                              <p:par>
                                <p:cTn id="263" presetID="3" presetClass="exit" presetSubtype="10" fill="hold" grpId="1" nodeType="withEffect">
                                  <p:stCondLst>
                                    <p:cond delay="0"/>
                                  </p:stCondLst>
                                  <p:childTnLst>
                                    <p:animEffect transition="out" filter="blinds(horizontal)">
                                      <p:cBhvr>
                                        <p:cTn id="264" dur="500"/>
                                        <p:tgtEl>
                                          <p:spTgt spid="79"/>
                                        </p:tgtEl>
                                      </p:cBhvr>
                                    </p:animEffect>
                                    <p:set>
                                      <p:cBhvr>
                                        <p:cTn id="265" dur="1" fill="hold">
                                          <p:stCondLst>
                                            <p:cond delay="4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p:bldP spid="1031" grpId="0"/>
      <p:bldP spid="1045" grpId="0"/>
      <p:bldP spid="54" grpId="0"/>
      <p:bldP spid="55" grpId="0"/>
      <p:bldP spid="57" grpId="0"/>
      <p:bldP spid="58" grpId="0"/>
      <p:bldP spid="59" grpId="0"/>
      <p:bldP spid="61" grpId="0"/>
      <p:bldP spid="62" grpId="0"/>
      <p:bldP spid="63" grpId="0"/>
      <p:bldP spid="64" grpId="0"/>
      <p:bldP spid="7" grpId="0"/>
      <p:bldP spid="51" grpId="0"/>
      <p:bldP spid="52" grpId="0"/>
      <p:bldP spid="53" grpId="0"/>
      <p:bldP spid="56" grpId="0"/>
      <p:bldP spid="8" grpId="0"/>
      <p:bldP spid="60" grpId="0"/>
      <p:bldP spid="11" grpId="0"/>
      <p:bldP spid="65" grpId="0"/>
      <p:bldP spid="66" grpId="0"/>
      <p:bldP spid="67" grpId="0"/>
      <p:bldP spid="28" grpId="0"/>
      <p:bldP spid="28" grpId="1"/>
      <p:bldP spid="28" grpId="2"/>
      <p:bldP spid="79" grpId="0"/>
      <p:bldP spid="7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Line 91"/>
          <p:cNvSpPr>
            <a:spLocks noChangeShapeType="1"/>
          </p:cNvSpPr>
          <p:nvPr/>
        </p:nvSpPr>
        <p:spPr bwMode="auto">
          <a:xfrm>
            <a:off x="615911" y="5791200"/>
            <a:ext cx="2743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9" name="Line 92"/>
          <p:cNvSpPr>
            <a:spLocks noChangeShapeType="1"/>
          </p:cNvSpPr>
          <p:nvPr/>
        </p:nvSpPr>
        <p:spPr bwMode="auto">
          <a:xfrm>
            <a:off x="1301711" y="57150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 name="Line 93"/>
          <p:cNvSpPr>
            <a:spLocks noChangeShapeType="1"/>
          </p:cNvSpPr>
          <p:nvPr/>
        </p:nvSpPr>
        <p:spPr bwMode="auto">
          <a:xfrm>
            <a:off x="1987511" y="57150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 name="Line 94"/>
          <p:cNvSpPr>
            <a:spLocks noChangeShapeType="1"/>
          </p:cNvSpPr>
          <p:nvPr/>
        </p:nvSpPr>
        <p:spPr bwMode="auto">
          <a:xfrm>
            <a:off x="2673311" y="57150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 name="Content Placeholder 2"/>
          <p:cNvSpPr>
            <a:spLocks noGrp="1"/>
          </p:cNvSpPr>
          <p:nvPr>
            <p:ph idx="1"/>
          </p:nvPr>
        </p:nvSpPr>
        <p:spPr>
          <a:xfrm>
            <a:off x="228600" y="1600200"/>
            <a:ext cx="3500252" cy="2998433"/>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Like last time, you can draw up a table of values</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Think about what the value of cos</a:t>
            </a:r>
            <a:r>
              <a:rPr lang="el-GR" sz="1400" dirty="0">
                <a:latin typeface="Comic Sans MS" panose="030F0702030302020204" pitchFamily="66" charset="0"/>
                <a:sym typeface="Wingdings" panose="05000000000000000000" pitchFamily="2" charset="2"/>
              </a:rPr>
              <a:t>θ</a:t>
            </a:r>
            <a:r>
              <a:rPr lang="en-US" sz="1400" dirty="0">
                <a:latin typeface="Comic Sans MS" panose="030F0702030302020204" pitchFamily="66" charset="0"/>
                <a:sym typeface="Wingdings" panose="05000000000000000000" pitchFamily="2" charset="2"/>
              </a:rPr>
              <a:t> will be for each of these…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1240971" y="2686648"/>
                <a:ext cx="166853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𝑟</m:t>
                      </m:r>
                      <m:r>
                        <a:rPr lang="en-US" sz="1600" b="0" i="1" smtClean="0">
                          <a:latin typeface="Cambria Math"/>
                        </a:rPr>
                        <m:t>=</m:t>
                      </m:r>
                      <m:r>
                        <a:rPr lang="en-US" sz="1600" b="0" i="1" smtClean="0">
                          <a:latin typeface="Cambria Math"/>
                        </a:rPr>
                        <m:t>𝑎</m:t>
                      </m:r>
                      <m:r>
                        <a:rPr lang="en-US" sz="1600" b="0" i="1" smtClean="0">
                          <a:latin typeface="Cambria Math"/>
                        </a:rPr>
                        <m:t>(1+</m:t>
                      </m:r>
                      <m:r>
                        <a:rPr lang="en-US" sz="1600" b="0" i="1" smtClean="0">
                          <a:latin typeface="Cambria Math"/>
                        </a:rPr>
                        <m:t>𝑐𝑜𝑠</m:t>
                      </m:r>
                      <m:r>
                        <a:rPr lang="en-US" sz="1600" b="0" i="1" smtClean="0">
                          <a:latin typeface="Cambria Math"/>
                          <a:ea typeface="Cambria Math"/>
                        </a:rPr>
                        <m:t>𝜃</m:t>
                      </m:r>
                      <m:r>
                        <a:rPr lang="en-US" sz="1600" b="0" i="1" smtClean="0">
                          <a:latin typeface="Cambria Math"/>
                          <a:ea typeface="Cambria Math"/>
                        </a:rPr>
                        <m:t>)</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240971" y="2686648"/>
                <a:ext cx="1668534" cy="338554"/>
              </a:xfrm>
              <a:prstGeom prst="rect">
                <a:avLst/>
              </a:prstGeom>
              <a:blipFill>
                <a:blip r:embed="rId2"/>
                <a:stretch>
                  <a:fillRect b="-10909"/>
                </a:stretch>
              </a:blipFill>
            </p:spPr>
            <p:txBody>
              <a:bodyPr/>
              <a:lstStyle/>
              <a:p>
                <a:r>
                  <a:rPr lang="en-GB">
                    <a:noFill/>
                  </a:rPr>
                  <a:t> </a:t>
                </a:r>
              </a:p>
            </p:txBody>
          </p:sp>
        </mc:Fallback>
      </mc:AlternateContent>
      <p:sp>
        <p:nvSpPr>
          <p:cNvPr id="69" name="AutoShape 4"/>
          <p:cNvSpPr>
            <a:spLocks noChangeAspect="1" noChangeArrowheads="1" noTextEdit="1"/>
          </p:cNvSpPr>
          <p:nvPr/>
        </p:nvSpPr>
        <p:spPr bwMode="auto">
          <a:xfrm>
            <a:off x="335984" y="4401418"/>
            <a:ext cx="33512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Line 6"/>
          <p:cNvSpPr>
            <a:spLocks noChangeShapeType="1"/>
          </p:cNvSpPr>
          <p:nvPr/>
        </p:nvSpPr>
        <p:spPr bwMode="auto">
          <a:xfrm>
            <a:off x="894784" y="4395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7"/>
          <p:cNvSpPr>
            <a:spLocks noChangeShapeType="1"/>
          </p:cNvSpPr>
          <p:nvPr/>
        </p:nvSpPr>
        <p:spPr bwMode="auto">
          <a:xfrm>
            <a:off x="1453584" y="4395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8"/>
          <p:cNvSpPr>
            <a:spLocks noChangeShapeType="1"/>
          </p:cNvSpPr>
          <p:nvPr/>
        </p:nvSpPr>
        <p:spPr bwMode="auto">
          <a:xfrm>
            <a:off x="2012384" y="4395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9"/>
          <p:cNvSpPr>
            <a:spLocks noChangeShapeType="1"/>
          </p:cNvSpPr>
          <p:nvPr/>
        </p:nvSpPr>
        <p:spPr bwMode="auto">
          <a:xfrm>
            <a:off x="2571184" y="4395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10"/>
          <p:cNvSpPr>
            <a:spLocks noChangeShapeType="1"/>
          </p:cNvSpPr>
          <p:nvPr/>
        </p:nvSpPr>
        <p:spPr bwMode="auto">
          <a:xfrm>
            <a:off x="3129984" y="4395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11"/>
          <p:cNvSpPr>
            <a:spLocks noChangeShapeType="1"/>
          </p:cNvSpPr>
          <p:nvPr/>
        </p:nvSpPr>
        <p:spPr bwMode="auto">
          <a:xfrm>
            <a:off x="329634" y="4771306"/>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12"/>
          <p:cNvSpPr>
            <a:spLocks noChangeShapeType="1"/>
          </p:cNvSpPr>
          <p:nvPr/>
        </p:nvSpPr>
        <p:spPr bwMode="auto">
          <a:xfrm>
            <a:off x="335984" y="4395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13"/>
          <p:cNvSpPr>
            <a:spLocks noChangeShapeType="1"/>
          </p:cNvSpPr>
          <p:nvPr/>
        </p:nvSpPr>
        <p:spPr bwMode="auto">
          <a:xfrm>
            <a:off x="3693736" y="4396626"/>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14"/>
          <p:cNvSpPr>
            <a:spLocks noChangeShapeType="1"/>
          </p:cNvSpPr>
          <p:nvPr/>
        </p:nvSpPr>
        <p:spPr bwMode="auto">
          <a:xfrm>
            <a:off x="329634" y="4401418"/>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15"/>
          <p:cNvSpPr>
            <a:spLocks noChangeShapeType="1"/>
          </p:cNvSpPr>
          <p:nvPr/>
        </p:nvSpPr>
        <p:spPr bwMode="auto">
          <a:xfrm>
            <a:off x="329634" y="5142781"/>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Rectangle 16"/>
          <p:cNvSpPr>
            <a:spLocks noChangeArrowheads="1"/>
          </p:cNvSpPr>
          <p:nvPr/>
        </p:nvSpPr>
        <p:spPr bwMode="auto">
          <a:xfrm>
            <a:off x="561409" y="4453806"/>
            <a:ext cx="1090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dirty="0">
                <a:ln>
                  <a:noFill/>
                </a:ln>
                <a:solidFill>
                  <a:srgbClr val="000000"/>
                </a:solidFill>
                <a:effectLst/>
                <a:latin typeface="Comic Sans MS" pitchFamily="66" charset="0"/>
                <a:cs typeface="Arial" pitchFamily="34" charset="0"/>
              </a:rPr>
              <a:t>θ</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6" name="Rectangle 28"/>
          <p:cNvSpPr>
            <a:spLocks noChangeArrowheads="1"/>
          </p:cNvSpPr>
          <p:nvPr/>
        </p:nvSpPr>
        <p:spPr bwMode="auto">
          <a:xfrm>
            <a:off x="572522" y="4823693"/>
            <a:ext cx="1809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itchFamily="66" charset="0"/>
                <a:cs typeface="Arial" pitchFamily="34" charset="0"/>
              </a:rPr>
              <a:t>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7" name="TextBox 86"/>
          <p:cNvSpPr txBox="1"/>
          <p:nvPr/>
        </p:nvSpPr>
        <p:spPr>
          <a:xfrm>
            <a:off x="945584" y="4401418"/>
            <a:ext cx="457200"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88" name="TextBox 87"/>
          <p:cNvSpPr txBox="1"/>
          <p:nvPr/>
        </p:nvSpPr>
        <p:spPr>
          <a:xfrm>
            <a:off x="1478984" y="4401418"/>
            <a:ext cx="533400" cy="307777"/>
          </a:xfrm>
          <a:prstGeom prst="rect">
            <a:avLst/>
          </a:prstGeom>
          <a:noFill/>
        </p:spPr>
        <p:txBody>
          <a:bodyPr wrap="square" rtlCol="0">
            <a:spAutoFit/>
          </a:bodyPr>
          <a:lstStyle/>
          <a:p>
            <a:pPr algn="ct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89" name="TextBox 88"/>
          <p:cNvSpPr txBox="1"/>
          <p:nvPr/>
        </p:nvSpPr>
        <p:spPr>
          <a:xfrm>
            <a:off x="2545784" y="4401418"/>
            <a:ext cx="609600" cy="307777"/>
          </a:xfrm>
          <a:prstGeom prst="rect">
            <a:avLst/>
          </a:prstGeom>
          <a:noFill/>
        </p:spPr>
        <p:txBody>
          <a:bodyPr wrap="square" rtlCol="0">
            <a:spAutoFit/>
          </a:bodyPr>
          <a:lstStyle/>
          <a:p>
            <a:pPr algn="ctr"/>
            <a:r>
              <a:rPr lang="en-GB" sz="1400" baseline="30000" dirty="0">
                <a:latin typeface="Comic Sans MS" panose="030F0702030302020204" pitchFamily="66" charset="0"/>
              </a:rPr>
              <a:t>3</a:t>
            </a: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90" name="TextBox 89"/>
          <p:cNvSpPr txBox="1"/>
          <p:nvPr/>
        </p:nvSpPr>
        <p:spPr>
          <a:xfrm>
            <a:off x="2012384" y="4401418"/>
            <a:ext cx="533400"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91" name="TextBox 90"/>
          <p:cNvSpPr txBox="1"/>
          <p:nvPr/>
        </p:nvSpPr>
        <p:spPr>
          <a:xfrm>
            <a:off x="3155384" y="4401418"/>
            <a:ext cx="533400"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92" name="TextBox 91"/>
          <p:cNvSpPr txBox="1"/>
          <p:nvPr/>
        </p:nvSpPr>
        <p:spPr>
          <a:xfrm>
            <a:off x="945584" y="4782418"/>
            <a:ext cx="4572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2a</a:t>
            </a:r>
          </a:p>
        </p:txBody>
      </p:sp>
      <p:sp>
        <p:nvSpPr>
          <p:cNvPr id="95" name="TextBox 94"/>
          <p:cNvSpPr txBox="1"/>
          <p:nvPr/>
        </p:nvSpPr>
        <p:spPr>
          <a:xfrm>
            <a:off x="2012384" y="4782418"/>
            <a:ext cx="5334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96" name="TextBox 95"/>
          <p:cNvSpPr txBox="1"/>
          <p:nvPr/>
        </p:nvSpPr>
        <p:spPr>
          <a:xfrm>
            <a:off x="3155384" y="4782418"/>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2a</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23" t="14892" r="3542" b="6699"/>
          <a:stretch/>
        </p:blipFill>
        <p:spPr bwMode="auto">
          <a:xfrm>
            <a:off x="3966630" y="1710046"/>
            <a:ext cx="4916112" cy="337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V="1">
            <a:off x="6424686" y="1674421"/>
            <a:ext cx="0" cy="33725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990381" y="3396343"/>
            <a:ext cx="491611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467109" y="4768563"/>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a:t>
            </a:r>
          </a:p>
        </p:txBody>
      </p:sp>
      <p:sp>
        <p:nvSpPr>
          <p:cNvPr id="37" name="TextBox 36"/>
          <p:cNvSpPr txBox="1"/>
          <p:nvPr/>
        </p:nvSpPr>
        <p:spPr>
          <a:xfrm>
            <a:off x="2593286" y="4766584"/>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a:t>
            </a:r>
          </a:p>
        </p:txBody>
      </p:sp>
      <p:sp>
        <p:nvSpPr>
          <p:cNvPr id="38" name="TextBox 37"/>
          <p:cNvSpPr txBox="1"/>
          <p:nvPr/>
        </p:nvSpPr>
        <p:spPr>
          <a:xfrm>
            <a:off x="6109572" y="2424124"/>
            <a:ext cx="269625"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a</a:t>
            </a:r>
          </a:p>
        </p:txBody>
      </p:sp>
      <p:sp>
        <p:nvSpPr>
          <p:cNvPr id="39" name="TextBox 38"/>
          <p:cNvSpPr txBox="1"/>
          <p:nvPr/>
        </p:nvSpPr>
        <p:spPr>
          <a:xfrm>
            <a:off x="8539347" y="3408219"/>
            <a:ext cx="604653" cy="276999"/>
          </a:xfrm>
          <a:prstGeom prst="rect">
            <a:avLst/>
          </a:prstGeom>
          <a:noFill/>
        </p:spPr>
        <p:txBody>
          <a:bodyPr wrap="none" rtlCol="0">
            <a:spAutoFit/>
          </a:bodyPr>
          <a:lstStyle/>
          <a:p>
            <a:r>
              <a:rPr lang="en-US" sz="1200" b="1" dirty="0">
                <a:latin typeface="Comic Sans MS" panose="030F0702030302020204" pitchFamily="66" charset="0"/>
              </a:rPr>
              <a:t>0, 2</a:t>
            </a:r>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40" name="TextBox 39"/>
          <p:cNvSpPr txBox="1"/>
          <p:nvPr/>
        </p:nvSpPr>
        <p:spPr>
          <a:xfrm>
            <a:off x="6257305" y="1233055"/>
            <a:ext cx="321624" cy="461665"/>
          </a:xfrm>
          <a:prstGeom prst="rect">
            <a:avLst/>
          </a:prstGeom>
          <a:noFill/>
        </p:spPr>
        <p:txBody>
          <a:bodyPr wrap="square" rtlCol="0">
            <a:spAutoFit/>
          </a:bodyPr>
          <a:lstStyle/>
          <a:p>
            <a:pPr algn="ct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41" name="TextBox 40"/>
          <p:cNvSpPr txBox="1"/>
          <p:nvPr/>
        </p:nvSpPr>
        <p:spPr>
          <a:xfrm>
            <a:off x="3725883" y="3218213"/>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42" name="TextBox 41"/>
          <p:cNvSpPr txBox="1"/>
          <p:nvPr/>
        </p:nvSpPr>
        <p:spPr>
          <a:xfrm>
            <a:off x="6219699" y="5043054"/>
            <a:ext cx="442357" cy="461665"/>
          </a:xfrm>
          <a:prstGeom prst="rect">
            <a:avLst/>
          </a:prstGeom>
          <a:noFill/>
        </p:spPr>
        <p:txBody>
          <a:bodyPr wrap="square" rtlCol="0">
            <a:spAutoFit/>
          </a:bodyPr>
          <a:lstStyle/>
          <a:p>
            <a:pPr algn="ctr"/>
            <a:r>
              <a:rPr lang="en-US" sz="1200" b="1" u="sng" dirty="0">
                <a:latin typeface="Comic Sans MS" panose="030F0702030302020204" pitchFamily="66" charset="0"/>
              </a:rPr>
              <a:t>3</a:t>
            </a: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grpSp>
        <p:nvGrpSpPr>
          <p:cNvPr id="43" name="Group 42"/>
          <p:cNvGrpSpPr/>
          <p:nvPr/>
        </p:nvGrpSpPr>
        <p:grpSpPr>
          <a:xfrm>
            <a:off x="6356268" y="3309257"/>
            <a:ext cx="152400" cy="152400"/>
            <a:chOff x="4038600" y="1371600"/>
            <a:chExt cx="152400" cy="152400"/>
          </a:xfrm>
        </p:grpSpPr>
        <p:cxnSp>
          <p:nvCxnSpPr>
            <p:cNvPr id="44" name="Straight Connector 43"/>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7945582" y="3319153"/>
            <a:ext cx="152400" cy="152400"/>
            <a:chOff x="4038600" y="1371600"/>
            <a:chExt cx="152400" cy="152400"/>
          </a:xfrm>
        </p:grpSpPr>
        <p:cxnSp>
          <p:nvCxnSpPr>
            <p:cNvPr id="47" name="Straight Connector 46"/>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6336500" y="2506665"/>
            <a:ext cx="152400" cy="152400"/>
            <a:chOff x="4038600" y="1371600"/>
            <a:chExt cx="152400" cy="152400"/>
          </a:xfrm>
        </p:grpSpPr>
        <p:cxnSp>
          <p:nvCxnSpPr>
            <p:cNvPr id="50" name="Straight Connector 49"/>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6348655" y="4128837"/>
            <a:ext cx="152400" cy="152400"/>
            <a:chOff x="4038600" y="1371600"/>
            <a:chExt cx="152400" cy="152400"/>
          </a:xfrm>
        </p:grpSpPr>
        <p:cxnSp>
          <p:nvCxnSpPr>
            <p:cNvPr id="53" name="Straight Connector 52"/>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6108352" y="4083455"/>
            <a:ext cx="269626"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a</a:t>
            </a:r>
          </a:p>
        </p:txBody>
      </p:sp>
      <p:sp>
        <p:nvSpPr>
          <p:cNvPr id="56" name="TextBox 55"/>
          <p:cNvSpPr txBox="1"/>
          <p:nvPr/>
        </p:nvSpPr>
        <p:spPr>
          <a:xfrm>
            <a:off x="6409563" y="3394607"/>
            <a:ext cx="279244"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0</a:t>
            </a:r>
          </a:p>
        </p:txBody>
      </p:sp>
      <p:sp>
        <p:nvSpPr>
          <p:cNvPr id="57" name="TextBox 56"/>
          <p:cNvSpPr txBox="1"/>
          <p:nvPr/>
        </p:nvSpPr>
        <p:spPr>
          <a:xfrm>
            <a:off x="7997155" y="3408017"/>
            <a:ext cx="364202"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2a</a:t>
            </a:r>
          </a:p>
        </p:txBody>
      </p:sp>
      <p:sp>
        <p:nvSpPr>
          <p:cNvPr id="62" name="Line 95"/>
          <p:cNvSpPr>
            <a:spLocks noChangeShapeType="1"/>
          </p:cNvSpPr>
          <p:nvPr/>
        </p:nvSpPr>
        <p:spPr bwMode="auto">
          <a:xfrm>
            <a:off x="3359111" y="57150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 name="Line 131"/>
          <p:cNvSpPr>
            <a:spLocks noChangeShapeType="1"/>
          </p:cNvSpPr>
          <p:nvPr/>
        </p:nvSpPr>
        <p:spPr bwMode="auto">
          <a:xfrm>
            <a:off x="615911" y="5486400"/>
            <a:ext cx="0" cy="60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 name="Text Box 136"/>
          <p:cNvSpPr txBox="1">
            <a:spLocks noChangeArrowheads="1"/>
          </p:cNvSpPr>
          <p:nvPr/>
        </p:nvSpPr>
        <p:spPr bwMode="auto">
          <a:xfrm>
            <a:off x="3357549" y="5302103"/>
            <a:ext cx="681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400" dirty="0">
                <a:latin typeface="Comic Sans MS" pitchFamily="66" charset="0"/>
              </a:rPr>
              <a:t>Cos</a:t>
            </a:r>
            <a:r>
              <a:rPr lang="el-GR" altLang="en-US" sz="1400" dirty="0">
                <a:latin typeface="Comic Sans MS" pitchFamily="66" charset="0"/>
              </a:rPr>
              <a:t>θ</a:t>
            </a:r>
          </a:p>
        </p:txBody>
      </p:sp>
      <p:sp>
        <p:nvSpPr>
          <p:cNvPr id="70" name="TextBox 69"/>
          <p:cNvSpPr txBox="1"/>
          <p:nvPr/>
        </p:nvSpPr>
        <p:spPr>
          <a:xfrm>
            <a:off x="1025328" y="5850990"/>
            <a:ext cx="533400" cy="307777"/>
          </a:xfrm>
          <a:prstGeom prst="rect">
            <a:avLst/>
          </a:prstGeom>
          <a:noFill/>
        </p:spPr>
        <p:txBody>
          <a:bodyPr wrap="square" rtlCol="0">
            <a:spAutoFit/>
          </a:bodyPr>
          <a:lstStyle/>
          <a:p>
            <a:pPr algn="ct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72" name="TextBox 71"/>
          <p:cNvSpPr txBox="1"/>
          <p:nvPr/>
        </p:nvSpPr>
        <p:spPr>
          <a:xfrm>
            <a:off x="2421739" y="5865167"/>
            <a:ext cx="533400" cy="307777"/>
          </a:xfrm>
          <a:prstGeom prst="rect">
            <a:avLst/>
          </a:prstGeom>
          <a:noFill/>
        </p:spPr>
        <p:txBody>
          <a:bodyPr wrap="square" rtlCol="0">
            <a:spAutoFit/>
          </a:bodyPr>
          <a:lstStyle/>
          <a:p>
            <a:pPr algn="ctr"/>
            <a:r>
              <a:rPr lang="en-GB" sz="1400" baseline="30000" dirty="0">
                <a:latin typeface="Comic Sans MS" panose="030F0702030302020204" pitchFamily="66" charset="0"/>
              </a:rPr>
              <a:t>3</a:t>
            </a: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74" name="TextBox 73"/>
          <p:cNvSpPr txBox="1"/>
          <p:nvPr/>
        </p:nvSpPr>
        <p:spPr>
          <a:xfrm>
            <a:off x="341302" y="5326450"/>
            <a:ext cx="328549" cy="307777"/>
          </a:xfrm>
          <a:prstGeom prst="rect">
            <a:avLst/>
          </a:prstGeom>
          <a:noFill/>
        </p:spPr>
        <p:txBody>
          <a:bodyPr wrap="square" rtlCol="0">
            <a:spAutoFit/>
          </a:bodyPr>
          <a:lstStyle/>
          <a:p>
            <a:pPr algn="ctr"/>
            <a:r>
              <a:rPr lang="en-GB" sz="1400" b="1" dirty="0">
                <a:latin typeface="Comic Sans MS" panose="030F0702030302020204" pitchFamily="66" charset="0"/>
              </a:rPr>
              <a:t>1</a:t>
            </a:r>
          </a:p>
        </p:txBody>
      </p:sp>
      <p:sp>
        <p:nvSpPr>
          <p:cNvPr id="77" name="TextBox 76"/>
          <p:cNvSpPr txBox="1"/>
          <p:nvPr/>
        </p:nvSpPr>
        <p:spPr>
          <a:xfrm>
            <a:off x="217256" y="5925417"/>
            <a:ext cx="463228" cy="307777"/>
          </a:xfrm>
          <a:prstGeom prst="rect">
            <a:avLst/>
          </a:prstGeom>
          <a:noFill/>
        </p:spPr>
        <p:txBody>
          <a:bodyPr wrap="square" rtlCol="0">
            <a:spAutoFit/>
          </a:bodyPr>
          <a:lstStyle/>
          <a:p>
            <a:pPr algn="ctr"/>
            <a:r>
              <a:rPr lang="en-GB" sz="1400" b="1" dirty="0">
                <a:latin typeface="Comic Sans MS" panose="030F0702030302020204" pitchFamily="66" charset="0"/>
              </a:rPr>
              <a:t>-1</a:t>
            </a:r>
          </a:p>
        </p:txBody>
      </p:sp>
      <p:sp>
        <p:nvSpPr>
          <p:cNvPr id="79" name="TextBox 78"/>
          <p:cNvSpPr txBox="1"/>
          <p:nvPr/>
        </p:nvSpPr>
        <p:spPr>
          <a:xfrm>
            <a:off x="369656" y="5620617"/>
            <a:ext cx="257665" cy="307777"/>
          </a:xfrm>
          <a:prstGeom prst="rect">
            <a:avLst/>
          </a:prstGeom>
          <a:noFill/>
        </p:spPr>
        <p:txBody>
          <a:bodyPr wrap="square" rtlCol="0">
            <a:spAutoFit/>
          </a:bodyPr>
          <a:lstStyle/>
          <a:p>
            <a:pPr algn="ctr"/>
            <a:r>
              <a:rPr lang="en-GB" sz="1400" b="1" dirty="0">
                <a:latin typeface="Comic Sans MS" panose="030F0702030302020204" pitchFamily="66" charset="0"/>
              </a:rPr>
              <a:t>0</a:t>
            </a:r>
          </a:p>
        </p:txBody>
      </p:sp>
      <p:sp>
        <p:nvSpPr>
          <p:cNvPr id="93" name="TextBox 92"/>
          <p:cNvSpPr txBox="1"/>
          <p:nvPr/>
        </p:nvSpPr>
        <p:spPr>
          <a:xfrm>
            <a:off x="1826316" y="5822635"/>
            <a:ext cx="310828"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94" name="TextBox 93"/>
          <p:cNvSpPr txBox="1"/>
          <p:nvPr/>
        </p:nvSpPr>
        <p:spPr>
          <a:xfrm>
            <a:off x="3158928" y="5868709"/>
            <a:ext cx="413611"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63" name="Arc 108"/>
          <p:cNvSpPr>
            <a:spLocks/>
          </p:cNvSpPr>
          <p:nvPr/>
        </p:nvSpPr>
        <p:spPr bwMode="auto">
          <a:xfrm>
            <a:off x="615911" y="5486400"/>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 name="Arc 109"/>
          <p:cNvSpPr>
            <a:spLocks/>
          </p:cNvSpPr>
          <p:nvPr/>
        </p:nvSpPr>
        <p:spPr bwMode="auto">
          <a:xfrm flipH="1" flipV="1">
            <a:off x="1303299" y="5181600"/>
            <a:ext cx="688975" cy="914400"/>
          </a:xfrm>
          <a:custGeom>
            <a:avLst/>
            <a:gdLst>
              <a:gd name="T0" fmla="*/ 0 w 16272"/>
              <a:gd name="T1" fmla="*/ 8975 h 21600"/>
              <a:gd name="T2" fmla="*/ 29171986 w 16272"/>
              <a:gd name="T3" fmla="*/ 12292076 h 21600"/>
              <a:gd name="T4" fmla="*/ 867697 w 16272"/>
              <a:gd name="T5" fmla="*/ 38709600 h 21600"/>
              <a:gd name="T6" fmla="*/ 0 60000 65536"/>
              <a:gd name="T7" fmla="*/ 0 60000 65536"/>
              <a:gd name="T8" fmla="*/ 0 60000 65536"/>
            </a:gdLst>
            <a:ahLst/>
            <a:cxnLst>
              <a:cxn ang="T6">
                <a:pos x="T0" y="T1"/>
              </a:cxn>
              <a:cxn ang="T7">
                <a:pos x="T2" y="T3"/>
              </a:cxn>
              <a:cxn ang="T8">
                <a:pos x="T4" y="T5"/>
              </a:cxn>
            </a:cxnLst>
            <a:rect l="0" t="0" r="r" b="b"/>
            <a:pathLst>
              <a:path w="16272" h="21600" fill="none" extrusionOk="0">
                <a:moveTo>
                  <a:pt x="0" y="5"/>
                </a:moveTo>
                <a:cubicBezTo>
                  <a:pt x="161" y="1"/>
                  <a:pt x="322" y="-1"/>
                  <a:pt x="484" y="0"/>
                </a:cubicBezTo>
                <a:cubicBezTo>
                  <a:pt x="6469" y="0"/>
                  <a:pt x="12187" y="2483"/>
                  <a:pt x="16272" y="6858"/>
                </a:cubicBezTo>
              </a:path>
              <a:path w="16272" h="21600" stroke="0" extrusionOk="0">
                <a:moveTo>
                  <a:pt x="0" y="5"/>
                </a:moveTo>
                <a:cubicBezTo>
                  <a:pt x="161" y="1"/>
                  <a:pt x="322" y="-1"/>
                  <a:pt x="484" y="0"/>
                </a:cubicBezTo>
                <a:cubicBezTo>
                  <a:pt x="6469" y="0"/>
                  <a:pt x="12187" y="2483"/>
                  <a:pt x="16272" y="6858"/>
                </a:cubicBezTo>
                <a:lnTo>
                  <a:pt x="484" y="21600"/>
                </a:lnTo>
                <a:lnTo>
                  <a:pt x="0" y="5"/>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 name="Arc 110"/>
          <p:cNvSpPr>
            <a:spLocks/>
          </p:cNvSpPr>
          <p:nvPr/>
        </p:nvSpPr>
        <p:spPr bwMode="auto">
          <a:xfrm flipH="1">
            <a:off x="2673311" y="5486400"/>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 name="Arc 111"/>
          <p:cNvSpPr>
            <a:spLocks/>
          </p:cNvSpPr>
          <p:nvPr/>
        </p:nvSpPr>
        <p:spPr bwMode="auto">
          <a:xfrm flipV="1">
            <a:off x="1987511" y="5181600"/>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TextBox 6"/>
          <p:cNvSpPr txBox="1"/>
          <p:nvPr/>
        </p:nvSpPr>
        <p:spPr>
          <a:xfrm>
            <a:off x="4136065" y="5645888"/>
            <a:ext cx="1378904" cy="307777"/>
          </a:xfrm>
          <a:prstGeom prst="rect">
            <a:avLst/>
          </a:prstGeom>
          <a:noFill/>
        </p:spPr>
        <p:txBody>
          <a:bodyPr wrap="none" rtlCol="0">
            <a:spAutoFit/>
          </a:bodyPr>
          <a:lstStyle/>
          <a:p>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0, Cos</a:t>
            </a:r>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1</a:t>
            </a:r>
          </a:p>
        </p:txBody>
      </p:sp>
      <p:grpSp>
        <p:nvGrpSpPr>
          <p:cNvPr id="97" name="Group 96"/>
          <p:cNvGrpSpPr/>
          <p:nvPr/>
        </p:nvGrpSpPr>
        <p:grpSpPr>
          <a:xfrm>
            <a:off x="546822" y="5408288"/>
            <a:ext cx="152400" cy="152400"/>
            <a:chOff x="4038600" y="1371600"/>
            <a:chExt cx="152400" cy="152400"/>
          </a:xfrm>
        </p:grpSpPr>
        <p:cxnSp>
          <p:nvCxnSpPr>
            <p:cNvPr id="98" name="Straight Connector 97"/>
            <p:cNvCxnSpPr/>
            <p:nvPr/>
          </p:nvCxnSpPr>
          <p:spPr>
            <a:xfrm>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3272301" y="5401199"/>
            <a:ext cx="152400" cy="152400"/>
            <a:chOff x="4038600" y="1371600"/>
            <a:chExt cx="152400" cy="152400"/>
          </a:xfrm>
        </p:grpSpPr>
        <p:cxnSp>
          <p:nvCxnSpPr>
            <p:cNvPr id="101" name="Straight Connector 100"/>
            <p:cNvCxnSpPr/>
            <p:nvPr/>
          </p:nvCxnSpPr>
          <p:spPr>
            <a:xfrm>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1914878" y="6021431"/>
            <a:ext cx="152400" cy="152400"/>
            <a:chOff x="4038600" y="1371600"/>
            <a:chExt cx="152400" cy="152400"/>
          </a:xfrm>
        </p:grpSpPr>
        <p:cxnSp>
          <p:nvCxnSpPr>
            <p:cNvPr id="104" name="Straight Connector 103"/>
            <p:cNvCxnSpPr/>
            <p:nvPr/>
          </p:nvCxnSpPr>
          <p:spPr>
            <a:xfrm>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1216674" y="5716631"/>
            <a:ext cx="152400" cy="152400"/>
            <a:chOff x="4038600" y="1371600"/>
            <a:chExt cx="152400" cy="152400"/>
          </a:xfrm>
        </p:grpSpPr>
        <p:cxnSp>
          <p:nvCxnSpPr>
            <p:cNvPr id="107" name="Straight Connector 106"/>
            <p:cNvCxnSpPr/>
            <p:nvPr/>
          </p:nvCxnSpPr>
          <p:spPr>
            <a:xfrm>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2591818" y="5720175"/>
            <a:ext cx="152400" cy="152400"/>
            <a:chOff x="4038600" y="1371600"/>
            <a:chExt cx="152400" cy="152400"/>
          </a:xfrm>
        </p:grpSpPr>
        <p:cxnSp>
          <p:nvCxnSpPr>
            <p:cNvPr id="110" name="Straight Connector 109"/>
            <p:cNvCxnSpPr/>
            <p:nvPr/>
          </p:nvCxnSpPr>
          <p:spPr>
            <a:xfrm>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12" name="TextBox 111"/>
          <p:cNvSpPr txBox="1"/>
          <p:nvPr/>
        </p:nvSpPr>
        <p:spPr>
          <a:xfrm>
            <a:off x="4128976" y="5670698"/>
            <a:ext cx="1539204" cy="307777"/>
          </a:xfrm>
          <a:prstGeom prst="rect">
            <a:avLst/>
          </a:prstGeom>
          <a:noFill/>
        </p:spPr>
        <p:txBody>
          <a:bodyPr wrap="none" rtlCol="0">
            <a:spAutoFit/>
          </a:bodyPr>
          <a:lstStyle/>
          <a:p>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a:t>
            </a:r>
            <a:r>
              <a:rPr lang="el-GR" sz="1400" baseline="30000" dirty="0">
                <a:solidFill>
                  <a:srgbClr val="0000FF"/>
                </a:solidFill>
                <a:latin typeface="Comic Sans MS" panose="030F0702030302020204" pitchFamily="66" charset="0"/>
              </a:rPr>
              <a:t>π</a:t>
            </a:r>
            <a:r>
              <a:rPr lang="en-GB" sz="1400" dirty="0">
                <a:solidFill>
                  <a:srgbClr val="0000FF"/>
                </a:solidFill>
                <a:latin typeface="Comic Sans MS" panose="030F0702030302020204" pitchFamily="66" charset="0"/>
              </a:rPr>
              <a:t>/</a:t>
            </a:r>
            <a:r>
              <a:rPr lang="en-GB" sz="1400" baseline="-25000" dirty="0">
                <a:solidFill>
                  <a:srgbClr val="0000FF"/>
                </a:solidFill>
                <a:latin typeface="Comic Sans MS" panose="030F0702030302020204" pitchFamily="66" charset="0"/>
              </a:rPr>
              <a:t>2</a:t>
            </a:r>
            <a:r>
              <a:rPr lang="en-GB" sz="1400" dirty="0">
                <a:solidFill>
                  <a:srgbClr val="0000FF"/>
                </a:solidFill>
                <a:latin typeface="Comic Sans MS" panose="030F0702030302020204" pitchFamily="66" charset="0"/>
              </a:rPr>
              <a:t>, Cos</a:t>
            </a:r>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0</a:t>
            </a:r>
          </a:p>
        </p:txBody>
      </p:sp>
      <p:sp>
        <p:nvSpPr>
          <p:cNvPr id="113" name="TextBox 112"/>
          <p:cNvSpPr txBox="1"/>
          <p:nvPr/>
        </p:nvSpPr>
        <p:spPr>
          <a:xfrm>
            <a:off x="4089991" y="5674243"/>
            <a:ext cx="1457450" cy="307777"/>
          </a:xfrm>
          <a:prstGeom prst="rect">
            <a:avLst/>
          </a:prstGeom>
          <a:noFill/>
        </p:spPr>
        <p:txBody>
          <a:bodyPr wrap="none" rtlCol="0">
            <a:spAutoFit/>
          </a:bodyPr>
          <a:lstStyle/>
          <a:p>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a:t>
            </a:r>
            <a:r>
              <a:rPr lang="el-GR" sz="1400" dirty="0">
                <a:solidFill>
                  <a:srgbClr val="0000FF"/>
                </a:solidFill>
                <a:latin typeface="Comic Sans MS" panose="030F0702030302020204" pitchFamily="66" charset="0"/>
              </a:rPr>
              <a:t>π</a:t>
            </a:r>
            <a:r>
              <a:rPr lang="en-GB" sz="1400" dirty="0">
                <a:solidFill>
                  <a:srgbClr val="0000FF"/>
                </a:solidFill>
                <a:latin typeface="Comic Sans MS" panose="030F0702030302020204" pitchFamily="66" charset="0"/>
              </a:rPr>
              <a:t>, Cos</a:t>
            </a:r>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-1</a:t>
            </a:r>
          </a:p>
        </p:txBody>
      </p:sp>
      <p:sp>
        <p:nvSpPr>
          <p:cNvPr id="114" name="TextBox 113"/>
          <p:cNvSpPr txBox="1"/>
          <p:nvPr/>
        </p:nvSpPr>
        <p:spPr>
          <a:xfrm>
            <a:off x="4093535" y="5667155"/>
            <a:ext cx="1491114" cy="307777"/>
          </a:xfrm>
          <a:prstGeom prst="rect">
            <a:avLst/>
          </a:prstGeom>
          <a:noFill/>
        </p:spPr>
        <p:txBody>
          <a:bodyPr wrap="none" rtlCol="0">
            <a:spAutoFit/>
          </a:bodyPr>
          <a:lstStyle/>
          <a:p>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2</a:t>
            </a:r>
            <a:r>
              <a:rPr lang="el-GR" sz="1400" dirty="0">
                <a:solidFill>
                  <a:srgbClr val="0000FF"/>
                </a:solidFill>
                <a:latin typeface="Comic Sans MS" panose="030F0702030302020204" pitchFamily="66" charset="0"/>
              </a:rPr>
              <a:t>π</a:t>
            </a:r>
            <a:r>
              <a:rPr lang="en-GB" sz="1400" dirty="0">
                <a:solidFill>
                  <a:srgbClr val="0000FF"/>
                </a:solidFill>
                <a:latin typeface="Comic Sans MS" panose="030F0702030302020204" pitchFamily="66" charset="0"/>
              </a:rPr>
              <a:t>, Cos</a:t>
            </a:r>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1</a:t>
            </a:r>
          </a:p>
        </p:txBody>
      </p:sp>
      <p:sp>
        <p:nvSpPr>
          <p:cNvPr id="115" name="TextBox 114"/>
          <p:cNvSpPr txBox="1"/>
          <p:nvPr/>
        </p:nvSpPr>
        <p:spPr>
          <a:xfrm>
            <a:off x="4132520" y="5642343"/>
            <a:ext cx="1648208" cy="307777"/>
          </a:xfrm>
          <a:prstGeom prst="rect">
            <a:avLst/>
          </a:prstGeom>
          <a:noFill/>
        </p:spPr>
        <p:txBody>
          <a:bodyPr wrap="none" rtlCol="0">
            <a:spAutoFit/>
          </a:bodyPr>
          <a:lstStyle/>
          <a:p>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a:t>
            </a:r>
            <a:r>
              <a:rPr lang="en-GB" sz="1400" baseline="30000" dirty="0">
                <a:solidFill>
                  <a:srgbClr val="0000FF"/>
                </a:solidFill>
                <a:latin typeface="Comic Sans MS" panose="030F0702030302020204" pitchFamily="66" charset="0"/>
              </a:rPr>
              <a:t>3</a:t>
            </a:r>
            <a:r>
              <a:rPr lang="el-GR" sz="1400" baseline="30000" dirty="0">
                <a:solidFill>
                  <a:srgbClr val="0000FF"/>
                </a:solidFill>
                <a:latin typeface="Comic Sans MS" panose="030F0702030302020204" pitchFamily="66" charset="0"/>
              </a:rPr>
              <a:t>π</a:t>
            </a:r>
            <a:r>
              <a:rPr lang="en-GB" sz="1400" dirty="0">
                <a:solidFill>
                  <a:srgbClr val="0000FF"/>
                </a:solidFill>
                <a:latin typeface="Comic Sans MS" panose="030F0702030302020204" pitchFamily="66" charset="0"/>
              </a:rPr>
              <a:t>/</a:t>
            </a:r>
            <a:r>
              <a:rPr lang="en-GB" sz="1400" baseline="-25000" dirty="0">
                <a:solidFill>
                  <a:srgbClr val="0000FF"/>
                </a:solidFill>
                <a:latin typeface="Comic Sans MS" panose="030F0702030302020204" pitchFamily="66" charset="0"/>
              </a:rPr>
              <a:t>2</a:t>
            </a:r>
            <a:r>
              <a:rPr lang="en-GB" sz="1400" dirty="0">
                <a:solidFill>
                  <a:srgbClr val="0000FF"/>
                </a:solidFill>
                <a:latin typeface="Comic Sans MS" panose="030F0702030302020204" pitchFamily="66" charset="0"/>
              </a:rPr>
              <a:t>, Cos</a:t>
            </a:r>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0</a:t>
            </a:r>
          </a:p>
        </p:txBody>
      </p:sp>
      <p:sp>
        <p:nvSpPr>
          <p:cNvPr id="9" name="Rectangle 8"/>
          <p:cNvSpPr/>
          <p:nvPr/>
        </p:nvSpPr>
        <p:spPr>
          <a:xfrm>
            <a:off x="1265274" y="2691895"/>
            <a:ext cx="1562986" cy="3721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296151" y="1838325"/>
            <a:ext cx="1466850" cy="738664"/>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This shape is called a Cardioid!</a:t>
            </a:r>
          </a:p>
        </p:txBody>
      </p:sp>
      <p:sp>
        <p:nvSpPr>
          <p:cNvPr id="116" name="タイトル 1">
            <a:extLst>
              <a:ext uri="{FF2B5EF4-FFF2-40B4-BE49-F238E27FC236}">
                <a16:creationId xmlns:a16="http://schemas.microsoft.com/office/drawing/2014/main" id="{C792A636-B753-4699-A0F5-E897E9BD840D}"/>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117" name="テキスト ボックス 116">
            <a:extLst>
              <a:ext uri="{FF2B5EF4-FFF2-40B4-BE49-F238E27FC236}">
                <a16:creationId xmlns:a16="http://schemas.microsoft.com/office/drawing/2014/main" id="{D55ACCBA-4743-4B5B-9058-6F419A84029B}"/>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305049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nodePh="1">
                                  <p:stCondLst>
                                    <p:cond delay="0"/>
                                  </p:stCondLst>
                                  <p:endCondLst>
                                    <p:cond evt="begin" delay="0">
                                      <p:tn val="20"/>
                                    </p:cond>
                                  </p:endCondLst>
                                  <p:childTnLst>
                                    <p:set>
                                      <p:cBhvr>
                                        <p:cTn id="21" dur="1" fill="hold">
                                          <p:stCondLst>
                                            <p:cond delay="0"/>
                                          </p:stCondLst>
                                        </p:cTn>
                                        <p:tgtEl>
                                          <p:spTgt spid="69"/>
                                        </p:tgtEl>
                                        <p:attrNameLst>
                                          <p:attrName>style.visibility</p:attrName>
                                        </p:attrNameLst>
                                      </p:cBhvr>
                                      <p:to>
                                        <p:strVal val="visible"/>
                                      </p:to>
                                    </p:set>
                                    <p:animEffect transition="in" filter="blinds(horizontal)">
                                      <p:cBhvr>
                                        <p:cTn id="22" dur="500"/>
                                        <p:tgtEl>
                                          <p:spTgt spid="6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blinds(horizontal)">
                                      <p:cBhvr>
                                        <p:cTn id="25" dur="500"/>
                                        <p:tgtEl>
                                          <p:spTgt spid="7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blinds(horizontal)">
                                      <p:cBhvr>
                                        <p:cTn id="28" dur="500"/>
                                        <p:tgtEl>
                                          <p:spTgt spid="7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blinds(horizontal)">
                                      <p:cBhvr>
                                        <p:cTn id="31" dur="500"/>
                                        <p:tgtEl>
                                          <p:spTgt spid="7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blinds(horizontal)">
                                      <p:cBhvr>
                                        <p:cTn id="34" dur="500"/>
                                        <p:tgtEl>
                                          <p:spTgt spid="7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blinds(horizontal)">
                                      <p:cBhvr>
                                        <p:cTn id="37" dur="500"/>
                                        <p:tgtEl>
                                          <p:spTgt spid="7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blinds(horizontal)">
                                      <p:cBhvr>
                                        <p:cTn id="40" dur="500"/>
                                        <p:tgtEl>
                                          <p:spTgt spid="8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blinds(horizontal)">
                                      <p:cBhvr>
                                        <p:cTn id="43" dur="500"/>
                                        <p:tgtEl>
                                          <p:spTgt spid="8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blinds(horizontal)">
                                      <p:cBhvr>
                                        <p:cTn id="46" dur="500"/>
                                        <p:tgtEl>
                                          <p:spTgt spid="82"/>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83"/>
                                        </p:tgtEl>
                                        <p:attrNameLst>
                                          <p:attrName>style.visibility</p:attrName>
                                        </p:attrNameLst>
                                      </p:cBhvr>
                                      <p:to>
                                        <p:strVal val="visible"/>
                                      </p:to>
                                    </p:set>
                                    <p:animEffect transition="in" filter="blinds(horizontal)">
                                      <p:cBhvr>
                                        <p:cTn id="49" dur="500"/>
                                        <p:tgtEl>
                                          <p:spTgt spid="83"/>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blinds(horizontal)">
                                      <p:cBhvr>
                                        <p:cTn id="52" dur="500"/>
                                        <p:tgtEl>
                                          <p:spTgt spid="84"/>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blinds(horizontal)">
                                      <p:cBhvr>
                                        <p:cTn id="55" dur="500"/>
                                        <p:tgtEl>
                                          <p:spTgt spid="85"/>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blinds(horizontal)">
                                      <p:cBhvr>
                                        <p:cTn id="58" dur="500"/>
                                        <p:tgtEl>
                                          <p:spTgt spid="86"/>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Effect transition="in" filter="blinds(horizontal)">
                                      <p:cBhvr>
                                        <p:cTn id="61" dur="500"/>
                                        <p:tgtEl>
                                          <p:spTgt spid="87"/>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88"/>
                                        </p:tgtEl>
                                        <p:attrNameLst>
                                          <p:attrName>style.visibility</p:attrName>
                                        </p:attrNameLst>
                                      </p:cBhvr>
                                      <p:to>
                                        <p:strVal val="visible"/>
                                      </p:to>
                                    </p:set>
                                    <p:animEffect transition="in" filter="blinds(horizontal)">
                                      <p:cBhvr>
                                        <p:cTn id="64" dur="500"/>
                                        <p:tgtEl>
                                          <p:spTgt spid="88"/>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blinds(horizontal)">
                                      <p:cBhvr>
                                        <p:cTn id="67" dur="500"/>
                                        <p:tgtEl>
                                          <p:spTgt spid="89"/>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blinds(horizontal)">
                                      <p:cBhvr>
                                        <p:cTn id="70" dur="500"/>
                                        <p:tgtEl>
                                          <p:spTgt spid="90"/>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91"/>
                                        </p:tgtEl>
                                        <p:attrNameLst>
                                          <p:attrName>style.visibility</p:attrName>
                                        </p:attrNameLst>
                                      </p:cBhvr>
                                      <p:to>
                                        <p:strVal val="visible"/>
                                      </p:to>
                                    </p:set>
                                    <p:animEffect transition="in" filter="blinds(horizontal)">
                                      <p:cBhvr>
                                        <p:cTn id="73" dur="500"/>
                                        <p:tgtEl>
                                          <p:spTgt spid="91"/>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5" fill="hold" grpId="0" nodeType="click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blinds(vertical)">
                                      <p:cBhvr>
                                        <p:cTn id="78" dur="500"/>
                                        <p:tgtEl>
                                          <p:spTgt spid="58"/>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blinds(horizontal)">
                                      <p:cBhvr>
                                        <p:cTn id="81" dur="500"/>
                                        <p:tgtEl>
                                          <p:spTgt spid="59"/>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blinds(horizontal)">
                                      <p:cBhvr>
                                        <p:cTn id="84" dur="500"/>
                                        <p:tgtEl>
                                          <p:spTgt spid="60"/>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blinds(horizontal)">
                                      <p:cBhvr>
                                        <p:cTn id="87" dur="500"/>
                                        <p:tgtEl>
                                          <p:spTgt spid="61"/>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blinds(horizontal)">
                                      <p:cBhvr>
                                        <p:cTn id="90" dur="500"/>
                                        <p:tgtEl>
                                          <p:spTgt spid="62"/>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blinds(horizontal)">
                                      <p:cBhvr>
                                        <p:cTn id="93" dur="500"/>
                                        <p:tgtEl>
                                          <p:spTgt spid="67"/>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blinds(horizontal)">
                                      <p:cBhvr>
                                        <p:cTn id="96" dur="500"/>
                                        <p:tgtEl>
                                          <p:spTgt spid="70"/>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blinds(horizontal)">
                                      <p:cBhvr>
                                        <p:cTn id="99" dur="500"/>
                                        <p:tgtEl>
                                          <p:spTgt spid="72"/>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blinds(horizontal)">
                                      <p:cBhvr>
                                        <p:cTn id="102" dur="500"/>
                                        <p:tgtEl>
                                          <p:spTgt spid="74"/>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77"/>
                                        </p:tgtEl>
                                        <p:attrNameLst>
                                          <p:attrName>style.visibility</p:attrName>
                                        </p:attrNameLst>
                                      </p:cBhvr>
                                      <p:to>
                                        <p:strVal val="visible"/>
                                      </p:to>
                                    </p:set>
                                    <p:animEffect transition="in" filter="blinds(horizontal)">
                                      <p:cBhvr>
                                        <p:cTn id="105" dur="500"/>
                                        <p:tgtEl>
                                          <p:spTgt spid="77"/>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blinds(horizontal)">
                                      <p:cBhvr>
                                        <p:cTn id="108" dur="500"/>
                                        <p:tgtEl>
                                          <p:spTgt spid="79"/>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blinds(horizontal)">
                                      <p:cBhvr>
                                        <p:cTn id="111" dur="500"/>
                                        <p:tgtEl>
                                          <p:spTgt spid="93"/>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64"/>
                                        </p:tgtEl>
                                        <p:attrNameLst>
                                          <p:attrName>style.visibility</p:attrName>
                                        </p:attrNameLst>
                                      </p:cBhvr>
                                      <p:to>
                                        <p:strVal val="visible"/>
                                      </p:to>
                                    </p:set>
                                    <p:animEffect transition="in" filter="blinds(horizontal)">
                                      <p:cBhvr>
                                        <p:cTn id="114" dur="500"/>
                                        <p:tgtEl>
                                          <p:spTgt spid="64"/>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blinds(horizontal)">
                                      <p:cBhvr>
                                        <p:cTn id="117" dur="500"/>
                                        <p:tgtEl>
                                          <p:spTgt spid="66"/>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68"/>
                                        </p:tgtEl>
                                        <p:attrNameLst>
                                          <p:attrName>style.visibility</p:attrName>
                                        </p:attrNameLst>
                                      </p:cBhvr>
                                      <p:to>
                                        <p:strVal val="visible"/>
                                      </p:to>
                                    </p:set>
                                    <p:animEffect transition="in" filter="blinds(horizontal)">
                                      <p:cBhvr>
                                        <p:cTn id="120" dur="500"/>
                                        <p:tgtEl>
                                          <p:spTgt spid="68"/>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94"/>
                                        </p:tgtEl>
                                        <p:attrNameLst>
                                          <p:attrName>style.visibility</p:attrName>
                                        </p:attrNameLst>
                                      </p:cBhvr>
                                      <p:to>
                                        <p:strVal val="visible"/>
                                      </p:to>
                                    </p:set>
                                    <p:animEffect transition="in" filter="blinds(horizontal)">
                                      <p:cBhvr>
                                        <p:cTn id="123" dur="500"/>
                                        <p:tgtEl>
                                          <p:spTgt spid="94"/>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63"/>
                                        </p:tgtEl>
                                        <p:attrNameLst>
                                          <p:attrName>style.visibility</p:attrName>
                                        </p:attrNameLst>
                                      </p:cBhvr>
                                      <p:to>
                                        <p:strVal val="visible"/>
                                      </p:to>
                                    </p:set>
                                    <p:animEffect transition="in" filter="blinds(horizontal)">
                                      <p:cBhvr>
                                        <p:cTn id="126" dur="500"/>
                                        <p:tgtEl>
                                          <p:spTgt spid="63"/>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65"/>
                                        </p:tgtEl>
                                        <p:attrNameLst>
                                          <p:attrName>style.visibility</p:attrName>
                                        </p:attrNameLst>
                                      </p:cBhvr>
                                      <p:to>
                                        <p:strVal val="visible"/>
                                      </p:to>
                                    </p:set>
                                    <p:animEffect transition="in" filter="blinds(horizontal)">
                                      <p:cBhvr>
                                        <p:cTn id="129" dur="500"/>
                                        <p:tgtEl>
                                          <p:spTgt spid="65"/>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7"/>
                                        </p:tgtEl>
                                        <p:attrNameLst>
                                          <p:attrName>style.visibility</p:attrName>
                                        </p:attrNameLst>
                                      </p:cBhvr>
                                      <p:to>
                                        <p:strVal val="visible"/>
                                      </p:to>
                                    </p:set>
                                    <p:animEffect transition="in" filter="blinds(horizontal)">
                                      <p:cBhvr>
                                        <p:cTn id="134" dur="500"/>
                                        <p:tgtEl>
                                          <p:spTgt spid="7"/>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nodeType="clickEffect">
                                  <p:stCondLst>
                                    <p:cond delay="0"/>
                                  </p:stCondLst>
                                  <p:childTnLst>
                                    <p:set>
                                      <p:cBhvr>
                                        <p:cTn id="138" dur="1" fill="hold">
                                          <p:stCondLst>
                                            <p:cond delay="0"/>
                                          </p:stCondLst>
                                        </p:cTn>
                                        <p:tgtEl>
                                          <p:spTgt spid="97"/>
                                        </p:tgtEl>
                                        <p:attrNameLst>
                                          <p:attrName>style.visibility</p:attrName>
                                        </p:attrNameLst>
                                      </p:cBhvr>
                                      <p:to>
                                        <p:strVal val="visible"/>
                                      </p:to>
                                    </p:set>
                                    <p:animEffect transition="in" filter="blinds(horizontal)">
                                      <p:cBhvr>
                                        <p:cTn id="139" dur="500"/>
                                        <p:tgtEl>
                                          <p:spTgt spid="97"/>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9"/>
                                        </p:tgtEl>
                                        <p:attrNameLst>
                                          <p:attrName>style.visibility</p:attrName>
                                        </p:attrNameLst>
                                      </p:cBhvr>
                                      <p:to>
                                        <p:strVal val="visible"/>
                                      </p:to>
                                    </p:set>
                                    <p:animEffect transition="in" filter="blinds(horizontal)">
                                      <p:cBhvr>
                                        <p:cTn id="144" dur="500"/>
                                        <p:tgtEl>
                                          <p:spTgt spid="9"/>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92"/>
                                        </p:tgtEl>
                                        <p:attrNameLst>
                                          <p:attrName>style.visibility</p:attrName>
                                        </p:attrNameLst>
                                      </p:cBhvr>
                                      <p:to>
                                        <p:strVal val="visible"/>
                                      </p:to>
                                    </p:set>
                                    <p:animEffect transition="in" filter="blinds(horizontal)">
                                      <p:cBhvr>
                                        <p:cTn id="149" dur="500"/>
                                        <p:tgtEl>
                                          <p:spTgt spid="92"/>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xit" presetSubtype="10" fill="hold" grpId="1" nodeType="clickEffect">
                                  <p:stCondLst>
                                    <p:cond delay="0"/>
                                  </p:stCondLst>
                                  <p:childTnLst>
                                    <p:animEffect transition="out" filter="blinds(horizontal)">
                                      <p:cBhvr>
                                        <p:cTn id="153" dur="500"/>
                                        <p:tgtEl>
                                          <p:spTgt spid="7"/>
                                        </p:tgtEl>
                                      </p:cBhvr>
                                    </p:animEffect>
                                    <p:set>
                                      <p:cBhvr>
                                        <p:cTn id="154" dur="1" fill="hold">
                                          <p:stCondLst>
                                            <p:cond delay="499"/>
                                          </p:stCondLst>
                                        </p:cTn>
                                        <p:tgtEl>
                                          <p:spTgt spid="7"/>
                                        </p:tgtEl>
                                        <p:attrNameLst>
                                          <p:attrName>style.visibility</p:attrName>
                                        </p:attrNameLst>
                                      </p:cBhvr>
                                      <p:to>
                                        <p:strVal val="hidden"/>
                                      </p:to>
                                    </p:set>
                                  </p:childTnLst>
                                </p:cTn>
                              </p:par>
                              <p:par>
                                <p:cTn id="155" presetID="3" presetClass="exit" presetSubtype="10" fill="hold" nodeType="withEffect">
                                  <p:stCondLst>
                                    <p:cond delay="0"/>
                                  </p:stCondLst>
                                  <p:childTnLst>
                                    <p:animEffect transition="out" filter="blinds(horizontal)">
                                      <p:cBhvr>
                                        <p:cTn id="156" dur="500"/>
                                        <p:tgtEl>
                                          <p:spTgt spid="97"/>
                                        </p:tgtEl>
                                      </p:cBhvr>
                                    </p:animEffect>
                                    <p:set>
                                      <p:cBhvr>
                                        <p:cTn id="157" dur="1" fill="hold">
                                          <p:stCondLst>
                                            <p:cond delay="499"/>
                                          </p:stCondLst>
                                        </p:cTn>
                                        <p:tgtEl>
                                          <p:spTgt spid="97"/>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112"/>
                                        </p:tgtEl>
                                        <p:attrNameLst>
                                          <p:attrName>style.visibility</p:attrName>
                                        </p:attrNameLst>
                                      </p:cBhvr>
                                      <p:to>
                                        <p:strVal val="visible"/>
                                      </p:to>
                                    </p:set>
                                    <p:animEffect transition="in" filter="blinds(horizontal)">
                                      <p:cBhvr>
                                        <p:cTn id="162" dur="500"/>
                                        <p:tgtEl>
                                          <p:spTgt spid="112"/>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nodeType="click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linds(horizontal)">
                                      <p:cBhvr>
                                        <p:cTn id="167" dur="500"/>
                                        <p:tgtEl>
                                          <p:spTgt spid="106"/>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36"/>
                                        </p:tgtEl>
                                        <p:attrNameLst>
                                          <p:attrName>style.visibility</p:attrName>
                                        </p:attrNameLst>
                                      </p:cBhvr>
                                      <p:to>
                                        <p:strVal val="visible"/>
                                      </p:to>
                                    </p:set>
                                    <p:animEffect transition="in" filter="blinds(horizontal)">
                                      <p:cBhvr>
                                        <p:cTn id="172" dur="500"/>
                                        <p:tgtEl>
                                          <p:spTgt spid="36"/>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xit" presetSubtype="10" fill="hold" grpId="1" nodeType="clickEffect">
                                  <p:stCondLst>
                                    <p:cond delay="0"/>
                                  </p:stCondLst>
                                  <p:childTnLst>
                                    <p:animEffect transition="out" filter="blinds(horizontal)">
                                      <p:cBhvr>
                                        <p:cTn id="176" dur="500"/>
                                        <p:tgtEl>
                                          <p:spTgt spid="112"/>
                                        </p:tgtEl>
                                      </p:cBhvr>
                                    </p:animEffect>
                                    <p:set>
                                      <p:cBhvr>
                                        <p:cTn id="177" dur="1" fill="hold">
                                          <p:stCondLst>
                                            <p:cond delay="499"/>
                                          </p:stCondLst>
                                        </p:cTn>
                                        <p:tgtEl>
                                          <p:spTgt spid="112"/>
                                        </p:tgtEl>
                                        <p:attrNameLst>
                                          <p:attrName>style.visibility</p:attrName>
                                        </p:attrNameLst>
                                      </p:cBhvr>
                                      <p:to>
                                        <p:strVal val="hidden"/>
                                      </p:to>
                                    </p:set>
                                  </p:childTnLst>
                                </p:cTn>
                              </p:par>
                              <p:par>
                                <p:cTn id="178" presetID="3" presetClass="exit" presetSubtype="10" fill="hold" nodeType="withEffect">
                                  <p:stCondLst>
                                    <p:cond delay="0"/>
                                  </p:stCondLst>
                                  <p:childTnLst>
                                    <p:animEffect transition="out" filter="blinds(horizontal)">
                                      <p:cBhvr>
                                        <p:cTn id="179" dur="500"/>
                                        <p:tgtEl>
                                          <p:spTgt spid="106"/>
                                        </p:tgtEl>
                                      </p:cBhvr>
                                    </p:animEffect>
                                    <p:set>
                                      <p:cBhvr>
                                        <p:cTn id="180" dur="1" fill="hold">
                                          <p:stCondLst>
                                            <p:cond delay="499"/>
                                          </p:stCondLst>
                                        </p:cTn>
                                        <p:tgtEl>
                                          <p:spTgt spid="106"/>
                                        </p:tgtEl>
                                        <p:attrNameLst>
                                          <p:attrName>style.visibility</p:attrName>
                                        </p:attrNameLst>
                                      </p:cBhvr>
                                      <p:to>
                                        <p:strVal val="hidden"/>
                                      </p:to>
                                    </p:set>
                                  </p:childTnLst>
                                </p:cTn>
                              </p:par>
                            </p:childTnLst>
                          </p:cTn>
                        </p:par>
                      </p:childTnLst>
                    </p:cTn>
                  </p:par>
                  <p:par>
                    <p:cTn id="181" fill="hold">
                      <p:stCondLst>
                        <p:cond delay="indefinite"/>
                      </p:stCondLst>
                      <p:childTnLst>
                        <p:par>
                          <p:cTn id="182" fill="hold">
                            <p:stCondLst>
                              <p:cond delay="0"/>
                            </p:stCondLst>
                            <p:childTnLst>
                              <p:par>
                                <p:cTn id="183" presetID="3" presetClass="entr" presetSubtype="10" fill="hold" grpId="0" nodeType="clickEffect">
                                  <p:stCondLst>
                                    <p:cond delay="0"/>
                                  </p:stCondLst>
                                  <p:childTnLst>
                                    <p:set>
                                      <p:cBhvr>
                                        <p:cTn id="184" dur="1" fill="hold">
                                          <p:stCondLst>
                                            <p:cond delay="0"/>
                                          </p:stCondLst>
                                        </p:cTn>
                                        <p:tgtEl>
                                          <p:spTgt spid="113"/>
                                        </p:tgtEl>
                                        <p:attrNameLst>
                                          <p:attrName>style.visibility</p:attrName>
                                        </p:attrNameLst>
                                      </p:cBhvr>
                                      <p:to>
                                        <p:strVal val="visible"/>
                                      </p:to>
                                    </p:set>
                                    <p:animEffect transition="in" filter="blinds(horizontal)">
                                      <p:cBhvr>
                                        <p:cTn id="185" dur="500"/>
                                        <p:tgtEl>
                                          <p:spTgt spid="113"/>
                                        </p:tgtEl>
                                      </p:cBhvr>
                                    </p:animEffect>
                                  </p:childTnLst>
                                </p:cTn>
                              </p:par>
                            </p:childTnLst>
                          </p:cTn>
                        </p:par>
                      </p:childTnLst>
                    </p:cTn>
                  </p:par>
                  <p:par>
                    <p:cTn id="186" fill="hold">
                      <p:stCondLst>
                        <p:cond delay="indefinite"/>
                      </p:stCondLst>
                      <p:childTnLst>
                        <p:par>
                          <p:cTn id="187" fill="hold">
                            <p:stCondLst>
                              <p:cond delay="0"/>
                            </p:stCondLst>
                            <p:childTnLst>
                              <p:par>
                                <p:cTn id="188" presetID="3" presetClass="entr" presetSubtype="10" fill="hold" nodeType="clickEffect">
                                  <p:stCondLst>
                                    <p:cond delay="0"/>
                                  </p:stCondLst>
                                  <p:childTnLst>
                                    <p:set>
                                      <p:cBhvr>
                                        <p:cTn id="189" dur="1" fill="hold">
                                          <p:stCondLst>
                                            <p:cond delay="0"/>
                                          </p:stCondLst>
                                        </p:cTn>
                                        <p:tgtEl>
                                          <p:spTgt spid="103"/>
                                        </p:tgtEl>
                                        <p:attrNameLst>
                                          <p:attrName>style.visibility</p:attrName>
                                        </p:attrNameLst>
                                      </p:cBhvr>
                                      <p:to>
                                        <p:strVal val="visible"/>
                                      </p:to>
                                    </p:set>
                                    <p:animEffect transition="in" filter="blinds(horizontal)">
                                      <p:cBhvr>
                                        <p:cTn id="190" dur="500"/>
                                        <p:tgtEl>
                                          <p:spTgt spid="103"/>
                                        </p:tgtEl>
                                      </p:cBhvr>
                                    </p:animEffect>
                                  </p:childTnLst>
                                </p:cTn>
                              </p:par>
                            </p:childTnLst>
                          </p:cTn>
                        </p:par>
                      </p:childTnLst>
                    </p:cTn>
                  </p:par>
                  <p:par>
                    <p:cTn id="191" fill="hold">
                      <p:stCondLst>
                        <p:cond delay="indefinite"/>
                      </p:stCondLst>
                      <p:childTnLst>
                        <p:par>
                          <p:cTn id="192" fill="hold">
                            <p:stCondLst>
                              <p:cond delay="0"/>
                            </p:stCondLst>
                            <p:childTnLst>
                              <p:par>
                                <p:cTn id="193" presetID="3" presetClass="entr" presetSubtype="10" fill="hold" grpId="0" nodeType="clickEffect">
                                  <p:stCondLst>
                                    <p:cond delay="0"/>
                                  </p:stCondLst>
                                  <p:childTnLst>
                                    <p:set>
                                      <p:cBhvr>
                                        <p:cTn id="194" dur="1" fill="hold">
                                          <p:stCondLst>
                                            <p:cond delay="0"/>
                                          </p:stCondLst>
                                        </p:cTn>
                                        <p:tgtEl>
                                          <p:spTgt spid="95"/>
                                        </p:tgtEl>
                                        <p:attrNameLst>
                                          <p:attrName>style.visibility</p:attrName>
                                        </p:attrNameLst>
                                      </p:cBhvr>
                                      <p:to>
                                        <p:strVal val="visible"/>
                                      </p:to>
                                    </p:set>
                                    <p:animEffect transition="in" filter="blinds(horizontal)">
                                      <p:cBhvr>
                                        <p:cTn id="195" dur="500"/>
                                        <p:tgtEl>
                                          <p:spTgt spid="95"/>
                                        </p:tgtEl>
                                      </p:cBhvr>
                                    </p:animEffect>
                                  </p:childTnLst>
                                </p:cTn>
                              </p:par>
                            </p:childTnLst>
                          </p:cTn>
                        </p:par>
                      </p:childTnLst>
                    </p:cTn>
                  </p:par>
                  <p:par>
                    <p:cTn id="196" fill="hold">
                      <p:stCondLst>
                        <p:cond delay="indefinite"/>
                      </p:stCondLst>
                      <p:childTnLst>
                        <p:par>
                          <p:cTn id="197" fill="hold">
                            <p:stCondLst>
                              <p:cond delay="0"/>
                            </p:stCondLst>
                            <p:childTnLst>
                              <p:par>
                                <p:cTn id="198" presetID="3" presetClass="exit" presetSubtype="10" fill="hold" grpId="1" nodeType="clickEffect">
                                  <p:stCondLst>
                                    <p:cond delay="0"/>
                                  </p:stCondLst>
                                  <p:childTnLst>
                                    <p:animEffect transition="out" filter="blinds(horizontal)">
                                      <p:cBhvr>
                                        <p:cTn id="199" dur="500"/>
                                        <p:tgtEl>
                                          <p:spTgt spid="113"/>
                                        </p:tgtEl>
                                      </p:cBhvr>
                                    </p:animEffect>
                                    <p:set>
                                      <p:cBhvr>
                                        <p:cTn id="200" dur="1" fill="hold">
                                          <p:stCondLst>
                                            <p:cond delay="499"/>
                                          </p:stCondLst>
                                        </p:cTn>
                                        <p:tgtEl>
                                          <p:spTgt spid="113"/>
                                        </p:tgtEl>
                                        <p:attrNameLst>
                                          <p:attrName>style.visibility</p:attrName>
                                        </p:attrNameLst>
                                      </p:cBhvr>
                                      <p:to>
                                        <p:strVal val="hidden"/>
                                      </p:to>
                                    </p:set>
                                  </p:childTnLst>
                                </p:cTn>
                              </p:par>
                              <p:par>
                                <p:cTn id="201" presetID="3" presetClass="exit" presetSubtype="10" fill="hold" nodeType="withEffect">
                                  <p:stCondLst>
                                    <p:cond delay="0"/>
                                  </p:stCondLst>
                                  <p:childTnLst>
                                    <p:animEffect transition="out" filter="blinds(horizontal)">
                                      <p:cBhvr>
                                        <p:cTn id="202" dur="500"/>
                                        <p:tgtEl>
                                          <p:spTgt spid="103"/>
                                        </p:tgtEl>
                                      </p:cBhvr>
                                    </p:animEffect>
                                    <p:set>
                                      <p:cBhvr>
                                        <p:cTn id="203" dur="1" fill="hold">
                                          <p:stCondLst>
                                            <p:cond delay="499"/>
                                          </p:stCondLst>
                                        </p:cTn>
                                        <p:tgtEl>
                                          <p:spTgt spid="103"/>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3" presetClass="entr" presetSubtype="10" fill="hold" grpId="0" nodeType="clickEffect">
                                  <p:stCondLst>
                                    <p:cond delay="0"/>
                                  </p:stCondLst>
                                  <p:childTnLst>
                                    <p:set>
                                      <p:cBhvr>
                                        <p:cTn id="207" dur="1" fill="hold">
                                          <p:stCondLst>
                                            <p:cond delay="0"/>
                                          </p:stCondLst>
                                        </p:cTn>
                                        <p:tgtEl>
                                          <p:spTgt spid="115"/>
                                        </p:tgtEl>
                                        <p:attrNameLst>
                                          <p:attrName>style.visibility</p:attrName>
                                        </p:attrNameLst>
                                      </p:cBhvr>
                                      <p:to>
                                        <p:strVal val="visible"/>
                                      </p:to>
                                    </p:set>
                                    <p:animEffect transition="in" filter="blinds(horizontal)">
                                      <p:cBhvr>
                                        <p:cTn id="208" dur="500"/>
                                        <p:tgtEl>
                                          <p:spTgt spid="115"/>
                                        </p:tgtEl>
                                      </p:cBhvr>
                                    </p:animEffect>
                                  </p:childTnLst>
                                </p:cTn>
                              </p:par>
                            </p:childTnLst>
                          </p:cTn>
                        </p:par>
                      </p:childTnLst>
                    </p:cTn>
                  </p:par>
                  <p:par>
                    <p:cTn id="209" fill="hold">
                      <p:stCondLst>
                        <p:cond delay="indefinite"/>
                      </p:stCondLst>
                      <p:childTnLst>
                        <p:par>
                          <p:cTn id="210" fill="hold">
                            <p:stCondLst>
                              <p:cond delay="0"/>
                            </p:stCondLst>
                            <p:childTnLst>
                              <p:par>
                                <p:cTn id="211" presetID="3" presetClass="entr" presetSubtype="10" fill="hold" nodeType="clickEffect">
                                  <p:stCondLst>
                                    <p:cond delay="0"/>
                                  </p:stCondLst>
                                  <p:childTnLst>
                                    <p:set>
                                      <p:cBhvr>
                                        <p:cTn id="212" dur="1" fill="hold">
                                          <p:stCondLst>
                                            <p:cond delay="0"/>
                                          </p:stCondLst>
                                        </p:cTn>
                                        <p:tgtEl>
                                          <p:spTgt spid="109"/>
                                        </p:tgtEl>
                                        <p:attrNameLst>
                                          <p:attrName>style.visibility</p:attrName>
                                        </p:attrNameLst>
                                      </p:cBhvr>
                                      <p:to>
                                        <p:strVal val="visible"/>
                                      </p:to>
                                    </p:set>
                                    <p:animEffect transition="in" filter="blinds(horizontal)">
                                      <p:cBhvr>
                                        <p:cTn id="213" dur="500"/>
                                        <p:tgtEl>
                                          <p:spTgt spid="109"/>
                                        </p:tgtEl>
                                      </p:cBhvr>
                                    </p:animEffect>
                                  </p:childTnLst>
                                </p:cTn>
                              </p:par>
                            </p:childTnLst>
                          </p:cTn>
                        </p:par>
                      </p:childTnLst>
                    </p:cTn>
                  </p:par>
                  <p:par>
                    <p:cTn id="214" fill="hold">
                      <p:stCondLst>
                        <p:cond delay="indefinite"/>
                      </p:stCondLst>
                      <p:childTnLst>
                        <p:par>
                          <p:cTn id="215" fill="hold">
                            <p:stCondLst>
                              <p:cond delay="0"/>
                            </p:stCondLst>
                            <p:childTnLst>
                              <p:par>
                                <p:cTn id="216" presetID="3" presetClass="entr" presetSubtype="10" fill="hold" grpId="0" nodeType="clickEffect">
                                  <p:stCondLst>
                                    <p:cond delay="0"/>
                                  </p:stCondLst>
                                  <p:childTnLst>
                                    <p:set>
                                      <p:cBhvr>
                                        <p:cTn id="217" dur="1" fill="hold">
                                          <p:stCondLst>
                                            <p:cond delay="0"/>
                                          </p:stCondLst>
                                        </p:cTn>
                                        <p:tgtEl>
                                          <p:spTgt spid="37"/>
                                        </p:tgtEl>
                                        <p:attrNameLst>
                                          <p:attrName>style.visibility</p:attrName>
                                        </p:attrNameLst>
                                      </p:cBhvr>
                                      <p:to>
                                        <p:strVal val="visible"/>
                                      </p:to>
                                    </p:set>
                                    <p:animEffect transition="in" filter="blinds(horizontal)">
                                      <p:cBhvr>
                                        <p:cTn id="218" dur="500"/>
                                        <p:tgtEl>
                                          <p:spTgt spid="37"/>
                                        </p:tgtEl>
                                      </p:cBhvr>
                                    </p:animEffect>
                                  </p:childTnLst>
                                </p:cTn>
                              </p:par>
                            </p:childTnLst>
                          </p:cTn>
                        </p:par>
                      </p:childTnLst>
                    </p:cTn>
                  </p:par>
                  <p:par>
                    <p:cTn id="219" fill="hold">
                      <p:stCondLst>
                        <p:cond delay="indefinite"/>
                      </p:stCondLst>
                      <p:childTnLst>
                        <p:par>
                          <p:cTn id="220" fill="hold">
                            <p:stCondLst>
                              <p:cond delay="0"/>
                            </p:stCondLst>
                            <p:childTnLst>
                              <p:par>
                                <p:cTn id="221" presetID="3" presetClass="exit" presetSubtype="10" fill="hold" grpId="1" nodeType="clickEffect">
                                  <p:stCondLst>
                                    <p:cond delay="0"/>
                                  </p:stCondLst>
                                  <p:childTnLst>
                                    <p:animEffect transition="out" filter="blinds(horizontal)">
                                      <p:cBhvr>
                                        <p:cTn id="222" dur="500"/>
                                        <p:tgtEl>
                                          <p:spTgt spid="115"/>
                                        </p:tgtEl>
                                      </p:cBhvr>
                                    </p:animEffect>
                                    <p:set>
                                      <p:cBhvr>
                                        <p:cTn id="223" dur="1" fill="hold">
                                          <p:stCondLst>
                                            <p:cond delay="499"/>
                                          </p:stCondLst>
                                        </p:cTn>
                                        <p:tgtEl>
                                          <p:spTgt spid="115"/>
                                        </p:tgtEl>
                                        <p:attrNameLst>
                                          <p:attrName>style.visibility</p:attrName>
                                        </p:attrNameLst>
                                      </p:cBhvr>
                                      <p:to>
                                        <p:strVal val="hidden"/>
                                      </p:to>
                                    </p:set>
                                  </p:childTnLst>
                                </p:cTn>
                              </p:par>
                              <p:par>
                                <p:cTn id="224" presetID="3" presetClass="exit" presetSubtype="10" fill="hold" nodeType="withEffect">
                                  <p:stCondLst>
                                    <p:cond delay="0"/>
                                  </p:stCondLst>
                                  <p:childTnLst>
                                    <p:animEffect transition="out" filter="blinds(horizontal)">
                                      <p:cBhvr>
                                        <p:cTn id="225" dur="500"/>
                                        <p:tgtEl>
                                          <p:spTgt spid="109"/>
                                        </p:tgtEl>
                                      </p:cBhvr>
                                    </p:animEffect>
                                    <p:set>
                                      <p:cBhvr>
                                        <p:cTn id="226" dur="1" fill="hold">
                                          <p:stCondLst>
                                            <p:cond delay="499"/>
                                          </p:stCondLst>
                                        </p:cTn>
                                        <p:tgtEl>
                                          <p:spTgt spid="109"/>
                                        </p:tgtEl>
                                        <p:attrNameLst>
                                          <p:attrName>style.visibility</p:attrName>
                                        </p:attrNameLst>
                                      </p:cBhvr>
                                      <p:to>
                                        <p:strVal val="hidden"/>
                                      </p:to>
                                    </p:set>
                                  </p:childTnLst>
                                </p:cTn>
                              </p:par>
                            </p:childTnLst>
                          </p:cTn>
                        </p:par>
                      </p:childTnLst>
                    </p:cTn>
                  </p:par>
                  <p:par>
                    <p:cTn id="227" fill="hold">
                      <p:stCondLst>
                        <p:cond delay="indefinite"/>
                      </p:stCondLst>
                      <p:childTnLst>
                        <p:par>
                          <p:cTn id="228" fill="hold">
                            <p:stCondLst>
                              <p:cond delay="0"/>
                            </p:stCondLst>
                            <p:childTnLst>
                              <p:par>
                                <p:cTn id="229" presetID="3" presetClass="entr" presetSubtype="10" fill="hold" grpId="0" nodeType="click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blinds(horizontal)">
                                      <p:cBhvr>
                                        <p:cTn id="231" dur="500"/>
                                        <p:tgtEl>
                                          <p:spTgt spid="114"/>
                                        </p:tgtEl>
                                      </p:cBhvr>
                                    </p:animEffect>
                                  </p:childTnLst>
                                </p:cTn>
                              </p:par>
                            </p:childTnLst>
                          </p:cTn>
                        </p:par>
                      </p:childTnLst>
                    </p:cTn>
                  </p:par>
                  <p:par>
                    <p:cTn id="232" fill="hold">
                      <p:stCondLst>
                        <p:cond delay="indefinite"/>
                      </p:stCondLst>
                      <p:childTnLst>
                        <p:par>
                          <p:cTn id="233" fill="hold">
                            <p:stCondLst>
                              <p:cond delay="0"/>
                            </p:stCondLst>
                            <p:childTnLst>
                              <p:par>
                                <p:cTn id="234" presetID="3" presetClass="entr" presetSubtype="10" fill="hold" nodeType="clickEffect">
                                  <p:stCondLst>
                                    <p:cond delay="0"/>
                                  </p:stCondLst>
                                  <p:childTnLst>
                                    <p:set>
                                      <p:cBhvr>
                                        <p:cTn id="235" dur="1" fill="hold">
                                          <p:stCondLst>
                                            <p:cond delay="0"/>
                                          </p:stCondLst>
                                        </p:cTn>
                                        <p:tgtEl>
                                          <p:spTgt spid="100"/>
                                        </p:tgtEl>
                                        <p:attrNameLst>
                                          <p:attrName>style.visibility</p:attrName>
                                        </p:attrNameLst>
                                      </p:cBhvr>
                                      <p:to>
                                        <p:strVal val="visible"/>
                                      </p:to>
                                    </p:set>
                                    <p:animEffect transition="in" filter="blinds(horizontal)">
                                      <p:cBhvr>
                                        <p:cTn id="236" dur="500"/>
                                        <p:tgtEl>
                                          <p:spTgt spid="100"/>
                                        </p:tgtEl>
                                      </p:cBhvr>
                                    </p:animEffect>
                                  </p:childTnLst>
                                </p:cTn>
                              </p:par>
                            </p:childTnLst>
                          </p:cTn>
                        </p:par>
                      </p:childTnLst>
                    </p:cTn>
                  </p:par>
                  <p:par>
                    <p:cTn id="237" fill="hold">
                      <p:stCondLst>
                        <p:cond delay="indefinite"/>
                      </p:stCondLst>
                      <p:childTnLst>
                        <p:par>
                          <p:cTn id="238" fill="hold">
                            <p:stCondLst>
                              <p:cond delay="0"/>
                            </p:stCondLst>
                            <p:childTnLst>
                              <p:par>
                                <p:cTn id="239" presetID="3" presetClass="entr" presetSubtype="10" fill="hold" grpId="0" nodeType="clickEffect">
                                  <p:stCondLst>
                                    <p:cond delay="0"/>
                                  </p:stCondLst>
                                  <p:childTnLst>
                                    <p:set>
                                      <p:cBhvr>
                                        <p:cTn id="240" dur="1" fill="hold">
                                          <p:stCondLst>
                                            <p:cond delay="0"/>
                                          </p:stCondLst>
                                        </p:cTn>
                                        <p:tgtEl>
                                          <p:spTgt spid="96"/>
                                        </p:tgtEl>
                                        <p:attrNameLst>
                                          <p:attrName>style.visibility</p:attrName>
                                        </p:attrNameLst>
                                      </p:cBhvr>
                                      <p:to>
                                        <p:strVal val="visible"/>
                                      </p:to>
                                    </p:set>
                                    <p:animEffect transition="in" filter="blinds(horizontal)">
                                      <p:cBhvr>
                                        <p:cTn id="241" dur="500"/>
                                        <p:tgtEl>
                                          <p:spTgt spid="96"/>
                                        </p:tgtEl>
                                      </p:cBhvr>
                                    </p:animEffect>
                                  </p:childTnLst>
                                </p:cTn>
                              </p:par>
                            </p:childTnLst>
                          </p:cTn>
                        </p:par>
                      </p:childTnLst>
                    </p:cTn>
                  </p:par>
                  <p:par>
                    <p:cTn id="242" fill="hold">
                      <p:stCondLst>
                        <p:cond delay="indefinite"/>
                      </p:stCondLst>
                      <p:childTnLst>
                        <p:par>
                          <p:cTn id="243" fill="hold">
                            <p:stCondLst>
                              <p:cond delay="0"/>
                            </p:stCondLst>
                            <p:childTnLst>
                              <p:par>
                                <p:cTn id="244" presetID="3" presetClass="exit" presetSubtype="10" fill="hold" grpId="1" nodeType="clickEffect">
                                  <p:stCondLst>
                                    <p:cond delay="0"/>
                                  </p:stCondLst>
                                  <p:childTnLst>
                                    <p:animEffect transition="out" filter="blinds(horizontal)">
                                      <p:cBhvr>
                                        <p:cTn id="245" dur="500"/>
                                        <p:tgtEl>
                                          <p:spTgt spid="114"/>
                                        </p:tgtEl>
                                      </p:cBhvr>
                                    </p:animEffect>
                                    <p:set>
                                      <p:cBhvr>
                                        <p:cTn id="246" dur="1" fill="hold">
                                          <p:stCondLst>
                                            <p:cond delay="499"/>
                                          </p:stCondLst>
                                        </p:cTn>
                                        <p:tgtEl>
                                          <p:spTgt spid="114"/>
                                        </p:tgtEl>
                                        <p:attrNameLst>
                                          <p:attrName>style.visibility</p:attrName>
                                        </p:attrNameLst>
                                      </p:cBhvr>
                                      <p:to>
                                        <p:strVal val="hidden"/>
                                      </p:to>
                                    </p:set>
                                  </p:childTnLst>
                                </p:cTn>
                              </p:par>
                              <p:par>
                                <p:cTn id="247" presetID="3" presetClass="exit" presetSubtype="10" fill="hold" nodeType="withEffect">
                                  <p:stCondLst>
                                    <p:cond delay="0"/>
                                  </p:stCondLst>
                                  <p:childTnLst>
                                    <p:animEffect transition="out" filter="blinds(horizontal)">
                                      <p:cBhvr>
                                        <p:cTn id="248" dur="500"/>
                                        <p:tgtEl>
                                          <p:spTgt spid="100"/>
                                        </p:tgtEl>
                                      </p:cBhvr>
                                    </p:animEffect>
                                    <p:set>
                                      <p:cBhvr>
                                        <p:cTn id="249" dur="1" fill="hold">
                                          <p:stCondLst>
                                            <p:cond delay="499"/>
                                          </p:stCondLst>
                                        </p:cTn>
                                        <p:tgtEl>
                                          <p:spTgt spid="100"/>
                                        </p:tgtEl>
                                        <p:attrNameLst>
                                          <p:attrName>style.visibility</p:attrName>
                                        </p:attrNameLst>
                                      </p:cBhvr>
                                      <p:to>
                                        <p:strVal val="hidden"/>
                                      </p:to>
                                    </p:set>
                                  </p:childTnLst>
                                </p:cTn>
                              </p:par>
                              <p:par>
                                <p:cTn id="250" presetID="3" presetClass="exit" presetSubtype="10" fill="hold" grpId="1" nodeType="withEffect">
                                  <p:stCondLst>
                                    <p:cond delay="0"/>
                                  </p:stCondLst>
                                  <p:childTnLst>
                                    <p:animEffect transition="out" filter="blinds(horizontal)">
                                      <p:cBhvr>
                                        <p:cTn id="251" dur="500"/>
                                        <p:tgtEl>
                                          <p:spTgt spid="9"/>
                                        </p:tgtEl>
                                      </p:cBhvr>
                                    </p:animEffect>
                                    <p:set>
                                      <p:cBhvr>
                                        <p:cTn id="252" dur="1" fill="hold">
                                          <p:stCondLst>
                                            <p:cond delay="499"/>
                                          </p:stCondLst>
                                        </p:cTn>
                                        <p:tgtEl>
                                          <p:spTgt spid="9"/>
                                        </p:tgtEl>
                                        <p:attrNameLst>
                                          <p:attrName>style.visibility</p:attrName>
                                        </p:attrNameLst>
                                      </p:cBhvr>
                                      <p:to>
                                        <p:strVal val="hidden"/>
                                      </p:to>
                                    </p:set>
                                  </p:childTnLst>
                                </p:cTn>
                              </p:par>
                            </p:childTnLst>
                          </p:cTn>
                        </p:par>
                      </p:childTnLst>
                    </p:cTn>
                  </p:par>
                  <p:par>
                    <p:cTn id="253" fill="hold">
                      <p:stCondLst>
                        <p:cond delay="indefinite"/>
                      </p:stCondLst>
                      <p:childTnLst>
                        <p:par>
                          <p:cTn id="254" fill="hold">
                            <p:stCondLst>
                              <p:cond delay="0"/>
                            </p:stCondLst>
                            <p:childTnLst>
                              <p:par>
                                <p:cTn id="255" presetID="3" presetClass="entr" presetSubtype="10" fill="hold" nodeType="clickEffect">
                                  <p:stCondLst>
                                    <p:cond delay="0"/>
                                  </p:stCondLst>
                                  <p:childTnLst>
                                    <p:set>
                                      <p:cBhvr>
                                        <p:cTn id="256" dur="1" fill="hold">
                                          <p:stCondLst>
                                            <p:cond delay="0"/>
                                          </p:stCondLst>
                                        </p:cTn>
                                        <p:tgtEl>
                                          <p:spTgt spid="8"/>
                                        </p:tgtEl>
                                        <p:attrNameLst>
                                          <p:attrName>style.visibility</p:attrName>
                                        </p:attrNameLst>
                                      </p:cBhvr>
                                      <p:to>
                                        <p:strVal val="visible"/>
                                      </p:to>
                                    </p:set>
                                    <p:animEffect transition="in" filter="blinds(horizontal)">
                                      <p:cBhvr>
                                        <p:cTn id="257" dur="500"/>
                                        <p:tgtEl>
                                          <p:spTgt spid="8"/>
                                        </p:tgtEl>
                                      </p:cBhvr>
                                    </p:animEffect>
                                  </p:childTnLst>
                                </p:cTn>
                              </p:par>
                              <p:par>
                                <p:cTn id="258" presetID="3" presetClass="entr" presetSubtype="5" fill="hold" nodeType="withEffect">
                                  <p:stCondLst>
                                    <p:cond delay="0"/>
                                  </p:stCondLst>
                                  <p:childTnLst>
                                    <p:set>
                                      <p:cBhvr>
                                        <p:cTn id="259" dur="1" fill="hold">
                                          <p:stCondLst>
                                            <p:cond delay="0"/>
                                          </p:stCondLst>
                                        </p:cTn>
                                        <p:tgtEl>
                                          <p:spTgt spid="33"/>
                                        </p:tgtEl>
                                        <p:attrNameLst>
                                          <p:attrName>style.visibility</p:attrName>
                                        </p:attrNameLst>
                                      </p:cBhvr>
                                      <p:to>
                                        <p:strVal val="visible"/>
                                      </p:to>
                                    </p:set>
                                    <p:animEffect transition="in" filter="blinds(vertical)">
                                      <p:cBhvr>
                                        <p:cTn id="260" dur="500"/>
                                        <p:tgtEl>
                                          <p:spTgt spid="33"/>
                                        </p:tgtEl>
                                      </p:cBhvr>
                                    </p:animEffect>
                                  </p:childTnLst>
                                </p:cTn>
                              </p:par>
                              <p:par>
                                <p:cTn id="261" presetID="3" presetClass="entr" presetSubtype="10" fill="hold" grpId="0" nodeType="withEffect">
                                  <p:stCondLst>
                                    <p:cond delay="0"/>
                                  </p:stCondLst>
                                  <p:childTnLst>
                                    <p:set>
                                      <p:cBhvr>
                                        <p:cTn id="262" dur="1" fill="hold">
                                          <p:stCondLst>
                                            <p:cond delay="0"/>
                                          </p:stCondLst>
                                        </p:cTn>
                                        <p:tgtEl>
                                          <p:spTgt spid="40"/>
                                        </p:tgtEl>
                                        <p:attrNameLst>
                                          <p:attrName>style.visibility</p:attrName>
                                        </p:attrNameLst>
                                      </p:cBhvr>
                                      <p:to>
                                        <p:strVal val="visible"/>
                                      </p:to>
                                    </p:set>
                                    <p:animEffect transition="in" filter="blinds(horizontal)">
                                      <p:cBhvr>
                                        <p:cTn id="263" dur="500"/>
                                        <p:tgtEl>
                                          <p:spTgt spid="40"/>
                                        </p:tgtEl>
                                      </p:cBhvr>
                                    </p:animEffect>
                                  </p:childTnLst>
                                </p:cTn>
                              </p:par>
                              <p:par>
                                <p:cTn id="264" presetID="3" presetClass="entr" presetSubtype="10" fill="hold" grpId="0" nodeType="withEffect">
                                  <p:stCondLst>
                                    <p:cond delay="0"/>
                                  </p:stCondLst>
                                  <p:childTnLst>
                                    <p:set>
                                      <p:cBhvr>
                                        <p:cTn id="265" dur="1" fill="hold">
                                          <p:stCondLst>
                                            <p:cond delay="0"/>
                                          </p:stCondLst>
                                        </p:cTn>
                                        <p:tgtEl>
                                          <p:spTgt spid="41"/>
                                        </p:tgtEl>
                                        <p:attrNameLst>
                                          <p:attrName>style.visibility</p:attrName>
                                        </p:attrNameLst>
                                      </p:cBhvr>
                                      <p:to>
                                        <p:strVal val="visible"/>
                                      </p:to>
                                    </p:set>
                                    <p:animEffect transition="in" filter="blinds(horizontal)">
                                      <p:cBhvr>
                                        <p:cTn id="266" dur="500"/>
                                        <p:tgtEl>
                                          <p:spTgt spid="41"/>
                                        </p:tgtEl>
                                      </p:cBhvr>
                                    </p:animEffect>
                                  </p:childTnLst>
                                </p:cTn>
                              </p:par>
                              <p:par>
                                <p:cTn id="267" presetID="3" presetClass="entr" presetSubtype="10" fill="hold" grpId="0" nodeType="with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blinds(horizontal)">
                                      <p:cBhvr>
                                        <p:cTn id="269" dur="500"/>
                                        <p:tgtEl>
                                          <p:spTgt spid="42"/>
                                        </p:tgtEl>
                                      </p:cBhvr>
                                    </p:animEffect>
                                  </p:childTnLst>
                                </p:cTn>
                              </p:par>
                              <p:par>
                                <p:cTn id="270" presetID="3" presetClass="entr" presetSubtype="10" fill="hold" grpId="0" nodeType="withEffect">
                                  <p:stCondLst>
                                    <p:cond delay="0"/>
                                  </p:stCondLst>
                                  <p:childTnLst>
                                    <p:set>
                                      <p:cBhvr>
                                        <p:cTn id="271" dur="1" fill="hold">
                                          <p:stCondLst>
                                            <p:cond delay="0"/>
                                          </p:stCondLst>
                                        </p:cTn>
                                        <p:tgtEl>
                                          <p:spTgt spid="39"/>
                                        </p:tgtEl>
                                        <p:attrNameLst>
                                          <p:attrName>style.visibility</p:attrName>
                                        </p:attrNameLst>
                                      </p:cBhvr>
                                      <p:to>
                                        <p:strVal val="visible"/>
                                      </p:to>
                                    </p:set>
                                    <p:animEffect transition="in" filter="blinds(horizontal)">
                                      <p:cBhvr>
                                        <p:cTn id="272" dur="500"/>
                                        <p:tgtEl>
                                          <p:spTgt spid="39"/>
                                        </p:tgtEl>
                                      </p:cBhvr>
                                    </p:animEffect>
                                  </p:childTnLst>
                                </p:cTn>
                              </p:par>
                            </p:childTnLst>
                          </p:cTn>
                        </p:par>
                      </p:childTnLst>
                    </p:cTn>
                  </p:par>
                  <p:par>
                    <p:cTn id="273" fill="hold">
                      <p:stCondLst>
                        <p:cond delay="indefinite"/>
                      </p:stCondLst>
                      <p:childTnLst>
                        <p:par>
                          <p:cTn id="274" fill="hold">
                            <p:stCondLst>
                              <p:cond delay="0"/>
                            </p:stCondLst>
                            <p:childTnLst>
                              <p:par>
                                <p:cTn id="275" presetID="3" presetClass="entr" presetSubtype="10" fill="hold" nodeType="clickEffect">
                                  <p:stCondLst>
                                    <p:cond delay="0"/>
                                  </p:stCondLst>
                                  <p:childTnLst>
                                    <p:set>
                                      <p:cBhvr>
                                        <p:cTn id="276" dur="1" fill="hold">
                                          <p:stCondLst>
                                            <p:cond delay="0"/>
                                          </p:stCondLst>
                                        </p:cTn>
                                        <p:tgtEl>
                                          <p:spTgt spid="46"/>
                                        </p:tgtEl>
                                        <p:attrNameLst>
                                          <p:attrName>style.visibility</p:attrName>
                                        </p:attrNameLst>
                                      </p:cBhvr>
                                      <p:to>
                                        <p:strVal val="visible"/>
                                      </p:to>
                                    </p:set>
                                    <p:animEffect transition="in" filter="blinds(horizontal)">
                                      <p:cBhvr>
                                        <p:cTn id="277" dur="500"/>
                                        <p:tgtEl>
                                          <p:spTgt spid="46"/>
                                        </p:tgtEl>
                                      </p:cBhvr>
                                    </p:animEffect>
                                  </p:childTnLst>
                                </p:cTn>
                              </p:par>
                              <p:par>
                                <p:cTn id="278" presetID="3" presetClass="entr" presetSubtype="10" fill="hold" grpId="0" nodeType="withEffect">
                                  <p:stCondLst>
                                    <p:cond delay="0"/>
                                  </p:stCondLst>
                                  <p:childTnLst>
                                    <p:set>
                                      <p:cBhvr>
                                        <p:cTn id="279" dur="1" fill="hold">
                                          <p:stCondLst>
                                            <p:cond delay="0"/>
                                          </p:stCondLst>
                                        </p:cTn>
                                        <p:tgtEl>
                                          <p:spTgt spid="57"/>
                                        </p:tgtEl>
                                        <p:attrNameLst>
                                          <p:attrName>style.visibility</p:attrName>
                                        </p:attrNameLst>
                                      </p:cBhvr>
                                      <p:to>
                                        <p:strVal val="visible"/>
                                      </p:to>
                                    </p:set>
                                    <p:animEffect transition="in" filter="blinds(horizontal)">
                                      <p:cBhvr>
                                        <p:cTn id="280" dur="500"/>
                                        <p:tgtEl>
                                          <p:spTgt spid="57"/>
                                        </p:tgtEl>
                                      </p:cBhvr>
                                    </p:animEffect>
                                  </p:childTnLst>
                                </p:cTn>
                              </p:par>
                            </p:childTnLst>
                          </p:cTn>
                        </p:par>
                      </p:childTnLst>
                    </p:cTn>
                  </p:par>
                  <p:par>
                    <p:cTn id="281" fill="hold">
                      <p:stCondLst>
                        <p:cond delay="indefinite"/>
                      </p:stCondLst>
                      <p:childTnLst>
                        <p:par>
                          <p:cTn id="282" fill="hold">
                            <p:stCondLst>
                              <p:cond delay="0"/>
                            </p:stCondLst>
                            <p:childTnLst>
                              <p:par>
                                <p:cTn id="283" presetID="3" presetClass="entr" presetSubtype="10" fill="hold" nodeType="clickEffect">
                                  <p:stCondLst>
                                    <p:cond delay="0"/>
                                  </p:stCondLst>
                                  <p:childTnLst>
                                    <p:set>
                                      <p:cBhvr>
                                        <p:cTn id="284" dur="1" fill="hold">
                                          <p:stCondLst>
                                            <p:cond delay="0"/>
                                          </p:stCondLst>
                                        </p:cTn>
                                        <p:tgtEl>
                                          <p:spTgt spid="49"/>
                                        </p:tgtEl>
                                        <p:attrNameLst>
                                          <p:attrName>style.visibility</p:attrName>
                                        </p:attrNameLst>
                                      </p:cBhvr>
                                      <p:to>
                                        <p:strVal val="visible"/>
                                      </p:to>
                                    </p:set>
                                    <p:animEffect transition="in" filter="blinds(horizontal)">
                                      <p:cBhvr>
                                        <p:cTn id="285" dur="500"/>
                                        <p:tgtEl>
                                          <p:spTgt spid="49"/>
                                        </p:tgtEl>
                                      </p:cBhvr>
                                    </p:animEffect>
                                  </p:childTnLst>
                                </p:cTn>
                              </p:par>
                              <p:par>
                                <p:cTn id="286" presetID="3" presetClass="entr" presetSubtype="10" fill="hold" grpId="0" nodeType="withEffect">
                                  <p:stCondLst>
                                    <p:cond delay="0"/>
                                  </p:stCondLst>
                                  <p:childTnLst>
                                    <p:set>
                                      <p:cBhvr>
                                        <p:cTn id="287" dur="1" fill="hold">
                                          <p:stCondLst>
                                            <p:cond delay="0"/>
                                          </p:stCondLst>
                                        </p:cTn>
                                        <p:tgtEl>
                                          <p:spTgt spid="38"/>
                                        </p:tgtEl>
                                        <p:attrNameLst>
                                          <p:attrName>style.visibility</p:attrName>
                                        </p:attrNameLst>
                                      </p:cBhvr>
                                      <p:to>
                                        <p:strVal val="visible"/>
                                      </p:to>
                                    </p:set>
                                    <p:animEffect transition="in" filter="blinds(horizontal)">
                                      <p:cBhvr>
                                        <p:cTn id="288" dur="500"/>
                                        <p:tgtEl>
                                          <p:spTgt spid="38"/>
                                        </p:tgtEl>
                                      </p:cBhvr>
                                    </p:animEffect>
                                  </p:childTnLst>
                                </p:cTn>
                              </p:par>
                            </p:childTnLst>
                          </p:cTn>
                        </p:par>
                      </p:childTnLst>
                    </p:cTn>
                  </p:par>
                  <p:par>
                    <p:cTn id="289" fill="hold">
                      <p:stCondLst>
                        <p:cond delay="indefinite"/>
                      </p:stCondLst>
                      <p:childTnLst>
                        <p:par>
                          <p:cTn id="290" fill="hold">
                            <p:stCondLst>
                              <p:cond delay="0"/>
                            </p:stCondLst>
                            <p:childTnLst>
                              <p:par>
                                <p:cTn id="291" presetID="3" presetClass="entr" presetSubtype="10" fill="hold" nodeType="clickEffect">
                                  <p:stCondLst>
                                    <p:cond delay="0"/>
                                  </p:stCondLst>
                                  <p:childTnLst>
                                    <p:set>
                                      <p:cBhvr>
                                        <p:cTn id="292" dur="1" fill="hold">
                                          <p:stCondLst>
                                            <p:cond delay="0"/>
                                          </p:stCondLst>
                                        </p:cTn>
                                        <p:tgtEl>
                                          <p:spTgt spid="43"/>
                                        </p:tgtEl>
                                        <p:attrNameLst>
                                          <p:attrName>style.visibility</p:attrName>
                                        </p:attrNameLst>
                                      </p:cBhvr>
                                      <p:to>
                                        <p:strVal val="visible"/>
                                      </p:to>
                                    </p:set>
                                    <p:animEffect transition="in" filter="blinds(horizontal)">
                                      <p:cBhvr>
                                        <p:cTn id="293" dur="500"/>
                                        <p:tgtEl>
                                          <p:spTgt spid="43"/>
                                        </p:tgtEl>
                                      </p:cBhvr>
                                    </p:animEffect>
                                  </p:childTnLst>
                                </p:cTn>
                              </p:par>
                              <p:par>
                                <p:cTn id="294" presetID="3" presetClass="entr" presetSubtype="10" fill="hold" grpId="0" nodeType="withEffect">
                                  <p:stCondLst>
                                    <p:cond delay="0"/>
                                  </p:stCondLst>
                                  <p:childTnLst>
                                    <p:set>
                                      <p:cBhvr>
                                        <p:cTn id="295" dur="1" fill="hold">
                                          <p:stCondLst>
                                            <p:cond delay="0"/>
                                          </p:stCondLst>
                                        </p:cTn>
                                        <p:tgtEl>
                                          <p:spTgt spid="56"/>
                                        </p:tgtEl>
                                        <p:attrNameLst>
                                          <p:attrName>style.visibility</p:attrName>
                                        </p:attrNameLst>
                                      </p:cBhvr>
                                      <p:to>
                                        <p:strVal val="visible"/>
                                      </p:to>
                                    </p:set>
                                    <p:animEffect transition="in" filter="blinds(horizontal)">
                                      <p:cBhvr>
                                        <p:cTn id="296" dur="500"/>
                                        <p:tgtEl>
                                          <p:spTgt spid="56"/>
                                        </p:tgtEl>
                                      </p:cBhvr>
                                    </p:animEffect>
                                  </p:childTnLst>
                                </p:cTn>
                              </p:par>
                            </p:childTnLst>
                          </p:cTn>
                        </p:par>
                      </p:childTnLst>
                    </p:cTn>
                  </p:par>
                  <p:par>
                    <p:cTn id="297" fill="hold">
                      <p:stCondLst>
                        <p:cond delay="indefinite"/>
                      </p:stCondLst>
                      <p:childTnLst>
                        <p:par>
                          <p:cTn id="298" fill="hold">
                            <p:stCondLst>
                              <p:cond delay="0"/>
                            </p:stCondLst>
                            <p:childTnLst>
                              <p:par>
                                <p:cTn id="299" presetID="3" presetClass="entr" presetSubtype="10" fill="hold" nodeType="clickEffect">
                                  <p:stCondLst>
                                    <p:cond delay="0"/>
                                  </p:stCondLst>
                                  <p:childTnLst>
                                    <p:set>
                                      <p:cBhvr>
                                        <p:cTn id="300" dur="1" fill="hold">
                                          <p:stCondLst>
                                            <p:cond delay="0"/>
                                          </p:stCondLst>
                                        </p:cTn>
                                        <p:tgtEl>
                                          <p:spTgt spid="52"/>
                                        </p:tgtEl>
                                        <p:attrNameLst>
                                          <p:attrName>style.visibility</p:attrName>
                                        </p:attrNameLst>
                                      </p:cBhvr>
                                      <p:to>
                                        <p:strVal val="visible"/>
                                      </p:to>
                                    </p:set>
                                    <p:animEffect transition="in" filter="blinds(horizontal)">
                                      <p:cBhvr>
                                        <p:cTn id="301" dur="500"/>
                                        <p:tgtEl>
                                          <p:spTgt spid="52"/>
                                        </p:tgtEl>
                                      </p:cBhvr>
                                    </p:animEffect>
                                  </p:childTnLst>
                                </p:cTn>
                              </p:par>
                              <p:par>
                                <p:cTn id="302" presetID="3" presetClass="entr" presetSubtype="10" fill="hold" grpId="0" nodeType="withEffect">
                                  <p:stCondLst>
                                    <p:cond delay="0"/>
                                  </p:stCondLst>
                                  <p:childTnLst>
                                    <p:set>
                                      <p:cBhvr>
                                        <p:cTn id="303" dur="1" fill="hold">
                                          <p:stCondLst>
                                            <p:cond delay="0"/>
                                          </p:stCondLst>
                                        </p:cTn>
                                        <p:tgtEl>
                                          <p:spTgt spid="55"/>
                                        </p:tgtEl>
                                        <p:attrNameLst>
                                          <p:attrName>style.visibility</p:attrName>
                                        </p:attrNameLst>
                                      </p:cBhvr>
                                      <p:to>
                                        <p:strVal val="visible"/>
                                      </p:to>
                                    </p:set>
                                    <p:animEffect transition="in" filter="blinds(horizontal)">
                                      <p:cBhvr>
                                        <p:cTn id="304" dur="500"/>
                                        <p:tgtEl>
                                          <p:spTgt spid="55"/>
                                        </p:tgtEl>
                                      </p:cBhvr>
                                    </p:animEffect>
                                  </p:childTnLst>
                                </p:cTn>
                              </p:par>
                            </p:childTnLst>
                          </p:cTn>
                        </p:par>
                      </p:childTnLst>
                    </p:cTn>
                  </p:par>
                  <p:par>
                    <p:cTn id="305" fill="hold">
                      <p:stCondLst>
                        <p:cond delay="indefinite"/>
                      </p:stCondLst>
                      <p:childTnLst>
                        <p:par>
                          <p:cTn id="306" fill="hold">
                            <p:stCondLst>
                              <p:cond delay="0"/>
                            </p:stCondLst>
                            <p:childTnLst>
                              <p:par>
                                <p:cTn id="307" presetID="3" presetClass="exit" presetSubtype="10" fill="hold" nodeType="clickEffect">
                                  <p:stCondLst>
                                    <p:cond delay="0"/>
                                  </p:stCondLst>
                                  <p:childTnLst>
                                    <p:animEffect transition="out" filter="blinds(horizontal)">
                                      <p:cBhvr>
                                        <p:cTn id="308" dur="500"/>
                                        <p:tgtEl>
                                          <p:spTgt spid="8"/>
                                        </p:tgtEl>
                                      </p:cBhvr>
                                    </p:animEffect>
                                    <p:set>
                                      <p:cBhvr>
                                        <p:cTn id="309" dur="1" fill="hold">
                                          <p:stCondLst>
                                            <p:cond delay="499"/>
                                          </p:stCondLst>
                                        </p:cTn>
                                        <p:tgtEl>
                                          <p:spTgt spid="8"/>
                                        </p:tgtEl>
                                        <p:attrNameLst>
                                          <p:attrName>style.visibility</p:attrName>
                                        </p:attrNameLst>
                                      </p:cBhvr>
                                      <p:to>
                                        <p:strVal val="hidden"/>
                                      </p:to>
                                    </p:set>
                                  </p:childTnLst>
                                </p:cTn>
                              </p:par>
                              <p:par>
                                <p:cTn id="310" presetID="3" presetClass="exit" presetSubtype="10" fill="hold" nodeType="withEffect">
                                  <p:stCondLst>
                                    <p:cond delay="0"/>
                                  </p:stCondLst>
                                  <p:childTnLst>
                                    <p:animEffect transition="out" filter="blinds(horizontal)">
                                      <p:cBhvr>
                                        <p:cTn id="311" dur="500"/>
                                        <p:tgtEl>
                                          <p:spTgt spid="33"/>
                                        </p:tgtEl>
                                      </p:cBhvr>
                                    </p:animEffect>
                                    <p:set>
                                      <p:cBhvr>
                                        <p:cTn id="312" dur="1" fill="hold">
                                          <p:stCondLst>
                                            <p:cond delay="499"/>
                                          </p:stCondLst>
                                        </p:cTn>
                                        <p:tgtEl>
                                          <p:spTgt spid="33"/>
                                        </p:tgtEl>
                                        <p:attrNameLst>
                                          <p:attrName>style.visibility</p:attrName>
                                        </p:attrNameLst>
                                      </p:cBhvr>
                                      <p:to>
                                        <p:strVal val="hidden"/>
                                      </p:to>
                                    </p:set>
                                  </p:childTnLst>
                                </p:cTn>
                              </p:par>
                              <p:par>
                                <p:cTn id="313" presetID="3" presetClass="entr" presetSubtype="10" fill="hold" nodeType="withEffect">
                                  <p:stCondLst>
                                    <p:cond delay="0"/>
                                  </p:stCondLst>
                                  <p:childTnLst>
                                    <p:set>
                                      <p:cBhvr>
                                        <p:cTn id="314" dur="1" fill="hold">
                                          <p:stCondLst>
                                            <p:cond delay="0"/>
                                          </p:stCondLst>
                                        </p:cTn>
                                        <p:tgtEl>
                                          <p:spTgt spid="2050"/>
                                        </p:tgtEl>
                                        <p:attrNameLst>
                                          <p:attrName>style.visibility</p:attrName>
                                        </p:attrNameLst>
                                      </p:cBhvr>
                                      <p:to>
                                        <p:strVal val="visible"/>
                                      </p:to>
                                    </p:set>
                                    <p:animEffect transition="in" filter="blinds(horizontal)">
                                      <p:cBhvr>
                                        <p:cTn id="315" dur="500"/>
                                        <p:tgtEl>
                                          <p:spTgt spid="2050"/>
                                        </p:tgtEl>
                                      </p:cBhvr>
                                    </p:animEffect>
                                  </p:childTnLst>
                                </p:cTn>
                              </p:par>
                            </p:childTnLst>
                          </p:cTn>
                        </p:par>
                      </p:childTnLst>
                    </p:cTn>
                  </p:par>
                  <p:par>
                    <p:cTn id="316" fill="hold">
                      <p:stCondLst>
                        <p:cond delay="indefinite"/>
                      </p:stCondLst>
                      <p:childTnLst>
                        <p:par>
                          <p:cTn id="317" fill="hold">
                            <p:stCondLst>
                              <p:cond delay="0"/>
                            </p:stCondLst>
                            <p:childTnLst>
                              <p:par>
                                <p:cTn id="318" presetID="3" presetClass="entr" presetSubtype="10" fill="hold" grpId="0" nodeType="clickEffect">
                                  <p:stCondLst>
                                    <p:cond delay="0"/>
                                  </p:stCondLst>
                                  <p:childTnLst>
                                    <p:set>
                                      <p:cBhvr>
                                        <p:cTn id="319" dur="1" fill="hold">
                                          <p:stCondLst>
                                            <p:cond delay="0"/>
                                          </p:stCondLst>
                                        </p:cTn>
                                        <p:tgtEl>
                                          <p:spTgt spid="10"/>
                                        </p:tgtEl>
                                        <p:attrNameLst>
                                          <p:attrName>style.visibility</p:attrName>
                                        </p:attrNameLst>
                                      </p:cBhvr>
                                      <p:to>
                                        <p:strVal val="visible"/>
                                      </p:to>
                                    </p:set>
                                    <p:animEffect transition="in" filter="blinds(horizontal)">
                                      <p:cBhvr>
                                        <p:cTn id="3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 grpId="0"/>
      <p:bldP spid="69" grpId="0"/>
      <p:bldP spid="71" grpId="0" animBg="1"/>
      <p:bldP spid="73" grpId="0" animBg="1"/>
      <p:bldP spid="75" grpId="0" animBg="1"/>
      <p:bldP spid="76" grpId="0" animBg="1"/>
      <p:bldP spid="78" grpId="0" animBg="1"/>
      <p:bldP spid="80" grpId="0" animBg="1"/>
      <p:bldP spid="81" grpId="0" animBg="1"/>
      <p:bldP spid="82" grpId="0" animBg="1"/>
      <p:bldP spid="83" grpId="0" animBg="1"/>
      <p:bldP spid="84" grpId="0" animBg="1"/>
      <p:bldP spid="85" grpId="0"/>
      <p:bldP spid="86" grpId="0"/>
      <p:bldP spid="87" grpId="0"/>
      <p:bldP spid="88" grpId="0"/>
      <p:bldP spid="89" grpId="0"/>
      <p:bldP spid="90" grpId="0"/>
      <p:bldP spid="91" grpId="0"/>
      <p:bldP spid="92" grpId="0"/>
      <p:bldP spid="95" grpId="0"/>
      <p:bldP spid="96" grpId="0"/>
      <p:bldP spid="36" grpId="0"/>
      <p:bldP spid="37" grpId="0"/>
      <p:bldP spid="38" grpId="0"/>
      <p:bldP spid="39" grpId="0"/>
      <p:bldP spid="40" grpId="0"/>
      <p:bldP spid="41" grpId="0"/>
      <p:bldP spid="42" grpId="0"/>
      <p:bldP spid="55" grpId="0"/>
      <p:bldP spid="56" grpId="0"/>
      <p:bldP spid="57" grpId="0"/>
      <p:bldP spid="62" grpId="0" animBg="1"/>
      <p:bldP spid="67" grpId="0" animBg="1"/>
      <p:bldP spid="68" grpId="0"/>
      <p:bldP spid="70" grpId="0"/>
      <p:bldP spid="72" grpId="0"/>
      <p:bldP spid="74" grpId="0"/>
      <p:bldP spid="77" grpId="0"/>
      <p:bldP spid="79" grpId="0"/>
      <p:bldP spid="93" grpId="0"/>
      <p:bldP spid="94" grpId="0"/>
      <p:bldP spid="63" grpId="0" animBg="1"/>
      <p:bldP spid="64" grpId="0" animBg="1"/>
      <p:bldP spid="65" grpId="0" animBg="1"/>
      <p:bldP spid="66" grpId="0" animBg="1"/>
      <p:bldP spid="7" grpId="0"/>
      <p:bldP spid="7" grpId="1"/>
      <p:bldP spid="112" grpId="0"/>
      <p:bldP spid="112" grpId="1"/>
      <p:bldP spid="113" grpId="0"/>
      <p:bldP spid="113" grpId="1"/>
      <p:bldP spid="114" grpId="0"/>
      <p:bldP spid="114" grpId="1"/>
      <p:bldP spid="115" grpId="0"/>
      <p:bldP spid="115" grpId="1"/>
      <p:bldP spid="9" grpId="0" animBg="1"/>
      <p:bldP spid="9" grpId="1"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500252" cy="3380173"/>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a:buChar char="à"/>
            </a:pPr>
            <a:r>
              <a:rPr lang="en-GB" sz="1400" dirty="0">
                <a:latin typeface="Comic Sans MS" panose="030F0702030302020204" pitchFamily="66" charset="0"/>
                <a:sym typeface="Wingdings" panose="05000000000000000000" pitchFamily="2" charset="2"/>
              </a:rPr>
              <a:t>Sometimes, you can change the equation to a simple Cartesian one, in order to sketch it</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Remember that this will not always make the equation easier to ‘understand’</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1502228" y="2677886"/>
                <a:ext cx="112832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𝑟</m:t>
                      </m:r>
                      <m:r>
                        <a:rPr lang="en-US" sz="1600" b="0" i="1" smtClean="0">
                          <a:latin typeface="Cambria Math"/>
                        </a:rPr>
                        <m:t>=</m:t>
                      </m:r>
                      <m:r>
                        <a:rPr lang="en-US" sz="1600" b="0" i="1" smtClean="0">
                          <a:latin typeface="Cambria Math"/>
                        </a:rPr>
                        <m:t>𝑎𝑠𝑒𝑐</m:t>
                      </m:r>
                      <m:r>
                        <a:rPr lang="en-GB"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502228" y="2677886"/>
                <a:ext cx="1128322" cy="33855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7" name="TextBox 116"/>
              <p:cNvSpPr txBox="1"/>
              <p:nvPr/>
            </p:nvSpPr>
            <p:spPr>
              <a:xfrm>
                <a:off x="4419600" y="1524000"/>
                <a:ext cx="112832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𝑟</m:t>
                      </m:r>
                      <m:r>
                        <a:rPr lang="en-US" sz="1600" b="0" i="1" smtClean="0">
                          <a:latin typeface="Cambria Math"/>
                        </a:rPr>
                        <m:t>=</m:t>
                      </m:r>
                      <m:r>
                        <a:rPr lang="en-US" sz="1600" b="0" i="1" smtClean="0">
                          <a:latin typeface="Cambria Math"/>
                        </a:rPr>
                        <m:t>𝑎𝑠𝑒𝑐</m:t>
                      </m:r>
                      <m:r>
                        <a:rPr lang="en-GB" sz="1600" b="0" i="1" smtClean="0">
                          <a:latin typeface="Cambria Math"/>
                          <a:ea typeface="Cambria Math"/>
                        </a:rPr>
                        <m:t>𝜃</m:t>
                      </m:r>
                    </m:oMath>
                  </m:oMathPara>
                </a14:m>
                <a:endParaRPr lang="en-GB" sz="1600" dirty="0"/>
              </a:p>
            </p:txBody>
          </p:sp>
        </mc:Choice>
        <mc:Fallback xmlns="">
          <p:sp>
            <p:nvSpPr>
              <p:cNvPr id="117" name="TextBox 116"/>
              <p:cNvSpPr txBox="1">
                <a:spLocks noRot="1" noChangeAspect="1" noMove="1" noResize="1" noEditPoints="1" noAdjustHandles="1" noChangeArrowheads="1" noChangeShapeType="1" noTextEdit="1"/>
              </p:cNvSpPr>
              <p:nvPr/>
            </p:nvSpPr>
            <p:spPr>
              <a:xfrm>
                <a:off x="4419600" y="1524000"/>
                <a:ext cx="1128322" cy="33855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8" name="TextBox 117"/>
              <p:cNvSpPr txBox="1"/>
              <p:nvPr/>
            </p:nvSpPr>
            <p:spPr>
              <a:xfrm>
                <a:off x="4431475" y="1898073"/>
                <a:ext cx="1020921" cy="5141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𝑟</m:t>
                      </m:r>
                      <m:r>
                        <a:rPr lang="en-US" sz="1600" b="0" i="1" smtClean="0">
                          <a:latin typeface="Cambria Math"/>
                        </a:rPr>
                        <m:t>=</m:t>
                      </m:r>
                      <m:f>
                        <m:fPr>
                          <m:ctrlPr>
                            <a:rPr lang="en-US" sz="1600" b="0" i="1" smtClean="0">
                              <a:latin typeface="Cambria Math" panose="02040503050406030204" pitchFamily="18" charset="0"/>
                            </a:rPr>
                          </m:ctrlPr>
                        </m:fPr>
                        <m:num>
                          <m:r>
                            <a:rPr lang="en-GB" sz="1600" b="0" i="1" smtClean="0">
                              <a:latin typeface="Cambria Math"/>
                            </a:rPr>
                            <m:t>𝑎</m:t>
                          </m:r>
                        </m:num>
                        <m:den>
                          <m:r>
                            <a:rPr lang="en-GB" sz="1600" b="0" i="1" smtClean="0">
                              <a:latin typeface="Cambria Math"/>
                            </a:rPr>
                            <m:t>𝑐𝑜𝑠</m:t>
                          </m:r>
                          <m:r>
                            <a:rPr lang="en-GB" sz="1600" b="0" i="1" smtClean="0">
                              <a:latin typeface="Cambria Math"/>
                              <a:ea typeface="Cambria Math"/>
                            </a:rPr>
                            <m:t>𝜃</m:t>
                          </m:r>
                        </m:den>
                      </m:f>
                    </m:oMath>
                  </m:oMathPara>
                </a14:m>
                <a:endParaRPr lang="en-GB" sz="1600" dirty="0"/>
              </a:p>
            </p:txBody>
          </p:sp>
        </mc:Choice>
        <mc:Fallback xmlns="">
          <p:sp>
            <p:nvSpPr>
              <p:cNvPr id="118" name="TextBox 117"/>
              <p:cNvSpPr txBox="1">
                <a:spLocks noRot="1" noChangeAspect="1" noMove="1" noResize="1" noEditPoints="1" noAdjustHandles="1" noChangeArrowheads="1" noChangeShapeType="1" noTextEdit="1"/>
              </p:cNvSpPr>
              <p:nvPr/>
            </p:nvSpPr>
            <p:spPr>
              <a:xfrm>
                <a:off x="4431475" y="1898073"/>
                <a:ext cx="1020921" cy="514115"/>
              </a:xfrm>
              <a:prstGeom prst="rect">
                <a:avLst/>
              </a:prstGeom>
              <a:blipFill>
                <a:blip r:embed="rId4"/>
                <a:stretch>
                  <a:fillRect b="-35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9" name="TextBox 118"/>
              <p:cNvSpPr txBox="1"/>
              <p:nvPr/>
            </p:nvSpPr>
            <p:spPr>
              <a:xfrm>
                <a:off x="3998025" y="2507673"/>
                <a:ext cx="121144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i="1" smtClean="0">
                          <a:latin typeface="Cambria Math"/>
                          <a:ea typeface="Cambria Math"/>
                        </a:rPr>
                        <m:t>𝑟𝑐𝑜𝑠</m:t>
                      </m:r>
                      <m:r>
                        <a:rPr lang="en-GB" sz="1600" i="1" smtClean="0">
                          <a:latin typeface="Cambria Math"/>
                          <a:ea typeface="Cambria Math"/>
                        </a:rPr>
                        <m:t>𝜃</m:t>
                      </m:r>
                      <m:r>
                        <a:rPr lang="en-US" sz="1600" b="0" i="1" smtClean="0">
                          <a:latin typeface="Cambria Math"/>
                        </a:rPr>
                        <m:t>=</m:t>
                      </m:r>
                      <m:r>
                        <a:rPr lang="en-GB" sz="1600" b="0" i="1" smtClean="0">
                          <a:latin typeface="Cambria Math"/>
                        </a:rPr>
                        <m:t>𝑎</m:t>
                      </m:r>
                    </m:oMath>
                  </m:oMathPara>
                </a14:m>
                <a:endParaRPr lang="en-GB" sz="1600" dirty="0"/>
              </a:p>
            </p:txBody>
          </p:sp>
        </mc:Choice>
        <mc:Fallback xmlns="">
          <p:sp>
            <p:nvSpPr>
              <p:cNvPr id="119" name="TextBox 118"/>
              <p:cNvSpPr txBox="1">
                <a:spLocks noRot="1" noChangeAspect="1" noMove="1" noResize="1" noEditPoints="1" noAdjustHandles="1" noChangeArrowheads="1" noChangeShapeType="1" noTextEdit="1"/>
              </p:cNvSpPr>
              <p:nvPr/>
            </p:nvSpPr>
            <p:spPr>
              <a:xfrm>
                <a:off x="3998025" y="2507673"/>
                <a:ext cx="1211446" cy="338554"/>
              </a:xfrm>
              <a:prstGeom prst="rect">
                <a:avLst/>
              </a:prstGeom>
              <a:blipFill>
                <a:blip r:embed="rId5"/>
                <a:stretch>
                  <a:fillRect/>
                </a:stretch>
              </a:blipFill>
            </p:spPr>
            <p:txBody>
              <a:bodyPr/>
              <a:lstStyle/>
              <a:p>
                <a:r>
                  <a:rPr lang="en-GB">
                    <a:noFill/>
                  </a:rPr>
                  <a:t> </a:t>
                </a:r>
              </a:p>
            </p:txBody>
          </p:sp>
        </mc:Fallback>
      </mc:AlternateContent>
      <p:sp>
        <p:nvSpPr>
          <p:cNvPr id="120" name="Arc 119"/>
          <p:cNvSpPr/>
          <p:nvPr/>
        </p:nvSpPr>
        <p:spPr>
          <a:xfrm>
            <a:off x="5341423" y="1714747"/>
            <a:ext cx="346858" cy="48218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1" name="TextBox 120"/>
          <p:cNvSpPr txBox="1"/>
          <p:nvPr/>
        </p:nvSpPr>
        <p:spPr>
          <a:xfrm>
            <a:off x="5630019" y="1816925"/>
            <a:ext cx="1222044"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Sec</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 = </a:t>
            </a:r>
            <a:r>
              <a:rPr lang="en-GB" sz="1200" baseline="30000" dirty="0">
                <a:solidFill>
                  <a:srgbClr val="FF0000"/>
                </a:solidFill>
                <a:latin typeface="Comic Sans MS" panose="030F0702030302020204" pitchFamily="66" charset="0"/>
              </a:rPr>
              <a:t>1</a:t>
            </a:r>
            <a:r>
              <a:rPr lang="en-GB" sz="1200" dirty="0">
                <a:solidFill>
                  <a:srgbClr val="FF0000"/>
                </a:solidFill>
                <a:latin typeface="Comic Sans MS" panose="030F0702030302020204" pitchFamily="66" charset="0"/>
              </a:rPr>
              <a:t>/</a:t>
            </a:r>
            <a:r>
              <a:rPr lang="en-GB" sz="1200" baseline="-25000" dirty="0">
                <a:solidFill>
                  <a:srgbClr val="FF0000"/>
                </a:solidFill>
                <a:latin typeface="Comic Sans MS" panose="030F0702030302020204" pitchFamily="66" charset="0"/>
              </a:rPr>
              <a:t>cos</a:t>
            </a:r>
            <a:r>
              <a:rPr lang="el-GR" sz="1200" baseline="-25000" dirty="0">
                <a:solidFill>
                  <a:srgbClr val="FF0000"/>
                </a:solidFill>
                <a:latin typeface="Comic Sans MS" panose="030F0702030302020204" pitchFamily="66" charset="0"/>
              </a:rPr>
              <a:t>θ</a:t>
            </a:r>
            <a:endParaRPr lang="en-GB" sz="1200" baseline="-25000" dirty="0">
              <a:solidFill>
                <a:srgbClr val="FF0000"/>
              </a:solidFill>
              <a:latin typeface="Comic Sans MS" panose="030F0702030302020204" pitchFamily="66" charset="0"/>
            </a:endParaRPr>
          </a:p>
        </p:txBody>
      </p:sp>
      <p:sp>
        <p:nvSpPr>
          <p:cNvPr id="122" name="Arc 121"/>
          <p:cNvSpPr/>
          <p:nvPr/>
        </p:nvSpPr>
        <p:spPr>
          <a:xfrm>
            <a:off x="5256317" y="2211532"/>
            <a:ext cx="346858" cy="48218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3" name="TextBox 122"/>
          <p:cNvSpPr txBox="1"/>
          <p:nvPr/>
        </p:nvSpPr>
        <p:spPr>
          <a:xfrm>
            <a:off x="5544913" y="2218706"/>
            <a:ext cx="1034017"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Multiply by cos</a:t>
            </a:r>
            <a:r>
              <a:rPr lang="el-GR" sz="1200" dirty="0">
                <a:solidFill>
                  <a:srgbClr val="FF0000"/>
                </a:solidFill>
                <a:latin typeface="Comic Sans MS" panose="030F0702030302020204" pitchFamily="66" charset="0"/>
              </a:rPr>
              <a:t>θ</a:t>
            </a:r>
            <a:endParaRPr lang="en-GB" sz="1200" baseline="-25000" dirty="0">
              <a:solidFill>
                <a:srgbClr val="FF0000"/>
              </a:solidFill>
              <a:latin typeface="Comic Sans MS" panose="030F0702030302020204" pitchFamily="66" charset="0"/>
            </a:endParaRPr>
          </a:p>
        </p:txBody>
      </p:sp>
      <p:sp>
        <p:nvSpPr>
          <p:cNvPr id="124" name="Arc 123"/>
          <p:cNvSpPr/>
          <p:nvPr/>
        </p:nvSpPr>
        <p:spPr>
          <a:xfrm>
            <a:off x="4993081" y="2720191"/>
            <a:ext cx="346858" cy="48218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5" name="TextBox 124"/>
          <p:cNvSpPr txBox="1"/>
          <p:nvPr/>
        </p:nvSpPr>
        <p:spPr>
          <a:xfrm>
            <a:off x="5305427" y="2810492"/>
            <a:ext cx="1034017" cy="276999"/>
          </a:xfrm>
          <a:prstGeom prst="rect">
            <a:avLst/>
          </a:prstGeom>
          <a:noFill/>
        </p:spPr>
        <p:txBody>
          <a:bodyPr wrap="square" rtlCol="0">
            <a:spAutoFit/>
          </a:bodyPr>
          <a:lstStyle/>
          <a:p>
            <a:pPr algn="ctr"/>
            <a:r>
              <a:rPr lang="en-GB" sz="1200" dirty="0" err="1">
                <a:solidFill>
                  <a:srgbClr val="FF0000"/>
                </a:solidFill>
                <a:latin typeface="Comic Sans MS" panose="030F0702030302020204" pitchFamily="66" charset="0"/>
              </a:rPr>
              <a:t>rcos</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 = x</a:t>
            </a:r>
            <a:endParaRPr lang="en-GB" sz="12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26" name="TextBox 125"/>
              <p:cNvSpPr txBox="1"/>
              <p:nvPr/>
            </p:nvSpPr>
            <p:spPr>
              <a:xfrm>
                <a:off x="4435433" y="3004459"/>
                <a:ext cx="69470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𝑥</m:t>
                      </m:r>
                      <m:r>
                        <a:rPr lang="en-US" sz="1600" b="0" i="1" smtClean="0">
                          <a:latin typeface="Cambria Math"/>
                        </a:rPr>
                        <m:t>=</m:t>
                      </m:r>
                      <m:r>
                        <a:rPr lang="en-GB" sz="1600" b="0" i="1" smtClean="0">
                          <a:latin typeface="Cambria Math"/>
                        </a:rPr>
                        <m:t>𝑎</m:t>
                      </m:r>
                    </m:oMath>
                  </m:oMathPara>
                </a14:m>
                <a:endParaRPr lang="en-GB" sz="1600" dirty="0"/>
              </a:p>
            </p:txBody>
          </p:sp>
        </mc:Choice>
        <mc:Fallback xmlns="">
          <p:sp>
            <p:nvSpPr>
              <p:cNvPr id="126" name="TextBox 125"/>
              <p:cNvSpPr txBox="1">
                <a:spLocks noRot="1" noChangeAspect="1" noMove="1" noResize="1" noEditPoints="1" noAdjustHandles="1" noChangeArrowheads="1" noChangeShapeType="1" noTextEdit="1"/>
              </p:cNvSpPr>
              <p:nvPr/>
            </p:nvSpPr>
            <p:spPr>
              <a:xfrm>
                <a:off x="4435433" y="3004459"/>
                <a:ext cx="694707" cy="338554"/>
              </a:xfrm>
              <a:prstGeom prst="rect">
                <a:avLst/>
              </a:prstGeom>
              <a:blipFill>
                <a:blip r:embed="rId6"/>
                <a:stretch>
                  <a:fillRect/>
                </a:stretch>
              </a:blipFill>
            </p:spPr>
            <p:txBody>
              <a:bodyPr/>
              <a:lstStyle/>
              <a:p>
                <a:r>
                  <a:rPr lang="en-GB">
                    <a:noFill/>
                  </a:rPr>
                  <a:t> </a:t>
                </a:r>
              </a:p>
            </p:txBody>
          </p:sp>
        </mc:Fallback>
      </mc:AlternateContent>
      <p:cxnSp>
        <p:nvCxnSpPr>
          <p:cNvPr id="127" name="Straight Arrow Connector 126"/>
          <p:cNvCxnSpPr/>
          <p:nvPr/>
        </p:nvCxnSpPr>
        <p:spPr>
          <a:xfrm flipV="1">
            <a:off x="6465124" y="3620984"/>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7010400" y="4648200"/>
            <a:ext cx="290464"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a</a:t>
            </a:r>
            <a:endParaRPr lang="en-GB" sz="1600" dirty="0">
              <a:solidFill>
                <a:srgbClr val="FF0000"/>
              </a:solidFill>
              <a:latin typeface="Comic Sans MS" panose="030F0702030302020204" pitchFamily="66" charset="0"/>
            </a:endParaRPr>
          </a:p>
        </p:txBody>
      </p:sp>
      <p:cxnSp>
        <p:nvCxnSpPr>
          <p:cNvPr id="131" name="Straight Arrow Connector 130"/>
          <p:cNvCxnSpPr/>
          <p:nvPr/>
        </p:nvCxnSpPr>
        <p:spPr>
          <a:xfrm rot="5400000" flipV="1">
            <a:off x="6503224" y="3659084"/>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010400" y="3733800"/>
            <a:ext cx="0" cy="2438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タイトル 1">
            <a:extLst>
              <a:ext uri="{FF2B5EF4-FFF2-40B4-BE49-F238E27FC236}">
                <a16:creationId xmlns:a16="http://schemas.microsoft.com/office/drawing/2014/main" id="{31C7729F-D64C-4551-AF8B-6E731F6C86CD}"/>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23" name="テキスト ボックス 22">
            <a:extLst>
              <a:ext uri="{FF2B5EF4-FFF2-40B4-BE49-F238E27FC236}">
                <a16:creationId xmlns:a16="http://schemas.microsoft.com/office/drawing/2014/main" id="{4B85C7F9-3349-40D9-96F3-C066D15D83E4}"/>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367999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blinds(horizontal)">
                                      <p:cBhvr>
                                        <p:cTn id="22" dur="500"/>
                                        <p:tgtEl>
                                          <p:spTgt spid="1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blinds(horizontal)">
                                      <p:cBhvr>
                                        <p:cTn id="27" dur="500"/>
                                        <p:tgtEl>
                                          <p:spTgt spid="1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1"/>
                                        </p:tgtEl>
                                        <p:attrNameLst>
                                          <p:attrName>style.visibility</p:attrName>
                                        </p:attrNameLst>
                                      </p:cBhvr>
                                      <p:to>
                                        <p:strVal val="visible"/>
                                      </p:to>
                                    </p:set>
                                    <p:animEffect transition="in" filter="blinds(horizontal)">
                                      <p:cBhvr>
                                        <p:cTn id="32" dur="500"/>
                                        <p:tgtEl>
                                          <p:spTgt spid="12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8"/>
                                        </p:tgtEl>
                                        <p:attrNameLst>
                                          <p:attrName>style.visibility</p:attrName>
                                        </p:attrNameLst>
                                      </p:cBhvr>
                                      <p:to>
                                        <p:strVal val="visible"/>
                                      </p:to>
                                    </p:set>
                                    <p:animEffect transition="in" filter="blinds(horizontal)">
                                      <p:cBhvr>
                                        <p:cTn id="37" dur="500"/>
                                        <p:tgtEl>
                                          <p:spTgt spid="1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2"/>
                                        </p:tgtEl>
                                        <p:attrNameLst>
                                          <p:attrName>style.visibility</p:attrName>
                                        </p:attrNameLst>
                                      </p:cBhvr>
                                      <p:to>
                                        <p:strVal val="visible"/>
                                      </p:to>
                                    </p:set>
                                    <p:animEffect transition="in" filter="blinds(horizontal)">
                                      <p:cBhvr>
                                        <p:cTn id="42" dur="500"/>
                                        <p:tgtEl>
                                          <p:spTgt spid="1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blinds(horizontal)">
                                      <p:cBhvr>
                                        <p:cTn id="47" dur="500"/>
                                        <p:tgtEl>
                                          <p:spTgt spid="12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9"/>
                                        </p:tgtEl>
                                        <p:attrNameLst>
                                          <p:attrName>style.visibility</p:attrName>
                                        </p:attrNameLst>
                                      </p:cBhvr>
                                      <p:to>
                                        <p:strVal val="visible"/>
                                      </p:to>
                                    </p:set>
                                    <p:animEffect transition="in" filter="blinds(horizontal)">
                                      <p:cBhvr>
                                        <p:cTn id="52" dur="500"/>
                                        <p:tgtEl>
                                          <p:spTgt spid="11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4"/>
                                        </p:tgtEl>
                                        <p:attrNameLst>
                                          <p:attrName>style.visibility</p:attrName>
                                        </p:attrNameLst>
                                      </p:cBhvr>
                                      <p:to>
                                        <p:strVal val="visible"/>
                                      </p:to>
                                    </p:set>
                                    <p:animEffect transition="in" filter="blinds(horizontal)">
                                      <p:cBhvr>
                                        <p:cTn id="57" dur="500"/>
                                        <p:tgtEl>
                                          <p:spTgt spid="12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25"/>
                                        </p:tgtEl>
                                        <p:attrNameLst>
                                          <p:attrName>style.visibility</p:attrName>
                                        </p:attrNameLst>
                                      </p:cBhvr>
                                      <p:to>
                                        <p:strVal val="visible"/>
                                      </p:to>
                                    </p:set>
                                    <p:animEffect transition="in" filter="blinds(horizontal)">
                                      <p:cBhvr>
                                        <p:cTn id="62" dur="500"/>
                                        <p:tgtEl>
                                          <p:spTgt spid="12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26"/>
                                        </p:tgtEl>
                                        <p:attrNameLst>
                                          <p:attrName>style.visibility</p:attrName>
                                        </p:attrNameLst>
                                      </p:cBhvr>
                                      <p:to>
                                        <p:strVal val="visible"/>
                                      </p:to>
                                    </p:set>
                                    <p:animEffect transition="in" filter="blinds(horizontal)">
                                      <p:cBhvr>
                                        <p:cTn id="67" dur="500"/>
                                        <p:tgtEl>
                                          <p:spTgt spid="12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27"/>
                                        </p:tgtEl>
                                        <p:attrNameLst>
                                          <p:attrName>style.visibility</p:attrName>
                                        </p:attrNameLst>
                                      </p:cBhvr>
                                      <p:to>
                                        <p:strVal val="visible"/>
                                      </p:to>
                                    </p:set>
                                    <p:animEffect transition="in" filter="blinds(horizontal)">
                                      <p:cBhvr>
                                        <p:cTn id="72" dur="500"/>
                                        <p:tgtEl>
                                          <p:spTgt spid="127"/>
                                        </p:tgtEl>
                                      </p:cBhvr>
                                    </p:animEffect>
                                  </p:childTnLst>
                                </p:cTn>
                              </p:par>
                              <p:par>
                                <p:cTn id="73" presetID="3" presetClass="entr" presetSubtype="10" fill="hold" nodeType="withEffect">
                                  <p:stCondLst>
                                    <p:cond delay="0"/>
                                  </p:stCondLst>
                                  <p:childTnLst>
                                    <p:set>
                                      <p:cBhvr>
                                        <p:cTn id="74" dur="1" fill="hold">
                                          <p:stCondLst>
                                            <p:cond delay="0"/>
                                          </p:stCondLst>
                                        </p:cTn>
                                        <p:tgtEl>
                                          <p:spTgt spid="131"/>
                                        </p:tgtEl>
                                        <p:attrNameLst>
                                          <p:attrName>style.visibility</p:attrName>
                                        </p:attrNameLst>
                                      </p:cBhvr>
                                      <p:to>
                                        <p:strVal val="visible"/>
                                      </p:to>
                                    </p:set>
                                    <p:animEffect transition="in" filter="blinds(horizontal)">
                                      <p:cBhvr>
                                        <p:cTn id="75" dur="500"/>
                                        <p:tgtEl>
                                          <p:spTgt spid="131"/>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129"/>
                                        </p:tgtEl>
                                        <p:attrNameLst>
                                          <p:attrName>style.visibility</p:attrName>
                                        </p:attrNameLst>
                                      </p:cBhvr>
                                      <p:to>
                                        <p:strVal val="visible"/>
                                      </p:to>
                                    </p:set>
                                    <p:animEffect transition="in" filter="blinds(horizontal)">
                                      <p:cBhvr>
                                        <p:cTn id="80" dur="500"/>
                                        <p:tgtEl>
                                          <p:spTgt spid="129"/>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128"/>
                                        </p:tgtEl>
                                        <p:attrNameLst>
                                          <p:attrName>style.visibility</p:attrName>
                                        </p:attrNameLst>
                                      </p:cBhvr>
                                      <p:to>
                                        <p:strVal val="visible"/>
                                      </p:to>
                                    </p:set>
                                    <p:animEffect transition="in" filter="blinds(horizontal)">
                                      <p:cBhvr>
                                        <p:cTn id="8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7" grpId="0"/>
      <p:bldP spid="118" grpId="0"/>
      <p:bldP spid="119" grpId="0"/>
      <p:bldP spid="120" grpId="0" animBg="1"/>
      <p:bldP spid="121" grpId="0"/>
      <p:bldP spid="122" grpId="0" animBg="1"/>
      <p:bldP spid="123" grpId="0"/>
      <p:bldP spid="124" grpId="0" animBg="1"/>
      <p:bldP spid="125" grpId="0"/>
      <p:bldP spid="126" grpId="0"/>
      <p:bldP spid="128"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602</TotalTime>
  <Words>2751</Words>
  <Application>Microsoft Office PowerPoint</Application>
  <PresentationFormat>On-screen Show (4:3)</PresentationFormat>
  <Paragraphs>677</Paragraphs>
  <Slides>23</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23</vt:i4>
      </vt:variant>
    </vt:vector>
  </HeadingPairs>
  <TitlesOfParts>
    <vt:vector size="37" baseType="lpstr">
      <vt:lpstr>游ゴシック</vt:lpstr>
      <vt:lpstr>游ゴシック Light</vt:lpstr>
      <vt:lpstr>Arial</vt:lpstr>
      <vt:lpstr>Arial Black</vt:lpstr>
      <vt:lpstr>Calibri</vt:lpstr>
      <vt:lpstr>Calibri Light</vt:lpstr>
      <vt:lpstr>Cambria Math</vt:lpstr>
      <vt:lpstr>Comic Sans MS</vt:lpstr>
      <vt:lpstr>HGGyoshotai</vt:lpstr>
      <vt:lpstr>Javanese Text</vt:lpstr>
      <vt:lpstr>Segoe UI Black</vt:lpstr>
      <vt:lpstr>Wingdings</vt:lpstr>
      <vt:lpstr>Office テーマ</vt:lpstr>
      <vt:lpstr>Office Theme</vt:lpstr>
      <vt:lpstr>PowerPoint Presentation</vt:lpstr>
      <vt:lpstr>PowerPoint Presentation</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Mike Pye</dc:creator>
  <cp:lastModifiedBy>Richard Lawton</cp:lastModifiedBy>
  <cp:revision>126</cp:revision>
  <dcterms:created xsi:type="dcterms:W3CDTF">2017-08-14T15:35:38Z</dcterms:created>
  <dcterms:modified xsi:type="dcterms:W3CDTF">2021-06-22T04:12:48Z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c1703a4-cc6f-4025-8438-815d9f7bd05c_Enabled">
    <vt:lpwstr>True</vt:lpwstr>
  </property>
  <property fmtid="{D5CDD505-2E9C-101B-9397-08002B2CF9AE}" pid="3" name="MSIP_Label_2c1703a4-cc6f-4025-8438-815d9f7bd05c_SiteId">
    <vt:lpwstr>d2b3a7dc-d57e-417f-90ad-149b872e9aa1</vt:lpwstr>
  </property>
  <property fmtid="{D5CDD505-2E9C-101B-9397-08002B2CF9AE}" pid="4" name="MSIP_Label_2c1703a4-cc6f-4025-8438-815d9f7bd05c_Owner">
    <vt:lpwstr>r.lawton_jcd@gemsedu.com</vt:lpwstr>
  </property>
  <property fmtid="{D5CDD505-2E9C-101B-9397-08002B2CF9AE}" pid="5" name="MSIP_Label_2c1703a4-cc6f-4025-8438-815d9f7bd05c_SetDate">
    <vt:lpwstr>2021-06-22T04:12:47.3745836Z</vt:lpwstr>
  </property>
  <property fmtid="{D5CDD505-2E9C-101B-9397-08002B2CF9AE}" pid="6" name="MSIP_Label_2c1703a4-cc6f-4025-8438-815d9f7bd05c_Name">
    <vt:lpwstr>Internal</vt:lpwstr>
  </property>
  <property fmtid="{D5CDD505-2E9C-101B-9397-08002B2CF9AE}" pid="7" name="MSIP_Label_2c1703a4-cc6f-4025-8438-815d9f7bd05c_Application">
    <vt:lpwstr>Microsoft Azure Information Protection</vt:lpwstr>
  </property>
  <property fmtid="{D5CDD505-2E9C-101B-9397-08002B2CF9AE}" pid="8" name="MSIP_Label_2c1703a4-cc6f-4025-8438-815d9f7bd05c_ActionId">
    <vt:lpwstr>676faa15-350f-4eba-b191-474672849b85</vt:lpwstr>
  </property>
  <property fmtid="{D5CDD505-2E9C-101B-9397-08002B2CF9AE}" pid="9" name="MSIP_Label_2c1703a4-cc6f-4025-8438-815d9f7bd05c_Extended_MSFT_Method">
    <vt:lpwstr>Automatic</vt:lpwstr>
  </property>
  <property fmtid="{D5CDD505-2E9C-101B-9397-08002B2CF9AE}" pid="10" name="Sensitivity">
    <vt:lpwstr>Internal</vt:lpwstr>
  </property>
</Properties>
</file>