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71" r:id="rId2"/>
    <p:sldId id="535" r:id="rId3"/>
    <p:sldId id="574" r:id="rId4"/>
    <p:sldId id="578" r:id="rId5"/>
    <p:sldId id="575" r:id="rId6"/>
    <p:sldId id="579" r:id="rId7"/>
    <p:sldId id="576" r:id="rId8"/>
    <p:sldId id="569" r:id="rId9"/>
    <p:sldId id="580" r:id="rId10"/>
    <p:sldId id="581" r:id="rId11"/>
    <p:sldId id="585" r:id="rId12"/>
    <p:sldId id="586" r:id="rId13"/>
    <p:sldId id="537" r:id="rId14"/>
    <p:sldId id="583" r:id="rId15"/>
    <p:sldId id="531" r:id="rId16"/>
    <p:sldId id="536" r:id="rId17"/>
    <p:sldId id="582" r:id="rId18"/>
    <p:sldId id="53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114" autoAdjust="0"/>
    <p:restoredTop sz="88534" autoAdjust="0"/>
  </p:normalViewPr>
  <p:slideViewPr>
    <p:cSldViewPr>
      <p:cViewPr varScale="1">
        <p:scale>
          <a:sx n="70" d="100"/>
          <a:sy n="70" d="100"/>
        </p:scale>
        <p:origin x="6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3" Type="http://schemas.openxmlformats.org/officeDocument/2006/relationships/image" Target="../media/image140.png"/><Relationship Id="rId21" Type="http://schemas.openxmlformats.org/officeDocument/2006/relationships/image" Target="../media/image24.png"/><Relationship Id="rId7" Type="http://schemas.openxmlformats.org/officeDocument/2006/relationships/image" Target="../media/image18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image" Target="../media/image130.png"/><Relationship Id="rId16" Type="http://schemas.openxmlformats.org/officeDocument/2006/relationships/image" Target="../media/image63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11" Type="http://schemas.openxmlformats.org/officeDocument/2006/relationships/image" Target="../media/image22.png"/><Relationship Id="rId5" Type="http://schemas.openxmlformats.org/officeDocument/2006/relationships/image" Target="../media/image160.png"/><Relationship Id="rId15" Type="http://schemas.openxmlformats.org/officeDocument/2006/relationships/image" Target="../media/image62.png"/><Relationship Id="rId10" Type="http://schemas.openxmlformats.org/officeDocument/2006/relationships/image" Target="../media/image21.png"/><Relationship Id="rId19" Type="http://schemas.openxmlformats.org/officeDocument/2006/relationships/image" Target="../media/image66.png"/><Relationship Id="rId4" Type="http://schemas.openxmlformats.org/officeDocument/2006/relationships/image" Target="../media/image150.png"/><Relationship Id="rId9" Type="http://schemas.openxmlformats.org/officeDocument/2006/relationships/image" Target="../media/image20.png"/><Relationship Id="rId14" Type="http://schemas.openxmlformats.org/officeDocument/2006/relationships/image" Target="../media/image6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491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Functions and Graphs</a:t>
            </a:r>
          </a:p>
          <a:p>
            <a:pPr algn="ctr"/>
            <a:r>
              <a:rPr lang="en-GB" sz="7200" dirty="0"/>
              <a:t>- </a:t>
            </a:r>
            <a:r>
              <a:rPr lang="en-GB" sz="6600" dirty="0"/>
              <a:t>Mapping and Functions</a:t>
            </a:r>
          </a:p>
          <a:p>
            <a:pPr algn="ctr"/>
            <a:endParaRPr lang="en-GB" sz="4800" dirty="0"/>
          </a:p>
          <a:p>
            <a:pPr algn="ctr"/>
            <a:r>
              <a:rPr lang="en-GB" sz="8000" dirty="0"/>
              <a:t>Chapter 2</a:t>
            </a:r>
          </a:p>
          <a:p>
            <a:pPr algn="ctr"/>
            <a:r>
              <a:rPr lang="en-GB" sz="8000" dirty="0"/>
              <a:t>(Part 2 of 6)</a:t>
            </a:r>
          </a:p>
        </p:txBody>
      </p:sp>
    </p:spTree>
    <p:extLst>
      <p:ext uri="{BB962C8B-B14F-4D97-AF65-F5344CB8AC3E}">
        <p14:creationId xmlns:p14="http://schemas.microsoft.com/office/powerpoint/2010/main" val="131700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/>
          <a:srcRect b="28552"/>
          <a:stretch/>
        </p:blipFill>
        <p:spPr>
          <a:xfrm>
            <a:off x="1907704" y="620688"/>
            <a:ext cx="6912768" cy="4896544"/>
          </a:xfrm>
          <a:prstGeom prst="rect">
            <a:avLst/>
          </a:prstGeom>
        </p:spPr>
      </p:pic>
      <p:grpSp>
        <p:nvGrpSpPr>
          <p:cNvPr id="28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29" name="TextBox 28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– Domain and Range  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>
            <a:off x="755576" y="5877272"/>
            <a:ext cx="7056784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43708" y="5877272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FF0000"/>
                </a:solidFill>
              </a:rPr>
              <a:t>Domain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83568" y="980728"/>
            <a:ext cx="0" cy="4176464"/>
          </a:xfrm>
          <a:prstGeom prst="straightConnector1">
            <a:avLst/>
          </a:prstGeom>
          <a:ln w="381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11560" y="2708920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00FF"/>
                </a:solidFill>
              </a:rPr>
              <a:t>Range</a:t>
            </a:r>
          </a:p>
        </p:txBody>
      </p:sp>
    </p:spTree>
    <p:extLst>
      <p:ext uri="{BB962C8B-B14F-4D97-AF65-F5344CB8AC3E}">
        <p14:creationId xmlns:p14="http://schemas.microsoft.com/office/powerpoint/2010/main" val="126360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A38EE2-88FB-41DA-A4FF-642B81EB52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32DA57E-9B37-443C-A1C1-FF833BE618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Functions – Domain and 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76F9B8C-9B2C-4586-9B41-9A5E72CA13F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/>
              <p:nvPr/>
            </p:nvSpPr>
            <p:spPr>
              <a:xfrm>
                <a:off x="231882" y="811460"/>
                <a:ext cx="8513143" cy="17066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range of each of the following functions.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4000" b="1" dirty="0"/>
                  <a:t> </a:t>
                </a:r>
              </a:p>
              <a:p>
                <a:pPr algn="ctr"/>
                <a:r>
                  <a:rPr lang="en-GB" sz="3200" dirty="0"/>
                  <a:t>domain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, −5≤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82" y="811460"/>
                <a:ext cx="8513143" cy="1706686"/>
              </a:xfrm>
              <a:prstGeom prst="rect">
                <a:avLst/>
              </a:prstGeom>
              <a:blipFill>
                <a:blip r:embed="rId2"/>
                <a:stretch>
                  <a:fillRect b="-551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D37683-7E98-4AB3-885E-25CF60B779A9}"/>
                  </a:ext>
                </a:extLst>
              </p:cNvPr>
              <p:cNvSpPr txBox="1"/>
              <p:nvPr/>
            </p:nvSpPr>
            <p:spPr>
              <a:xfrm>
                <a:off x="4716016" y="4149080"/>
                <a:ext cx="38884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Range is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≤25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D37683-7E98-4AB3-885E-25CF60B77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149080"/>
                <a:ext cx="3888432" cy="1077218"/>
              </a:xfrm>
              <a:prstGeom prst="rect">
                <a:avLst/>
              </a:prstGeom>
              <a:blipFill>
                <a:blip r:embed="rId3"/>
                <a:stretch>
                  <a:fillRect t="-7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80928"/>
            <a:ext cx="4392488" cy="340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4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A38EE2-88FB-41DA-A4FF-642B81EB52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32DA57E-9B37-443C-A1C1-FF833BE618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Functions – Domain and 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76F9B8C-9B2C-4586-9B41-9A5E72CA13F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/>
              <p:nvPr/>
            </p:nvSpPr>
            <p:spPr>
              <a:xfrm>
                <a:off x="231882" y="811460"/>
                <a:ext cx="8513143" cy="17066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range of each of the following functions.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b="1" dirty="0"/>
                  <a:t> 5</a:t>
                </a:r>
              </a:p>
              <a:p>
                <a:pPr algn="ctr"/>
                <a:r>
                  <a:rPr lang="en-GB" sz="3200" dirty="0"/>
                  <a:t>domain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, −5≤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82" y="811460"/>
                <a:ext cx="8513143" cy="1706686"/>
              </a:xfrm>
              <a:prstGeom prst="rect">
                <a:avLst/>
              </a:prstGeom>
              <a:blipFill>
                <a:blip r:embed="rId2"/>
                <a:stretch>
                  <a:fillRect b="-551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D37683-7E98-4AB3-885E-25CF60B779A9}"/>
                  </a:ext>
                </a:extLst>
              </p:cNvPr>
              <p:cNvSpPr txBox="1"/>
              <p:nvPr/>
            </p:nvSpPr>
            <p:spPr>
              <a:xfrm>
                <a:off x="4283968" y="4221088"/>
                <a:ext cx="38884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Range is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5≤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D37683-7E98-4AB3-885E-25CF60B77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221088"/>
                <a:ext cx="3888432" cy="1077218"/>
              </a:xfrm>
              <a:prstGeom prst="rect">
                <a:avLst/>
              </a:prstGeom>
              <a:blipFill>
                <a:blip r:embed="rId3"/>
                <a:stretch>
                  <a:fillRect t="-7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/>
          <a:srcRect b="12179"/>
          <a:stretch/>
        </p:blipFill>
        <p:spPr>
          <a:xfrm>
            <a:off x="1043608" y="2852936"/>
            <a:ext cx="3024336" cy="336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1A7AD8-8252-4906-8865-71E77D35B23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17F3CAB-1153-4FEF-BE85-2E4EEA8479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Functions – Domain and 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3B14D4A-6F75-4723-8B95-F9F178733B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031893-09DE-41E0-8083-3730EBCC8101}"/>
                  </a:ext>
                </a:extLst>
              </p:cNvPr>
              <p:cNvSpPr txBox="1"/>
              <p:nvPr/>
            </p:nvSpPr>
            <p:spPr>
              <a:xfrm>
                <a:off x="2267744" y="779451"/>
                <a:ext cx="4821676" cy="206210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function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3200" dirty="0"/>
                  <a:t> is defined by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:r>
                  <a:rPr lang="en-GB" sz="3200" dirty="0"/>
                  <a:t>State the range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031893-09DE-41E0-8083-3730EBCC8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779451"/>
                <a:ext cx="4821676" cy="2062103"/>
              </a:xfrm>
              <a:prstGeom prst="rect">
                <a:avLst/>
              </a:prstGeom>
              <a:blipFill>
                <a:blip r:embed="rId2"/>
                <a:stretch>
                  <a:fillRect l="-362" r="-483" b="-46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E5862C-E43E-4591-B5B0-D4199104BC1A}"/>
                  </a:ext>
                </a:extLst>
              </p:cNvPr>
              <p:cNvSpPr txBox="1"/>
              <p:nvPr/>
            </p:nvSpPr>
            <p:spPr>
              <a:xfrm>
                <a:off x="6012160" y="458112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E5862C-E43E-4591-B5B0-D4199104BC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581128"/>
                <a:ext cx="27363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b="26750"/>
          <a:stretch/>
        </p:blipFill>
        <p:spPr>
          <a:xfrm>
            <a:off x="611560" y="2852936"/>
            <a:ext cx="5346933" cy="379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1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1A7AD8-8252-4906-8865-71E77D35B23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17F3CAB-1153-4FEF-BE85-2E4EEA8479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Functions – Domain and 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3B14D4A-6F75-4723-8B95-F9F178733B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6BF526-4105-453E-89C5-59181815C0AD}"/>
                  </a:ext>
                </a:extLst>
              </p:cNvPr>
              <p:cNvSpPr txBox="1"/>
              <p:nvPr/>
            </p:nvSpPr>
            <p:spPr>
              <a:xfrm>
                <a:off x="238918" y="764704"/>
                <a:ext cx="4479968" cy="187564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function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800" dirty="0"/>
                  <a:t> is defined by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+1,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0≤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≤5</m:t>
                      </m:r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Find the range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6BF526-4105-453E-89C5-59181815C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18" y="764704"/>
                <a:ext cx="4479968" cy="1875642"/>
              </a:xfrm>
              <a:prstGeom prst="rect">
                <a:avLst/>
              </a:prstGeom>
              <a:blipFill>
                <a:blip r:embed="rId2"/>
                <a:stretch>
                  <a:fillRect b="-59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27E2F5-91E5-4D9D-B5C9-B467F2277490}"/>
                  </a:ext>
                </a:extLst>
              </p:cNvPr>
              <p:cNvSpPr txBox="1"/>
              <p:nvPr/>
            </p:nvSpPr>
            <p:spPr>
              <a:xfrm>
                <a:off x="4858549" y="4221088"/>
                <a:ext cx="413995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At two end points of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Therefore range: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27E2F5-91E5-4D9D-B5C9-B467F2277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549" y="4221088"/>
                <a:ext cx="4139952" cy="2246769"/>
              </a:xfrm>
              <a:prstGeom prst="rect">
                <a:avLst/>
              </a:prstGeom>
              <a:blipFill>
                <a:blip r:embed="rId3"/>
                <a:stretch>
                  <a:fillRect l="-2946" t="-2439" r="-20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918" y="2677470"/>
            <a:ext cx="4310365" cy="39454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220072" y="1052736"/>
                <a:ext cx="327289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−4+1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So minimum point is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(2,−3)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052736"/>
                <a:ext cx="3272890" cy="2246769"/>
              </a:xfrm>
              <a:prstGeom prst="rect">
                <a:avLst/>
              </a:prstGeom>
              <a:blipFill>
                <a:blip r:embed="rId5"/>
                <a:stretch>
                  <a:fillRect l="-1862" r="-42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747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A38EE2-88FB-41DA-A4FF-642B81EB52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32DA57E-9B37-443C-A1C1-FF833BE618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Functions – Domain and 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76F9B8C-9B2C-4586-9B41-9A5E72CA13F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/>
              <p:nvPr/>
            </p:nvSpPr>
            <p:spPr>
              <a:xfrm>
                <a:off x="611560" y="836712"/>
                <a:ext cx="7888330" cy="144655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range of each of the following functions.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3200" b="1" dirty="0"/>
                  <a:t>, domain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3200" b="1" dirty="0"/>
              </a:p>
              <a:p>
                <a:pPr algn="ctr"/>
                <a:r>
                  <a:rPr lang="en-GB" sz="2800" dirty="0"/>
                  <a:t>State if the functions are one-to-one or many-to-one.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7888330" cy="1446550"/>
              </a:xfrm>
              <a:prstGeom prst="rect">
                <a:avLst/>
              </a:prstGeom>
              <a:blipFill>
                <a:blip r:embed="rId2"/>
                <a:stretch>
                  <a:fillRect b="-492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EFE1A6-CA5D-4059-86EE-8FD0E139C4BB}"/>
                  </a:ext>
                </a:extLst>
              </p:cNvPr>
              <p:cNvSpPr txBox="1"/>
              <p:nvPr/>
            </p:nvSpPr>
            <p:spPr>
              <a:xfrm>
                <a:off x="1855139" y="2564904"/>
                <a:ext cx="540117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:endParaRPr lang="en-GB" sz="3200" dirty="0"/>
              </a:p>
              <a:p>
                <a:pPr algn="ctr"/>
                <a:r>
                  <a:rPr lang="en-GB" sz="3200" dirty="0"/>
                  <a:t>Therefore range is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1,4,7,10</m:t>
                        </m:r>
                      </m:e>
                    </m:d>
                  </m:oMath>
                </a14:m>
                <a:endParaRPr lang="en-GB" sz="3200" dirty="0"/>
              </a:p>
              <a:p>
                <a:pPr algn="ctr"/>
                <a:endParaRPr lang="en-GB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/>
                  <a:t> is one-to-one.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EFE1A6-CA5D-4059-86EE-8FD0E139C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139" y="2564904"/>
                <a:ext cx="5401172" cy="4031873"/>
              </a:xfrm>
              <a:prstGeom prst="rect">
                <a:avLst/>
              </a:prstGeom>
              <a:blipFill>
                <a:blip r:embed="rId3"/>
                <a:stretch>
                  <a:fillRect b="-4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18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6FC322-C3D8-4B38-85FF-52832D6CAA7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D81C568-9591-45C6-977B-F1DEC371202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Functions - Piecewise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3903D8-E81D-4649-AB3B-E4E6302BDF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755A8C3-1EFB-4B6D-B051-E506A86D8D83}"/>
              </a:ext>
            </a:extLst>
          </p:cNvPr>
          <p:cNvSpPr txBox="1"/>
          <p:nvPr/>
        </p:nvSpPr>
        <p:spPr>
          <a:xfrm>
            <a:off x="234687" y="699319"/>
            <a:ext cx="867348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 ‘piecewise function’ is one which is defined in parts: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7AE49A-C9EB-4542-9896-43BFD732FEC6}"/>
                  </a:ext>
                </a:extLst>
              </p:cNvPr>
              <p:cNvSpPr txBox="1"/>
              <p:nvPr/>
            </p:nvSpPr>
            <p:spPr>
              <a:xfrm>
                <a:off x="1907704" y="1322731"/>
                <a:ext cx="5421767" cy="128548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function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5−2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&lt;1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+3,  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7AE49A-C9EB-4542-9896-43BFD732F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322731"/>
                <a:ext cx="5421767" cy="12854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678878"/>
            <a:ext cx="4536504" cy="418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29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6FC322-C3D8-4B38-85FF-52832D6CAA7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D81C568-9591-45C6-977B-F1DEC371202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Piecewise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3903D8-E81D-4649-AB3B-E4E6302BDF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7AE49A-C9EB-4542-9896-43BFD732FEC6}"/>
                  </a:ext>
                </a:extLst>
              </p:cNvPr>
              <p:cNvSpPr txBox="1"/>
              <p:nvPr/>
            </p:nvSpPr>
            <p:spPr>
              <a:xfrm>
                <a:off x="1259090" y="791320"/>
                <a:ext cx="6386636" cy="20241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function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5−2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&lt;1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+3,  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2400" dirty="0"/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Sketch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, and state the range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7AE49A-C9EB-4542-9896-43BFD732F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090" y="791320"/>
                <a:ext cx="6386636" cy="2024144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653A32-E16A-4BE1-8077-CBB57C4D84CC}"/>
              </a:ext>
            </a:extLst>
          </p:cNvPr>
          <p:cNvCxnSpPr>
            <a:cxnSpLocks/>
          </p:cNvCxnSpPr>
          <p:nvPr/>
        </p:nvCxnSpPr>
        <p:spPr>
          <a:xfrm>
            <a:off x="719934" y="5958624"/>
            <a:ext cx="22629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D56765-3442-49FA-80A7-CC4D3894EB0B}"/>
              </a:ext>
            </a:extLst>
          </p:cNvPr>
          <p:cNvCxnSpPr>
            <a:cxnSpLocks/>
          </p:cNvCxnSpPr>
          <p:nvPr/>
        </p:nvCxnSpPr>
        <p:spPr>
          <a:xfrm flipV="1">
            <a:off x="1851419" y="3870392"/>
            <a:ext cx="0" cy="2233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861E05-4F1E-4E03-A291-0011E8BB69E8}"/>
                  </a:ext>
                </a:extLst>
              </p:cNvPr>
              <p:cNvSpPr txBox="1"/>
              <p:nvPr/>
            </p:nvSpPr>
            <p:spPr>
              <a:xfrm>
                <a:off x="2953428" y="5786597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861E05-4F1E-4E03-A291-0011E8BB6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428" y="5786597"/>
                <a:ext cx="31400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7394D9-449A-47B3-87FE-8C6CA442884B}"/>
                  </a:ext>
                </a:extLst>
              </p:cNvPr>
              <p:cNvSpPr txBox="1"/>
              <p:nvPr/>
            </p:nvSpPr>
            <p:spPr>
              <a:xfrm>
                <a:off x="1684130" y="3564022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7394D9-449A-47B3-87FE-8C6CA4428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130" y="3564022"/>
                <a:ext cx="314003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76B6E06-5420-486F-99BB-7D8CF96C442A}"/>
                  </a:ext>
                </a:extLst>
              </p:cNvPr>
              <p:cNvSpPr txBox="1"/>
              <p:nvPr/>
            </p:nvSpPr>
            <p:spPr>
              <a:xfrm>
                <a:off x="2150186" y="5932429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76B6E06-5420-486F-99BB-7D8CF96C4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186" y="5932429"/>
                <a:ext cx="31400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29839D-8D2A-41B8-9860-685750605FDA}"/>
                  </a:ext>
                </a:extLst>
              </p:cNvPr>
              <p:cNvSpPr txBox="1"/>
              <p:nvPr/>
            </p:nvSpPr>
            <p:spPr>
              <a:xfrm>
                <a:off x="1601990" y="5246543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29839D-8D2A-41B8-9860-685750605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990" y="5246543"/>
                <a:ext cx="31400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B4E40E2-3642-49BF-99B4-0657D1F8D592}"/>
              </a:ext>
            </a:extLst>
          </p:cNvPr>
          <p:cNvCxnSpPr>
            <a:cxnSpLocks/>
          </p:cNvCxnSpPr>
          <p:nvPr/>
        </p:nvCxnSpPr>
        <p:spPr>
          <a:xfrm>
            <a:off x="1259090" y="4014408"/>
            <a:ext cx="991381" cy="13587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F7B250D-510F-4DEA-9132-2AA167762AA7}"/>
              </a:ext>
            </a:extLst>
          </p:cNvPr>
          <p:cNvSpPr/>
          <p:nvPr/>
        </p:nvSpPr>
        <p:spPr>
          <a:xfrm>
            <a:off x="2327188" y="4117139"/>
            <a:ext cx="659218" cy="967563"/>
          </a:xfrm>
          <a:custGeom>
            <a:avLst/>
            <a:gdLst>
              <a:gd name="connsiteX0" fmla="*/ 0 w 659218"/>
              <a:gd name="connsiteY0" fmla="*/ 967563 h 967563"/>
              <a:gd name="connsiteX1" fmla="*/ 404037 w 659218"/>
              <a:gd name="connsiteY1" fmla="*/ 563526 h 967563"/>
              <a:gd name="connsiteX2" fmla="*/ 659218 w 659218"/>
              <a:gd name="connsiteY2" fmla="*/ 0 h 967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9218" h="967563">
                <a:moveTo>
                  <a:pt x="0" y="967563"/>
                </a:moveTo>
                <a:cubicBezTo>
                  <a:pt x="147083" y="846174"/>
                  <a:pt x="294167" y="724786"/>
                  <a:pt x="404037" y="563526"/>
                </a:cubicBezTo>
                <a:cubicBezTo>
                  <a:pt x="513907" y="402265"/>
                  <a:pt x="586562" y="201132"/>
                  <a:pt x="659218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FE82B1-5C31-49B1-B712-277EC6B966F2}"/>
              </a:ext>
            </a:extLst>
          </p:cNvPr>
          <p:cNvSpPr/>
          <p:nvPr/>
        </p:nvSpPr>
        <p:spPr>
          <a:xfrm>
            <a:off x="2248236" y="5076248"/>
            <a:ext cx="94310" cy="937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0A06BDC-F5F0-45D1-9BA6-8408B3EB93A1}"/>
              </a:ext>
            </a:extLst>
          </p:cNvPr>
          <p:cNvSpPr/>
          <p:nvPr/>
        </p:nvSpPr>
        <p:spPr>
          <a:xfrm>
            <a:off x="2246205" y="5362855"/>
            <a:ext cx="94310" cy="937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229E4AB-E33A-4A0E-9DB3-8904E8C890DB}"/>
                  </a:ext>
                </a:extLst>
              </p:cNvPr>
              <p:cNvSpPr txBox="1"/>
              <p:nvPr/>
            </p:nvSpPr>
            <p:spPr>
              <a:xfrm>
                <a:off x="1610726" y="4965493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229E4AB-E33A-4A0E-9DB3-8904E8C89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726" y="4965493"/>
                <a:ext cx="31400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DB8F62A-59BE-4B9A-948B-79B359127277}"/>
                  </a:ext>
                </a:extLst>
              </p:cNvPr>
              <p:cNvSpPr txBox="1"/>
              <p:nvPr/>
            </p:nvSpPr>
            <p:spPr>
              <a:xfrm>
                <a:off x="1623426" y="4668729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DB8F62A-59BE-4B9A-948B-79B359127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426" y="4668729"/>
                <a:ext cx="31400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B478012-FF04-4E6F-9185-C192B2A67B79}"/>
                  </a:ext>
                </a:extLst>
              </p:cNvPr>
              <p:cNvSpPr txBox="1"/>
              <p:nvPr/>
            </p:nvSpPr>
            <p:spPr>
              <a:xfrm>
                <a:off x="7263097" y="5817072"/>
                <a:ext cx="147262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When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/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=19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B478012-FF04-4E6F-9185-C192B2A6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097" y="5817072"/>
                <a:ext cx="1472624" cy="923330"/>
              </a:xfrm>
              <a:prstGeom prst="rect">
                <a:avLst/>
              </a:prstGeom>
              <a:blipFill>
                <a:blip r:embed="rId9"/>
                <a:stretch>
                  <a:fillRect l="-2066" t="-3289" r="-2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AE2E8B8-9173-4F8C-9B74-934E3BCFD6A5}"/>
                  </a:ext>
                </a:extLst>
              </p:cNvPr>
              <p:cNvSpPr txBox="1"/>
              <p:nvPr/>
            </p:nvSpPr>
            <p:spPr>
              <a:xfrm>
                <a:off x="2238695" y="3882338"/>
                <a:ext cx="12679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AE2E8B8-9173-4F8C-9B74-934E3BCFD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695" y="3882338"/>
                <a:ext cx="1267914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45B4BB-4D9B-46E8-895D-39A55C72D599}"/>
                  </a:ext>
                </a:extLst>
              </p:cNvPr>
              <p:cNvSpPr txBox="1"/>
              <p:nvPr/>
            </p:nvSpPr>
            <p:spPr>
              <a:xfrm>
                <a:off x="602638" y="3803762"/>
                <a:ext cx="12679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=5−2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45B4BB-4D9B-46E8-895D-39A55C72D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38" y="3803762"/>
                <a:ext cx="1267914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EBE3D449-3100-4A30-A1FA-3806604A9EC0}"/>
              </a:ext>
            </a:extLst>
          </p:cNvPr>
          <p:cNvGrpSpPr/>
          <p:nvPr/>
        </p:nvGrpSpPr>
        <p:grpSpPr>
          <a:xfrm>
            <a:off x="5912665" y="3571183"/>
            <a:ext cx="1976108" cy="2195092"/>
            <a:chOff x="7205993" y="2986025"/>
            <a:chExt cx="2825956" cy="320509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0C2DCB8-F907-4CB3-B2DD-9DAD61CA90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05993" y="5838046"/>
              <a:ext cx="2526284" cy="293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AC61C01-CCF5-411B-8D2E-FF3B889734C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29281" y="3353221"/>
              <a:ext cx="8197" cy="26598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FFF3E4F-FE86-4F00-9070-F4A2AD7C77C8}"/>
                    </a:ext>
                  </a:extLst>
                </p:cNvPr>
                <p:cNvSpPr txBox="1"/>
                <p:nvPr/>
              </p:nvSpPr>
              <p:spPr>
                <a:xfrm>
                  <a:off x="9521215" y="5741725"/>
                  <a:ext cx="310951" cy="449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FFF3E4F-FE86-4F00-9070-F4A2AD7C77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21215" y="5741725"/>
                  <a:ext cx="310951" cy="449390"/>
                </a:xfrm>
                <a:prstGeom prst="rect">
                  <a:avLst/>
                </a:prstGeom>
                <a:blipFill>
                  <a:blip r:embed="rId12"/>
                  <a:stretch>
                    <a:fillRect r="-57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6700B630-FCEC-4F31-A1A2-C7F6783F5EDA}"/>
                    </a:ext>
                  </a:extLst>
                </p:cNvPr>
                <p:cNvSpPr txBox="1"/>
                <p:nvPr/>
              </p:nvSpPr>
              <p:spPr>
                <a:xfrm>
                  <a:off x="8122514" y="2986025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6700B630-FCEC-4F31-A1A2-C7F6783F5E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2514" y="2986025"/>
                  <a:ext cx="314003" cy="307777"/>
                </a:xfrm>
                <a:prstGeom prst="rect">
                  <a:avLst/>
                </a:prstGeom>
                <a:blipFill>
                  <a:blip r:embed="rId13"/>
                  <a:stretch>
                    <a:fillRect r="-16667" b="-457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84334580-89B0-4A16-976C-F3B0065C1330}"/>
                    </a:ext>
                  </a:extLst>
                </p:cNvPr>
                <p:cNvSpPr txBox="1"/>
                <p:nvPr/>
              </p:nvSpPr>
              <p:spPr>
                <a:xfrm>
                  <a:off x="8636245" y="5841198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84334580-89B0-4A16-976C-F3B0065C13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6245" y="5841198"/>
                  <a:ext cx="314003" cy="307777"/>
                </a:xfrm>
                <a:prstGeom prst="rect">
                  <a:avLst/>
                </a:prstGeom>
                <a:blipFill>
                  <a:blip r:embed="rId14"/>
                  <a:stretch>
                    <a:fillRect r="-13889" b="-2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113B24ED-31F1-4456-8420-51C9ED7705B0}"/>
                    </a:ext>
                  </a:extLst>
                </p:cNvPr>
                <p:cNvSpPr txBox="1"/>
                <p:nvPr/>
              </p:nvSpPr>
              <p:spPr>
                <a:xfrm>
                  <a:off x="8088049" y="5155312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113B24ED-31F1-4456-8420-51C9ED7705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8049" y="5155312"/>
                  <a:ext cx="314003" cy="307777"/>
                </a:xfrm>
                <a:prstGeom prst="rect">
                  <a:avLst/>
                </a:prstGeom>
                <a:blipFill>
                  <a:blip r:embed="rId15"/>
                  <a:stretch>
                    <a:fillRect r="-13889" b="-2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2BF54E1-B0ED-4406-8E81-8A83594A395E}"/>
                </a:ext>
              </a:extLst>
            </p:cNvPr>
            <p:cNvCxnSpPr>
              <a:cxnSpLocks/>
            </p:cNvCxnSpPr>
            <p:nvPr/>
          </p:nvCxnSpPr>
          <p:spPr>
            <a:xfrm>
              <a:off x="7409841" y="3415805"/>
              <a:ext cx="1326690" cy="18661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857EF49-3008-497A-827E-7DCFBBD59DFF}"/>
                </a:ext>
              </a:extLst>
            </p:cNvPr>
            <p:cNvSpPr/>
            <p:nvPr/>
          </p:nvSpPr>
          <p:spPr>
            <a:xfrm>
              <a:off x="8813246" y="3441789"/>
              <a:ext cx="747756" cy="1551682"/>
            </a:xfrm>
            <a:custGeom>
              <a:avLst/>
              <a:gdLst>
                <a:gd name="connsiteX0" fmla="*/ 0 w 659218"/>
                <a:gd name="connsiteY0" fmla="*/ 967563 h 967563"/>
                <a:gd name="connsiteX1" fmla="*/ 404037 w 659218"/>
                <a:gd name="connsiteY1" fmla="*/ 563526 h 967563"/>
                <a:gd name="connsiteX2" fmla="*/ 659218 w 659218"/>
                <a:gd name="connsiteY2" fmla="*/ 0 h 967563"/>
                <a:gd name="connsiteX0" fmla="*/ 0 w 747756"/>
                <a:gd name="connsiteY0" fmla="*/ 1551683 h 1551683"/>
                <a:gd name="connsiteX1" fmla="*/ 404037 w 747756"/>
                <a:gd name="connsiteY1" fmla="*/ 1147646 h 1551683"/>
                <a:gd name="connsiteX2" fmla="*/ 747756 w 747756"/>
                <a:gd name="connsiteY2" fmla="*/ 0 h 1551683"/>
                <a:gd name="connsiteX0" fmla="*/ 0 w 747756"/>
                <a:gd name="connsiteY0" fmla="*/ 1551683 h 1551683"/>
                <a:gd name="connsiteX1" fmla="*/ 404037 w 747756"/>
                <a:gd name="connsiteY1" fmla="*/ 1147646 h 1551683"/>
                <a:gd name="connsiteX2" fmla="*/ 747756 w 747756"/>
                <a:gd name="connsiteY2" fmla="*/ 0 h 1551683"/>
                <a:gd name="connsiteX0" fmla="*/ 0 w 747756"/>
                <a:gd name="connsiteY0" fmla="*/ 1551683 h 1551683"/>
                <a:gd name="connsiteX1" fmla="*/ 404037 w 747756"/>
                <a:gd name="connsiteY1" fmla="*/ 1147646 h 1551683"/>
                <a:gd name="connsiteX2" fmla="*/ 747756 w 747756"/>
                <a:gd name="connsiteY2" fmla="*/ 0 h 155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7756" h="1551683">
                  <a:moveTo>
                    <a:pt x="0" y="1551683"/>
                  </a:moveTo>
                  <a:cubicBezTo>
                    <a:pt x="147083" y="1430294"/>
                    <a:pt x="279411" y="1406260"/>
                    <a:pt x="404037" y="1147646"/>
                  </a:cubicBezTo>
                  <a:cubicBezTo>
                    <a:pt x="515042" y="951616"/>
                    <a:pt x="600184" y="910421"/>
                    <a:pt x="747756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3DC25DF-C2EB-4415-8BEE-24219932921B}"/>
                </a:ext>
              </a:extLst>
            </p:cNvPr>
            <p:cNvSpPr/>
            <p:nvPr/>
          </p:nvSpPr>
          <p:spPr>
            <a:xfrm>
              <a:off x="8734295" y="4985017"/>
              <a:ext cx="94310" cy="9373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1374F31-A17C-4E48-9510-0C8631139ED1}"/>
                </a:ext>
              </a:extLst>
            </p:cNvPr>
            <p:cNvSpPr/>
            <p:nvPr/>
          </p:nvSpPr>
          <p:spPr>
            <a:xfrm>
              <a:off x="8732264" y="5271624"/>
              <a:ext cx="94310" cy="937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0D173FFF-2799-4086-8D1F-8AE9D9B6D50D}"/>
                    </a:ext>
                  </a:extLst>
                </p:cNvPr>
                <p:cNvSpPr txBox="1"/>
                <p:nvPr/>
              </p:nvSpPr>
              <p:spPr>
                <a:xfrm>
                  <a:off x="8096785" y="4874262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0D173FFF-2799-4086-8D1F-8AE9D9B6D5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96785" y="4874262"/>
                  <a:ext cx="314003" cy="307777"/>
                </a:xfrm>
                <a:prstGeom prst="rect">
                  <a:avLst/>
                </a:prstGeom>
                <a:blipFill>
                  <a:blip r:embed="rId16"/>
                  <a:stretch>
                    <a:fillRect r="-13889" b="-28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A3BF5D39-691E-476F-95DE-81833988C6FF}"/>
                    </a:ext>
                  </a:extLst>
                </p:cNvPr>
                <p:cNvSpPr txBox="1"/>
                <p:nvPr/>
              </p:nvSpPr>
              <p:spPr>
                <a:xfrm>
                  <a:off x="8109485" y="4577498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A3BF5D39-691E-476F-95DE-81833988C6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9485" y="4577498"/>
                  <a:ext cx="314003" cy="307777"/>
                </a:xfrm>
                <a:prstGeom prst="rect">
                  <a:avLst/>
                </a:prstGeom>
                <a:blipFill>
                  <a:blip r:embed="rId17"/>
                  <a:stretch>
                    <a:fillRect r="-13889" b="-3235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AF6A7EC-32E5-403A-B593-4D67FF3FE402}"/>
                    </a:ext>
                  </a:extLst>
                </p:cNvPr>
                <p:cNvSpPr txBox="1"/>
                <p:nvPr/>
              </p:nvSpPr>
              <p:spPr>
                <a:xfrm>
                  <a:off x="8496220" y="3065648"/>
                  <a:ext cx="1535729" cy="4483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AF6A7EC-32E5-403A-B593-4D67FF3FE4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6220" y="3065648"/>
                  <a:ext cx="1535729" cy="448320"/>
                </a:xfrm>
                <a:prstGeom prst="rect">
                  <a:avLst/>
                </a:prstGeom>
                <a:blipFill>
                  <a:blip r:embed="rId18"/>
                  <a:stretch>
                    <a:fillRect b="-4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DA56B86-C4C2-4909-A969-573531A872AE}"/>
                    </a:ext>
                  </a:extLst>
                </p:cNvPr>
                <p:cNvSpPr txBox="1"/>
                <p:nvPr/>
              </p:nvSpPr>
              <p:spPr>
                <a:xfrm>
                  <a:off x="7939390" y="3558610"/>
                  <a:ext cx="314003" cy="4044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DA56B86-C4C2-4909-A969-573531A872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9390" y="3558610"/>
                  <a:ext cx="314003" cy="404451"/>
                </a:xfrm>
                <a:prstGeom prst="rect">
                  <a:avLst/>
                </a:prstGeom>
                <a:blipFill>
                  <a:blip r:embed="rId19"/>
                  <a:stretch>
                    <a:fillRect r="-4444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04CC5A4-BD56-4B64-BB57-398C6F9B6C72}"/>
              </a:ext>
            </a:extLst>
          </p:cNvPr>
          <p:cNvCxnSpPr>
            <a:cxnSpLocks/>
          </p:cNvCxnSpPr>
          <p:nvPr/>
        </p:nvCxnSpPr>
        <p:spPr>
          <a:xfrm flipH="1">
            <a:off x="6269522" y="4160804"/>
            <a:ext cx="1243012" cy="476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566BC5F-A215-4F5E-B58E-3A94DB373E44}"/>
              </a:ext>
            </a:extLst>
          </p:cNvPr>
          <p:cNvCxnSpPr>
            <a:cxnSpLocks/>
          </p:cNvCxnSpPr>
          <p:nvPr/>
        </p:nvCxnSpPr>
        <p:spPr>
          <a:xfrm flipH="1">
            <a:off x="6275871" y="4171916"/>
            <a:ext cx="6350" cy="13589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FC3370E-D0C9-41DA-B55D-96F3782700AA}"/>
              </a:ext>
            </a:extLst>
          </p:cNvPr>
          <p:cNvCxnSpPr>
            <a:cxnSpLocks/>
          </p:cNvCxnSpPr>
          <p:nvPr/>
        </p:nvCxnSpPr>
        <p:spPr>
          <a:xfrm flipH="1">
            <a:off x="7513287" y="4160073"/>
            <a:ext cx="6350" cy="13589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9971C2CF-BA20-4A45-97CF-6C57631E0373}"/>
              </a:ext>
            </a:extLst>
          </p:cNvPr>
          <p:cNvSpPr/>
          <p:nvPr/>
        </p:nvSpPr>
        <p:spPr>
          <a:xfrm>
            <a:off x="308928" y="361425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9399380-667D-4200-A025-4B872D1E8280}"/>
              </a:ext>
            </a:extLst>
          </p:cNvPr>
          <p:cNvSpPr/>
          <p:nvPr/>
        </p:nvSpPr>
        <p:spPr>
          <a:xfrm>
            <a:off x="4759948" y="324487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126581" y="3178538"/>
                <a:ext cx="38057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Using the graph, the range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&gt;3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581" y="3178538"/>
                <a:ext cx="3805785" cy="369332"/>
              </a:xfrm>
              <a:prstGeom prst="rect">
                <a:avLst/>
              </a:prstGeom>
              <a:blipFill>
                <a:blip r:embed="rId20"/>
                <a:stretch>
                  <a:fillRect l="-144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841332" y="5616763"/>
                <a:ext cx="158417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b="1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>
                    <a:solidFill>
                      <a:prstClr val="black"/>
                    </a:solidFill>
                  </a:rPr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+3=19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=±4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332" y="5616763"/>
                <a:ext cx="1584176" cy="1200329"/>
              </a:xfrm>
              <a:prstGeom prst="rect">
                <a:avLst/>
              </a:prstGeom>
              <a:blipFill>
                <a:blip r:embed="rId21"/>
                <a:stretch>
                  <a:fillRect l="-3077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46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20" grpId="0" animBg="1"/>
      <p:bldP spid="21" grpId="0" animBg="1"/>
      <p:bldP spid="22" grpId="0" animBg="1"/>
      <p:bldP spid="24" grpId="0"/>
      <p:bldP spid="25" grpId="0"/>
      <p:bldP spid="26" grpId="0"/>
      <p:bldP spid="28" grpId="0"/>
      <p:bldP spid="29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30-32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DD74258-B952-D842-92DB-4A0C6EA93702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Q9-12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31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Mapping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1426985" y="2391017"/>
            <a:ext cx="1627765" cy="40138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0152" y="2348880"/>
            <a:ext cx="1674567" cy="39839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931041" y="250876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0827" y="412269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9033" y="539673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0.5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4208" y="2515543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1560" y="781290"/>
            <a:ext cx="799288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A </a:t>
            </a:r>
            <a:r>
              <a:rPr lang="en-GB" sz="3600" b="1" dirty="0">
                <a:solidFill>
                  <a:schemeClr val="tx1"/>
                </a:solidFill>
              </a:rPr>
              <a:t>mapping</a:t>
            </a:r>
            <a:r>
              <a:rPr lang="en-GB" sz="3600" dirty="0">
                <a:solidFill>
                  <a:schemeClr val="tx1"/>
                </a:solidFill>
              </a:rPr>
              <a:t> is something which </a:t>
            </a:r>
          </a:p>
          <a:p>
            <a:pPr algn="ctr"/>
            <a:r>
              <a:rPr lang="en-GB" sz="3600" dirty="0">
                <a:solidFill>
                  <a:schemeClr val="tx1"/>
                </a:solidFill>
              </a:rPr>
              <a:t>maps one set of numbers to another.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87824" y="2996952"/>
            <a:ext cx="302941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03848" y="4437112"/>
            <a:ext cx="259228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987824" y="5733256"/>
            <a:ext cx="302941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89403" y="413632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52784" y="539673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48983" y="594811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4400" dirty="0"/>
              <a:t>(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/>
              <a:t>) = 2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680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Mapping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1426985" y="2391017"/>
            <a:ext cx="1627765" cy="40138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0152" y="2348880"/>
            <a:ext cx="1674567" cy="39839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931041" y="250876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0827" y="412269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-3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9033" y="539673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2.5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4208" y="2515543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3548" y="797052"/>
            <a:ext cx="799288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tx1"/>
                </a:solidFill>
              </a:rPr>
              <a:t>Function: One to one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87824" y="2996952"/>
            <a:ext cx="302941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03848" y="4437112"/>
            <a:ext cx="259228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987824" y="5733256"/>
            <a:ext cx="302941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89403" y="413632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-6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52784" y="539673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76283" y="594811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4400" dirty="0"/>
              <a:t>(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/>
              <a:t>) = 2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6615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Mapping  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1176999" y="836712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Function: One to one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867652"/>
            <a:ext cx="6268470" cy="48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3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Mapping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1426985" y="2391017"/>
            <a:ext cx="1627765" cy="40138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0152" y="2348880"/>
            <a:ext cx="1674567" cy="39839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931041" y="250876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0827" y="412269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4208" y="2515543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9512" y="797465"/>
            <a:ext cx="871296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tx1"/>
                </a:solidFill>
              </a:rPr>
              <a:t>Function: Many to one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87824" y="2996952"/>
            <a:ext cx="302941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03848" y="4437112"/>
            <a:ext cx="259228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987824" y="4653136"/>
            <a:ext cx="2880320" cy="115212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89403" y="413632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35696" y="543924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-3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76282" y="5948117"/>
                <a:ext cx="24147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GB" sz="4400" dirty="0"/>
                  <a:t>(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400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4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82" y="5948117"/>
                <a:ext cx="2414771" cy="769441"/>
              </a:xfrm>
              <a:prstGeom prst="rect">
                <a:avLst/>
              </a:prstGeom>
              <a:blipFill>
                <a:blip r:embed="rId2"/>
                <a:stretch>
                  <a:fillRect l="-10354" t="-17460" b="-38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478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Mapping  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1176999" y="836712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Function: Many to one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"/>
          <a:srcRect b="22622"/>
          <a:stretch/>
        </p:blipFill>
        <p:spPr>
          <a:xfrm>
            <a:off x="1907704" y="1628800"/>
            <a:ext cx="6408712" cy="4916272"/>
          </a:xfrm>
          <a:prstGeom prst="rect">
            <a:avLst/>
          </a:prstGeom>
        </p:spPr>
      </p:pic>
      <p:sp>
        <p:nvSpPr>
          <p:cNvPr id="43" name="Oval 42"/>
          <p:cNvSpPr/>
          <p:nvPr/>
        </p:nvSpPr>
        <p:spPr>
          <a:xfrm>
            <a:off x="4462844" y="371703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8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Mapping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1426985" y="2391017"/>
            <a:ext cx="1627765" cy="40138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0152" y="2348880"/>
            <a:ext cx="1674567" cy="39839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931041" y="250876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0827" y="412269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4208" y="2515543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9512" y="797465"/>
            <a:ext cx="8712968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Not a Function: One to many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87824" y="2996952"/>
            <a:ext cx="302941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03848" y="4437112"/>
            <a:ext cx="2592288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203848" y="4437112"/>
            <a:ext cx="2813394" cy="1296144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89403" y="413632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52784" y="539673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-3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76282" y="5948117"/>
                <a:ext cx="2414771" cy="776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GB" sz="4400" dirty="0"/>
                  <a:t>(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400" dirty="0"/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4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82" y="5948117"/>
                <a:ext cx="2414771" cy="776879"/>
              </a:xfrm>
              <a:prstGeom prst="rect">
                <a:avLst/>
              </a:prstGeom>
              <a:blipFill>
                <a:blip r:embed="rId2"/>
                <a:stretch>
                  <a:fillRect l="-10354" t="-16535" b="-377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076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- One-to-one vs Many-to-one 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844824"/>
            <a:ext cx="5688632" cy="45231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797465"/>
            <a:ext cx="8712968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Not a Function: One to many</a:t>
            </a:r>
          </a:p>
        </p:txBody>
      </p:sp>
    </p:spTree>
    <p:extLst>
      <p:ext uri="{BB962C8B-B14F-4D97-AF65-F5344CB8AC3E}">
        <p14:creationId xmlns:p14="http://schemas.microsoft.com/office/powerpoint/2010/main" val="179040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Functions – Domain and Range  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173055" y="1484784"/>
            <a:ext cx="87956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</a:rPr>
              <a:t>Domain</a:t>
            </a:r>
            <a:r>
              <a:rPr lang="en-GB" sz="5400" dirty="0"/>
              <a:t> is the possible values of </a:t>
            </a:r>
            <a:r>
              <a:rPr lang="en-GB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5400" b="1" dirty="0">
                <a:solidFill>
                  <a:srgbClr val="FF0000"/>
                </a:solidFill>
              </a:rPr>
              <a:t> </a:t>
            </a:r>
            <a:r>
              <a:rPr lang="en-GB" sz="5400" dirty="0"/>
              <a:t>of a function.</a:t>
            </a:r>
          </a:p>
          <a:p>
            <a:pPr algn="ctr"/>
            <a:endParaRPr lang="en-GB" sz="5400" dirty="0"/>
          </a:p>
          <a:p>
            <a:pPr algn="ctr"/>
            <a:r>
              <a:rPr lang="en-GB" sz="5400" dirty="0">
                <a:solidFill>
                  <a:srgbClr val="0000FF"/>
                </a:solidFill>
              </a:rPr>
              <a:t>Range</a:t>
            </a:r>
            <a:r>
              <a:rPr lang="en-GB" sz="5400" dirty="0"/>
              <a:t> is the possible values </a:t>
            </a:r>
          </a:p>
          <a:p>
            <a:pPr algn="ctr"/>
            <a:r>
              <a:rPr lang="en-GB" sz="5400" dirty="0"/>
              <a:t>of </a:t>
            </a:r>
            <a:r>
              <a:rPr lang="en-GB" sz="5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dirty="0">
                <a:cs typeface="Times New Roman" panose="02020603050405020304" pitchFamily="18" charset="0"/>
              </a:rPr>
              <a:t>of a function.</a:t>
            </a:r>
            <a:endParaRPr lang="en-GB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9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21611</TotalTime>
  <Words>510</Words>
  <Application>Microsoft Macintosh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842</cp:revision>
  <dcterms:created xsi:type="dcterms:W3CDTF">2013-02-28T07:36:55Z</dcterms:created>
  <dcterms:modified xsi:type="dcterms:W3CDTF">2019-07-06T11:47:07Z</dcterms:modified>
</cp:coreProperties>
</file>