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566" r:id="rId2"/>
    <p:sldId id="559" r:id="rId3"/>
    <p:sldId id="564" r:id="rId4"/>
    <p:sldId id="561" r:id="rId5"/>
    <p:sldId id="55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7" autoAdjust="0"/>
    <p:restoredTop sz="88534" autoAdjust="0"/>
  </p:normalViewPr>
  <p:slideViewPr>
    <p:cSldViewPr>
      <p:cViewPr varScale="1">
        <p:scale>
          <a:sx n="70" d="100"/>
          <a:sy n="70" d="100"/>
        </p:scale>
        <p:origin x="133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620688"/>
            <a:ext cx="91428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Trigonometry and Modelling</a:t>
            </a:r>
          </a:p>
          <a:p>
            <a:pPr algn="ctr"/>
            <a:endParaRPr lang="en-GB" sz="2400" b="1" dirty="0"/>
          </a:p>
          <a:p>
            <a:pPr algn="ctr"/>
            <a:r>
              <a:rPr lang="en-GB" sz="7200" dirty="0"/>
              <a:t>- Proving Trig Identities</a:t>
            </a:r>
          </a:p>
          <a:p>
            <a:pPr algn="ctr"/>
            <a:endParaRPr lang="en-GB" sz="2800" dirty="0"/>
          </a:p>
          <a:p>
            <a:pPr algn="ctr"/>
            <a:r>
              <a:rPr lang="en-GB" sz="7200" dirty="0"/>
              <a:t>Chapter 7 </a:t>
            </a:r>
          </a:p>
          <a:p>
            <a:pPr algn="ctr"/>
            <a:r>
              <a:rPr lang="en-GB" sz="7200" dirty="0"/>
              <a:t>(Part 5 of 5)</a:t>
            </a:r>
          </a:p>
        </p:txBody>
      </p:sp>
    </p:spTree>
    <p:extLst>
      <p:ext uri="{BB962C8B-B14F-4D97-AF65-F5344CB8AC3E}">
        <p14:creationId xmlns:p14="http://schemas.microsoft.com/office/powerpoint/2010/main" val="300455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D6AF39F-A46B-433B-9E4E-174F5B853AC9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B156B2C-875D-431F-93FE-7D52A8F81E3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Proving Trigonometric Identities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9815C52-F3F2-4701-8632-33692BB77C2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0DDD5B-AF6C-4FCC-84D6-1327DB9064F7}"/>
                  </a:ext>
                </a:extLst>
              </p:cNvPr>
              <p:cNvSpPr txBox="1"/>
              <p:nvPr/>
            </p:nvSpPr>
            <p:spPr>
              <a:xfrm>
                <a:off x="1223519" y="764704"/>
                <a:ext cx="6696744" cy="96616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4000" dirty="0"/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GB" sz="4000" b="0" i="1" smtClean="0">
                            <a:latin typeface="Cambria Math"/>
                          </a:rPr>
                          <m:t>2</m:t>
                        </m:r>
                        <m:r>
                          <a:rPr lang="en-GB" sz="4000" b="0" i="1" smtClean="0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GB" sz="4000" b="0" i="1" smtClean="0">
                        <a:latin typeface="Cambria Math"/>
                      </a:rPr>
                      <m:t>≡</m:t>
                    </m:r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func>
                          <m:func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4000" b="0" i="0" smtClean="0">
                                <a:latin typeface="Cambria Math"/>
                              </a:rPr>
                              <m:t>cot</m:t>
                            </m:r>
                          </m:fName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  <m:r>
                          <a:rPr lang="en-GB" sz="4000" b="0" i="1" smtClean="0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4000" b="0" i="0" smtClean="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sz="4000" b="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0DDD5B-AF6C-4FCC-84D6-1327DB906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519" y="764704"/>
                <a:ext cx="6696744" cy="966162"/>
              </a:xfrm>
              <a:prstGeom prst="rect">
                <a:avLst/>
              </a:prstGeom>
              <a:blipFill>
                <a:blip r:embed="rId2"/>
                <a:stretch>
                  <a:fillRect l="-1226" b="-432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36D4FF-FAC1-462A-9D36-6820FC28B2C4}"/>
                  </a:ext>
                </a:extLst>
              </p:cNvPr>
              <p:cNvSpPr txBox="1"/>
              <p:nvPr/>
            </p:nvSpPr>
            <p:spPr>
              <a:xfrm>
                <a:off x="3131840" y="1844824"/>
                <a:ext cx="3096344" cy="4869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3200" i="1">
                              <a:latin typeface="Cambria Math"/>
                            </a:rPr>
                            <m:t>2</m:t>
                          </m:r>
                          <m:r>
                            <a:rPr lang="en-GB" sz="3200" i="1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2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sz="3200" i="1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200">
                                      <a:latin typeface="Cambria Math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2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f>
                            <m:f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200">
                                      <a:latin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sz="3200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3200" i="1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2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200" i="1" dirty="0">
                  <a:latin typeface="Cambria Math"/>
                </a:endParaRPr>
              </a:p>
              <a:p>
                <a:pPr/>
                <a:br>
                  <a:rPr lang="en-GB" sz="320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32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3200" i="1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2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36D4FF-FAC1-462A-9D36-6820FC28B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844824"/>
                <a:ext cx="3096344" cy="48698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120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D6AF39F-A46B-433B-9E4E-174F5B853AC9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B156B2C-875D-431F-93FE-7D52A8F81E3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Proving Trigonometric Identities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9815C52-F3F2-4701-8632-33692BB77C2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6B559E-8284-4921-B8D6-07BC3D37C378}"/>
                  </a:ext>
                </a:extLst>
              </p:cNvPr>
              <p:cNvSpPr txBox="1"/>
              <p:nvPr/>
            </p:nvSpPr>
            <p:spPr>
              <a:xfrm>
                <a:off x="827584" y="836712"/>
                <a:ext cx="7272808" cy="108523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latin typeface="Cambria Math"/>
                          </a:rPr>
                          <m:t>1−</m:t>
                        </m:r>
                        <m:func>
                          <m:funcPr>
                            <m:ctrlP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4400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44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GB" sz="4400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4400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44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GB" sz="4400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sz="4400" b="0" i="1" smtClean="0">
                        <a:latin typeface="Cambria Math"/>
                      </a:rPr>
                      <m:t>≡</m:t>
                    </m:r>
                    <m:func>
                      <m:func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400" b="0" i="0" smtClean="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GB" sz="4400" b="0" i="1" smtClean="0">
                            <a:latin typeface="Cambria Math"/>
                          </a:rPr>
                          <m:t>𝜃</m:t>
                        </m:r>
                      </m:e>
                    </m:func>
                  </m:oMath>
                </a14:m>
                <a:endParaRPr lang="en-GB" sz="4400" b="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6B559E-8284-4921-B8D6-07BC3D37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836712"/>
                <a:ext cx="7272808" cy="1085233"/>
              </a:xfrm>
              <a:prstGeom prst="rect">
                <a:avLst/>
              </a:prstGeom>
              <a:blipFill>
                <a:blip r:embed="rId2"/>
                <a:stretch>
                  <a:fillRect b="-539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6E89626-62B9-4B61-A423-31668DD4680B}"/>
                  </a:ext>
                </a:extLst>
              </p:cNvPr>
              <p:cNvSpPr txBox="1"/>
              <p:nvPr/>
            </p:nvSpPr>
            <p:spPr>
              <a:xfrm>
                <a:off x="1619672" y="2170912"/>
                <a:ext cx="5544616" cy="44094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/>
                            </a:rPr>
                            <m:t>1−</m:t>
                          </m:r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1−2</m:t>
                              </m:r>
                              <m:func>
                                <m:funcPr>
                                  <m:ctrlP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4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4000" b="0" i="0" smtClean="0">
                                          <a:latin typeface="Cambria Math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40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4000" b="0" i="1" smtClean="0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num>
                        <m:den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endParaRPr lang="en-GB" sz="4000" b="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latin typeface="Cambria Math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br>
                  <a:rPr lang="en-GB" sz="4000" b="0" i="1" dirty="0">
                    <a:latin typeface="Cambria Math"/>
                  </a:rPr>
                </a:br>
                <a:endParaRPr lang="en-GB" sz="4000" b="0" i="1" dirty="0">
                  <a:latin typeface="Cambria Math"/>
                </a:endParaRPr>
              </a:p>
              <a:p>
                <a:endParaRPr lang="en-GB" sz="4000" b="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≡</m:t>
                      </m:r>
                      <m:func>
                        <m:func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6E89626-62B9-4B61-A423-31668DD46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170912"/>
                <a:ext cx="5544616" cy="44094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189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5D6E46-D307-4827-BA0E-722E62590173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09AC0B0-B072-483A-B7A3-61DA67830D06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Proving Trigonometric Identities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2CA7616-F83C-43B1-A4C7-AD8F17F9DB1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EF5100-B03F-4C8D-B3EC-04F7BDB7DBA0}"/>
                  </a:ext>
                </a:extLst>
              </p:cNvPr>
              <p:cNvSpPr txBox="1"/>
              <p:nvPr/>
            </p:nvSpPr>
            <p:spPr>
              <a:xfrm>
                <a:off x="395536" y="845936"/>
                <a:ext cx="8496943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4000" b="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EF5100-B03F-4C8D-B3EC-04F7BDB7D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45936"/>
                <a:ext cx="8496943" cy="707886"/>
              </a:xfrm>
              <a:prstGeom prst="rect">
                <a:avLst/>
              </a:prstGeom>
              <a:blipFill>
                <a:blip r:embed="rId2"/>
                <a:stretch>
                  <a:fillRect t="-4286" b="-214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F411050-20C8-4866-B68F-5E66F1039907}"/>
                  </a:ext>
                </a:extLst>
              </p:cNvPr>
              <p:cNvSpPr txBox="1"/>
              <p:nvPr/>
            </p:nvSpPr>
            <p:spPr>
              <a:xfrm>
                <a:off x="395536" y="1700808"/>
                <a:ext cx="3888431" cy="4900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≡ 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endParaRPr lang="en-GB" sz="32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−1+1</m:t>
                          </m:r>
                        </m:num>
                        <m:den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F411050-20C8-4866-B68F-5E66F10399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700808"/>
                <a:ext cx="3888431" cy="49006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364088" y="1916832"/>
                <a:ext cx="3366120" cy="38146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916832"/>
                <a:ext cx="3366120" cy="3814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4007" y="1844824"/>
            <a:ext cx="0" cy="4752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71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187-188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FD6AEF-2D1B-3A47-AAAA-870A09749CBA}"/>
              </a:ext>
            </a:extLst>
          </p:cNvPr>
          <p:cNvSpPr txBox="1"/>
          <p:nvPr/>
        </p:nvSpPr>
        <p:spPr>
          <a:xfrm>
            <a:off x="188145" y="2268131"/>
            <a:ext cx="3791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Q3-5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</a:t>
            </a:r>
            <a:r>
              <a:rPr lang="en-US" sz="2400"/>
              <a:t>	Q8-10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8405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45114</TotalTime>
  <Words>89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1066</cp:revision>
  <dcterms:created xsi:type="dcterms:W3CDTF">2013-02-28T07:36:55Z</dcterms:created>
  <dcterms:modified xsi:type="dcterms:W3CDTF">2019-07-06T17:13:44Z</dcterms:modified>
</cp:coreProperties>
</file>