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81" r:id="rId2"/>
    <p:sldId id="625" r:id="rId3"/>
    <p:sldId id="483" r:id="rId4"/>
    <p:sldId id="569" r:id="rId5"/>
    <p:sldId id="570" r:id="rId6"/>
    <p:sldId id="571" r:id="rId7"/>
    <p:sldId id="573" r:id="rId8"/>
    <p:sldId id="574" r:id="rId9"/>
    <p:sldId id="626" r:id="rId10"/>
    <p:sldId id="530" r:id="rId11"/>
    <p:sldId id="577" r:id="rId12"/>
    <p:sldId id="578" r:id="rId13"/>
    <p:sldId id="582" r:id="rId14"/>
    <p:sldId id="579" r:id="rId15"/>
    <p:sldId id="581" r:id="rId16"/>
    <p:sldId id="627" r:id="rId17"/>
    <p:sldId id="591" r:id="rId18"/>
    <p:sldId id="584" r:id="rId19"/>
    <p:sldId id="585" r:id="rId20"/>
    <p:sldId id="586" r:id="rId21"/>
    <p:sldId id="588" r:id="rId22"/>
    <p:sldId id="587" r:id="rId23"/>
    <p:sldId id="589" r:id="rId24"/>
    <p:sldId id="580" r:id="rId25"/>
    <p:sldId id="590" r:id="rId26"/>
    <p:sldId id="593" r:id="rId27"/>
    <p:sldId id="594" r:id="rId28"/>
    <p:sldId id="592" r:id="rId29"/>
    <p:sldId id="624" r:id="rId30"/>
    <p:sldId id="595" r:id="rId31"/>
    <p:sldId id="597" r:id="rId32"/>
    <p:sldId id="600" r:id="rId33"/>
    <p:sldId id="599" r:id="rId34"/>
    <p:sldId id="596" r:id="rId35"/>
    <p:sldId id="601" r:id="rId36"/>
    <p:sldId id="602" r:id="rId37"/>
    <p:sldId id="603" r:id="rId38"/>
    <p:sldId id="604" r:id="rId39"/>
    <p:sldId id="606" r:id="rId40"/>
    <p:sldId id="608" r:id="rId41"/>
    <p:sldId id="607" r:id="rId42"/>
    <p:sldId id="609" r:id="rId43"/>
    <p:sldId id="610" r:id="rId44"/>
    <p:sldId id="611" r:id="rId45"/>
    <p:sldId id="613" r:id="rId46"/>
    <p:sldId id="618" r:id="rId47"/>
    <p:sldId id="614" r:id="rId48"/>
    <p:sldId id="612" r:id="rId49"/>
    <p:sldId id="615" r:id="rId50"/>
    <p:sldId id="616" r:id="rId51"/>
    <p:sldId id="619" r:id="rId52"/>
    <p:sldId id="621" r:id="rId53"/>
    <p:sldId id="620" r:id="rId54"/>
    <p:sldId id="622" r:id="rId55"/>
    <p:sldId id="62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6" autoAdjust="0"/>
    <p:restoredTop sz="88534" autoAdjust="0"/>
  </p:normalViewPr>
  <p:slideViewPr>
    <p:cSldViewPr>
      <p:cViewPr>
        <p:scale>
          <a:sx n="43" d="100"/>
          <a:sy n="43" d="100"/>
        </p:scale>
        <p:origin x="1108" y="40"/>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31/08/2019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31/08/2019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31/08/2019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71.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481.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611.png"/><Relationship Id="rId5" Type="http://schemas.openxmlformats.org/officeDocument/2006/relationships/image" Target="../media/image512.png"/><Relationship Id="rId4" Type="http://schemas.openxmlformats.org/officeDocument/2006/relationships/image" Target="../media/image411.png"/></Relationships>
</file>

<file path=ppt/slides/_rels/slide19.xml.rels><?xml version="1.0" encoding="UTF-8" standalone="yes"?>
<Relationships xmlns="http://schemas.openxmlformats.org/package/2006/relationships"><Relationship Id="rId8" Type="http://schemas.openxmlformats.org/officeDocument/2006/relationships/image" Target="../media/image1310.png"/><Relationship Id="rId13" Type="http://schemas.openxmlformats.org/officeDocument/2006/relationships/image" Target="../media/image187.png"/><Relationship Id="rId3" Type="http://schemas.openxmlformats.org/officeDocument/2006/relationships/image" Target="../media/image810.png"/><Relationship Id="rId7" Type="http://schemas.openxmlformats.org/officeDocument/2006/relationships/image" Target="../media/image1210.png"/><Relationship Id="rId12" Type="http://schemas.openxmlformats.org/officeDocument/2006/relationships/image" Target="../media/image177.png"/><Relationship Id="rId2" Type="http://schemas.openxmlformats.org/officeDocument/2006/relationships/image" Target="../media/image710.png"/><Relationship Id="rId16" Type="http://schemas.openxmlformats.org/officeDocument/2006/relationships/image" Target="../media/image211.png"/><Relationship Id="rId1" Type="http://schemas.openxmlformats.org/officeDocument/2006/relationships/slideLayout" Target="../slideLayouts/slideLayout7.xml"/><Relationship Id="rId6" Type="http://schemas.openxmlformats.org/officeDocument/2006/relationships/image" Target="../media/image1110.png"/><Relationship Id="rId11" Type="http://schemas.openxmlformats.org/officeDocument/2006/relationships/image" Target="../media/image163.png"/><Relationship Id="rId5" Type="http://schemas.openxmlformats.org/officeDocument/2006/relationships/image" Target="../media/image1010.png"/><Relationship Id="rId15" Type="http://schemas.openxmlformats.org/officeDocument/2006/relationships/image" Target="../media/image200.png"/><Relationship Id="rId10" Type="http://schemas.openxmlformats.org/officeDocument/2006/relationships/image" Target="../media/image1510.png"/><Relationship Id="rId4" Type="http://schemas.openxmlformats.org/officeDocument/2006/relationships/image" Target="../media/image910.png"/><Relationship Id="rId9" Type="http://schemas.openxmlformats.org/officeDocument/2006/relationships/image" Target="../media/image145.png"/><Relationship Id="rId14" Type="http://schemas.openxmlformats.org/officeDocument/2006/relationships/image" Target="../media/image190.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250.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51.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472.png"/><Relationship Id="rId7" Type="http://schemas.openxmlformats.org/officeDocument/2006/relationships/image" Target="../media/image513.png"/><Relationship Id="rId1" Type="http://schemas.openxmlformats.org/officeDocument/2006/relationships/slideLayout" Target="../slideLayouts/slideLayout7.xml"/><Relationship Id="rId6" Type="http://schemas.openxmlformats.org/officeDocument/2006/relationships/image" Target="../media/image501.png"/><Relationship Id="rId5" Type="http://schemas.openxmlformats.org/officeDocument/2006/relationships/image" Target="../media/image491.png"/><Relationship Id="rId4" Type="http://schemas.openxmlformats.org/officeDocument/2006/relationships/image" Target="../media/image482.png"/></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14.png"/><Relationship Id="rId2" Type="http://schemas.openxmlformats.org/officeDocument/2006/relationships/image" Target="../media/image412.png"/><Relationship Id="rId1" Type="http://schemas.openxmlformats.org/officeDocument/2006/relationships/slideLayout" Target="../slideLayouts/slideLayout7.xml"/><Relationship Id="rId4" Type="http://schemas.openxmlformats.org/officeDocument/2006/relationships/image" Target="../media/image612.png"/></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7.xml"/><Relationship Id="rId5" Type="http://schemas.openxmlformats.org/officeDocument/2006/relationships/image" Target="../media/image400.png"/><Relationship Id="rId4" Type="http://schemas.openxmlformats.org/officeDocument/2006/relationships/image" Target="../media/image390.png"/></Relationships>
</file>

<file path=ppt/slides/_rels/slide3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3.xml.rels><?xml version="1.0" encoding="UTF-8" standalone="yes"?>
<Relationships xmlns="http://schemas.openxmlformats.org/package/2006/relationships"><Relationship Id="rId8" Type="http://schemas.openxmlformats.org/officeDocument/2006/relationships/image" Target="../media/image510.png"/><Relationship Id="rId3" Type="http://schemas.openxmlformats.org/officeDocument/2006/relationships/image" Target="../media/image460.png"/><Relationship Id="rId7" Type="http://schemas.openxmlformats.org/officeDocument/2006/relationships/image" Target="../media/image500.png"/><Relationship Id="rId2" Type="http://schemas.openxmlformats.org/officeDocument/2006/relationships/image" Target="../media/image450.png"/><Relationship Id="rId1" Type="http://schemas.openxmlformats.org/officeDocument/2006/relationships/slideLayout" Target="../slideLayouts/slideLayout7.xml"/><Relationship Id="rId6" Type="http://schemas.openxmlformats.org/officeDocument/2006/relationships/image" Target="../media/image490.png"/><Relationship Id="rId5" Type="http://schemas.openxmlformats.org/officeDocument/2006/relationships/image" Target="../media/image480.png"/><Relationship Id="rId10" Type="http://schemas.openxmlformats.org/officeDocument/2006/relationships/image" Target="../media/image590.png"/><Relationship Id="rId4" Type="http://schemas.openxmlformats.org/officeDocument/2006/relationships/image" Target="../media/image470.png"/><Relationship Id="rId9" Type="http://schemas.openxmlformats.org/officeDocument/2006/relationships/image" Target="../media/image580.png"/></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35.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570.png"/><Relationship Id="rId5" Type="http://schemas.openxmlformats.org/officeDocument/2006/relationships/image" Target="../media/image560.png"/><Relationship Id="rId4" Type="http://schemas.openxmlformats.org/officeDocument/2006/relationships/image" Target="../media/image550.png"/></Relationships>
</file>

<file path=ppt/slides/_rels/slide3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6.png"/><Relationship Id="rId2" Type="http://schemas.openxmlformats.org/officeDocument/2006/relationships/image" Target="../media/image96.png"/><Relationship Id="rId16"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5" Type="http://schemas.openxmlformats.org/officeDocument/2006/relationships/image" Target="../media/image10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108.png"/></Relationships>
</file>

<file path=ppt/slides/_rels/slide38.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image" Target="../media/image121.png"/><Relationship Id="rId2" Type="http://schemas.openxmlformats.org/officeDocument/2006/relationships/image" Target="../media/image111.png"/><Relationship Id="rId16"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5" Type="http://schemas.openxmlformats.org/officeDocument/2006/relationships/image" Target="../media/image12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23.png"/></Relationships>
</file>

<file path=ppt/slides/_rels/slide3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image" Target="../media/image128.png"/></Relationships>
</file>

<file path=ppt/slides/_rels/slide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95.png"/><Relationship Id="rId1" Type="http://schemas.openxmlformats.org/officeDocument/2006/relationships/slideLayout" Target="../slideLayouts/slideLayout7.xml"/><Relationship Id="rId6" Type="http://schemas.openxmlformats.org/officeDocument/2006/relationships/image" Target="../media/image610.png"/><Relationship Id="rId5" Type="http://schemas.openxmlformats.org/officeDocument/2006/relationships/image" Target="../media/image511.png"/><Relationship Id="rId4" Type="http://schemas.openxmlformats.org/officeDocument/2006/relationships/image" Target="../media/image410.png"/></Relationships>
</file>

<file path=ppt/slides/_rels/slide4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131.png"/><Relationship Id="rId4" Type="http://schemas.openxmlformats.org/officeDocument/2006/relationships/image" Target="../media/image1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7.xml"/><Relationship Id="rId5" Type="http://schemas.openxmlformats.org/officeDocument/2006/relationships/image" Target="../media/image136.png"/><Relationship Id="rId4" Type="http://schemas.openxmlformats.org/officeDocument/2006/relationships/image" Target="../media/image135.png"/></Relationships>
</file>

<file path=ppt/slides/_rels/slide43.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29.png"/><Relationship Id="rId7" Type="http://schemas.openxmlformats.org/officeDocument/2006/relationships/image" Target="../media/image141.png"/><Relationship Id="rId2" Type="http://schemas.openxmlformats.org/officeDocument/2006/relationships/image" Target="../media/image137.png"/><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image" Target="../media/image591.png"/><Relationship Id="rId4" Type="http://schemas.openxmlformats.org/officeDocument/2006/relationships/image" Target="../media/image139.png"/></Relationships>
</file>

<file path=ppt/slides/_rels/slide44.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132.png"/><Relationship Id="rId1" Type="http://schemas.openxmlformats.org/officeDocument/2006/relationships/slideLayout" Target="../slideLayouts/slideLayout7.xml"/><Relationship Id="rId5" Type="http://schemas.openxmlformats.org/officeDocument/2006/relationships/image" Target="../media/image650.png"/><Relationship Id="rId4" Type="http://schemas.openxmlformats.org/officeDocument/2006/relationships/image" Target="../media/image640.png"/></Relationships>
</file>

<file path=ppt/slides/_rels/slide45.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138.png"/><Relationship Id="rId1" Type="http://schemas.openxmlformats.org/officeDocument/2006/relationships/slideLayout" Target="../slideLayouts/slideLayout7.xml"/><Relationship Id="rId4" Type="http://schemas.openxmlformats.org/officeDocument/2006/relationships/image" Target="../media/image150.png"/></Relationships>
</file>

<file path=ppt/slides/_rels/slide47.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9.emf"/><Relationship Id="rId2" Type="http://schemas.openxmlformats.org/officeDocument/2006/relationships/image" Target="../media/image144.png"/><Relationship Id="rId1" Type="http://schemas.openxmlformats.org/officeDocument/2006/relationships/slideLayout" Target="../slideLayouts/slideLayout7.xml"/><Relationship Id="rId5" Type="http://schemas.openxmlformats.org/officeDocument/2006/relationships/image" Target="../media/image147.png"/><Relationship Id="rId4" Type="http://schemas.openxmlformats.org/officeDocument/2006/relationships/image" Target="../media/image14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11.png"/><Relationship Id="rId7" Type="http://schemas.openxmlformats.org/officeDocument/2006/relationships/image" Target="../media/image12.png"/><Relationship Id="rId2" Type="http://schemas.openxmlformats.org/officeDocument/2006/relationships/image" Target="../media/image71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11.png"/></Relationships>
</file>

<file path=ppt/slides/_rels/slide50.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7.xml"/><Relationship Id="rId4" Type="http://schemas.openxmlformats.org/officeDocument/2006/relationships/image" Target="../media/image155.png"/></Relationships>
</file>

<file path=ppt/slides/_rels/slide51.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3.png"/><Relationship Id="rId1" Type="http://schemas.openxmlformats.org/officeDocument/2006/relationships/slideLayout" Target="../slideLayouts/slideLayout7.xml"/><Relationship Id="rId4" Type="http://schemas.openxmlformats.org/officeDocument/2006/relationships/image" Target="../media/image157.png"/></Relationships>
</file>

<file path=ppt/slides/_rels/slide53.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58.png"/><Relationship Id="rId1" Type="http://schemas.openxmlformats.org/officeDocument/2006/relationships/slideLayout" Target="../slideLayouts/slideLayout7.xml"/><Relationship Id="rId4" Type="http://schemas.openxmlformats.org/officeDocument/2006/relationships/image" Target="../media/image159.png"/></Relationships>
</file>

<file path=ppt/slides/_rels/slide54.xml.rels><?xml version="1.0" encoding="UTF-8" standalone="yes"?>
<Relationships xmlns="http://schemas.openxmlformats.org/package/2006/relationships"><Relationship Id="rId8" Type="http://schemas.openxmlformats.org/officeDocument/2006/relationships/image" Target="../media/image162.png"/><Relationship Id="rId13" Type="http://schemas.openxmlformats.org/officeDocument/2006/relationships/image" Target="../media/image174.png"/><Relationship Id="rId3" Type="http://schemas.openxmlformats.org/officeDocument/2006/relationships/image" Target="../media/image161.jpeg"/><Relationship Id="rId7" Type="http://schemas.openxmlformats.org/officeDocument/2006/relationships/image" Target="../media/image168.png"/><Relationship Id="rId12" Type="http://schemas.openxmlformats.org/officeDocument/2006/relationships/image" Target="../media/image173.png"/><Relationship Id="rId2" Type="http://schemas.openxmlformats.org/officeDocument/2006/relationships/image" Target="../media/image160.jpeg"/><Relationship Id="rId1" Type="http://schemas.openxmlformats.org/officeDocument/2006/relationships/slideLayout" Target="../slideLayouts/slideLayout7.xml"/><Relationship Id="rId6" Type="http://schemas.openxmlformats.org/officeDocument/2006/relationships/image" Target="../media/image167.png"/><Relationship Id="rId11" Type="http://schemas.openxmlformats.org/officeDocument/2006/relationships/image" Target="../media/image172.png"/><Relationship Id="rId5" Type="http://schemas.openxmlformats.org/officeDocument/2006/relationships/image" Target="../media/image166.png"/><Relationship Id="rId10" Type="http://schemas.openxmlformats.org/officeDocument/2006/relationships/image" Target="../media/image171.png"/><Relationship Id="rId4" Type="http://schemas.openxmlformats.org/officeDocument/2006/relationships/image" Target="../media/image165.png"/><Relationship Id="rId9" Type="http://schemas.openxmlformats.org/officeDocument/2006/relationships/image" Target="../media/image163.jpeg"/><Relationship Id="rId14" Type="http://schemas.openxmlformats.org/officeDocument/2006/relationships/image" Target="../media/image175.png"/></Relationships>
</file>

<file path=ppt/slides/_rels/slide55.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image" Target="../media/image165.jpeg"/><Relationship Id="rId7" Type="http://schemas.openxmlformats.org/officeDocument/2006/relationships/image" Target="../media/image181.png"/><Relationship Id="rId12" Type="http://schemas.openxmlformats.org/officeDocument/2006/relationships/image" Target="../media/image186.png"/><Relationship Id="rId2" Type="http://schemas.openxmlformats.org/officeDocument/2006/relationships/image" Target="../media/image164.png"/><Relationship Id="rId1" Type="http://schemas.openxmlformats.org/officeDocument/2006/relationships/slideLayout" Target="../slideLayouts/slideLayout7.xml"/><Relationship Id="rId6" Type="http://schemas.openxmlformats.org/officeDocument/2006/relationships/image" Target="../media/image180.png"/><Relationship Id="rId11" Type="http://schemas.openxmlformats.org/officeDocument/2006/relationships/image" Target="../media/image185.png"/><Relationship Id="rId5" Type="http://schemas.openxmlformats.org/officeDocument/2006/relationships/image" Target="../media/image179.png"/><Relationship Id="rId10" Type="http://schemas.openxmlformats.org/officeDocument/2006/relationships/image" Target="../media/image184.png"/><Relationship Id="rId4" Type="http://schemas.openxmlformats.org/officeDocument/2006/relationships/image" Target="../media/image178.png"/><Relationship Id="rId9" Type="http://schemas.openxmlformats.org/officeDocument/2006/relationships/image" Target="../media/image183.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4.png"/><Relationship Id="rId2" Type="http://schemas.openxmlformats.org/officeDocument/2006/relationships/image" Target="../media/image1710.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3.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130425"/>
            <a:ext cx="8136904" cy="1470025"/>
          </a:xfrm>
        </p:spPr>
        <p:txBody>
          <a:bodyPr/>
          <a:lstStyle/>
          <a:p>
            <a:r>
              <a:rPr lang="en-GB" b="1" dirty="0">
                <a:solidFill>
                  <a:srgbClr val="92D050"/>
                </a:solidFill>
              </a:rPr>
              <a:t>P2 Chapter 3 :: </a:t>
            </a:r>
            <a:r>
              <a:rPr lang="en-GB" dirty="0"/>
              <a:t>Sequences &amp; Series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6</a:t>
            </a:r>
            <a:r>
              <a:rPr lang="en-GB" baseline="30000" dirty="0"/>
              <a:t>th</a:t>
            </a:r>
            <a:r>
              <a:rPr lang="en-GB" dirty="0"/>
              <a:t> September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61-62</a:t>
            </a:r>
          </a:p>
        </p:txBody>
      </p:sp>
      <p:cxnSp>
        <p:nvCxnSpPr>
          <p:cNvPr id="6" name="Straight Connector 5"/>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A932FEF6-4A02-42DE-99B1-618240AD7909}"/>
              </a:ext>
            </a:extLst>
          </p:cNvPr>
          <p:cNvSpPr/>
          <p:nvPr/>
        </p:nvSpPr>
        <p:spPr>
          <a:xfrm>
            <a:off x="278942" y="2153794"/>
            <a:ext cx="213604" cy="1855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25" name="TextBox 24">
            <a:extLst>
              <a:ext uri="{FF2B5EF4-FFF2-40B4-BE49-F238E27FC236}">
                <a16:creationId xmlns:a16="http://schemas.microsoft.com/office/drawing/2014/main" id="{583682B9-C8E3-8948-9CD5-9B205F01AB32}"/>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Q1-3</a:t>
            </a:r>
          </a:p>
          <a:p>
            <a:endParaRPr lang="en-US" sz="2400" dirty="0"/>
          </a:p>
          <a:p>
            <a:r>
              <a:rPr lang="en-US" sz="2400" dirty="0"/>
              <a:t>In Class:			</a:t>
            </a:r>
          </a:p>
          <a:p>
            <a:r>
              <a:rPr lang="en-US" sz="2400" dirty="0">
                <a:solidFill>
                  <a:srgbClr val="00B050"/>
                </a:solidFill>
              </a:rPr>
              <a:t>Green</a:t>
            </a:r>
            <a:r>
              <a:rPr lang="en-US" sz="2400" dirty="0"/>
              <a:t>					Q4-7</a:t>
            </a:r>
          </a:p>
          <a:p>
            <a:r>
              <a:rPr lang="en-US" sz="2400" dirty="0">
                <a:solidFill>
                  <a:schemeClr val="accent6"/>
                </a:solidFill>
              </a:rPr>
              <a:t>Amber</a:t>
            </a:r>
            <a:r>
              <a:rPr lang="en-US" sz="2400" dirty="0"/>
              <a:t> 					Q8-10</a:t>
            </a:r>
          </a:p>
          <a:p>
            <a:r>
              <a:rPr lang="en-US" sz="2400" dirty="0">
                <a:solidFill>
                  <a:srgbClr val="FF0000"/>
                </a:solidFill>
              </a:rPr>
              <a:t>Red</a:t>
            </a:r>
            <a:r>
              <a:rPr lang="en-US" sz="2400" dirty="0"/>
              <a:t>					Challenge</a:t>
            </a:r>
          </a:p>
          <a:p>
            <a:endParaRPr lang="en-US" sz="2400" dirty="0"/>
          </a:p>
        </p:txBody>
      </p:sp>
    </p:spTree>
    <p:extLst>
      <p:ext uri="{BB962C8B-B14F-4D97-AF65-F5344CB8AC3E}">
        <p14:creationId xmlns:p14="http://schemas.microsoft.com/office/powerpoint/2010/main" val="2377282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2D0718-2DD6-4090-A8DA-B9C378FE7FD5}"/>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2BEB8F1-C74E-4293-BFED-D59E13AF854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Series</a:t>
              </a:r>
              <a:endParaRPr lang="en-GB" sz="3200" dirty="0"/>
            </a:p>
          </p:txBody>
        </p:sp>
        <p:cxnSp>
          <p:nvCxnSpPr>
            <p:cNvPr id="4" name="Straight Connector 3">
              <a:extLst>
                <a:ext uri="{FF2B5EF4-FFF2-40B4-BE49-F238E27FC236}">
                  <a16:creationId xmlns:a16="http://schemas.microsoft.com/office/drawing/2014/main" id="{72D78B51-23FE-43E1-A185-43C389BB3D4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8304F623-613D-45F7-B472-46B2ACF3B42A}"/>
              </a:ext>
            </a:extLst>
          </p:cNvPr>
          <p:cNvSpPr txBox="1"/>
          <p:nvPr/>
        </p:nvSpPr>
        <p:spPr>
          <a:xfrm>
            <a:off x="395536" y="836712"/>
            <a:ext cx="8352928" cy="646331"/>
          </a:xfrm>
          <a:prstGeom prst="rect">
            <a:avLst/>
          </a:prstGeom>
          <a:noFill/>
        </p:spPr>
        <p:txBody>
          <a:bodyPr wrap="square" rtlCol="0">
            <a:spAutoFit/>
          </a:bodyPr>
          <a:lstStyle/>
          <a:p>
            <a:r>
              <a:rPr lang="en-GB" dirty="0"/>
              <a:t>A </a:t>
            </a:r>
            <a:r>
              <a:rPr lang="en-GB" b="1" dirty="0"/>
              <a:t>series</a:t>
            </a:r>
            <a:r>
              <a:rPr lang="en-GB" dirty="0"/>
              <a:t> is a </a:t>
            </a:r>
            <a:r>
              <a:rPr lang="en-GB" b="1" u="sng" dirty="0"/>
              <a:t>sum</a:t>
            </a:r>
            <a:r>
              <a:rPr lang="en-GB" dirty="0"/>
              <a:t> of terms in a sequence.</a:t>
            </a:r>
          </a:p>
          <a:p>
            <a:r>
              <a:rPr lang="en-GB" dirty="0"/>
              <a:t>You will encounter ‘series’ in many places in A Level: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E127671-FA4A-4211-A8C0-3224B5BEAE2A}"/>
                  </a:ext>
                </a:extLst>
              </p:cNvPr>
              <p:cNvSpPr txBox="1"/>
              <p:nvPr/>
            </p:nvSpPr>
            <p:spPr>
              <a:xfrm>
                <a:off x="1073324" y="1852439"/>
                <a:ext cx="5010844" cy="1015663"/>
              </a:xfrm>
              <a:prstGeom prst="rect">
                <a:avLst/>
              </a:prstGeom>
              <a:noFill/>
            </p:spPr>
            <p:txBody>
              <a:bodyPr wrap="square" rtlCol="0">
                <a:spAutoFit/>
              </a:bodyPr>
              <a:lstStyle/>
              <a:p>
                <a:r>
                  <a:rPr lang="en-GB" sz="2400" b="1" dirty="0"/>
                  <a:t>Arithmetic Series (this chapter!)</a:t>
                </a:r>
                <a:endParaRPr lang="en-GB" b="1" dirty="0"/>
              </a:p>
              <a:p>
                <a:r>
                  <a:rPr lang="en-GB" dirty="0"/>
                  <a:t>Sum of terms in an arithmetic sequence.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2+5+8+11</m:t>
                      </m:r>
                    </m:oMath>
                  </m:oMathPara>
                </a14:m>
                <a:endParaRPr lang="en-GB" dirty="0"/>
              </a:p>
            </p:txBody>
          </p:sp>
        </mc:Choice>
        <mc:Fallback xmlns="">
          <p:sp>
            <p:nvSpPr>
              <p:cNvPr id="6" name="TextBox 5">
                <a:extLst>
                  <a:ext uri="{FF2B5EF4-FFF2-40B4-BE49-F238E27FC236}">
                    <a16:creationId xmlns:a16="http://schemas.microsoft.com/office/drawing/2014/main" id="{1E127671-FA4A-4211-A8C0-3224B5BEAE2A}"/>
                  </a:ext>
                </a:extLst>
              </p:cNvPr>
              <p:cNvSpPr txBox="1">
                <a:spLocks noRot="1" noChangeAspect="1" noMove="1" noResize="1" noEditPoints="1" noAdjustHandles="1" noChangeArrowheads="1" noChangeShapeType="1" noTextEdit="1"/>
              </p:cNvSpPr>
              <p:nvPr/>
            </p:nvSpPr>
            <p:spPr>
              <a:xfrm>
                <a:off x="1073324" y="1852439"/>
                <a:ext cx="5010844" cy="1015663"/>
              </a:xfrm>
              <a:prstGeom prst="rect">
                <a:avLst/>
              </a:prstGeom>
              <a:blipFill>
                <a:blip r:embed="rId2"/>
                <a:stretch>
                  <a:fillRect l="-1825" t="-48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EBFDB03-B3C4-4DE5-A3E0-27BFA6C6F56E}"/>
                  </a:ext>
                </a:extLst>
              </p:cNvPr>
              <p:cNvSpPr txBox="1"/>
              <p:nvPr/>
            </p:nvSpPr>
            <p:spPr>
              <a:xfrm>
                <a:off x="1082477" y="5018483"/>
                <a:ext cx="5079826" cy="1569660"/>
              </a:xfrm>
              <a:prstGeom prst="rect">
                <a:avLst/>
              </a:prstGeom>
              <a:noFill/>
            </p:spPr>
            <p:txBody>
              <a:bodyPr wrap="square" rtlCol="0">
                <a:spAutoFit/>
              </a:bodyPr>
              <a:lstStyle/>
              <a:p>
                <a:r>
                  <a:rPr lang="en-GB" sz="2400" b="1" dirty="0"/>
                  <a:t>Taylor Series (Further Maths)</a:t>
                </a:r>
                <a:endParaRPr lang="en-GB" b="1" dirty="0"/>
              </a:p>
              <a:p>
                <a:r>
                  <a:rPr lang="en-GB" dirty="0"/>
                  <a:t>Expressing a function as an infinite series, consisting of polynomial terms.</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num>
                        <m:den>
                          <m:r>
                            <a:rPr lang="en-GB" b="0" i="1" smtClean="0">
                              <a:latin typeface="Cambria Math" panose="02040503050406030204" pitchFamily="18" charset="0"/>
                            </a:rPr>
                            <m:t>3!</m:t>
                          </m:r>
                        </m:den>
                      </m:f>
                      <m:r>
                        <a:rPr lang="en-GB" b="0" i="1" smtClean="0">
                          <a:latin typeface="Cambria Math" panose="02040503050406030204" pitchFamily="18" charset="0"/>
                        </a:rPr>
                        <m:t>+…</m:t>
                      </m:r>
                    </m:oMath>
                  </m:oMathPara>
                </a14:m>
                <a:endParaRPr lang="en-GB" dirty="0"/>
              </a:p>
            </p:txBody>
          </p:sp>
        </mc:Choice>
        <mc:Fallback xmlns="">
          <p:sp>
            <p:nvSpPr>
              <p:cNvPr id="7" name="TextBox 6">
                <a:extLst>
                  <a:ext uri="{FF2B5EF4-FFF2-40B4-BE49-F238E27FC236}">
                    <a16:creationId xmlns:a16="http://schemas.microsoft.com/office/drawing/2014/main" id="{CEBFDB03-B3C4-4DE5-A3E0-27BFA6C6F56E}"/>
                  </a:ext>
                </a:extLst>
              </p:cNvPr>
              <p:cNvSpPr txBox="1">
                <a:spLocks noRot="1" noChangeAspect="1" noMove="1" noResize="1" noEditPoints="1" noAdjustHandles="1" noChangeArrowheads="1" noChangeShapeType="1" noTextEdit="1"/>
              </p:cNvSpPr>
              <p:nvPr/>
            </p:nvSpPr>
            <p:spPr>
              <a:xfrm>
                <a:off x="1082477" y="5018483"/>
                <a:ext cx="5079826" cy="1569660"/>
              </a:xfrm>
              <a:prstGeom prst="rect">
                <a:avLst/>
              </a:prstGeom>
              <a:blipFill>
                <a:blip r:embed="rId3"/>
                <a:stretch>
                  <a:fillRect l="-1921" t="-3101" r="-8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3424456-9A4B-48CC-99D4-68D03C365628}"/>
                  </a:ext>
                </a:extLst>
              </p:cNvPr>
              <p:cNvSpPr txBox="1"/>
              <p:nvPr/>
            </p:nvSpPr>
            <p:spPr>
              <a:xfrm>
                <a:off x="6516215" y="1159877"/>
                <a:ext cx="2237259" cy="41502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Extra Notes</a:t>
                </a:r>
                <a:r>
                  <a:rPr lang="en-GB" sz="1400" dirty="0"/>
                  <a:t>: A ‘series’ usually refers to an </a:t>
                </a:r>
                <a:r>
                  <a:rPr lang="en-GB" sz="1400" u="sng" dirty="0"/>
                  <a:t>infinite</a:t>
                </a:r>
                <a:r>
                  <a:rPr lang="en-GB" sz="1400" dirty="0"/>
                  <a:t> sum of terms in a sequence. If we were just summing some finite number of them, we call this a </a:t>
                </a:r>
                <a:r>
                  <a:rPr lang="en-GB" sz="1400" u="sng" dirty="0"/>
                  <a:t>partial sum of the series</a:t>
                </a:r>
                <a:r>
                  <a:rPr lang="en-GB" sz="1400" dirty="0"/>
                  <a:t>.</a:t>
                </a:r>
              </a:p>
              <a:p>
                <a:endParaRPr lang="en-GB" sz="1400" dirty="0"/>
              </a:p>
              <a:p>
                <a:r>
                  <a:rPr lang="en-GB" sz="1400" dirty="0"/>
                  <a:t>e.g. The ‘</a:t>
                </a:r>
                <a:r>
                  <a:rPr lang="en-GB" sz="1400" i="1" dirty="0"/>
                  <a:t>Harmonic Series</a:t>
                </a:r>
                <a:r>
                  <a:rPr lang="en-GB" sz="1400" dirty="0"/>
                  <a:t>’ is </a:t>
                </a:r>
                <a14:m>
                  <m:oMath xmlns:m="http://schemas.openxmlformats.org/officeDocument/2006/math">
                    <m:r>
                      <a:rPr lang="en-GB" sz="1400" b="0" i="1" smtClean="0">
                        <a:latin typeface="Cambria Math" panose="02040503050406030204" pitchFamily="18" charset="0"/>
                      </a:rPr>
                      <m:t>1+</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m:t>
                    </m:r>
                  </m:oMath>
                </a14:m>
                <a:r>
                  <a:rPr lang="en-GB" sz="1400" dirty="0"/>
                  <a:t> , which is infinitely many terms. But a we could get a partial sum, e.g.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3</m:t>
                        </m:r>
                      </m:sub>
                    </m:sSub>
                    <m:r>
                      <a:rPr lang="en-GB" sz="1400" b="0" i="1" smtClean="0">
                        <a:latin typeface="Cambria Math" panose="02040503050406030204" pitchFamily="18" charset="0"/>
                      </a:rPr>
                      <m:t>=1+</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11</m:t>
                        </m:r>
                      </m:num>
                      <m:den>
                        <m:r>
                          <a:rPr lang="en-GB" sz="1400" b="0" i="1" smtClean="0">
                            <a:latin typeface="Cambria Math" panose="02040503050406030204" pitchFamily="18" charset="0"/>
                          </a:rPr>
                          <m:t>6</m:t>
                        </m:r>
                      </m:den>
                    </m:f>
                  </m:oMath>
                </a14:m>
                <a:endParaRPr lang="en-GB" sz="1400" dirty="0"/>
              </a:p>
              <a:p>
                <a:endParaRPr lang="en-GB" sz="1400" dirty="0"/>
              </a:p>
              <a:p>
                <a:r>
                  <a:rPr lang="en-GB" sz="1400" dirty="0"/>
                  <a:t>However, in this syllabus, the term ‘series’ is used to mean either a finite or infinite addition of terms.</a:t>
                </a:r>
              </a:p>
            </p:txBody>
          </p:sp>
        </mc:Choice>
        <mc:Fallback xmlns="">
          <p:sp>
            <p:nvSpPr>
              <p:cNvPr id="8" name="TextBox 7">
                <a:extLst>
                  <a:ext uri="{FF2B5EF4-FFF2-40B4-BE49-F238E27FC236}">
                    <a16:creationId xmlns:a16="http://schemas.microsoft.com/office/drawing/2014/main" id="{B3424456-9A4B-48CC-99D4-68D03C365628}"/>
                  </a:ext>
                </a:extLst>
              </p:cNvPr>
              <p:cNvSpPr txBox="1">
                <a:spLocks noRot="1" noChangeAspect="1" noMove="1" noResize="1" noEditPoints="1" noAdjustHandles="1" noChangeArrowheads="1" noChangeShapeType="1" noTextEdit="1"/>
              </p:cNvSpPr>
              <p:nvPr/>
            </p:nvSpPr>
            <p:spPr>
              <a:xfrm>
                <a:off x="6516215" y="1159877"/>
                <a:ext cx="2237259" cy="4150239"/>
              </a:xfrm>
              <a:prstGeom prst="rect">
                <a:avLst/>
              </a:prstGeom>
              <a:blipFill>
                <a:blip r:embed="rId4"/>
                <a:stretch>
                  <a:fillRect l="-270" r="-809" b="-4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79AD187-4C86-49C9-AD71-464D30F83383}"/>
                  </a:ext>
                </a:extLst>
              </p:cNvPr>
              <p:cNvSpPr txBox="1"/>
              <p:nvPr/>
            </p:nvSpPr>
            <p:spPr>
              <a:xfrm>
                <a:off x="1073324" y="3037660"/>
                <a:ext cx="5079826" cy="1811265"/>
              </a:xfrm>
              <a:prstGeom prst="rect">
                <a:avLst/>
              </a:prstGeom>
              <a:noFill/>
            </p:spPr>
            <p:txBody>
              <a:bodyPr wrap="square" rtlCol="0">
                <a:spAutoFit/>
              </a:bodyPr>
              <a:lstStyle/>
              <a:p>
                <a:r>
                  <a:rPr lang="en-GB" sz="2400" b="1" dirty="0"/>
                  <a:t>Binomial Series (Later in Year 2)</a:t>
                </a:r>
                <a:endParaRPr lang="en-GB" b="1" dirty="0"/>
              </a:p>
              <a:p>
                <a:r>
                  <a:rPr lang="en-GB" dirty="0"/>
                  <a:t>You did Binomial expansions in Year 1. But when the power is negative or fractional, we end up with an infinite series.</a:t>
                </a:r>
              </a:p>
              <a:p>
                <a:pPr/>
                <a14:m>
                  <m:oMathPara xmlns:m="http://schemas.openxmlformats.org/officeDocument/2006/math">
                    <m:oMathParaPr>
                      <m:jc m:val="centerGroup"/>
                    </m:oMathParaPr>
                    <m:oMath xmlns:m="http://schemas.openxmlformats.org/officeDocument/2006/math">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m:t>
                          </m:r>
                          <m:r>
                            <a:rPr lang="en-GB" b="0" i="1" smtClean="0">
                              <a:latin typeface="Cambria Math" panose="02040503050406030204" pitchFamily="18" charset="0"/>
                            </a:rPr>
                            <m:t>𝑥</m:t>
                          </m:r>
                        </m:e>
                      </m:ra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oMath>
                  </m:oMathPara>
                </a14:m>
                <a:endParaRPr lang="en-GB" dirty="0"/>
              </a:p>
            </p:txBody>
          </p:sp>
        </mc:Choice>
        <mc:Fallback xmlns="">
          <p:sp>
            <p:nvSpPr>
              <p:cNvPr id="9" name="TextBox 8">
                <a:extLst>
                  <a:ext uri="{FF2B5EF4-FFF2-40B4-BE49-F238E27FC236}">
                    <a16:creationId xmlns:a16="http://schemas.microsoft.com/office/drawing/2014/main" id="{C79AD187-4C86-49C9-AD71-464D30F83383}"/>
                  </a:ext>
                </a:extLst>
              </p:cNvPr>
              <p:cNvSpPr txBox="1">
                <a:spLocks noRot="1" noChangeAspect="1" noMove="1" noResize="1" noEditPoints="1" noAdjustHandles="1" noChangeArrowheads="1" noChangeShapeType="1" noTextEdit="1"/>
              </p:cNvSpPr>
              <p:nvPr/>
            </p:nvSpPr>
            <p:spPr>
              <a:xfrm>
                <a:off x="1073324" y="3037660"/>
                <a:ext cx="5079826" cy="1811265"/>
              </a:xfrm>
              <a:prstGeom prst="rect">
                <a:avLst/>
              </a:prstGeom>
              <a:blipFill>
                <a:blip r:embed="rId5"/>
                <a:stretch>
                  <a:fillRect l="-1801" t="-2694" r="-108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D3E77C8-3A05-4813-9DBB-4B4A3E518395}"/>
                  </a:ext>
                </a:extLst>
              </p:cNvPr>
              <p:cNvSpPr txBox="1"/>
              <p:nvPr/>
            </p:nvSpPr>
            <p:spPr>
              <a:xfrm>
                <a:off x="6634832" y="5521548"/>
                <a:ext cx="2509168" cy="1169551"/>
              </a:xfrm>
              <a:prstGeom prst="rect">
                <a:avLst/>
              </a:prstGeom>
              <a:noFill/>
            </p:spPr>
            <p:txBody>
              <a:bodyPr wrap="square" rtlCol="0">
                <a:spAutoFit/>
              </a:bodyPr>
              <a:lstStyle/>
              <a:p>
                <a:r>
                  <a:rPr lang="en-GB" sz="1400" b="1" dirty="0"/>
                  <a:t>Terminology</a:t>
                </a:r>
                <a:r>
                  <a:rPr lang="en-GB" sz="1400" dirty="0"/>
                  <a:t>: A ‘</a:t>
                </a:r>
                <a:r>
                  <a:rPr lang="en-GB" sz="1400" i="1" dirty="0"/>
                  <a:t>power series</a:t>
                </a:r>
                <a:r>
                  <a:rPr lang="en-GB" sz="1400" dirty="0"/>
                  <a:t>’ is an infinite polynomial with increasing powers of </a:t>
                </a:r>
                <a14:m>
                  <m:oMath xmlns:m="http://schemas.openxmlformats.org/officeDocument/2006/math">
                    <m:r>
                      <a:rPr lang="en-GB" sz="1400" b="0" i="1" smtClean="0">
                        <a:latin typeface="Cambria Math" panose="02040503050406030204" pitchFamily="18" charset="0"/>
                      </a:rPr>
                      <m:t>𝑥</m:t>
                    </m:r>
                  </m:oMath>
                </a14:m>
                <a:r>
                  <a:rPr lang="en-GB" sz="1400" dirty="0"/>
                  <a:t>. There is also a chapter on power series in the Further Stats module.</a:t>
                </a:r>
              </a:p>
            </p:txBody>
          </p:sp>
        </mc:Choice>
        <mc:Fallback xmlns="">
          <p:sp>
            <p:nvSpPr>
              <p:cNvPr id="10" name="TextBox 9">
                <a:extLst>
                  <a:ext uri="{FF2B5EF4-FFF2-40B4-BE49-F238E27FC236}">
                    <a16:creationId xmlns:a16="http://schemas.microsoft.com/office/drawing/2014/main" id="{4D3E77C8-3A05-4813-9DBB-4B4A3E518395}"/>
                  </a:ext>
                </a:extLst>
              </p:cNvPr>
              <p:cNvSpPr txBox="1">
                <a:spLocks noRot="1" noChangeAspect="1" noMove="1" noResize="1" noEditPoints="1" noAdjustHandles="1" noChangeArrowheads="1" noChangeShapeType="1" noTextEdit="1"/>
              </p:cNvSpPr>
              <p:nvPr/>
            </p:nvSpPr>
            <p:spPr>
              <a:xfrm>
                <a:off x="6634832" y="5521548"/>
                <a:ext cx="2509168" cy="1169551"/>
              </a:xfrm>
              <a:prstGeom prst="rect">
                <a:avLst/>
              </a:prstGeom>
              <a:blipFill>
                <a:blip r:embed="rId6"/>
                <a:stretch>
                  <a:fillRect l="-728" t="-1042" r="-485" b="-4167"/>
                </a:stretch>
              </a:blipFill>
            </p:spPr>
            <p:txBody>
              <a:bodyPr/>
              <a:lstStyle/>
              <a:p>
                <a:r>
                  <a:rPr lang="en-GB">
                    <a:noFill/>
                  </a:rPr>
                  <a:t> </a:t>
                </a:r>
              </a:p>
            </p:txBody>
          </p:sp>
        </mc:Fallback>
      </mc:AlternateContent>
      <p:cxnSp>
        <p:nvCxnSpPr>
          <p:cNvPr id="12" name="Straight Arrow Connector 11">
            <a:extLst>
              <a:ext uri="{FF2B5EF4-FFF2-40B4-BE49-F238E27FC236}">
                <a16:creationId xmlns:a16="http://schemas.microsoft.com/office/drawing/2014/main" id="{F04BFC4C-CB41-43FE-9195-CA8ABD25B08E}"/>
              </a:ext>
            </a:extLst>
          </p:cNvPr>
          <p:cNvCxnSpPr>
            <a:cxnSpLocks/>
            <a:stCxn id="10" idx="1"/>
          </p:cNvCxnSpPr>
          <p:nvPr/>
        </p:nvCxnSpPr>
        <p:spPr>
          <a:xfrm flipH="1">
            <a:off x="5715000" y="6106324"/>
            <a:ext cx="919832" cy="1547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7BD863B5-0759-4EE6-850A-7D840D128E95}"/>
              </a:ext>
            </a:extLst>
          </p:cNvPr>
          <p:cNvCxnSpPr>
            <a:cxnSpLocks/>
            <a:stCxn id="10" idx="1"/>
          </p:cNvCxnSpPr>
          <p:nvPr/>
        </p:nvCxnSpPr>
        <p:spPr>
          <a:xfrm flipH="1" flipV="1">
            <a:off x="5994400" y="5029202"/>
            <a:ext cx="640432" cy="10771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55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725EEC-252D-4030-B63D-B75D9278761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07DB9EB-62A8-4956-8975-5ED0F4DC031F}"/>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Arithmetic Series</a:t>
              </a:r>
              <a:endParaRPr lang="en-GB" sz="3200" dirty="0"/>
            </a:p>
          </p:txBody>
        </p:sp>
        <p:cxnSp>
          <p:nvCxnSpPr>
            <p:cNvPr id="4" name="Straight Connector 3">
              <a:extLst>
                <a:ext uri="{FF2B5EF4-FFF2-40B4-BE49-F238E27FC236}">
                  <a16:creationId xmlns:a16="http://schemas.microsoft.com/office/drawing/2014/main" id="{EE39AB85-8928-4B70-8504-0E748578D0E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0874936-AA25-42F0-BF8B-19DDC458EE03}"/>
                  </a:ext>
                </a:extLst>
              </p:cNvPr>
              <p:cNvSpPr txBox="1"/>
              <p:nvPr/>
            </p:nvSpPr>
            <p:spPr>
              <a:xfrm>
                <a:off x="388098" y="1420954"/>
                <a:ext cx="331236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𝑢</m:t>
                          </m:r>
                        </m:e>
                        <m:sub>
                          <m:r>
                            <a:rPr lang="en-GB" sz="2800" b="0" i="1" smtClean="0">
                              <a:latin typeface="Cambria Math" panose="02040503050406030204" pitchFamily="18" charset="0"/>
                            </a:rPr>
                            <m:t>𝑛</m:t>
                          </m:r>
                        </m:sub>
                      </m:sSub>
                      <m:r>
                        <a:rPr lang="en-GB" sz="2800" b="0" i="1" smtClean="0">
                          <a:latin typeface="Cambria Math"/>
                        </a:rPr>
                        <m:t>=</m:t>
                      </m:r>
                      <m:r>
                        <a:rPr lang="en-GB" sz="2800" b="0" i="1" smtClean="0">
                          <a:latin typeface="Cambria Math"/>
                        </a:rPr>
                        <m:t>𝑎</m:t>
                      </m:r>
                      <m:r>
                        <a:rPr lang="en-GB" sz="2800" b="0" i="1" smtClean="0">
                          <a:latin typeface="Cambria Math"/>
                        </a:rPr>
                        <m:t>+</m:t>
                      </m:r>
                      <m:d>
                        <m:dPr>
                          <m:ctrlPr>
                            <a:rPr lang="en-GB" sz="2800" b="0" i="1" smtClean="0">
                              <a:latin typeface="Cambria Math" panose="02040503050406030204" pitchFamily="18" charset="0"/>
                            </a:rPr>
                          </m:ctrlPr>
                        </m:dPr>
                        <m:e>
                          <m:r>
                            <a:rPr lang="en-GB" sz="2800" b="0" i="1" smtClean="0">
                              <a:latin typeface="Cambria Math"/>
                            </a:rPr>
                            <m:t>𝑛</m:t>
                          </m:r>
                          <m:r>
                            <a:rPr lang="en-GB" sz="2800" b="0" i="1" smtClean="0">
                              <a:latin typeface="Cambria Math"/>
                            </a:rPr>
                            <m:t>−1</m:t>
                          </m:r>
                        </m:e>
                      </m:d>
                      <m:r>
                        <a:rPr lang="en-GB" sz="2800" b="0" i="1" smtClean="0">
                          <a:latin typeface="Cambria Math"/>
                        </a:rPr>
                        <m:t>𝑑</m:t>
                      </m:r>
                    </m:oMath>
                  </m:oMathPara>
                </a14:m>
                <a:endParaRPr lang="en-GB" sz="2800" dirty="0"/>
              </a:p>
            </p:txBody>
          </p:sp>
        </mc:Choice>
        <mc:Fallback xmlns="">
          <p:sp>
            <p:nvSpPr>
              <p:cNvPr id="5" name="TextBox 4">
                <a:extLst>
                  <a:ext uri="{FF2B5EF4-FFF2-40B4-BE49-F238E27FC236}">
                    <a16:creationId xmlns:a16="http://schemas.microsoft.com/office/drawing/2014/main" id="{10874936-AA25-42F0-BF8B-19DDC458EE03}"/>
                  </a:ext>
                </a:extLst>
              </p:cNvPr>
              <p:cNvSpPr txBox="1">
                <a:spLocks noRot="1" noChangeAspect="1" noMove="1" noResize="1" noEditPoints="1" noAdjustHandles="1" noChangeArrowheads="1" noChangeShapeType="1" noTextEdit="1"/>
              </p:cNvSpPr>
              <p:nvPr/>
            </p:nvSpPr>
            <p:spPr>
              <a:xfrm>
                <a:off x="388098" y="1420954"/>
                <a:ext cx="3312368" cy="52322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84A15CF-72D0-47D4-9AD4-0A89CB222E41}"/>
                  </a:ext>
                </a:extLst>
              </p:cNvPr>
              <p:cNvSpPr txBox="1"/>
              <p:nvPr/>
            </p:nvSpPr>
            <p:spPr>
              <a:xfrm>
                <a:off x="4716016" y="1268828"/>
                <a:ext cx="3744416" cy="8274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a:rPr>
                            <m:t>𝑆</m:t>
                          </m:r>
                        </m:e>
                        <m:sub>
                          <m:r>
                            <a:rPr lang="en-GB" sz="2800" b="0" i="1" smtClean="0">
                              <a:latin typeface="Cambria Math"/>
                            </a:rPr>
                            <m:t>𝑛</m:t>
                          </m:r>
                        </m:sub>
                      </m:sSub>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𝑛</m:t>
                          </m:r>
                        </m:num>
                        <m:den>
                          <m:r>
                            <a:rPr lang="en-GB" sz="2800" b="0" i="1" smtClean="0">
                              <a:latin typeface="Cambria Math"/>
                            </a:rPr>
                            <m:t>2</m:t>
                          </m:r>
                        </m:den>
                      </m:f>
                      <m:d>
                        <m:dPr>
                          <m:ctrlPr>
                            <a:rPr lang="en-GB" sz="2800" b="0" i="1" smtClean="0">
                              <a:latin typeface="Cambria Math" panose="02040503050406030204" pitchFamily="18" charset="0"/>
                            </a:rPr>
                          </m:ctrlPr>
                        </m:dPr>
                        <m:e>
                          <m:r>
                            <a:rPr lang="en-GB" sz="2800" b="0" i="1" smtClean="0">
                              <a:latin typeface="Cambria Math"/>
                            </a:rPr>
                            <m:t>2</m:t>
                          </m:r>
                          <m:r>
                            <a:rPr lang="en-GB" sz="2800" b="0" i="1" smtClean="0">
                              <a:latin typeface="Cambria Math"/>
                            </a:rPr>
                            <m:t>𝑎</m:t>
                          </m:r>
                          <m:r>
                            <a:rPr lang="en-GB" sz="2800" b="0" i="1" smtClean="0">
                              <a:latin typeface="Cambria Math"/>
                            </a:rPr>
                            <m:t>+</m:t>
                          </m:r>
                          <m:d>
                            <m:dPr>
                              <m:ctrlPr>
                                <a:rPr lang="en-GB" sz="2800" b="0" i="1" smtClean="0">
                                  <a:latin typeface="Cambria Math" panose="02040503050406030204" pitchFamily="18" charset="0"/>
                                </a:rPr>
                              </m:ctrlPr>
                            </m:dPr>
                            <m:e>
                              <m:r>
                                <a:rPr lang="en-GB" sz="2800" b="0" i="1" smtClean="0">
                                  <a:latin typeface="Cambria Math"/>
                                </a:rPr>
                                <m:t>𝑛</m:t>
                              </m:r>
                              <m:r>
                                <a:rPr lang="en-GB" sz="2800" b="0" i="1" smtClean="0">
                                  <a:latin typeface="Cambria Math"/>
                                </a:rPr>
                                <m:t>−1</m:t>
                              </m:r>
                            </m:e>
                          </m:d>
                          <m:r>
                            <a:rPr lang="en-GB" sz="2800" b="0" i="1" smtClean="0">
                              <a:latin typeface="Cambria Math"/>
                            </a:rPr>
                            <m:t>𝑑</m:t>
                          </m:r>
                        </m:e>
                      </m:d>
                    </m:oMath>
                  </m:oMathPara>
                </a14:m>
                <a:endParaRPr lang="en-GB" sz="2800" dirty="0"/>
              </a:p>
            </p:txBody>
          </p:sp>
        </mc:Choice>
        <mc:Fallback xmlns="">
          <p:sp>
            <p:nvSpPr>
              <p:cNvPr id="6" name="TextBox 5">
                <a:extLst>
                  <a:ext uri="{FF2B5EF4-FFF2-40B4-BE49-F238E27FC236}">
                    <a16:creationId xmlns:a16="http://schemas.microsoft.com/office/drawing/2014/main" id="{584A15CF-72D0-47D4-9AD4-0A89CB222E41}"/>
                  </a:ext>
                </a:extLst>
              </p:cNvPr>
              <p:cNvSpPr txBox="1">
                <a:spLocks noRot="1" noChangeAspect="1" noMove="1" noResize="1" noEditPoints="1" noAdjustHandles="1" noChangeArrowheads="1" noChangeShapeType="1" noTextEdit="1"/>
              </p:cNvSpPr>
              <p:nvPr/>
            </p:nvSpPr>
            <p:spPr>
              <a:xfrm>
                <a:off x="4716016" y="1268828"/>
                <a:ext cx="3744416" cy="82747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2303580-A457-4C94-A4C3-2870C1CEBFBA}"/>
                  </a:ext>
                </a:extLst>
              </p:cNvPr>
              <p:cNvSpPr txBox="1"/>
              <p:nvPr/>
            </p:nvSpPr>
            <p:spPr>
              <a:xfrm>
                <a:off x="539552" y="861350"/>
                <a:ext cx="3024336" cy="3693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14:m>
                  <m:oMath xmlns:m="http://schemas.openxmlformats.org/officeDocument/2006/math">
                    <m:r>
                      <a:rPr lang="en-GB" b="1" i="1" smtClean="0">
                        <a:solidFill>
                          <a:schemeClr val="tx1"/>
                        </a:solidFill>
                        <a:latin typeface="Cambria Math"/>
                      </a:rPr>
                      <m:t>𝒏</m:t>
                    </m:r>
                  </m:oMath>
                </a14:m>
                <a:r>
                  <a:rPr lang="en-GB" b="1" baseline="30000" dirty="0">
                    <a:solidFill>
                      <a:schemeClr val="tx1"/>
                    </a:solidFill>
                  </a:rPr>
                  <a:t>th</a:t>
                </a:r>
                <a:r>
                  <a:rPr lang="en-GB" b="1" dirty="0">
                    <a:solidFill>
                      <a:schemeClr val="tx1"/>
                    </a:solidFill>
                  </a:rPr>
                  <a:t> term</a:t>
                </a:r>
              </a:p>
            </p:txBody>
          </p:sp>
        </mc:Choice>
        <mc:Fallback xmlns="">
          <p:sp>
            <p:nvSpPr>
              <p:cNvPr id="7" name="TextBox 6">
                <a:extLst>
                  <a:ext uri="{FF2B5EF4-FFF2-40B4-BE49-F238E27FC236}">
                    <a16:creationId xmlns:a16="http://schemas.microsoft.com/office/drawing/2014/main" id="{F2303580-A457-4C94-A4C3-2870C1CEBFBA}"/>
                  </a:ext>
                </a:extLst>
              </p:cNvPr>
              <p:cNvSpPr txBox="1">
                <a:spLocks noRot="1" noChangeAspect="1" noMove="1" noResize="1" noEditPoints="1" noAdjustHandles="1" noChangeArrowheads="1" noChangeShapeType="1" noTextEdit="1"/>
              </p:cNvSpPr>
              <p:nvPr/>
            </p:nvSpPr>
            <p:spPr>
              <a:xfrm>
                <a:off x="539552" y="861350"/>
                <a:ext cx="3024336" cy="369332"/>
              </a:xfrm>
              <a:prstGeom prst="rect">
                <a:avLst/>
              </a:prstGeom>
              <a:blipFill>
                <a:blip r:embed="rId4"/>
                <a:stretch>
                  <a:fillRect b="-3529"/>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A8B6E7F-20E3-4A36-BA6F-634A992669C1}"/>
                  </a:ext>
                </a:extLst>
              </p:cNvPr>
              <p:cNvSpPr txBox="1"/>
              <p:nvPr/>
            </p:nvSpPr>
            <p:spPr>
              <a:xfrm>
                <a:off x="4716150" y="863661"/>
                <a:ext cx="3744281" cy="3693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b="1" dirty="0">
                    <a:solidFill>
                      <a:schemeClr val="tx1"/>
                    </a:solidFill>
                    <a:latin typeface="Wingdings" panose="05000000000000000000" pitchFamily="2" charset="2"/>
                  </a:rPr>
                  <a:t>!</a:t>
                </a:r>
                <a:r>
                  <a:rPr lang="en-GB" b="1" dirty="0">
                    <a:solidFill>
                      <a:schemeClr val="tx1"/>
                    </a:solidFill>
                  </a:rPr>
                  <a:t> Sum of first </a:t>
                </a:r>
                <a14:m>
                  <m:oMath xmlns:m="http://schemas.openxmlformats.org/officeDocument/2006/math">
                    <m:r>
                      <a:rPr lang="en-GB" b="1" i="1" smtClean="0">
                        <a:solidFill>
                          <a:schemeClr val="tx1"/>
                        </a:solidFill>
                        <a:latin typeface="Cambria Math"/>
                      </a:rPr>
                      <m:t>𝒏</m:t>
                    </m:r>
                  </m:oMath>
                </a14:m>
                <a:r>
                  <a:rPr lang="en-GB" b="1" dirty="0">
                    <a:solidFill>
                      <a:schemeClr val="tx1"/>
                    </a:solidFill>
                  </a:rPr>
                  <a:t> terms</a:t>
                </a:r>
              </a:p>
            </p:txBody>
          </p:sp>
        </mc:Choice>
        <mc:Fallback xmlns="">
          <p:sp>
            <p:nvSpPr>
              <p:cNvPr id="8" name="TextBox 7">
                <a:extLst>
                  <a:ext uri="{FF2B5EF4-FFF2-40B4-BE49-F238E27FC236}">
                    <a16:creationId xmlns:a16="http://schemas.microsoft.com/office/drawing/2014/main" id="{DA8B6E7F-20E3-4A36-BA6F-634A992669C1}"/>
                  </a:ext>
                </a:extLst>
              </p:cNvPr>
              <p:cNvSpPr txBox="1">
                <a:spLocks noRot="1" noChangeAspect="1" noMove="1" noResize="1" noEditPoints="1" noAdjustHandles="1" noChangeArrowheads="1" noChangeShapeType="1" noTextEdit="1"/>
              </p:cNvSpPr>
              <p:nvPr/>
            </p:nvSpPr>
            <p:spPr>
              <a:xfrm>
                <a:off x="4716150" y="863661"/>
                <a:ext cx="3744281" cy="369332"/>
              </a:xfrm>
              <a:prstGeom prst="rect">
                <a:avLst/>
              </a:prstGeom>
              <a:blipFill>
                <a:blip r:embed="rId5"/>
                <a:stretch>
                  <a:fillRect b="-4762"/>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Rectangle 8">
            <a:extLst>
              <a:ext uri="{FF2B5EF4-FFF2-40B4-BE49-F238E27FC236}">
                <a16:creationId xmlns:a16="http://schemas.microsoft.com/office/drawing/2014/main" id="{8BDE1AAA-E11A-4A24-9C5E-AE35FB548087}"/>
              </a:ext>
            </a:extLst>
          </p:cNvPr>
          <p:cNvSpPr/>
          <p:nvPr/>
        </p:nvSpPr>
        <p:spPr>
          <a:xfrm>
            <a:off x="4716603" y="1255811"/>
            <a:ext cx="3744416" cy="8749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TextBox 9">
            <a:extLst>
              <a:ext uri="{FF2B5EF4-FFF2-40B4-BE49-F238E27FC236}">
                <a16:creationId xmlns:a16="http://schemas.microsoft.com/office/drawing/2014/main" id="{0D5279E9-9FEF-46F6-9151-0389C1D12233}"/>
              </a:ext>
            </a:extLst>
          </p:cNvPr>
          <p:cNvSpPr txBox="1"/>
          <p:nvPr/>
        </p:nvSpPr>
        <p:spPr>
          <a:xfrm>
            <a:off x="5220072" y="2301510"/>
            <a:ext cx="2736304" cy="400110"/>
          </a:xfrm>
          <a:prstGeom prst="rect">
            <a:avLst/>
          </a:prstGeom>
          <a:noFill/>
        </p:spPr>
        <p:txBody>
          <a:bodyPr wrap="square" rtlCol="0">
            <a:spAutoFit/>
          </a:bodyPr>
          <a:lstStyle/>
          <a:p>
            <a:pPr algn="ctr"/>
            <a:r>
              <a:rPr lang="en-GB" sz="2000" dirty="0"/>
              <a:t>Let’s prove it!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279F66E-5E1C-443D-8369-7068558C7A1E}"/>
                  </a:ext>
                </a:extLst>
              </p:cNvPr>
              <p:cNvSpPr txBox="1"/>
              <p:nvPr/>
            </p:nvSpPr>
            <p:spPr>
              <a:xfrm>
                <a:off x="601280" y="5258144"/>
                <a:ext cx="6190268" cy="149733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𝑛</m:t>
                          </m:r>
                        </m:sub>
                      </m:sSub>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  +</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𝑑</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+2</m:t>
                          </m:r>
                          <m:r>
                            <a:rPr lang="en-GB" sz="1600" b="0" i="1" smtClean="0">
                              <a:latin typeface="Cambria Math" panose="02040503050406030204" pitchFamily="18" charset="0"/>
                            </a:rPr>
                            <m:t>𝑑</m:t>
                          </m:r>
                        </m:e>
                      </m:d>
                      <m:r>
                        <a:rPr lang="en-GB" sz="1600" b="0" i="1" smtClean="0">
                          <a:latin typeface="Cambria Math" panose="02040503050406030204" pitchFamily="18" charset="0"/>
                        </a:rPr>
                        <m:t>+… +</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−1</m:t>
                              </m:r>
                            </m:e>
                          </m:d>
                          <m:r>
                            <a:rPr lang="en-GB" sz="1600" b="0" i="1" smtClean="0">
                              <a:latin typeface="Cambria Math" panose="02040503050406030204" pitchFamily="18" charset="0"/>
                            </a:rPr>
                            <m:t>𝑑</m:t>
                          </m:r>
                        </m:e>
                      </m:d>
                    </m:oMath>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𝑛</m:t>
                          </m:r>
                        </m:sub>
                      </m:sSub>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−1</m:t>
                              </m:r>
                            </m:e>
                          </m:d>
                          <m:r>
                            <a:rPr lang="en-GB" sz="1600" b="0" i="1" smtClean="0">
                              <a:latin typeface="Cambria Math" panose="02040503050406030204" pitchFamily="18" charset="0"/>
                            </a:rPr>
                            <m:t>𝑑</m:t>
                          </m:r>
                        </m:e>
                      </m:d>
                      <m:r>
                        <a:rPr lang="en-GB" sz="1600" b="0" i="1" smtClean="0">
                          <a:latin typeface="Cambria Math" panose="02040503050406030204" pitchFamily="18" charset="0"/>
                        </a:rPr>
                        <m:t>+… +</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+2</m:t>
                          </m:r>
                          <m:r>
                            <a:rPr lang="en-GB" sz="1600" b="0" i="1" smtClean="0">
                              <a:latin typeface="Cambria Math" panose="02040503050406030204" pitchFamily="18" charset="0"/>
                            </a:rPr>
                            <m:t>𝑑</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𝑑</m:t>
                          </m:r>
                        </m:e>
                      </m:d>
                      <m:r>
                        <a:rPr lang="en-GB" sz="1600" b="0" i="1" smtClean="0">
                          <a:latin typeface="Cambria Math" panose="02040503050406030204" pitchFamily="18" charset="0"/>
                        </a:rPr>
                        <m:t>+</m:t>
                      </m:r>
                      <m:r>
                        <a:rPr lang="en-GB" sz="1600" b="0" i="1" smtClean="0">
                          <a:latin typeface="Cambria Math" panose="02040503050406030204" pitchFamily="18" charset="0"/>
                        </a:rPr>
                        <m:t>𝑎</m:t>
                      </m:r>
                    </m:oMath>
                  </m:oMathPara>
                </a14:m>
                <a:endParaRPr lang="en-GB" sz="1600" dirty="0"/>
              </a:p>
              <a:p>
                <a:r>
                  <a:rPr lang="en-GB" sz="1600" dirty="0"/>
                  <a:t>Adding:</a:t>
                </a:r>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2</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𝑛</m:t>
                          </m:r>
                        </m:sub>
                      </m:sSub>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𝑎</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−1</m:t>
                              </m:r>
                            </m:e>
                          </m:d>
                          <m:r>
                            <a:rPr lang="en-GB" sz="1600" b="0" i="1" smtClean="0">
                              <a:latin typeface="Cambria Math" panose="02040503050406030204" pitchFamily="18" charset="0"/>
                            </a:rPr>
                            <m:t>𝑑</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𝑎</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−1</m:t>
                              </m:r>
                            </m:e>
                          </m:d>
                          <m:r>
                            <a:rPr lang="en-GB" sz="1600" b="0" i="1" smtClean="0">
                              <a:latin typeface="Cambria Math" panose="02040503050406030204" pitchFamily="18" charset="0"/>
                            </a:rPr>
                            <m:t>𝑑</m:t>
                          </m:r>
                        </m:e>
                      </m:d>
                      <m:r>
                        <a:rPr lang="en-GB" sz="1600" b="0" i="1" smtClean="0">
                          <a:latin typeface="Cambria Math" panose="02040503050406030204" pitchFamily="18" charset="0"/>
                        </a:rPr>
                        <m:t>=</m:t>
                      </m:r>
                      <m:r>
                        <a:rPr lang="en-GB" sz="1600" b="0" i="1" smtClean="0">
                          <a:latin typeface="Cambria Math" panose="02040503050406030204" pitchFamily="18" charset="0"/>
                        </a:rPr>
                        <m:t>𝑛</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𝑎</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−1</m:t>
                              </m:r>
                            </m:e>
                          </m:d>
                          <m:r>
                            <a:rPr lang="en-GB" sz="1600" b="0" i="1" smtClean="0">
                              <a:latin typeface="Cambria Math" panose="02040503050406030204" pitchFamily="18" charset="0"/>
                            </a:rPr>
                            <m:t>𝑑</m:t>
                          </m:r>
                        </m:e>
                      </m:d>
                    </m:oMath>
                    <m:oMath xmlns:m="http://schemas.openxmlformats.org/officeDocument/2006/math">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𝑛</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𝑛</m:t>
                          </m:r>
                        </m:num>
                        <m:den>
                          <m:r>
                            <a:rPr lang="en-GB" sz="1600" b="0" i="1" smtClean="0">
                              <a:latin typeface="Cambria Math" panose="02040503050406030204" pitchFamily="18" charset="0"/>
                            </a:rPr>
                            <m:t>2</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𝑎</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−1</m:t>
                              </m:r>
                            </m:e>
                          </m:d>
                          <m:r>
                            <a:rPr lang="en-GB" sz="1600" b="0" i="1" smtClean="0">
                              <a:latin typeface="Cambria Math" panose="02040503050406030204" pitchFamily="18" charset="0"/>
                            </a:rPr>
                            <m:t>𝑑</m:t>
                          </m:r>
                        </m:e>
                      </m:d>
                    </m:oMath>
                  </m:oMathPara>
                </a14:m>
                <a:endParaRPr lang="en-GB" sz="1600" dirty="0"/>
              </a:p>
            </p:txBody>
          </p:sp>
        </mc:Choice>
        <mc:Fallback xmlns="">
          <p:sp>
            <p:nvSpPr>
              <p:cNvPr id="11" name="TextBox 10">
                <a:extLst>
                  <a:ext uri="{FF2B5EF4-FFF2-40B4-BE49-F238E27FC236}">
                    <a16:creationId xmlns:a16="http://schemas.microsoft.com/office/drawing/2014/main" id="{A279F66E-5E1C-443D-8369-7068558C7A1E}"/>
                  </a:ext>
                </a:extLst>
              </p:cNvPr>
              <p:cNvSpPr txBox="1">
                <a:spLocks noRot="1" noChangeAspect="1" noMove="1" noResize="1" noEditPoints="1" noAdjustHandles="1" noChangeArrowheads="1" noChangeShapeType="1" noTextEdit="1"/>
              </p:cNvSpPr>
              <p:nvPr/>
            </p:nvSpPr>
            <p:spPr>
              <a:xfrm>
                <a:off x="601280" y="5258144"/>
                <a:ext cx="6190268" cy="1497333"/>
              </a:xfrm>
              <a:prstGeom prst="rect">
                <a:avLst/>
              </a:prstGeom>
              <a:blipFill>
                <a:blip r:embed="rId6"/>
                <a:stretch>
                  <a:fillRect l="-591" b="-816"/>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25603EC0-78CC-417B-A9AF-BCD9013C93A4}"/>
              </a:ext>
            </a:extLst>
          </p:cNvPr>
          <p:cNvSpPr txBox="1"/>
          <p:nvPr/>
        </p:nvSpPr>
        <p:spPr>
          <a:xfrm>
            <a:off x="434180" y="2393316"/>
            <a:ext cx="1728192" cy="369332"/>
          </a:xfrm>
          <a:prstGeom prst="rect">
            <a:avLst/>
          </a:prstGeom>
          <a:noFill/>
        </p:spPr>
        <p:txBody>
          <a:bodyPr wrap="square" rtlCol="0">
            <a:spAutoFit/>
          </a:bodyPr>
          <a:lstStyle/>
          <a:p>
            <a:r>
              <a:rPr lang="en-GB" b="1" dirty="0"/>
              <a:t>Example: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198C3FB-E0CA-4569-A741-B35D98B1014C}"/>
                  </a:ext>
                </a:extLst>
              </p:cNvPr>
              <p:cNvSpPr txBox="1"/>
              <p:nvPr/>
            </p:nvSpPr>
            <p:spPr>
              <a:xfrm>
                <a:off x="764741" y="2688221"/>
                <a:ext cx="5760640" cy="2031325"/>
              </a:xfrm>
              <a:prstGeom prst="rect">
                <a:avLst/>
              </a:prstGeom>
              <a:noFill/>
            </p:spPr>
            <p:txBody>
              <a:bodyPr wrap="square" rtlCol="0">
                <a:spAutoFit/>
              </a:bodyPr>
              <a:lstStyle/>
              <a:p>
                <a:r>
                  <a:rPr lang="en-GB" dirty="0"/>
                  <a:t>Take an arithmetic sequence </a:t>
                </a:r>
                <a14:m>
                  <m:oMath xmlns:m="http://schemas.openxmlformats.org/officeDocument/2006/math">
                    <m:r>
                      <a:rPr lang="en-GB" b="0" i="1" smtClean="0">
                        <a:latin typeface="Cambria Math" panose="02040503050406030204" pitchFamily="18" charset="0"/>
                      </a:rPr>
                      <m:t>2, 5, 8, 11, 14, 17, …</m:t>
                    </m:r>
                  </m:oMath>
                </a14:m>
                <a:endParaRPr lang="en-GB"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5</m:t>
                          </m:r>
                        </m:sub>
                      </m:sSub>
                      <m:r>
                        <a:rPr lang="en-GB" b="0" i="1" smtClean="0">
                          <a:latin typeface="Cambria Math" panose="02040503050406030204" pitchFamily="18" charset="0"/>
                        </a:rPr>
                        <m:t>=2  +5   +8+11+14</m:t>
                      </m:r>
                    </m:oMath>
                  </m:oMathPara>
                </a14:m>
                <a:endParaRPr lang="en-GB" b="0" dirty="0"/>
              </a:p>
              <a:p>
                <a:pPr/>
                <a:r>
                  <a:rPr lang="en-GB" dirty="0"/>
                  <a:t>Reversing:</a:t>
                </a:r>
                <a:r>
                  <a:rPr lang="en-GB" b="0" dirty="0"/>
                  <a:t/>
                </a:r>
                <a:br>
                  <a:rPr lang="en-GB" b="0" dirty="0"/>
                </a:b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5</m:t>
                          </m:r>
                        </m:sub>
                      </m:sSub>
                      <m:r>
                        <a:rPr lang="en-GB" b="0" i="1" smtClean="0">
                          <a:latin typeface="Cambria Math" panose="02040503050406030204" pitchFamily="18" charset="0"/>
                        </a:rPr>
                        <m:t>=14+11+8+5  +2</m:t>
                      </m:r>
                    </m:oMath>
                  </m:oMathPara>
                </a14:m>
                <a:endParaRPr lang="en-GB" dirty="0"/>
              </a:p>
              <a:p>
                <a:r>
                  <a:rPr lang="en-GB" dirty="0"/>
                  <a:t>Adding these:</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5</m:t>
                          </m:r>
                        </m:sub>
                      </m:sSub>
                      <m:r>
                        <a:rPr lang="en-GB" b="0" i="1" smtClean="0">
                          <a:latin typeface="Cambria Math" panose="02040503050406030204" pitchFamily="18" charset="0"/>
                        </a:rPr>
                        <m:t>=16+16+16+16+16=16×5=80</m:t>
                      </m:r>
                    </m:oMath>
                    <m:oMath xmlns:m="http://schemas.openxmlformats.org/officeDocument/2006/math">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5</m:t>
                          </m:r>
                        </m:sub>
                      </m:sSub>
                      <m:r>
                        <a:rPr lang="en-GB" b="0" i="1" smtClean="0">
                          <a:latin typeface="Cambria Math" panose="02040503050406030204" pitchFamily="18" charset="0"/>
                        </a:rPr>
                        <m:t>=40</m:t>
                      </m:r>
                    </m:oMath>
                  </m:oMathPara>
                </a14:m>
                <a:endParaRPr lang="en-GB" dirty="0"/>
              </a:p>
            </p:txBody>
          </p:sp>
        </mc:Choice>
        <mc:Fallback xmlns="">
          <p:sp>
            <p:nvSpPr>
              <p:cNvPr id="13" name="TextBox 12">
                <a:extLst>
                  <a:ext uri="{FF2B5EF4-FFF2-40B4-BE49-F238E27FC236}">
                    <a16:creationId xmlns:a16="http://schemas.microsoft.com/office/drawing/2014/main" id="{D198C3FB-E0CA-4569-A741-B35D98B1014C}"/>
                  </a:ext>
                </a:extLst>
              </p:cNvPr>
              <p:cNvSpPr txBox="1">
                <a:spLocks noRot="1" noChangeAspect="1" noMove="1" noResize="1" noEditPoints="1" noAdjustHandles="1" noChangeArrowheads="1" noChangeShapeType="1" noTextEdit="1"/>
              </p:cNvSpPr>
              <p:nvPr/>
            </p:nvSpPr>
            <p:spPr>
              <a:xfrm>
                <a:off x="764741" y="2688221"/>
                <a:ext cx="5760640" cy="2031325"/>
              </a:xfrm>
              <a:prstGeom prst="rect">
                <a:avLst/>
              </a:prstGeom>
              <a:blipFill>
                <a:blip r:embed="rId7"/>
                <a:stretch>
                  <a:fillRect l="-847" t="-1802"/>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82C29117-E405-4040-91C6-032D6341A642}"/>
              </a:ext>
            </a:extLst>
          </p:cNvPr>
          <p:cNvSpPr txBox="1"/>
          <p:nvPr/>
        </p:nvSpPr>
        <p:spPr>
          <a:xfrm>
            <a:off x="421775" y="4889596"/>
            <a:ext cx="2610180" cy="369332"/>
          </a:xfrm>
          <a:prstGeom prst="rect">
            <a:avLst/>
          </a:prstGeom>
          <a:noFill/>
        </p:spPr>
        <p:txBody>
          <a:bodyPr wrap="square" rtlCol="0">
            <a:spAutoFit/>
          </a:bodyPr>
          <a:lstStyle/>
          <a:p>
            <a:r>
              <a:rPr lang="en-GB" b="1" dirty="0"/>
              <a:t>Proving more generally:</a:t>
            </a:r>
          </a:p>
        </p:txBody>
      </p:sp>
      <p:sp>
        <p:nvSpPr>
          <p:cNvPr id="15" name="TextBox 14">
            <a:extLst>
              <a:ext uri="{FF2B5EF4-FFF2-40B4-BE49-F238E27FC236}">
                <a16:creationId xmlns:a16="http://schemas.microsoft.com/office/drawing/2014/main" id="{6BDBA2CD-C87C-4C5E-9A0E-EAF06175BEB7}"/>
              </a:ext>
            </a:extLst>
          </p:cNvPr>
          <p:cNvSpPr txBox="1"/>
          <p:nvPr/>
        </p:nvSpPr>
        <p:spPr>
          <a:xfrm>
            <a:off x="6937632" y="2938949"/>
            <a:ext cx="1728192"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The idea is that each pair of terms, at symmetrically opposite ends, adds to the same number.</a:t>
            </a:r>
          </a:p>
        </p:txBody>
      </p:sp>
      <p:cxnSp>
        <p:nvCxnSpPr>
          <p:cNvPr id="17" name="Straight Arrow Connector 16">
            <a:extLst>
              <a:ext uri="{FF2B5EF4-FFF2-40B4-BE49-F238E27FC236}">
                <a16:creationId xmlns:a16="http://schemas.microsoft.com/office/drawing/2014/main" id="{F8DD5C45-BAFD-4AAD-AE34-E781CF8C8548}"/>
              </a:ext>
            </a:extLst>
          </p:cNvPr>
          <p:cNvCxnSpPr/>
          <p:nvPr/>
        </p:nvCxnSpPr>
        <p:spPr>
          <a:xfrm flipH="1">
            <a:off x="5724128" y="3429000"/>
            <a:ext cx="1237188" cy="36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309CF842-0490-482B-97E1-2AB7852067C5}"/>
              </a:ext>
            </a:extLst>
          </p:cNvPr>
          <p:cNvSpPr txBox="1"/>
          <p:nvPr/>
        </p:nvSpPr>
        <p:spPr>
          <a:xfrm>
            <a:off x="7092280" y="4941168"/>
            <a:ext cx="1728192"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err="1"/>
              <a:t>Fro</a:t>
            </a:r>
            <a:r>
              <a:rPr lang="en-GB" sz="1200" b="1" dirty="0"/>
              <a:t> Exam Note: </a:t>
            </a:r>
            <a:r>
              <a:rPr lang="en-GB" sz="1200" dirty="0"/>
              <a:t>The proof </a:t>
            </a:r>
            <a:r>
              <a:rPr lang="en-GB" sz="1200" u="sng" dirty="0"/>
              <a:t>has been an exam question before</a:t>
            </a:r>
            <a:r>
              <a:rPr lang="en-GB" sz="1200" dirty="0"/>
              <a:t>. It’s also a university interview favourite!</a:t>
            </a:r>
          </a:p>
        </p:txBody>
      </p:sp>
      <p:cxnSp>
        <p:nvCxnSpPr>
          <p:cNvPr id="19" name="Straight Arrow Connector 18">
            <a:extLst>
              <a:ext uri="{FF2B5EF4-FFF2-40B4-BE49-F238E27FC236}">
                <a16:creationId xmlns:a16="http://schemas.microsoft.com/office/drawing/2014/main" id="{E2533103-090C-4E18-A718-7AA19D06D258}"/>
              </a:ext>
            </a:extLst>
          </p:cNvPr>
          <p:cNvCxnSpPr>
            <a:cxnSpLocks/>
          </p:cNvCxnSpPr>
          <p:nvPr/>
        </p:nvCxnSpPr>
        <p:spPr>
          <a:xfrm flipH="1">
            <a:off x="6475228" y="5258485"/>
            <a:ext cx="617052" cy="1428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974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9"/>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P spid="11" grpId="0"/>
      <p:bldP spid="12" grpId="0"/>
      <p:bldP spid="13" grpId="0"/>
      <p:bldP spid="14" grpId="0"/>
      <p:bldP spid="15"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928060-32CE-4C7C-811E-CEF87F3205C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E73A79C-BD4D-4ECB-9ACE-F3CDB947203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Alternative Formula</a:t>
              </a:r>
              <a:endParaRPr lang="en-GB" sz="3200" dirty="0"/>
            </a:p>
          </p:txBody>
        </p:sp>
        <p:cxnSp>
          <p:nvCxnSpPr>
            <p:cNvPr id="4" name="Straight Connector 3">
              <a:extLst>
                <a:ext uri="{FF2B5EF4-FFF2-40B4-BE49-F238E27FC236}">
                  <a16:creationId xmlns:a16="http://schemas.microsoft.com/office/drawing/2014/main" id="{CACC1871-72BE-465B-82A3-3D68FB19397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C0711BD-1AC0-487A-B8CA-AB1388AA0531}"/>
                  </a:ext>
                </a:extLst>
              </p:cNvPr>
              <p:cNvSpPr txBox="1"/>
              <p:nvPr/>
            </p:nvSpPr>
            <p:spPr>
              <a:xfrm>
                <a:off x="843788" y="1109666"/>
                <a:ext cx="676875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𝑎</m:t>
                      </m:r>
                      <m:r>
                        <a:rPr lang="en-GB" sz="3600" b="0" i="1" smtClean="0">
                          <a:latin typeface="Cambria Math" panose="02040503050406030204" pitchFamily="18" charset="0"/>
                        </a:rPr>
                        <m:t>+</m:t>
                      </m:r>
                      <m:d>
                        <m:dPr>
                          <m:ctrlPr>
                            <a:rPr lang="en-GB" sz="3600" b="0" i="1" smtClean="0">
                              <a:latin typeface="Cambria Math" panose="02040503050406030204" pitchFamily="18" charset="0"/>
                            </a:rPr>
                          </m:ctrlPr>
                        </m:dPr>
                        <m:e>
                          <m:r>
                            <a:rPr lang="en-GB" sz="3600" b="0" i="1" smtClean="0">
                              <a:latin typeface="Cambria Math" panose="02040503050406030204" pitchFamily="18" charset="0"/>
                            </a:rPr>
                            <m:t>𝑎</m:t>
                          </m:r>
                          <m:r>
                            <a:rPr lang="en-GB" sz="3600" b="0" i="1" smtClean="0">
                              <a:latin typeface="Cambria Math" panose="02040503050406030204" pitchFamily="18" charset="0"/>
                            </a:rPr>
                            <m:t>+</m:t>
                          </m:r>
                          <m:r>
                            <a:rPr lang="en-GB" sz="3600" b="0" i="1" smtClean="0">
                              <a:latin typeface="Cambria Math" panose="02040503050406030204" pitchFamily="18" charset="0"/>
                            </a:rPr>
                            <m:t>𝑑</m:t>
                          </m:r>
                        </m:e>
                      </m:d>
                      <m:r>
                        <a:rPr lang="en-GB" sz="3600" b="0" i="1" smtClean="0">
                          <a:latin typeface="Cambria Math" panose="02040503050406030204" pitchFamily="18" charset="0"/>
                        </a:rPr>
                        <m:t>+…+</m:t>
                      </m:r>
                      <m:r>
                        <a:rPr lang="en-GB" sz="3600" b="0" i="1" smtClean="0">
                          <a:latin typeface="Cambria Math" panose="02040503050406030204" pitchFamily="18" charset="0"/>
                        </a:rPr>
                        <m:t>𝐿</m:t>
                      </m:r>
                    </m:oMath>
                  </m:oMathPara>
                </a14:m>
                <a:endParaRPr lang="en-GB" sz="3600" dirty="0"/>
              </a:p>
            </p:txBody>
          </p:sp>
        </mc:Choice>
        <mc:Fallback xmlns="">
          <p:sp>
            <p:nvSpPr>
              <p:cNvPr id="5" name="TextBox 4">
                <a:extLst>
                  <a:ext uri="{FF2B5EF4-FFF2-40B4-BE49-F238E27FC236}">
                    <a16:creationId xmlns:a16="http://schemas.microsoft.com/office/drawing/2014/main" id="{8C0711BD-1AC0-487A-B8CA-AB1388AA0531}"/>
                  </a:ext>
                </a:extLst>
              </p:cNvPr>
              <p:cNvSpPr txBox="1">
                <a:spLocks noRot="1" noChangeAspect="1" noMove="1" noResize="1" noEditPoints="1" noAdjustHandles="1" noChangeArrowheads="1" noChangeShapeType="1" noTextEdit="1"/>
              </p:cNvSpPr>
              <p:nvPr/>
            </p:nvSpPr>
            <p:spPr>
              <a:xfrm>
                <a:off x="843788" y="1109666"/>
                <a:ext cx="6768752" cy="64633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98E5143-B8FA-4F0E-A7A7-902844FBC12C}"/>
                  </a:ext>
                </a:extLst>
              </p:cNvPr>
              <p:cNvSpPr txBox="1"/>
              <p:nvPr/>
            </p:nvSpPr>
            <p:spPr>
              <a:xfrm>
                <a:off x="800245" y="2001664"/>
                <a:ext cx="7184596" cy="2431243"/>
              </a:xfrm>
              <a:prstGeom prst="rect">
                <a:avLst/>
              </a:prstGeom>
              <a:noFill/>
            </p:spPr>
            <p:txBody>
              <a:bodyPr wrap="square" rtlCol="0">
                <a:spAutoFit/>
              </a:bodyPr>
              <a:lstStyle/>
              <a:p>
                <a:r>
                  <a:rPr lang="en-GB" sz="2400" dirty="0"/>
                  <a:t>Suppose last term was </a:t>
                </a:r>
                <a14:m>
                  <m:oMath xmlns:m="http://schemas.openxmlformats.org/officeDocument/2006/math">
                    <m:r>
                      <a:rPr lang="en-GB" sz="2400" b="0" i="1" smtClean="0">
                        <a:latin typeface="Cambria Math" panose="02040503050406030204" pitchFamily="18" charset="0"/>
                      </a:rPr>
                      <m:t>𝐿</m:t>
                    </m:r>
                  </m:oMath>
                </a14:m>
                <a:r>
                  <a:rPr lang="en-GB" sz="2400" dirty="0"/>
                  <a:t>.</a:t>
                </a:r>
              </a:p>
              <a:p>
                <a:r>
                  <a:rPr lang="en-GB" sz="2400" dirty="0"/>
                  <a:t>We saw earlier that each opposite pair of terms (first and last, second and second last, etc.) added to the same total, in this case </a:t>
                </a:r>
                <a14:m>
                  <m:oMath xmlns:m="http://schemas.openxmlformats.org/officeDocument/2006/math">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𝐿</m:t>
                    </m:r>
                  </m:oMath>
                </a14:m>
                <a:r>
                  <a:rPr lang="en-GB" sz="2400" dirty="0"/>
                  <a:t>.</a:t>
                </a:r>
              </a:p>
              <a:p>
                <a:endParaRPr lang="en-GB" sz="2400" dirty="0"/>
              </a:p>
              <a:p>
                <a:r>
                  <a:rPr lang="en-GB" sz="2400" dirty="0"/>
                  <a:t>There are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𝑛</m:t>
                        </m:r>
                      </m:num>
                      <m:den>
                        <m:r>
                          <a:rPr lang="en-GB" sz="2400" b="0" i="1" smtClean="0">
                            <a:latin typeface="Cambria Math" panose="02040503050406030204" pitchFamily="18" charset="0"/>
                          </a:rPr>
                          <m:t>2</m:t>
                        </m:r>
                      </m:den>
                    </m:f>
                  </m:oMath>
                </a14:m>
                <a:r>
                  <a:rPr lang="en-GB" sz="2400" dirty="0"/>
                  <a:t> pairs, therefore:</a:t>
                </a:r>
              </a:p>
            </p:txBody>
          </p:sp>
        </mc:Choice>
        <mc:Fallback xmlns="">
          <p:sp>
            <p:nvSpPr>
              <p:cNvPr id="6" name="TextBox 5">
                <a:extLst>
                  <a:ext uri="{FF2B5EF4-FFF2-40B4-BE49-F238E27FC236}">
                    <a16:creationId xmlns:a16="http://schemas.microsoft.com/office/drawing/2014/main" id="{E98E5143-B8FA-4F0E-A7A7-902844FBC12C}"/>
                  </a:ext>
                </a:extLst>
              </p:cNvPr>
              <p:cNvSpPr txBox="1">
                <a:spLocks noRot="1" noChangeAspect="1" noMove="1" noResize="1" noEditPoints="1" noAdjustHandles="1" noChangeArrowheads="1" noChangeShapeType="1" noTextEdit="1"/>
              </p:cNvSpPr>
              <p:nvPr/>
            </p:nvSpPr>
            <p:spPr>
              <a:xfrm>
                <a:off x="800245" y="2001664"/>
                <a:ext cx="7184596" cy="2431243"/>
              </a:xfrm>
              <a:prstGeom prst="rect">
                <a:avLst/>
              </a:prstGeom>
              <a:blipFill>
                <a:blip r:embed="rId3"/>
                <a:stretch>
                  <a:fillRect l="-1272" t="-2005" b="-1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4ECCC6C-2F7D-4885-A5B9-D4427A0C9441}"/>
                  </a:ext>
                </a:extLst>
              </p:cNvPr>
              <p:cNvSpPr txBox="1"/>
              <p:nvPr/>
            </p:nvSpPr>
            <p:spPr>
              <a:xfrm>
                <a:off x="1860566" y="4788174"/>
                <a:ext cx="5112568" cy="8418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0" dirty="0">
                    <a:latin typeface="Wingdings" panose="05000000000000000000" pitchFamily="2" charset="2"/>
                  </a:rPr>
                  <a:t>!</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𝑛</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𝑛</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𝐿</m:t>
                          </m:r>
                        </m:e>
                      </m:d>
                    </m:oMath>
                  </m:oMathPara>
                </a14:m>
                <a:endParaRPr lang="en-GB" dirty="0"/>
              </a:p>
            </p:txBody>
          </p:sp>
        </mc:Choice>
        <mc:Fallback xmlns="">
          <p:sp>
            <p:nvSpPr>
              <p:cNvPr id="7" name="TextBox 6">
                <a:extLst>
                  <a:ext uri="{FF2B5EF4-FFF2-40B4-BE49-F238E27FC236}">
                    <a16:creationId xmlns:a16="http://schemas.microsoft.com/office/drawing/2014/main" id="{A4ECCC6C-2F7D-4885-A5B9-D4427A0C9441}"/>
                  </a:ext>
                </a:extLst>
              </p:cNvPr>
              <p:cNvSpPr txBox="1">
                <a:spLocks noRot="1" noChangeAspect="1" noMove="1" noResize="1" noEditPoints="1" noAdjustHandles="1" noChangeArrowheads="1" noChangeShapeType="1" noTextEdit="1"/>
              </p:cNvSpPr>
              <p:nvPr/>
            </p:nvSpPr>
            <p:spPr>
              <a:xfrm>
                <a:off x="1860566" y="4788174"/>
                <a:ext cx="5112568" cy="841897"/>
              </a:xfrm>
              <a:prstGeom prst="rect">
                <a:avLst/>
              </a:prstGeom>
              <a:blipFill>
                <a:blip r:embed="rId4"/>
                <a:stretch>
                  <a:fillRect l="-712" t="-2098"/>
                </a:stretch>
              </a:blipFill>
            </p:spPr>
            <p:txBody>
              <a:bodyPr/>
              <a:lstStyle/>
              <a:p>
                <a:r>
                  <a:rPr lang="en-GB">
                    <a:noFill/>
                  </a:rPr>
                  <a:t> </a:t>
                </a:r>
              </a:p>
            </p:txBody>
          </p:sp>
        </mc:Fallback>
      </mc:AlternateContent>
    </p:spTree>
    <p:extLst>
      <p:ext uri="{BB962C8B-B14F-4D97-AF65-F5344CB8AC3E}">
        <p14:creationId xmlns:p14="http://schemas.microsoft.com/office/powerpoint/2010/main" val="1883644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B27DCE5-F42D-4FC7-9460-828E21A0098F}"/>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D2E86546-00EE-4D27-996F-1CC5D8845EC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a:extLst>
                <a:ext uri="{FF2B5EF4-FFF2-40B4-BE49-F238E27FC236}">
                  <a16:creationId xmlns:a16="http://schemas.microsoft.com/office/drawing/2014/main" id="{545B3F0E-0F07-408B-83DC-4EAFD4954E9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7AD1E6CB-4FC0-4394-ADA6-0CF8EADBEC2D}"/>
              </a:ext>
            </a:extLst>
          </p:cNvPr>
          <p:cNvSpPr txBox="1"/>
          <p:nvPr/>
        </p:nvSpPr>
        <p:spPr>
          <a:xfrm>
            <a:off x="510524" y="701441"/>
            <a:ext cx="727280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sum of the first 30 terms of the following arithmetic sequences…</a:t>
            </a:r>
          </a:p>
        </p:txBody>
      </p:sp>
      <p:sp>
        <p:nvSpPr>
          <p:cNvPr id="6" name="TextBox 5">
            <a:extLst>
              <a:ext uri="{FF2B5EF4-FFF2-40B4-BE49-F238E27FC236}">
                <a16:creationId xmlns:a16="http://schemas.microsoft.com/office/drawing/2014/main" id="{3995BEAF-9C69-43F8-B52F-848FA955FCD2}"/>
              </a:ext>
            </a:extLst>
          </p:cNvPr>
          <p:cNvSpPr txBox="1"/>
          <p:nvPr/>
        </p:nvSpPr>
        <p:spPr>
          <a:xfrm>
            <a:off x="359070" y="1277505"/>
            <a:ext cx="3600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1</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F011212-6B7C-43E3-B2F1-3521582AEF5B}"/>
                  </a:ext>
                </a:extLst>
              </p:cNvPr>
              <p:cNvSpPr txBox="1"/>
              <p:nvPr/>
            </p:nvSpPr>
            <p:spPr>
              <a:xfrm>
                <a:off x="870564" y="1277505"/>
                <a:ext cx="7704856" cy="1477328"/>
              </a:xfrm>
              <a:prstGeom prst="rect">
                <a:avLst/>
              </a:prstGeom>
              <a:noFill/>
            </p:spPr>
            <p:txBody>
              <a:bodyPr wrap="square" rtlCol="0">
                <a:spAutoFit/>
              </a:bodyPr>
              <a:lstStyle/>
              <a:p>
                <a14:m>
                  <m:oMath xmlns:m="http://schemas.openxmlformats.org/officeDocument/2006/math">
                    <m:r>
                      <a:rPr lang="en-GB" b="0" i="1" smtClean="0">
                        <a:latin typeface="Cambria Math"/>
                      </a:rPr>
                      <m:t>2+5+8+11+1</m:t>
                    </m:r>
                    <m:r>
                      <a:rPr lang="en-GB" b="0" i="1" smtClean="0">
                        <a:latin typeface="Cambria Math" panose="02040503050406030204" pitchFamily="18" charset="0"/>
                      </a:rPr>
                      <m:t>4</m:t>
                    </m:r>
                    <m:r>
                      <a:rPr lang="en-GB" b="0" i="1" smtClean="0">
                        <a:latin typeface="Cambria Math"/>
                      </a:rPr>
                      <m:t>…</m:t>
                    </m:r>
                  </m:oMath>
                </a14:m>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𝑆</m:t>
                        </m:r>
                      </m:e>
                      <m:sub>
                        <m:r>
                          <a:rPr lang="en-GB" b="0" i="1" smtClean="0">
                            <a:latin typeface="Cambria Math"/>
                          </a:rPr>
                          <m:t>30</m:t>
                        </m:r>
                      </m:sub>
                    </m:sSub>
                    <m:r>
                      <a:rPr lang="en-GB" b="0" i="1" smtClean="0">
                        <a:latin typeface="Cambria Math"/>
                      </a:rPr>
                      <m:t>=1365</m:t>
                    </m:r>
                  </m:oMath>
                </a14:m>
                <a:endParaRPr lang="en-GB" dirty="0"/>
              </a:p>
              <a:p>
                <a:endParaRPr lang="en-GB" dirty="0"/>
              </a:p>
              <a:p>
                <a14:m>
                  <m:oMath xmlns:m="http://schemas.openxmlformats.org/officeDocument/2006/math">
                    <m:r>
                      <a:rPr lang="en-GB" b="0" i="1" smtClean="0">
                        <a:latin typeface="Cambria Math"/>
                      </a:rPr>
                      <m:t>100+98+96+…</m:t>
                    </m:r>
                  </m:oMath>
                </a14:m>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𝑆</m:t>
                        </m:r>
                      </m:e>
                      <m:sub>
                        <m:r>
                          <a:rPr lang="en-GB" b="0" i="1" smtClean="0">
                            <a:latin typeface="Cambria Math"/>
                          </a:rPr>
                          <m:t>30</m:t>
                        </m:r>
                      </m:sub>
                    </m:sSub>
                    <m:r>
                      <a:rPr lang="en-GB" b="0" i="1" smtClean="0">
                        <a:latin typeface="Cambria Math"/>
                      </a:rPr>
                      <m:t>=2130</m:t>
                    </m:r>
                  </m:oMath>
                </a14:m>
                <a:endParaRPr lang="en-GB" dirty="0"/>
              </a:p>
              <a:p>
                <a:endParaRPr lang="en-GB" dirty="0"/>
              </a:p>
              <a:p>
                <a14:m>
                  <m:oMath xmlns:m="http://schemas.openxmlformats.org/officeDocument/2006/math">
                    <m:r>
                      <a:rPr lang="en-GB" b="0" i="1" smtClean="0">
                        <a:latin typeface="Cambria Math"/>
                      </a:rPr>
                      <m:t>𝑝</m:t>
                    </m:r>
                    <m:r>
                      <a:rPr lang="en-GB" b="0" i="1" smtClean="0">
                        <a:latin typeface="Cambria Math"/>
                      </a:rPr>
                      <m:t>+2</m:t>
                    </m:r>
                    <m:r>
                      <a:rPr lang="en-GB" b="0" i="1" smtClean="0">
                        <a:latin typeface="Cambria Math"/>
                      </a:rPr>
                      <m:t>𝑝</m:t>
                    </m:r>
                    <m:r>
                      <a:rPr lang="en-GB" b="0" i="1" smtClean="0">
                        <a:latin typeface="Cambria Math"/>
                      </a:rPr>
                      <m:t>+3</m:t>
                    </m:r>
                    <m:r>
                      <a:rPr lang="en-GB" b="0" i="1" smtClean="0">
                        <a:latin typeface="Cambria Math"/>
                      </a:rPr>
                      <m:t>𝑝</m:t>
                    </m:r>
                    <m:r>
                      <a:rPr lang="en-GB" b="0" i="1" smtClean="0">
                        <a:latin typeface="Cambria Math"/>
                      </a:rPr>
                      <m:t>+…</m:t>
                    </m:r>
                  </m:oMath>
                </a14:m>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𝑆</m:t>
                        </m:r>
                      </m:e>
                      <m:sub>
                        <m:r>
                          <a:rPr lang="en-GB" b="0" i="1" smtClean="0">
                            <a:latin typeface="Cambria Math"/>
                          </a:rPr>
                          <m:t>30</m:t>
                        </m:r>
                      </m:sub>
                    </m:sSub>
                    <m:r>
                      <a:rPr lang="en-GB" b="0" i="1" smtClean="0">
                        <a:latin typeface="Cambria Math"/>
                      </a:rPr>
                      <m:t>=465</m:t>
                    </m:r>
                    <m:r>
                      <a:rPr lang="en-GB" b="0" i="1" smtClean="0">
                        <a:latin typeface="Cambria Math"/>
                      </a:rPr>
                      <m:t>𝑝</m:t>
                    </m:r>
                  </m:oMath>
                </a14:m>
                <a:r>
                  <a:rPr lang="en-GB" dirty="0"/>
                  <a:t>	</a:t>
                </a:r>
              </a:p>
            </p:txBody>
          </p:sp>
        </mc:Choice>
        <mc:Fallback xmlns="">
          <p:sp>
            <p:nvSpPr>
              <p:cNvPr id="7" name="TextBox 6">
                <a:extLst>
                  <a:ext uri="{FF2B5EF4-FFF2-40B4-BE49-F238E27FC236}">
                    <a16:creationId xmlns:a16="http://schemas.microsoft.com/office/drawing/2014/main" id="{8F011212-6B7C-43E3-B2F1-3521582AEF5B}"/>
                  </a:ext>
                </a:extLst>
              </p:cNvPr>
              <p:cNvSpPr txBox="1">
                <a:spLocks noRot="1" noChangeAspect="1" noMove="1" noResize="1" noEditPoints="1" noAdjustHandles="1" noChangeArrowheads="1" noChangeShapeType="1" noTextEdit="1"/>
              </p:cNvSpPr>
              <p:nvPr/>
            </p:nvSpPr>
            <p:spPr>
              <a:xfrm>
                <a:off x="870564" y="1277505"/>
                <a:ext cx="7704856" cy="1477328"/>
              </a:xfrm>
              <a:prstGeom prst="rect">
                <a:avLst/>
              </a:prstGeom>
              <a:blipFill>
                <a:blip r:embed="rId2"/>
                <a:stretch>
                  <a:fillRect b="-2479"/>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CEE4FF8C-CA79-41C9-ABC4-394EDB4850D8}"/>
              </a:ext>
            </a:extLst>
          </p:cNvPr>
          <p:cNvSpPr txBox="1"/>
          <p:nvPr/>
        </p:nvSpPr>
        <p:spPr>
          <a:xfrm>
            <a:off x="359070" y="1831503"/>
            <a:ext cx="3600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2</a:t>
            </a:r>
          </a:p>
        </p:txBody>
      </p:sp>
      <p:sp>
        <p:nvSpPr>
          <p:cNvPr id="9" name="TextBox 8">
            <a:extLst>
              <a:ext uri="{FF2B5EF4-FFF2-40B4-BE49-F238E27FC236}">
                <a16:creationId xmlns:a16="http://schemas.microsoft.com/office/drawing/2014/main" id="{1C56161F-6754-40CB-B919-07A6B2A3E814}"/>
              </a:ext>
            </a:extLst>
          </p:cNvPr>
          <p:cNvSpPr txBox="1"/>
          <p:nvPr/>
        </p:nvSpPr>
        <p:spPr>
          <a:xfrm>
            <a:off x="359070" y="2380556"/>
            <a:ext cx="36004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3</a:t>
            </a:r>
          </a:p>
        </p:txBody>
      </p:sp>
      <p:sp>
        <p:nvSpPr>
          <p:cNvPr id="10" name="Rectangle 9">
            <a:extLst>
              <a:ext uri="{FF2B5EF4-FFF2-40B4-BE49-F238E27FC236}">
                <a16:creationId xmlns:a16="http://schemas.microsoft.com/office/drawing/2014/main" id="{9EC360A1-B222-42D8-892A-364E42AA0BBD}"/>
              </a:ext>
            </a:extLst>
          </p:cNvPr>
          <p:cNvSpPr/>
          <p:nvPr/>
        </p:nvSpPr>
        <p:spPr>
          <a:xfrm>
            <a:off x="4326948" y="1209383"/>
            <a:ext cx="1080120" cy="437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7E09900F-48D7-4214-81EB-D4AA747925B8}"/>
              </a:ext>
            </a:extLst>
          </p:cNvPr>
          <p:cNvSpPr/>
          <p:nvPr/>
        </p:nvSpPr>
        <p:spPr>
          <a:xfrm>
            <a:off x="4326948" y="1759609"/>
            <a:ext cx="1080120" cy="437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7DBA419F-D74D-489A-BC59-16A9DBDE8014}"/>
              </a:ext>
            </a:extLst>
          </p:cNvPr>
          <p:cNvSpPr/>
          <p:nvPr/>
        </p:nvSpPr>
        <p:spPr>
          <a:xfrm>
            <a:off x="4326904" y="2312434"/>
            <a:ext cx="1080120" cy="437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61356B6-06D8-4F01-ADF8-26580F865680}"/>
                  </a:ext>
                </a:extLst>
              </p:cNvPr>
              <p:cNvSpPr txBox="1"/>
              <p:nvPr/>
            </p:nvSpPr>
            <p:spPr>
              <a:xfrm>
                <a:off x="5646057" y="1224910"/>
                <a:ext cx="3338286"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Tips: </a:t>
                </a:r>
                <a:r>
                  <a:rPr lang="en-GB" sz="1600" dirty="0"/>
                  <a:t>Again, explicitly write out </a:t>
                </a:r>
                <a14:m>
                  <m:oMath xmlns:m="http://schemas.openxmlformats.org/officeDocument/2006/math">
                    <m:r>
                      <a:rPr lang="en-GB" sz="1600" b="0" i="1" smtClean="0">
                        <a:latin typeface="Cambria Math"/>
                      </a:rPr>
                      <m:t>"</m:t>
                    </m:r>
                    <m:r>
                      <a:rPr lang="en-GB" sz="1600" b="0" i="1" smtClean="0">
                        <a:latin typeface="Cambria Math"/>
                      </a:rPr>
                      <m:t>𝑎</m:t>
                    </m:r>
                    <m:r>
                      <a:rPr lang="en-GB" sz="1600" b="0" i="1" smtClean="0">
                        <a:latin typeface="Cambria Math"/>
                      </a:rPr>
                      <m:t>=…, </m:t>
                    </m:r>
                    <m:r>
                      <a:rPr lang="en-GB" sz="1600" b="0" i="1" smtClean="0">
                        <a:latin typeface="Cambria Math"/>
                      </a:rPr>
                      <m:t>𝑑</m:t>
                    </m:r>
                    <m:r>
                      <a:rPr lang="en-GB" sz="1600" b="0" i="1" smtClean="0">
                        <a:latin typeface="Cambria Math"/>
                      </a:rPr>
                      <m:t>=…, </m:t>
                    </m:r>
                    <m:r>
                      <a:rPr lang="en-GB" sz="1600" b="0" i="1" smtClean="0">
                        <a:latin typeface="Cambria Math"/>
                      </a:rPr>
                      <m:t>𝑛</m:t>
                    </m:r>
                    <m:r>
                      <a:rPr lang="en-GB" sz="1600" b="0" i="1" smtClean="0">
                        <a:latin typeface="Cambria Math"/>
                      </a:rPr>
                      <m:t>=…</m:t>
                    </m:r>
                  </m:oMath>
                </a14:m>
                <a:r>
                  <a:rPr lang="en-GB" sz="1600" dirty="0"/>
                  <a:t>”. You’re less likely to make incorrect substitutions into the formula.</a:t>
                </a:r>
              </a:p>
              <a:p>
                <a:endParaRPr lang="en-GB" sz="1600" dirty="0"/>
              </a:p>
              <a:p>
                <a:r>
                  <a:rPr lang="en-GB" sz="1600" dirty="0"/>
                  <a:t>Make sure you write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𝑆</m:t>
                        </m:r>
                      </m:e>
                      <m:sub>
                        <m:r>
                          <a:rPr lang="en-GB" sz="1600" b="0" i="1" smtClean="0">
                            <a:latin typeface="Cambria Math"/>
                          </a:rPr>
                          <m:t>𝑛</m:t>
                        </m:r>
                      </m:sub>
                    </m:sSub>
                    <m:r>
                      <a:rPr lang="en-GB" sz="1600" b="0" i="1" smtClean="0">
                        <a:latin typeface="Cambria Math"/>
                      </a:rPr>
                      <m:t>=…</m:t>
                    </m:r>
                  </m:oMath>
                </a14:m>
                <a:r>
                  <a:rPr lang="en-GB" sz="1600" dirty="0"/>
                  <a:t> so you make clear to yourself (and the examiner) that you’re finding the sum of the first </a:t>
                </a:r>
                <a14:m>
                  <m:oMath xmlns:m="http://schemas.openxmlformats.org/officeDocument/2006/math">
                    <m:r>
                      <a:rPr lang="en-GB" sz="1600" b="0" i="1" smtClean="0">
                        <a:latin typeface="Cambria Math"/>
                      </a:rPr>
                      <m:t>𝑛</m:t>
                    </m:r>
                  </m:oMath>
                </a14:m>
                <a:r>
                  <a:rPr lang="en-GB" sz="1600" dirty="0"/>
                  <a:t> terms, not the </a:t>
                </a:r>
                <a14:m>
                  <m:oMath xmlns:m="http://schemas.openxmlformats.org/officeDocument/2006/math">
                    <m:r>
                      <a:rPr lang="en-GB" sz="1600" b="0" i="1" smtClean="0">
                        <a:latin typeface="Cambria Math"/>
                      </a:rPr>
                      <m:t>𝑛</m:t>
                    </m:r>
                  </m:oMath>
                </a14:m>
                <a:r>
                  <a:rPr lang="en-GB" sz="1600" dirty="0"/>
                  <a:t>th term.</a:t>
                </a:r>
              </a:p>
            </p:txBody>
          </p:sp>
        </mc:Choice>
        <mc:Fallback xmlns="">
          <p:sp>
            <p:nvSpPr>
              <p:cNvPr id="13" name="TextBox 12">
                <a:extLst>
                  <a:ext uri="{FF2B5EF4-FFF2-40B4-BE49-F238E27FC236}">
                    <a16:creationId xmlns:a16="http://schemas.microsoft.com/office/drawing/2014/main" id="{961356B6-06D8-4F01-ADF8-26580F865680}"/>
                  </a:ext>
                </a:extLst>
              </p:cNvPr>
              <p:cNvSpPr txBox="1">
                <a:spLocks noRot="1" noChangeAspect="1" noMove="1" noResize="1" noEditPoints="1" noAdjustHandles="1" noChangeArrowheads="1" noChangeShapeType="1" noTextEdit="1"/>
              </p:cNvSpPr>
              <p:nvPr/>
            </p:nvSpPr>
            <p:spPr>
              <a:xfrm>
                <a:off x="5646057" y="1224910"/>
                <a:ext cx="3338286" cy="2308324"/>
              </a:xfrm>
              <a:prstGeom prst="rect">
                <a:avLst/>
              </a:prstGeom>
              <a:blipFill>
                <a:blip r:embed="rId3"/>
                <a:stretch>
                  <a:fillRect l="-543" t="-261" r="-725" b="-18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012E3D1-C0AE-4C3F-9579-184A96AA323D}"/>
                  </a:ext>
                </a:extLst>
              </p:cNvPr>
              <p:cNvSpPr txBox="1"/>
              <p:nvPr/>
            </p:nvSpPr>
            <p:spPr>
              <a:xfrm>
                <a:off x="395493" y="4431621"/>
                <a:ext cx="8280920" cy="24366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a:rPr>
                            <m:t>𝑺</m:t>
                          </m:r>
                        </m:e>
                        <m:sub>
                          <m:r>
                            <a:rPr lang="en-GB" b="1" i="1" smtClean="0">
                              <a:latin typeface="Cambria Math"/>
                            </a:rPr>
                            <m:t>𝒏</m:t>
                          </m:r>
                        </m:sub>
                      </m:sSub>
                      <m:r>
                        <a:rPr lang="en-GB" b="1" i="1" smtClean="0">
                          <a:latin typeface="Cambria Math"/>
                        </a:rPr>
                        <m:t>&gt;</m:t>
                      </m:r>
                      <m:r>
                        <a:rPr lang="en-GB" b="1" i="1" smtClean="0">
                          <a:latin typeface="Cambria Math"/>
                        </a:rPr>
                        <m:t>𝟐𝟎𝟎𝟎</m:t>
                      </m:r>
                      <m:r>
                        <a:rPr lang="en-GB" b="1" i="1" smtClean="0">
                          <a:latin typeface="Cambria Math"/>
                        </a:rPr>
                        <m:t>,   </m:t>
                      </m:r>
                      <m:r>
                        <a:rPr lang="en-GB" b="1" i="1" smtClean="0">
                          <a:latin typeface="Cambria Math"/>
                        </a:rPr>
                        <m:t>𝒂</m:t>
                      </m:r>
                      <m:r>
                        <a:rPr lang="en-GB" b="1" i="1" smtClean="0">
                          <a:latin typeface="Cambria Math"/>
                        </a:rPr>
                        <m:t>=</m:t>
                      </m:r>
                      <m:r>
                        <a:rPr lang="en-GB" b="1" i="1" smtClean="0">
                          <a:latin typeface="Cambria Math"/>
                        </a:rPr>
                        <m:t>𝟒</m:t>
                      </m:r>
                      <m:r>
                        <a:rPr lang="en-GB" b="1" i="1" smtClean="0">
                          <a:latin typeface="Cambria Math"/>
                        </a:rPr>
                        <m:t>,    </m:t>
                      </m:r>
                      <m:r>
                        <a:rPr lang="en-GB" b="1" i="1" smtClean="0">
                          <a:latin typeface="Cambria Math"/>
                        </a:rPr>
                        <m:t>𝒅</m:t>
                      </m:r>
                      <m:r>
                        <a:rPr lang="en-GB" b="1" i="1" smtClean="0">
                          <a:latin typeface="Cambria Math"/>
                        </a:rPr>
                        <m:t>=</m:t>
                      </m:r>
                      <m:r>
                        <a:rPr lang="en-GB" b="1" i="1" smtClean="0">
                          <a:latin typeface="Cambria Math"/>
                        </a:rPr>
                        <m:t>𝟓</m:t>
                      </m:r>
                    </m:oMath>
                    <m:oMath xmlns:m="http://schemas.openxmlformats.org/officeDocument/2006/math">
                      <m:f>
                        <m:fPr>
                          <m:ctrlPr>
                            <a:rPr lang="en-GB" b="1" i="1" smtClean="0">
                              <a:latin typeface="Cambria Math" panose="02040503050406030204" pitchFamily="18" charset="0"/>
                            </a:rPr>
                          </m:ctrlPr>
                        </m:fPr>
                        <m:num>
                          <m:r>
                            <a:rPr lang="en-GB" b="1" i="1" smtClean="0">
                              <a:latin typeface="Cambria Math"/>
                            </a:rPr>
                            <m:t>𝒏</m:t>
                          </m:r>
                        </m:num>
                        <m:den>
                          <m:r>
                            <a:rPr lang="en-GB" b="1" i="1" smtClean="0">
                              <a:latin typeface="Cambria Math"/>
                            </a:rPr>
                            <m:t>𝟐</m:t>
                          </m:r>
                        </m:den>
                      </m:f>
                      <m:d>
                        <m:dPr>
                          <m:begChr m:val="["/>
                          <m:endChr m:val="]"/>
                          <m:ctrlPr>
                            <a:rPr lang="en-GB" b="1" i="1" smtClean="0">
                              <a:latin typeface="Cambria Math" panose="02040503050406030204" pitchFamily="18" charset="0"/>
                            </a:rPr>
                          </m:ctrlPr>
                        </m:dPr>
                        <m:e>
                          <m:r>
                            <a:rPr lang="en-GB" b="1" i="1" smtClean="0">
                              <a:latin typeface="Cambria Math"/>
                            </a:rPr>
                            <m:t>𝟐</m:t>
                          </m:r>
                          <m:r>
                            <a:rPr lang="en-GB" b="1" i="1" smtClean="0">
                              <a:latin typeface="Cambria Math"/>
                            </a:rPr>
                            <m:t>𝒂</m:t>
                          </m:r>
                          <m:r>
                            <a:rPr lang="en-GB" b="1" i="1" smtClean="0">
                              <a:latin typeface="Cambria Math"/>
                            </a:rPr>
                            <m:t>+</m:t>
                          </m:r>
                          <m:d>
                            <m:dPr>
                              <m:ctrlPr>
                                <a:rPr lang="en-GB" b="1" i="1" smtClean="0">
                                  <a:latin typeface="Cambria Math" panose="02040503050406030204" pitchFamily="18" charset="0"/>
                                </a:rPr>
                              </m:ctrlPr>
                            </m:dPr>
                            <m:e>
                              <m:r>
                                <a:rPr lang="en-GB" b="1" i="1" smtClean="0">
                                  <a:latin typeface="Cambria Math"/>
                                </a:rPr>
                                <m:t>𝒏</m:t>
                              </m:r>
                              <m:r>
                                <a:rPr lang="en-GB" b="1" i="1" smtClean="0">
                                  <a:latin typeface="Cambria Math"/>
                                </a:rPr>
                                <m:t>−</m:t>
                              </m:r>
                              <m:r>
                                <a:rPr lang="en-GB" b="1" i="1" smtClean="0">
                                  <a:latin typeface="Cambria Math"/>
                                </a:rPr>
                                <m:t>𝟏</m:t>
                              </m:r>
                            </m:e>
                          </m:d>
                          <m:r>
                            <a:rPr lang="en-GB" b="1" i="1" smtClean="0">
                              <a:latin typeface="Cambria Math"/>
                            </a:rPr>
                            <m:t>𝒅</m:t>
                          </m:r>
                        </m:e>
                      </m:d>
                      <m:r>
                        <a:rPr lang="en-GB" b="1" i="1" smtClean="0">
                          <a:latin typeface="Cambria Math"/>
                        </a:rPr>
                        <m:t>&gt;</m:t>
                      </m:r>
                      <m:r>
                        <a:rPr lang="en-GB" b="1" i="1" smtClean="0">
                          <a:latin typeface="Cambria Math"/>
                        </a:rPr>
                        <m:t>𝟐𝟎𝟎𝟎</m:t>
                      </m:r>
                    </m:oMath>
                    <m:oMath xmlns:m="http://schemas.openxmlformats.org/officeDocument/2006/math">
                      <m:f>
                        <m:fPr>
                          <m:ctrlPr>
                            <a:rPr lang="en-GB" b="1" i="1" smtClean="0">
                              <a:latin typeface="Cambria Math" panose="02040503050406030204" pitchFamily="18" charset="0"/>
                            </a:rPr>
                          </m:ctrlPr>
                        </m:fPr>
                        <m:num>
                          <m:r>
                            <a:rPr lang="en-GB" b="1" i="1" smtClean="0">
                              <a:latin typeface="Cambria Math"/>
                            </a:rPr>
                            <m:t>𝒏</m:t>
                          </m:r>
                        </m:num>
                        <m:den>
                          <m:r>
                            <a:rPr lang="en-GB" b="1" i="1" smtClean="0">
                              <a:latin typeface="Cambria Math"/>
                            </a:rPr>
                            <m:t>𝟐</m:t>
                          </m:r>
                        </m:den>
                      </m:f>
                      <m:d>
                        <m:dPr>
                          <m:begChr m:val="["/>
                          <m:endChr m:val="]"/>
                          <m:ctrlPr>
                            <a:rPr lang="en-GB" b="1" i="1" smtClean="0">
                              <a:latin typeface="Cambria Math" panose="02040503050406030204" pitchFamily="18" charset="0"/>
                            </a:rPr>
                          </m:ctrlPr>
                        </m:dPr>
                        <m:e>
                          <m:r>
                            <a:rPr lang="en-GB" b="1" i="1" smtClean="0">
                              <a:latin typeface="Cambria Math"/>
                            </a:rPr>
                            <m:t>𝟖</m:t>
                          </m:r>
                          <m:r>
                            <a:rPr lang="en-GB" b="1" i="1" smtClean="0">
                              <a:latin typeface="Cambria Math"/>
                            </a:rPr>
                            <m:t>+</m:t>
                          </m:r>
                          <m:d>
                            <m:dPr>
                              <m:ctrlPr>
                                <a:rPr lang="en-GB" b="1" i="1" smtClean="0">
                                  <a:latin typeface="Cambria Math" panose="02040503050406030204" pitchFamily="18" charset="0"/>
                                </a:rPr>
                              </m:ctrlPr>
                            </m:dPr>
                            <m:e>
                              <m:r>
                                <a:rPr lang="en-GB" b="1" i="1" smtClean="0">
                                  <a:latin typeface="Cambria Math"/>
                                </a:rPr>
                                <m:t>𝒏</m:t>
                              </m:r>
                              <m:r>
                                <a:rPr lang="en-GB" b="1" i="1" smtClean="0">
                                  <a:latin typeface="Cambria Math"/>
                                </a:rPr>
                                <m:t>−</m:t>
                              </m:r>
                              <m:r>
                                <a:rPr lang="en-GB" b="1" i="1" smtClean="0">
                                  <a:latin typeface="Cambria Math"/>
                                </a:rPr>
                                <m:t>𝟏</m:t>
                              </m:r>
                            </m:e>
                          </m:d>
                          <m:r>
                            <a:rPr lang="en-GB" b="1" i="1" smtClean="0">
                              <a:latin typeface="Cambria Math"/>
                            </a:rPr>
                            <m:t>𝟓</m:t>
                          </m:r>
                        </m:e>
                      </m:d>
                      <m:r>
                        <a:rPr lang="en-GB" b="1" i="1" smtClean="0">
                          <a:latin typeface="Cambria Math"/>
                        </a:rPr>
                        <m:t>&gt;</m:t>
                      </m:r>
                      <m:r>
                        <a:rPr lang="en-GB" b="1" i="1" smtClean="0">
                          <a:latin typeface="Cambria Math"/>
                        </a:rPr>
                        <m:t>𝟐𝟎𝟎𝟎</m:t>
                      </m:r>
                    </m:oMath>
                    <m:oMath xmlns:m="http://schemas.openxmlformats.org/officeDocument/2006/math">
                      <m:r>
                        <a:rPr lang="en-GB" b="1" i="1" smtClean="0">
                          <a:latin typeface="Cambria Math"/>
                        </a:rPr>
                        <m:t>𝟓</m:t>
                      </m:r>
                      <m:sSup>
                        <m:sSupPr>
                          <m:ctrlPr>
                            <a:rPr lang="en-GB" b="1" i="1" smtClean="0">
                              <a:latin typeface="Cambria Math" panose="02040503050406030204" pitchFamily="18" charset="0"/>
                            </a:rPr>
                          </m:ctrlPr>
                        </m:sSupPr>
                        <m:e>
                          <m:r>
                            <a:rPr lang="en-GB" b="1" i="1" smtClean="0">
                              <a:latin typeface="Cambria Math"/>
                            </a:rPr>
                            <m:t>𝒏</m:t>
                          </m:r>
                        </m:e>
                        <m:sup>
                          <m:r>
                            <a:rPr lang="en-GB" b="1" i="1" smtClean="0">
                              <a:latin typeface="Cambria Math"/>
                            </a:rPr>
                            <m:t>𝟐</m:t>
                          </m:r>
                        </m:sup>
                      </m:sSup>
                      <m:r>
                        <a:rPr lang="en-GB" b="1" i="1" smtClean="0">
                          <a:latin typeface="Cambria Math"/>
                        </a:rPr>
                        <m:t>+</m:t>
                      </m:r>
                      <m:r>
                        <a:rPr lang="en-GB" b="1" i="1" smtClean="0">
                          <a:latin typeface="Cambria Math"/>
                        </a:rPr>
                        <m:t>𝟑</m:t>
                      </m:r>
                      <m:r>
                        <a:rPr lang="en-GB" b="1" i="1" smtClean="0">
                          <a:latin typeface="Cambria Math"/>
                        </a:rPr>
                        <m:t>𝒏</m:t>
                      </m:r>
                      <m:r>
                        <a:rPr lang="en-GB" b="1" i="1" smtClean="0">
                          <a:latin typeface="Cambria Math"/>
                        </a:rPr>
                        <m:t>−</m:t>
                      </m:r>
                      <m:r>
                        <a:rPr lang="en-GB" b="1" i="1" smtClean="0">
                          <a:latin typeface="Cambria Math"/>
                        </a:rPr>
                        <m:t>𝟒𝟎𝟎𝟎</m:t>
                      </m:r>
                      <m:r>
                        <a:rPr lang="en-GB" b="1" i="1" smtClean="0">
                          <a:latin typeface="Cambria Math"/>
                        </a:rPr>
                        <m:t>&gt;</m:t>
                      </m:r>
                      <m:r>
                        <a:rPr lang="en-GB" b="1" i="1" smtClean="0">
                          <a:latin typeface="Cambria Math"/>
                        </a:rPr>
                        <m:t>𝟎</m:t>
                      </m:r>
                    </m:oMath>
                    <m:oMath xmlns:m="http://schemas.openxmlformats.org/officeDocument/2006/math">
                      <m:r>
                        <a:rPr lang="en-GB" b="1" i="1" smtClean="0">
                          <a:latin typeface="Cambria Math"/>
                        </a:rPr>
                        <m:t>𝒏</m:t>
                      </m:r>
                      <m:r>
                        <a:rPr lang="en-GB" b="1" i="1" smtClean="0">
                          <a:latin typeface="Cambria Math"/>
                        </a:rPr>
                        <m:t>&lt;−</m:t>
                      </m:r>
                      <m:r>
                        <a:rPr lang="en-GB" b="1" i="1" smtClean="0">
                          <a:latin typeface="Cambria Math"/>
                        </a:rPr>
                        <m:t>𝟐𝟖</m:t>
                      </m:r>
                      <m:r>
                        <a:rPr lang="en-GB" b="1" i="1" smtClean="0">
                          <a:latin typeface="Cambria Math"/>
                        </a:rPr>
                        <m:t>.</m:t>
                      </m:r>
                      <m:r>
                        <a:rPr lang="en-GB" b="1" i="1" smtClean="0">
                          <a:latin typeface="Cambria Math"/>
                        </a:rPr>
                        <m:t>𝟓</m:t>
                      </m:r>
                      <m:r>
                        <a:rPr lang="en-GB" b="1" i="1" smtClean="0">
                          <a:latin typeface="Cambria Math"/>
                        </a:rPr>
                        <m:t> </m:t>
                      </m:r>
                      <m:r>
                        <a:rPr lang="en-GB" b="1" i="1" smtClean="0">
                          <a:latin typeface="Cambria Math"/>
                        </a:rPr>
                        <m:t>𝒐𝒓</m:t>
                      </m:r>
                      <m:r>
                        <a:rPr lang="en-GB" b="1" i="1" smtClean="0">
                          <a:latin typeface="Cambria Math"/>
                        </a:rPr>
                        <m:t> </m:t>
                      </m:r>
                      <m:r>
                        <a:rPr lang="en-GB" b="1" i="1" smtClean="0">
                          <a:latin typeface="Cambria Math"/>
                        </a:rPr>
                        <m:t>𝒏</m:t>
                      </m:r>
                      <m:r>
                        <a:rPr lang="en-GB" b="1" i="1" smtClean="0">
                          <a:latin typeface="Cambria Math"/>
                        </a:rPr>
                        <m:t>&gt;</m:t>
                      </m:r>
                      <m:r>
                        <a:rPr lang="en-GB" b="1" i="1" smtClean="0">
                          <a:latin typeface="Cambria Math"/>
                        </a:rPr>
                        <m:t>𝟐𝟕</m:t>
                      </m:r>
                      <m:r>
                        <a:rPr lang="en-GB" b="1" i="1" smtClean="0">
                          <a:latin typeface="Cambria Math"/>
                        </a:rPr>
                        <m:t>.</m:t>
                      </m:r>
                      <m:r>
                        <a:rPr lang="en-GB" b="1" i="1" smtClean="0">
                          <a:latin typeface="Cambria Math"/>
                        </a:rPr>
                        <m:t>𝟗</m:t>
                      </m:r>
                    </m:oMath>
                  </m:oMathPara>
                </a14:m>
                <a:r>
                  <a:rPr lang="en-GB" b="1" dirty="0"/>
                  <a:t/>
                </a:r>
                <a:br>
                  <a:rPr lang="en-GB" b="1" dirty="0"/>
                </a:br>
                <a:r>
                  <a:rPr lang="en-GB" b="1" dirty="0"/>
                  <a:t>		So 28 terms needed.</a:t>
                </a:r>
              </a:p>
              <a:p>
                <a:endParaRPr lang="en-GB" dirty="0"/>
              </a:p>
            </p:txBody>
          </p:sp>
        </mc:Choice>
        <mc:Fallback xmlns="">
          <p:sp>
            <p:nvSpPr>
              <p:cNvPr id="14" name="TextBox 13">
                <a:extLst>
                  <a:ext uri="{FF2B5EF4-FFF2-40B4-BE49-F238E27FC236}">
                    <a16:creationId xmlns:a16="http://schemas.microsoft.com/office/drawing/2014/main" id="{C012E3D1-C0AE-4C3F-9579-184A96AA323D}"/>
                  </a:ext>
                </a:extLst>
              </p:cNvPr>
              <p:cNvSpPr txBox="1">
                <a:spLocks noRot="1" noChangeAspect="1" noMove="1" noResize="1" noEditPoints="1" noAdjustHandles="1" noChangeArrowheads="1" noChangeShapeType="1" noTextEdit="1"/>
              </p:cNvSpPr>
              <p:nvPr/>
            </p:nvSpPr>
            <p:spPr>
              <a:xfrm>
                <a:off x="395493" y="4431621"/>
                <a:ext cx="8280920" cy="2436629"/>
              </a:xfrm>
              <a:prstGeom prst="rect">
                <a:avLst/>
              </a:prstGeom>
              <a:blipFill>
                <a:blip r:embed="rId4"/>
                <a:stretch>
                  <a:fillRect/>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1D58D49C-7DF8-4BE2-A6FE-AA35EF9E2BF8}"/>
              </a:ext>
            </a:extLst>
          </p:cNvPr>
          <p:cNvSpPr/>
          <p:nvPr/>
        </p:nvSpPr>
        <p:spPr>
          <a:xfrm>
            <a:off x="438472" y="4414290"/>
            <a:ext cx="7776864" cy="22322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729C5BD1-B405-4119-9E37-E0CB0654E31A}"/>
                  </a:ext>
                </a:extLst>
              </p:cNvPr>
              <p:cNvSpPr/>
              <p:nvPr/>
            </p:nvSpPr>
            <p:spPr>
              <a:xfrm>
                <a:off x="326571" y="3889607"/>
                <a:ext cx="8003796" cy="369332"/>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dirty="0"/>
                  <a:t>Find the minimum number of terms for the sum of </a:t>
                </a:r>
                <a14:m>
                  <m:oMath xmlns:m="http://schemas.openxmlformats.org/officeDocument/2006/math">
                    <m:r>
                      <a:rPr lang="en-GB" i="1">
                        <a:latin typeface="Cambria Math"/>
                      </a:rPr>
                      <m:t>4+9+14+…</m:t>
                    </m:r>
                  </m:oMath>
                </a14:m>
                <a:r>
                  <a:rPr lang="en-GB" dirty="0"/>
                  <a:t> to exceed 2000.</a:t>
                </a:r>
              </a:p>
            </p:txBody>
          </p:sp>
        </mc:Choice>
        <mc:Fallback xmlns="">
          <p:sp>
            <p:nvSpPr>
              <p:cNvPr id="16" name="Rectangle 15">
                <a:extLst>
                  <a:ext uri="{FF2B5EF4-FFF2-40B4-BE49-F238E27FC236}">
                    <a16:creationId xmlns:a16="http://schemas.microsoft.com/office/drawing/2014/main" id="{729C5BD1-B405-4119-9E37-E0CB0654E31A}"/>
                  </a:ext>
                </a:extLst>
              </p:cNvPr>
              <p:cNvSpPr>
                <a:spLocks noRot="1" noChangeAspect="1" noMove="1" noResize="1" noEditPoints="1" noAdjustHandles="1" noChangeArrowheads="1" noChangeShapeType="1" noTextEdit="1"/>
              </p:cNvSpPr>
              <p:nvPr/>
            </p:nvSpPr>
            <p:spPr>
              <a:xfrm>
                <a:off x="326571" y="3889607"/>
                <a:ext cx="8003796" cy="369332"/>
              </a:xfrm>
              <a:prstGeom prst="rect">
                <a:avLst/>
              </a:prstGeom>
              <a:blipFill>
                <a:blip r:embed="rId5"/>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39595582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0" grpId="0" animBg="1"/>
      <p:bldP spid="11" grpId="0" animBg="1"/>
      <p:bldP spid="12"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99718"/>
            <a:ext cx="8280920" cy="5099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3528" y="912197"/>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C1 Jan 2012 Q9</a:t>
            </a:r>
          </a:p>
        </p:txBody>
      </p:sp>
      <mc:AlternateContent xmlns:mc="http://schemas.openxmlformats.org/markup-compatibility/2006" xmlns:a14="http://schemas.microsoft.com/office/drawing/2010/main">
        <mc:Choice Requires="a14">
          <p:sp>
            <p:nvSpPr>
              <p:cNvPr id="2" name="TextBox 1"/>
              <p:cNvSpPr txBox="1"/>
              <p:nvPr/>
            </p:nvSpPr>
            <p:spPr>
              <a:xfrm>
                <a:off x="5364088" y="4797152"/>
                <a:ext cx="14401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𝑇</m:t>
                      </m:r>
                      <m:r>
                        <a:rPr lang="en-GB" b="0" i="1" smtClean="0">
                          <a:latin typeface="Cambria Math"/>
                        </a:rPr>
                        <m:t>=400</m:t>
                      </m:r>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5364088" y="4797152"/>
                <a:ext cx="1440160" cy="36933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364088" y="5805264"/>
                <a:ext cx="14401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𝑃</m:t>
                      </m:r>
                      <m:r>
                        <a:rPr lang="en-GB" b="0" i="1" smtClean="0">
                          <a:latin typeface="Cambria Math"/>
                        </a:rPr>
                        <m:t>=£24450</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364088" y="5805264"/>
                <a:ext cx="1440160" cy="369332"/>
              </a:xfrm>
              <a:prstGeom prst="rect">
                <a:avLst/>
              </a:prstGeom>
              <a:blipFill rotWithShape="1">
                <a:blip r:embed="rId4"/>
                <a:stretch>
                  <a:fillRect/>
                </a:stretch>
              </a:blipFill>
            </p:spPr>
            <p:txBody>
              <a:bodyPr/>
              <a:lstStyle/>
              <a:p>
                <a:r>
                  <a:rPr lang="en-GB">
                    <a:noFill/>
                  </a:rPr>
                  <a:t> </a:t>
                </a:r>
              </a:p>
            </p:txBody>
          </p:sp>
        </mc:Fallback>
      </mc:AlternateContent>
      <p:sp>
        <p:nvSpPr>
          <p:cNvPr id="6" name="Rectangle 5"/>
          <p:cNvSpPr/>
          <p:nvPr/>
        </p:nvSpPr>
        <p:spPr>
          <a:xfrm>
            <a:off x="5364088" y="4791751"/>
            <a:ext cx="1440160" cy="3747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5364088" y="5805264"/>
            <a:ext cx="1440160" cy="3747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8" name="Group 17"/>
          <p:cNvGrpSpPr/>
          <p:nvPr/>
        </p:nvGrpSpPr>
        <p:grpSpPr>
          <a:xfrm>
            <a:off x="0" y="0"/>
            <a:ext cx="9143074" cy="599127"/>
            <a:chOff x="0" y="13335"/>
            <a:chExt cx="9144218" cy="599127"/>
          </a:xfrm>
        </p:grpSpPr>
        <p:sp>
          <p:nvSpPr>
            <p:cNvPr id="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10" name="Straight Connector 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5886578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0"/>
            <a:ext cx="9143074" cy="599127"/>
            <a:chOff x="0" y="13335"/>
            <a:chExt cx="9144218" cy="599127"/>
          </a:xfrm>
        </p:grpSpPr>
        <p:sp>
          <p:nvSpPr>
            <p:cNvPr id="2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3B</a:t>
              </a:r>
              <a:endParaRPr lang="en-GB" sz="3200" dirty="0"/>
            </a:p>
          </p:txBody>
        </p:sp>
        <p:cxnSp>
          <p:nvCxnSpPr>
            <p:cNvPr id="27" name="Straight Connector 2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p:cNvSpPr txBox="1"/>
          <p:nvPr/>
        </p:nvSpPr>
        <p:spPr>
          <a:xfrm>
            <a:off x="248748" y="573145"/>
            <a:ext cx="7920880" cy="830997"/>
          </a:xfrm>
          <a:prstGeom prst="rect">
            <a:avLst/>
          </a:prstGeom>
          <a:noFill/>
        </p:spPr>
        <p:txBody>
          <a:bodyPr wrap="square" rtlCol="0">
            <a:spAutoFit/>
          </a:bodyPr>
          <a:lstStyle/>
          <a:p>
            <a:r>
              <a:rPr lang="en-GB" sz="2400" dirty="0"/>
              <a:t>Pearson Pure Mathematics Year 2/AS</a:t>
            </a:r>
          </a:p>
          <a:p>
            <a:r>
              <a:rPr lang="en-GB" sz="2400" dirty="0"/>
              <a:t>Pages 64-66</a:t>
            </a:r>
          </a:p>
        </p:txBody>
      </p:sp>
      <p:cxnSp>
        <p:nvCxnSpPr>
          <p:cNvPr id="29" name="Straight Connector 28"/>
          <p:cNvCxnSpPr/>
          <p:nvPr/>
        </p:nvCxnSpPr>
        <p:spPr>
          <a:xfrm>
            <a:off x="0" y="1455054"/>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EEBD61BF-3C27-4787-A692-D2D47F2BF210}"/>
                  </a:ext>
                </a:extLst>
              </p:cNvPr>
              <p:cNvSpPr txBox="1"/>
              <p:nvPr/>
            </p:nvSpPr>
            <p:spPr>
              <a:xfrm>
                <a:off x="559462" y="5240346"/>
                <a:ext cx="4165699" cy="1415772"/>
              </a:xfrm>
              <a:prstGeom prst="rect">
                <a:avLst/>
              </a:prstGeom>
              <a:noFill/>
            </p:spPr>
            <p:txBody>
              <a:bodyPr wrap="square" rtlCol="0">
                <a:spAutoFit/>
              </a:bodyPr>
              <a:lstStyle/>
              <a:p>
                <a:r>
                  <a:rPr lang="en-GB" sz="1200" dirty="0"/>
                  <a:t>[MAT 2008 1I]</a:t>
                </a:r>
              </a:p>
              <a:p>
                <a:r>
                  <a:rPr lang="en-GB" sz="1200" dirty="0"/>
                  <a:t>The function </a:t>
                </a:r>
                <a14:m>
                  <m:oMath xmlns:m="http://schemas.openxmlformats.org/officeDocument/2006/math">
                    <m:r>
                      <a:rPr lang="en-GB" sz="1200" b="0" i="1" smtClean="0">
                        <a:latin typeface="Cambria Math" panose="02040503050406030204" pitchFamily="18" charset="0"/>
                      </a:rPr>
                      <m:t>𝑆</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𝑛</m:t>
                        </m:r>
                      </m:e>
                    </m:d>
                  </m:oMath>
                </a14:m>
                <a:r>
                  <a:rPr lang="en-GB" sz="1200" dirty="0"/>
                  <a:t> is defined for positive integers </a:t>
                </a:r>
                <a14:m>
                  <m:oMath xmlns:m="http://schemas.openxmlformats.org/officeDocument/2006/math">
                    <m:r>
                      <a:rPr lang="en-GB" sz="1200" b="0" i="1" smtClean="0">
                        <a:latin typeface="Cambria Math" panose="02040503050406030204" pitchFamily="18" charset="0"/>
                      </a:rPr>
                      <m:t>𝑛</m:t>
                    </m:r>
                  </m:oMath>
                </a14:m>
                <a:r>
                  <a:rPr lang="en-GB" sz="1200" dirty="0"/>
                  <a:t> by</a:t>
                </a:r>
              </a:p>
              <a:p>
                <a:r>
                  <a:rPr lang="en-GB" sz="1200" b="0" dirty="0"/>
                  <a:t>       </a:t>
                </a:r>
                <a14:m>
                  <m:oMath xmlns:m="http://schemas.openxmlformats.org/officeDocument/2006/math">
                    <m:r>
                      <a:rPr lang="en-GB" sz="1200" b="0" i="1" smtClean="0">
                        <a:latin typeface="Cambria Math" panose="02040503050406030204" pitchFamily="18" charset="0"/>
                      </a:rPr>
                      <m:t>𝑆</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𝑛</m:t>
                        </m:r>
                      </m:e>
                    </m:d>
                    <m:r>
                      <a:rPr lang="en-GB" sz="1200" b="0" i="1" smtClean="0">
                        <a:latin typeface="Cambria Math" panose="02040503050406030204" pitchFamily="18" charset="0"/>
                      </a:rPr>
                      <m:t>= </m:t>
                    </m:r>
                  </m:oMath>
                </a14:m>
                <a:r>
                  <a:rPr lang="en-GB" sz="1200" dirty="0"/>
                  <a:t>sum of digits of </a:t>
                </a:r>
                <a14:m>
                  <m:oMath xmlns:m="http://schemas.openxmlformats.org/officeDocument/2006/math">
                    <m:r>
                      <a:rPr lang="en-GB" sz="1200" b="0" i="1" smtClean="0">
                        <a:latin typeface="Cambria Math" panose="02040503050406030204" pitchFamily="18" charset="0"/>
                      </a:rPr>
                      <m:t>𝑛</m:t>
                    </m:r>
                  </m:oMath>
                </a14:m>
                <a:endParaRPr lang="en-GB" sz="1200" dirty="0"/>
              </a:p>
              <a:p>
                <a:r>
                  <a:rPr lang="en-GB" sz="1200" dirty="0"/>
                  <a:t>For example, </a:t>
                </a:r>
                <a14:m>
                  <m:oMath xmlns:m="http://schemas.openxmlformats.org/officeDocument/2006/math">
                    <m:r>
                      <a:rPr lang="en-GB" sz="1200" b="0" i="1" smtClean="0">
                        <a:latin typeface="Cambria Math" panose="02040503050406030204" pitchFamily="18" charset="0"/>
                      </a:rPr>
                      <m:t>𝑆</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723</m:t>
                        </m:r>
                      </m:e>
                    </m:d>
                    <m:r>
                      <a:rPr lang="en-GB" sz="1200" b="0" i="1" smtClean="0">
                        <a:latin typeface="Cambria Math" panose="02040503050406030204" pitchFamily="18" charset="0"/>
                      </a:rPr>
                      <m:t>=7+2+3=12</m:t>
                    </m:r>
                  </m:oMath>
                </a14:m>
                <a:r>
                  <a:rPr lang="en-GB" sz="1200" dirty="0"/>
                  <a:t>.</a:t>
                </a:r>
              </a:p>
              <a:p>
                <a:r>
                  <a:rPr lang="en-GB" sz="1200" dirty="0"/>
                  <a:t>The sum</a:t>
                </a:r>
              </a:p>
              <a:p>
                <a:r>
                  <a:rPr lang="en-GB" sz="1200" dirty="0"/>
                  <a:t>       </a:t>
                </a:r>
                <a14:m>
                  <m:oMath xmlns:m="http://schemas.openxmlformats.org/officeDocument/2006/math">
                    <m:r>
                      <a:rPr lang="en-GB" sz="1200" b="0" i="1" smtClean="0">
                        <a:latin typeface="Cambria Math" panose="02040503050406030204" pitchFamily="18" charset="0"/>
                      </a:rPr>
                      <m:t>𝑆</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e>
                    </m:d>
                    <m:r>
                      <a:rPr lang="en-GB" sz="1200" b="0" i="1" smtClean="0">
                        <a:latin typeface="Cambria Math" panose="02040503050406030204" pitchFamily="18" charset="0"/>
                      </a:rPr>
                      <m:t>+</m:t>
                    </m:r>
                    <m:r>
                      <a:rPr lang="en-GB" sz="1200" b="0" i="1" smtClean="0">
                        <a:latin typeface="Cambria Math" panose="02040503050406030204" pitchFamily="18" charset="0"/>
                      </a:rPr>
                      <m:t>𝑆</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2</m:t>
                        </m:r>
                      </m:e>
                    </m:d>
                    <m:r>
                      <a:rPr lang="en-GB" sz="1200" b="0" i="1" smtClean="0">
                        <a:latin typeface="Cambria Math" panose="02040503050406030204" pitchFamily="18" charset="0"/>
                      </a:rPr>
                      <m:t>+</m:t>
                    </m:r>
                    <m:r>
                      <a:rPr lang="en-GB" sz="1200" b="0" i="1" smtClean="0">
                        <a:latin typeface="Cambria Math" panose="02040503050406030204" pitchFamily="18" charset="0"/>
                      </a:rPr>
                      <m:t>𝑆</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3</m:t>
                        </m:r>
                      </m:e>
                    </m:d>
                    <m:r>
                      <a:rPr lang="en-GB" sz="1200" b="0" i="1" smtClean="0">
                        <a:latin typeface="Cambria Math" panose="02040503050406030204" pitchFamily="18" charset="0"/>
                      </a:rPr>
                      <m:t>+…+</m:t>
                    </m:r>
                    <m:r>
                      <a:rPr lang="en-GB" sz="1200" b="0" i="1" smtClean="0">
                        <a:latin typeface="Cambria Math" panose="02040503050406030204" pitchFamily="18" charset="0"/>
                      </a:rPr>
                      <m:t>𝑆</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99</m:t>
                        </m:r>
                      </m:e>
                    </m:d>
                  </m:oMath>
                </a14:m>
                <a:endParaRPr lang="en-GB" sz="1200" dirty="0"/>
              </a:p>
              <a:p>
                <a:r>
                  <a:rPr lang="en-GB" sz="1200" dirty="0"/>
                  <a:t>equals what?</a:t>
                </a:r>
              </a:p>
              <a:p>
                <a:endParaRPr lang="en-GB" sz="200" dirty="0"/>
              </a:p>
            </p:txBody>
          </p:sp>
        </mc:Choice>
        <mc:Fallback>
          <p:sp>
            <p:nvSpPr>
              <p:cNvPr id="30" name="TextBox 29">
                <a:extLst>
                  <a:ext uri="{FF2B5EF4-FFF2-40B4-BE49-F238E27FC236}">
                    <a16:creationId xmlns:a16="http://schemas.microsoft.com/office/drawing/2014/main" id="{EEBD61BF-3C27-4787-A692-D2D47F2BF210}"/>
                  </a:ext>
                </a:extLst>
              </p:cNvPr>
              <p:cNvSpPr txBox="1">
                <a:spLocks noRot="1" noChangeAspect="1" noMove="1" noResize="1" noEditPoints="1" noAdjustHandles="1" noChangeArrowheads="1" noChangeShapeType="1" noTextEdit="1"/>
              </p:cNvSpPr>
              <p:nvPr/>
            </p:nvSpPr>
            <p:spPr>
              <a:xfrm>
                <a:off x="559462" y="5240346"/>
                <a:ext cx="4165699" cy="1415772"/>
              </a:xfrm>
              <a:prstGeom prst="rect">
                <a:avLst/>
              </a:prstGeom>
              <a:blipFill>
                <a:blip r:embed="rId2"/>
                <a:stretch>
                  <a:fillRect l="-146" t="-431" b="-431"/>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E44B5681-18C8-421C-B09B-167261F286B0}"/>
              </a:ext>
            </a:extLst>
          </p:cNvPr>
          <p:cNvSpPr txBox="1"/>
          <p:nvPr/>
        </p:nvSpPr>
        <p:spPr>
          <a:xfrm>
            <a:off x="4650201" y="1427172"/>
            <a:ext cx="1584176" cy="369332"/>
          </a:xfrm>
          <a:prstGeom prst="rect">
            <a:avLst/>
          </a:prstGeom>
          <a:noFill/>
        </p:spPr>
        <p:txBody>
          <a:bodyPr wrap="square" rtlCol="0">
            <a:spAutoFit/>
          </a:bodyPr>
          <a:lstStyle/>
          <a:p>
            <a:r>
              <a:rPr lang="en-GB" b="1" dirty="0"/>
              <a:t>Extension</a:t>
            </a:r>
          </a:p>
        </p:txBody>
      </p:sp>
      <p:sp>
        <p:nvSpPr>
          <p:cNvPr id="32" name="Rectangle 31">
            <a:extLst>
              <a:ext uri="{FF2B5EF4-FFF2-40B4-BE49-F238E27FC236}">
                <a16:creationId xmlns:a16="http://schemas.microsoft.com/office/drawing/2014/main" id="{B4FCA630-CDC6-4AA0-88E8-212FE06E8CA6}"/>
              </a:ext>
            </a:extLst>
          </p:cNvPr>
          <p:cNvSpPr/>
          <p:nvPr/>
        </p:nvSpPr>
        <p:spPr>
          <a:xfrm>
            <a:off x="201240" y="5286392"/>
            <a:ext cx="213604" cy="1855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8926720E-5E72-46F1-B13B-5B127CA75BCF}"/>
                  </a:ext>
                </a:extLst>
              </p:cNvPr>
              <p:cNvSpPr txBox="1"/>
              <p:nvPr/>
            </p:nvSpPr>
            <p:spPr>
              <a:xfrm>
                <a:off x="4718001" y="1669276"/>
                <a:ext cx="4165699" cy="3331105"/>
              </a:xfrm>
              <a:prstGeom prst="rect">
                <a:avLst/>
              </a:prstGeom>
              <a:noFill/>
            </p:spPr>
            <p:txBody>
              <a:bodyPr wrap="square" rtlCol="0">
                <a:spAutoFit/>
              </a:bodyPr>
              <a:lstStyle/>
              <a:p>
                <a:r>
                  <a:rPr lang="en-GB" sz="1400" dirty="0"/>
                  <a:t>[MAT 2007 1J]</a:t>
                </a:r>
              </a:p>
              <a:p>
                <a:r>
                  <a:rPr lang="en-GB" sz="1400" dirty="0"/>
                  <a:t>The inequality</a:t>
                </a:r>
              </a:p>
              <a:p>
                <a:pPr/>
                <a14:m>
                  <m:oMathPara xmlns:m="http://schemas.openxmlformats.org/officeDocument/2006/math">
                    <m:oMathParaPr>
                      <m:jc m:val="centerGroup"/>
                    </m:oMathParaPr>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r>
                            <a:rPr lang="en-GB" sz="1400" b="0" i="1" smtClean="0">
                              <a:latin typeface="Cambria Math" panose="02040503050406030204" pitchFamily="18" charset="0"/>
                            </a:rPr>
                            <m:t>+1</m:t>
                          </m:r>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𝑛</m:t>
                              </m:r>
                            </m:e>
                            <m:sup>
                              <m:r>
                                <a:rPr lang="en-GB" sz="1400" b="0" i="1" smtClean="0">
                                  <a:latin typeface="Cambria Math" panose="02040503050406030204" pitchFamily="18" charset="0"/>
                                </a:rPr>
                                <m:t>4</m:t>
                              </m:r>
                            </m:sup>
                          </m:sSup>
                          <m:r>
                            <a:rPr lang="en-GB" sz="1400" b="0" i="1" smtClean="0">
                              <a:latin typeface="Cambria Math" panose="02040503050406030204" pitchFamily="18" charset="0"/>
                            </a:rPr>
                            <m:t>+2</m:t>
                          </m:r>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𝑛</m:t>
                              </m:r>
                            </m:e>
                            <m:sup>
                              <m:r>
                                <a:rPr lang="en-GB" sz="1400" b="0" i="1" smtClean="0">
                                  <a:latin typeface="Cambria Math" panose="02040503050406030204" pitchFamily="18" charset="0"/>
                                </a:rPr>
                                <m:t>9</m:t>
                              </m:r>
                            </m:sup>
                          </m:sSup>
                          <m:r>
                            <a:rPr lang="en-GB" sz="1400" b="0" i="1" smtClean="0">
                              <a:latin typeface="Cambria Math" panose="02040503050406030204" pitchFamily="18" charset="0"/>
                            </a:rPr>
                            <m:t>+3</m:t>
                          </m:r>
                        </m:e>
                      </m:d>
                      <m:r>
                        <a:rPr lang="en-GB" sz="1400" b="0" i="1" smtClean="0">
                          <a:latin typeface="Cambria Math" panose="02040503050406030204" pitchFamily="18" charset="0"/>
                        </a:rPr>
                        <m:t>+…</m:t>
                      </m:r>
                    </m:oMath>
                    <m:oMath xmlns:m="http://schemas.openxmlformats.org/officeDocument/2006/math">
                      <m:r>
                        <a:rPr lang="en-GB" sz="1400" b="0" i="1" smtClean="0">
                          <a:latin typeface="Cambria Math" panose="02040503050406030204" pitchFamily="18" charset="0"/>
                        </a:rPr>
                        <m:t>          +</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𝑛</m:t>
                              </m:r>
                            </m:e>
                            <m:sup>
                              <m:r>
                                <a:rPr lang="en-GB" sz="1400" b="0" i="1" smtClean="0">
                                  <a:latin typeface="Cambria Math" panose="02040503050406030204" pitchFamily="18" charset="0"/>
                                </a:rPr>
                                <m:t>10000</m:t>
                              </m:r>
                            </m:sup>
                          </m:sSup>
                          <m:r>
                            <a:rPr lang="en-GB" sz="1400" b="0" i="1" smtClean="0">
                              <a:latin typeface="Cambria Math" panose="02040503050406030204" pitchFamily="18" charset="0"/>
                            </a:rPr>
                            <m:t>+100</m:t>
                          </m:r>
                        </m:e>
                      </m:d>
                      <m:r>
                        <a:rPr lang="en-GB" sz="1400" b="0" i="1" smtClean="0">
                          <a:latin typeface="Cambria Math" panose="02040503050406030204" pitchFamily="18" charset="0"/>
                        </a:rPr>
                        <m:t>&gt;</m:t>
                      </m:r>
                      <m:r>
                        <a:rPr lang="en-GB" sz="1400" b="0" i="1" smtClean="0">
                          <a:latin typeface="Cambria Math" panose="02040503050406030204" pitchFamily="18" charset="0"/>
                        </a:rPr>
                        <m:t>𝑘</m:t>
                      </m:r>
                    </m:oMath>
                  </m:oMathPara>
                </a14:m>
                <a:endParaRPr lang="en-GB" sz="1400" dirty="0"/>
              </a:p>
              <a:p>
                <a:r>
                  <a:rPr lang="en-GB" sz="1400" dirty="0"/>
                  <a:t>Is true for all </a:t>
                </a:r>
                <a14:m>
                  <m:oMath xmlns:m="http://schemas.openxmlformats.org/officeDocument/2006/math">
                    <m:r>
                      <a:rPr lang="en-GB" sz="1400" b="0" i="1" smtClean="0">
                        <a:latin typeface="Cambria Math" panose="02040503050406030204" pitchFamily="18" charset="0"/>
                      </a:rPr>
                      <m:t>𝑛</m:t>
                    </m:r>
                    <m:r>
                      <a:rPr lang="en-GB" sz="1400" b="0" i="1" smtClean="0">
                        <a:latin typeface="Cambria Math" panose="02040503050406030204" pitchFamily="18" charset="0"/>
                      </a:rPr>
                      <m:t>≥1</m:t>
                    </m:r>
                  </m:oMath>
                </a14:m>
                <a:r>
                  <a:rPr lang="en-GB" sz="1400" dirty="0"/>
                  <a:t>. It follows that</a:t>
                </a:r>
              </a:p>
              <a:p>
                <a:pPr marL="342900" indent="-342900">
                  <a:buAutoNum type="alphaUcParenR"/>
                </a:pPr>
                <a:r>
                  <a:rPr lang="en-GB" sz="1400" b="0" dirty="0"/>
                  <a:t> </a:t>
                </a:r>
                <a14:m>
                  <m:oMath xmlns:m="http://schemas.openxmlformats.org/officeDocument/2006/math">
                    <m:r>
                      <a:rPr lang="en-GB" sz="1400" b="0" i="1" smtClean="0">
                        <a:latin typeface="Cambria Math" panose="02040503050406030204" pitchFamily="18" charset="0"/>
                      </a:rPr>
                      <m:t>𝑘</m:t>
                    </m:r>
                    <m:r>
                      <a:rPr lang="en-GB" sz="1400" b="0" i="1" smtClean="0">
                        <a:latin typeface="Cambria Math" panose="02040503050406030204" pitchFamily="18" charset="0"/>
                      </a:rPr>
                      <m:t>&lt;1300</m:t>
                    </m:r>
                  </m:oMath>
                </a14:m>
                <a:endParaRPr lang="en-GB" sz="1400" dirty="0"/>
              </a:p>
              <a:p>
                <a:pPr marL="342900" indent="-342900">
                  <a:buAutoNum type="alphaUcParenR"/>
                </a:pPr>
                <a:r>
                  <a:rPr lang="en-GB" sz="1400" dirty="0"/>
                  <a:t>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𝑘</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&lt;101</m:t>
                    </m:r>
                  </m:oMath>
                </a14:m>
                <a:endParaRPr lang="en-GB" sz="1400" dirty="0"/>
              </a:p>
              <a:p>
                <a:pPr marL="342900" indent="-342900">
                  <a:buAutoNum type="alphaUcParenR"/>
                </a:pPr>
                <a:r>
                  <a:rPr lang="en-GB" sz="1400" dirty="0"/>
                  <a:t> </a:t>
                </a:r>
                <a14:m>
                  <m:oMath xmlns:m="http://schemas.openxmlformats.org/officeDocument/2006/math">
                    <m:r>
                      <a:rPr lang="en-GB" sz="1400" b="0" i="1" smtClean="0">
                        <a:latin typeface="Cambria Math" panose="02040503050406030204" pitchFamily="18" charset="0"/>
                      </a:rPr>
                      <m:t>𝑘</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101</m:t>
                        </m:r>
                      </m:e>
                      <m:sup>
                        <m:r>
                          <a:rPr lang="en-GB" sz="1400" b="0" i="1" smtClean="0">
                            <a:latin typeface="Cambria Math" panose="02040503050406030204" pitchFamily="18" charset="0"/>
                          </a:rPr>
                          <m:t>10000</m:t>
                        </m:r>
                      </m:sup>
                    </m:sSup>
                  </m:oMath>
                </a14:m>
                <a:endParaRPr lang="en-GB" sz="1400" dirty="0"/>
              </a:p>
              <a:p>
                <a:pPr marL="342900" indent="-342900">
                  <a:buAutoNum type="alphaUcParenR"/>
                </a:pPr>
                <a:r>
                  <a:rPr lang="en-GB" sz="1400" dirty="0"/>
                  <a:t> </a:t>
                </a:r>
                <a14:m>
                  <m:oMath xmlns:m="http://schemas.openxmlformats.org/officeDocument/2006/math">
                    <m:r>
                      <a:rPr lang="en-GB" sz="1400" b="0" i="1" smtClean="0">
                        <a:latin typeface="Cambria Math" panose="02040503050406030204" pitchFamily="18" charset="0"/>
                      </a:rPr>
                      <m:t>𝑘</m:t>
                    </m:r>
                    <m:r>
                      <a:rPr lang="en-GB" sz="1400" b="0" i="1" smtClean="0">
                        <a:latin typeface="Cambria Math" panose="02040503050406030204" pitchFamily="18" charset="0"/>
                      </a:rPr>
                      <m:t>&lt;5150</m:t>
                    </m:r>
                  </m:oMath>
                </a14:m>
                <a:endParaRPr lang="en-GB" sz="1400" dirty="0"/>
              </a:p>
              <a:p>
                <a:endParaRPr lang="en-GB" sz="1400" dirty="0"/>
              </a:p>
              <a:p>
                <a14:m>
                  <m:oMath xmlns:m="http://schemas.openxmlformats.org/officeDocument/2006/math">
                    <m:r>
                      <a:rPr lang="en-GB" sz="1200" b="1" i="1" smtClean="0">
                        <a:latin typeface="Cambria Math" panose="02040503050406030204" pitchFamily="18" charset="0"/>
                      </a:rPr>
                      <m:t>𝒌</m:t>
                    </m:r>
                  </m:oMath>
                </a14:m>
                <a:r>
                  <a:rPr lang="en-GB" sz="1200" b="1" dirty="0"/>
                  <a:t> will be largest when </a:t>
                </a:r>
                <a14:m>
                  <m:oMath xmlns:m="http://schemas.openxmlformats.org/officeDocument/2006/math">
                    <m:r>
                      <a:rPr lang="en-GB" sz="1200" b="1" i="1" smtClean="0">
                        <a:latin typeface="Cambria Math" panose="02040503050406030204" pitchFamily="18" charset="0"/>
                      </a:rPr>
                      <m:t>𝒏</m:t>
                    </m:r>
                  </m:oMath>
                </a14:m>
                <a:r>
                  <a:rPr lang="en-GB" sz="1200" b="1" dirty="0"/>
                  <a:t> is its smallest, so let </a:t>
                </a:r>
                <a14:m>
                  <m:oMath xmlns:m="http://schemas.openxmlformats.org/officeDocument/2006/math">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𝟏</m:t>
                    </m:r>
                  </m:oMath>
                </a14:m>
                <a:r>
                  <a:rPr lang="en-GB" sz="1200" b="1" dirty="0"/>
                  <a:t>.</a:t>
                </a:r>
              </a:p>
              <a:p>
                <a:r>
                  <a:rPr lang="en-GB" sz="1200" b="1" dirty="0"/>
                  <a:t>Each of the </a:t>
                </a:r>
                <a14:m>
                  <m:oMath xmlns:m="http://schemas.openxmlformats.org/officeDocument/2006/math">
                    <m:r>
                      <a:rPr lang="en-GB" sz="1200" b="1" i="1" smtClean="0">
                        <a:latin typeface="Cambria Math" panose="02040503050406030204" pitchFamily="18" charset="0"/>
                      </a:rPr>
                      <m:t>𝒏</m:t>
                    </m:r>
                  </m:oMath>
                </a14:m>
                <a:r>
                  <a:rPr lang="en-GB" sz="1200" b="1" dirty="0"/>
                  <a:t> terms are therefore 1, giving the LHS:</a:t>
                </a:r>
              </a:p>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𝟏𝟎𝟎</m:t>
                      </m:r>
                      <m:r>
                        <a:rPr lang="en-GB" sz="1200" b="1" i="1" smtClean="0">
                          <a:latin typeface="Cambria Math" panose="02040503050406030204" pitchFamily="18" charset="0"/>
                        </a:rPr>
                        <m:t>+</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𝟏</m:t>
                          </m:r>
                          <m:r>
                            <a:rPr lang="en-GB" sz="1200" b="1" i="1" smtClean="0">
                              <a:latin typeface="Cambria Math" panose="02040503050406030204" pitchFamily="18" charset="0"/>
                            </a:rPr>
                            <m:t>+</m:t>
                          </m:r>
                          <m:r>
                            <a:rPr lang="en-GB" sz="1200" b="1" i="1" smtClean="0">
                              <a:latin typeface="Cambria Math" panose="02040503050406030204" pitchFamily="18" charset="0"/>
                            </a:rPr>
                            <m:t>𝟐</m:t>
                          </m:r>
                          <m:r>
                            <a:rPr lang="en-GB" sz="1200" b="1" i="1" smtClean="0">
                              <a:latin typeface="Cambria Math" panose="02040503050406030204" pitchFamily="18" charset="0"/>
                            </a:rPr>
                            <m:t>+</m:t>
                          </m:r>
                          <m:r>
                            <a:rPr lang="en-GB" sz="1200" b="1" i="1" smtClean="0">
                              <a:latin typeface="Cambria Math" panose="02040503050406030204" pitchFamily="18" charset="0"/>
                            </a:rPr>
                            <m:t>𝟑</m:t>
                          </m:r>
                          <m:r>
                            <a:rPr lang="en-GB" sz="1200" b="1" i="1" smtClean="0">
                              <a:latin typeface="Cambria Math" panose="02040503050406030204" pitchFamily="18" charset="0"/>
                            </a:rPr>
                            <m:t>+…+</m:t>
                          </m:r>
                          <m:r>
                            <a:rPr lang="en-GB" sz="1200" b="1" i="1" smtClean="0">
                              <a:latin typeface="Cambria Math" panose="02040503050406030204" pitchFamily="18" charset="0"/>
                            </a:rPr>
                            <m:t>𝟏𝟎𝟎</m:t>
                          </m:r>
                        </m:e>
                      </m:d>
                    </m:oMath>
                    <m:oMath xmlns:m="http://schemas.openxmlformats.org/officeDocument/2006/math">
                      <m:r>
                        <a:rPr lang="en-GB" sz="1200" b="1" i="1" smtClean="0">
                          <a:latin typeface="Cambria Math" panose="02040503050406030204" pitchFamily="18" charset="0"/>
                        </a:rPr>
                        <m:t>𝟏𝟎𝟎</m:t>
                      </m:r>
                      <m:r>
                        <a:rPr lang="en-GB" sz="1200" b="1" i="1" smtClean="0">
                          <a:latin typeface="Cambria Math" panose="02040503050406030204" pitchFamily="18" charset="0"/>
                        </a:rPr>
                        <m:t>+</m:t>
                      </m:r>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𝟏𝟎𝟎</m:t>
                          </m:r>
                        </m:num>
                        <m:den>
                          <m:r>
                            <a:rPr lang="en-GB" sz="1200" b="1" i="1" smtClean="0">
                              <a:latin typeface="Cambria Math" panose="02040503050406030204" pitchFamily="18" charset="0"/>
                            </a:rPr>
                            <m:t>𝟐</m:t>
                          </m:r>
                        </m:den>
                      </m:f>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𝟐</m:t>
                          </m:r>
                          <m:r>
                            <a:rPr lang="en-GB" sz="1200" b="1" i="1" smtClean="0">
                              <a:latin typeface="Cambria Math" panose="02040503050406030204" pitchFamily="18" charset="0"/>
                            </a:rPr>
                            <m:t>+</m:t>
                          </m:r>
                          <m:r>
                            <a:rPr lang="en-GB" sz="1200" b="1" i="1" smtClean="0">
                              <a:latin typeface="Cambria Math" panose="02040503050406030204" pitchFamily="18" charset="0"/>
                            </a:rPr>
                            <m:t>𝟗𝟗</m:t>
                          </m:r>
                          <m:r>
                            <a:rPr lang="en-GB" sz="1200" b="1" i="1" smtClean="0">
                              <a:latin typeface="Cambria Math" panose="02040503050406030204" pitchFamily="18" charset="0"/>
                            </a:rPr>
                            <m:t>×</m:t>
                          </m:r>
                          <m:r>
                            <a:rPr lang="en-GB" sz="1200" b="1" i="1" smtClean="0">
                              <a:latin typeface="Cambria Math" panose="02040503050406030204" pitchFamily="18" charset="0"/>
                            </a:rPr>
                            <m:t>𝟏</m:t>
                          </m:r>
                        </m:e>
                      </m:d>
                      <m:r>
                        <a:rPr lang="en-GB" sz="1200" b="1" i="1" smtClean="0">
                          <a:latin typeface="Cambria Math" panose="02040503050406030204" pitchFamily="18" charset="0"/>
                        </a:rPr>
                        <m:t>=</m:t>
                      </m:r>
                      <m:r>
                        <a:rPr lang="en-GB" sz="1200" b="1" i="1" smtClean="0">
                          <a:latin typeface="Cambria Math" panose="02040503050406030204" pitchFamily="18" charset="0"/>
                        </a:rPr>
                        <m:t>𝟓𝟏𝟓𝟎</m:t>
                      </m:r>
                    </m:oMath>
                  </m:oMathPara>
                </a14:m>
                <a:endParaRPr lang="en-GB" sz="1200" b="1" dirty="0"/>
              </a:p>
              <a:p>
                <a:r>
                  <a:rPr lang="en-GB" sz="1200" b="1" dirty="0"/>
                  <a:t>The answer is D.</a:t>
                </a:r>
              </a:p>
            </p:txBody>
          </p:sp>
        </mc:Choice>
        <mc:Fallback>
          <p:sp>
            <p:nvSpPr>
              <p:cNvPr id="33" name="TextBox 32">
                <a:extLst>
                  <a:ext uri="{FF2B5EF4-FFF2-40B4-BE49-F238E27FC236}">
                    <a16:creationId xmlns:a16="http://schemas.microsoft.com/office/drawing/2014/main" id="{8926720E-5E72-46F1-B13B-5B127CA75BCF}"/>
                  </a:ext>
                </a:extLst>
              </p:cNvPr>
              <p:cNvSpPr txBox="1">
                <a:spLocks noRot="1" noChangeAspect="1" noMove="1" noResize="1" noEditPoints="1" noAdjustHandles="1" noChangeArrowheads="1" noChangeShapeType="1" noTextEdit="1"/>
              </p:cNvSpPr>
              <p:nvPr/>
            </p:nvSpPr>
            <p:spPr>
              <a:xfrm>
                <a:off x="4718001" y="1669276"/>
                <a:ext cx="4165699" cy="3331105"/>
              </a:xfrm>
              <a:prstGeom prst="rect">
                <a:avLst/>
              </a:prstGeom>
              <a:blipFill>
                <a:blip r:embed="rId3"/>
                <a:stretch>
                  <a:fillRect l="-586" t="-366" b="-733"/>
                </a:stretch>
              </a:blipFill>
            </p:spPr>
            <p:txBody>
              <a:bodyPr/>
              <a:lstStyle/>
              <a:p>
                <a:r>
                  <a:rPr lang="en-US">
                    <a:noFill/>
                  </a:rPr>
                  <a:t> </a:t>
                </a:r>
              </a:p>
            </p:txBody>
          </p:sp>
        </mc:Fallback>
      </mc:AlternateContent>
      <p:sp>
        <p:nvSpPr>
          <p:cNvPr id="34" name="Rectangle 33">
            <a:extLst>
              <a:ext uri="{FF2B5EF4-FFF2-40B4-BE49-F238E27FC236}">
                <a16:creationId xmlns:a16="http://schemas.microsoft.com/office/drawing/2014/main" id="{F7EB9361-54A5-4172-98EC-FFBCBA422BBE}"/>
              </a:ext>
            </a:extLst>
          </p:cNvPr>
          <p:cNvSpPr/>
          <p:nvPr/>
        </p:nvSpPr>
        <p:spPr>
          <a:xfrm>
            <a:off x="4696566" y="3832538"/>
            <a:ext cx="4012704" cy="1105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mc:Choice xmlns:a14="http://schemas.microsoft.com/office/drawing/2010/main" Requires="a14">
          <p:sp>
            <p:nvSpPr>
              <p:cNvPr id="35" name="Rectangle 34">
                <a:extLst>
                  <a:ext uri="{FF2B5EF4-FFF2-40B4-BE49-F238E27FC236}">
                    <a16:creationId xmlns:a16="http://schemas.microsoft.com/office/drawing/2014/main" id="{F058D050-50FD-418D-B867-07A59316D6F4}"/>
                  </a:ext>
                </a:extLst>
              </p:cNvPr>
              <p:cNvSpPr/>
              <p:nvPr/>
            </p:nvSpPr>
            <p:spPr>
              <a:xfrm>
                <a:off x="4689686" y="5335955"/>
                <a:ext cx="3905572" cy="1200329"/>
              </a:xfrm>
              <a:prstGeom prst="rect">
                <a:avLst/>
              </a:prstGeom>
            </p:spPr>
            <p:txBody>
              <a:bodyPr wrap="square">
                <a:spAutoFit/>
              </a:bodyPr>
              <a:lstStyle/>
              <a:p>
                <a:r>
                  <a:rPr lang="en-GB" sz="1200" b="1" dirty="0"/>
                  <a:t>When we sum all digits, we can separately consider sum of all units digits, and the sum of all tens digits.</a:t>
                </a:r>
              </a:p>
              <a:p>
                <a:r>
                  <a:rPr lang="en-GB" sz="1200" b="1" dirty="0"/>
                  <a:t>Each of 1 to 9 occurs ten times as units digit, so sum is </a:t>
                </a:r>
                <a14:m>
                  <m:oMath xmlns:m="http://schemas.openxmlformats.org/officeDocument/2006/math">
                    <m:r>
                      <a:rPr lang="en-GB" sz="1200" b="1" i="1">
                        <a:latin typeface="Cambria Math" panose="02040503050406030204" pitchFamily="18" charset="0"/>
                      </a:rPr>
                      <m:t>𝟏𝟎</m:t>
                    </m:r>
                    <m:r>
                      <a:rPr lang="en-GB" sz="1200" b="1" i="1">
                        <a:latin typeface="Cambria Math" panose="02040503050406030204" pitchFamily="18" charset="0"/>
                      </a:rPr>
                      <m:t>×</m:t>
                    </m:r>
                    <m:d>
                      <m:dPr>
                        <m:ctrlPr>
                          <a:rPr lang="en-GB" sz="1200" b="1" i="1">
                            <a:latin typeface="Cambria Math" panose="02040503050406030204" pitchFamily="18" charset="0"/>
                          </a:rPr>
                        </m:ctrlPr>
                      </m:dPr>
                      <m:e>
                        <m:r>
                          <a:rPr lang="en-GB" sz="1200" b="1" i="1">
                            <a:latin typeface="Cambria Math" panose="02040503050406030204" pitchFamily="18" charset="0"/>
                          </a:rPr>
                          <m:t>𝟏</m:t>
                        </m:r>
                        <m:r>
                          <a:rPr lang="en-GB" sz="1200" b="1" i="1">
                            <a:latin typeface="Cambria Math" panose="02040503050406030204" pitchFamily="18" charset="0"/>
                          </a:rPr>
                          <m:t>+</m:t>
                        </m:r>
                        <m:r>
                          <a:rPr lang="en-GB" sz="1200" b="1" i="1">
                            <a:latin typeface="Cambria Math" panose="02040503050406030204" pitchFamily="18" charset="0"/>
                          </a:rPr>
                          <m:t>𝟐</m:t>
                        </m:r>
                        <m:r>
                          <a:rPr lang="en-GB" sz="1200" b="1" i="1">
                            <a:latin typeface="Cambria Math" panose="02040503050406030204" pitchFamily="18" charset="0"/>
                          </a:rPr>
                          <m:t>+…+</m:t>
                        </m:r>
                        <m:r>
                          <a:rPr lang="en-GB" sz="1200" b="1" i="1">
                            <a:latin typeface="Cambria Math" panose="02040503050406030204" pitchFamily="18" charset="0"/>
                          </a:rPr>
                          <m:t>𝟗</m:t>
                        </m:r>
                      </m:e>
                    </m:d>
                    <m:r>
                      <a:rPr lang="en-GB" sz="1200" b="1" i="1">
                        <a:latin typeface="Cambria Math" panose="02040503050406030204" pitchFamily="18" charset="0"/>
                      </a:rPr>
                      <m:t>=</m:t>
                    </m:r>
                    <m:r>
                      <a:rPr lang="en-GB" sz="1200" b="1" i="1">
                        <a:latin typeface="Cambria Math" panose="02040503050406030204" pitchFamily="18" charset="0"/>
                      </a:rPr>
                      <m:t>𝟒𝟓𝟎</m:t>
                    </m:r>
                  </m:oMath>
                </a14:m>
                <a:endParaRPr lang="en-GB" sz="1200" b="1" dirty="0"/>
              </a:p>
              <a:p>
                <a:r>
                  <a:rPr lang="en-GB" sz="1200" b="1" dirty="0"/>
                  <a:t>Similarly each of 1 to 9 occurs ten times as tens digit, thus total is </a:t>
                </a:r>
                <a14:m>
                  <m:oMath xmlns:m="http://schemas.openxmlformats.org/officeDocument/2006/math">
                    <m:r>
                      <a:rPr lang="en-GB" sz="1200" b="1" i="1">
                        <a:latin typeface="Cambria Math" panose="02040503050406030204" pitchFamily="18" charset="0"/>
                      </a:rPr>
                      <m:t>𝟒𝟓𝟎</m:t>
                    </m:r>
                    <m:r>
                      <a:rPr lang="en-GB" sz="1200" b="1" i="1">
                        <a:latin typeface="Cambria Math" panose="02040503050406030204" pitchFamily="18" charset="0"/>
                      </a:rPr>
                      <m:t>+</m:t>
                    </m:r>
                    <m:r>
                      <a:rPr lang="en-GB" sz="1200" b="1" i="1">
                        <a:latin typeface="Cambria Math" panose="02040503050406030204" pitchFamily="18" charset="0"/>
                      </a:rPr>
                      <m:t>𝟒𝟓𝟎</m:t>
                    </m:r>
                    <m:r>
                      <a:rPr lang="en-GB" sz="1200" b="1" i="1">
                        <a:latin typeface="Cambria Math" panose="02040503050406030204" pitchFamily="18" charset="0"/>
                      </a:rPr>
                      <m:t>=</m:t>
                    </m:r>
                    <m:r>
                      <a:rPr lang="en-GB" sz="1200" b="1" i="1">
                        <a:latin typeface="Cambria Math" panose="02040503050406030204" pitchFamily="18" charset="0"/>
                      </a:rPr>
                      <m:t>𝟗𝟎𝟎</m:t>
                    </m:r>
                  </m:oMath>
                </a14:m>
                <a:r>
                  <a:rPr lang="en-GB" sz="1200" b="1" dirty="0"/>
                  <a:t>. </a:t>
                </a:r>
              </a:p>
            </p:txBody>
          </p:sp>
        </mc:Choice>
        <mc:Fallback>
          <p:sp>
            <p:nvSpPr>
              <p:cNvPr id="35" name="Rectangle 34">
                <a:extLst>
                  <a:ext uri="{FF2B5EF4-FFF2-40B4-BE49-F238E27FC236}">
                    <a16:creationId xmlns:a16="http://schemas.microsoft.com/office/drawing/2014/main" id="{F058D050-50FD-418D-B867-07A59316D6F4}"/>
                  </a:ext>
                </a:extLst>
              </p:cNvPr>
              <p:cNvSpPr>
                <a:spLocks noRot="1" noChangeAspect="1" noMove="1" noResize="1" noEditPoints="1" noAdjustHandles="1" noChangeArrowheads="1" noChangeShapeType="1" noTextEdit="1"/>
              </p:cNvSpPr>
              <p:nvPr/>
            </p:nvSpPr>
            <p:spPr>
              <a:xfrm>
                <a:off x="4689686" y="5335955"/>
                <a:ext cx="3905572" cy="1200329"/>
              </a:xfrm>
              <a:prstGeom prst="rect">
                <a:avLst/>
              </a:prstGeom>
              <a:blipFill>
                <a:blip r:embed="rId4"/>
                <a:stretch>
                  <a:fillRect r="-936" b="-3046"/>
                </a:stretch>
              </a:blipFill>
            </p:spPr>
            <p:txBody>
              <a:bodyPr/>
              <a:lstStyle/>
              <a:p>
                <a:r>
                  <a:rPr lang="en-US">
                    <a:noFill/>
                  </a:rPr>
                  <a:t> </a:t>
                </a:r>
              </a:p>
            </p:txBody>
          </p:sp>
        </mc:Fallback>
      </mc:AlternateContent>
      <p:cxnSp>
        <p:nvCxnSpPr>
          <p:cNvPr id="36" name="Straight Connector 35">
            <a:extLst>
              <a:ext uri="{FF2B5EF4-FFF2-40B4-BE49-F238E27FC236}">
                <a16:creationId xmlns:a16="http://schemas.microsoft.com/office/drawing/2014/main" id="{6989978F-17DF-47C3-AF4E-CE4284AAD748}"/>
              </a:ext>
            </a:extLst>
          </p:cNvPr>
          <p:cNvCxnSpPr/>
          <p:nvPr/>
        </p:nvCxnSpPr>
        <p:spPr>
          <a:xfrm>
            <a:off x="-1144" y="5115258"/>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DB6858DF-9A36-4D7E-BA7C-82F6FAE73E80}"/>
              </a:ext>
            </a:extLst>
          </p:cNvPr>
          <p:cNvCxnSpPr>
            <a:cxnSpLocks/>
          </p:cNvCxnSpPr>
          <p:nvPr/>
        </p:nvCxnSpPr>
        <p:spPr>
          <a:xfrm flipV="1">
            <a:off x="4596913" y="1664750"/>
            <a:ext cx="0" cy="3121410"/>
          </a:xfrm>
          <a:prstGeom prst="line">
            <a:avLst/>
          </a:prstGeom>
        </p:spPr>
        <p:style>
          <a:lnRef idx="1">
            <a:schemeClr val="dk1"/>
          </a:lnRef>
          <a:fillRef idx="0">
            <a:schemeClr val="dk1"/>
          </a:fillRef>
          <a:effectRef idx="0">
            <a:schemeClr val="dk1"/>
          </a:effectRef>
          <a:fontRef idx="minor">
            <a:schemeClr val="tx1"/>
          </a:fontRef>
        </p:style>
      </p:cxnSp>
      <p:sp>
        <p:nvSpPr>
          <p:cNvPr id="38" name="Rectangle 37">
            <a:extLst>
              <a:ext uri="{FF2B5EF4-FFF2-40B4-BE49-F238E27FC236}">
                <a16:creationId xmlns:a16="http://schemas.microsoft.com/office/drawing/2014/main" id="{8E9FA404-DD96-45D1-9FC6-279B88A0B975}"/>
              </a:ext>
            </a:extLst>
          </p:cNvPr>
          <p:cNvSpPr/>
          <p:nvPr/>
        </p:nvSpPr>
        <p:spPr>
          <a:xfrm>
            <a:off x="4650201" y="5290851"/>
            <a:ext cx="4148162" cy="13456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TextBox 38">
            <a:extLst>
              <a:ext uri="{FF2B5EF4-FFF2-40B4-BE49-F238E27FC236}">
                <a16:creationId xmlns:a16="http://schemas.microsoft.com/office/drawing/2014/main" id="{FA126681-A2D8-A54F-9223-0841D1B4BCBA}"/>
              </a:ext>
            </a:extLst>
          </p:cNvPr>
          <p:cNvSpPr txBox="1"/>
          <p:nvPr/>
        </p:nvSpPr>
        <p:spPr>
          <a:xfrm>
            <a:off x="201240" y="1664750"/>
            <a:ext cx="3652511" cy="3785652"/>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rgbClr val="00B050"/>
                </a:solidFill>
              </a:rPr>
              <a:t>Green</a:t>
            </a:r>
            <a:r>
              <a:rPr lang="en-US" sz="2400" dirty="0"/>
              <a:t>		Q3-6</a:t>
            </a:r>
          </a:p>
          <a:p>
            <a:r>
              <a:rPr lang="en-US" sz="2400" dirty="0">
                <a:solidFill>
                  <a:schemeClr val="accent6"/>
                </a:solidFill>
              </a:rPr>
              <a:t>Amber</a:t>
            </a:r>
            <a:r>
              <a:rPr lang="en-US" sz="2400" dirty="0"/>
              <a:t> 		Q7-9</a:t>
            </a:r>
          </a:p>
          <a:p>
            <a:r>
              <a:rPr lang="en-US" sz="2400" dirty="0">
                <a:solidFill>
                  <a:srgbClr val="FF0000"/>
                </a:solidFill>
              </a:rPr>
              <a:t>Red</a:t>
            </a:r>
            <a:r>
              <a:rPr lang="en-US" sz="2400" dirty="0"/>
              <a:t>		Q10-13 &amp; 		Challenge</a:t>
            </a:r>
          </a:p>
          <a:p>
            <a:endParaRPr lang="en-US" sz="2400" dirty="0"/>
          </a:p>
        </p:txBody>
      </p:sp>
    </p:spTree>
    <p:extLst>
      <p:ext uri="{BB962C8B-B14F-4D97-AF65-F5344CB8AC3E}">
        <p14:creationId xmlns:p14="http://schemas.microsoft.com/office/powerpoint/2010/main" val="1505860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34"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4B7ED3-8FFE-48A6-9B15-EBF881FFD09F}"/>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2BA0B32-4B85-4F8D-B722-F678110D0AB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Solution to Extension Q2</a:t>
              </a:r>
              <a:endParaRPr lang="en-GB" sz="3200" dirty="0"/>
            </a:p>
          </p:txBody>
        </p:sp>
        <p:cxnSp>
          <p:nvCxnSpPr>
            <p:cNvPr id="4" name="Straight Connector 3">
              <a:extLst>
                <a:ext uri="{FF2B5EF4-FFF2-40B4-BE49-F238E27FC236}">
                  <a16:creationId xmlns:a16="http://schemas.microsoft.com/office/drawing/2014/main" id="{248ABBC4-3EAF-42AC-B893-E41E75A72FF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3FF65D5D-BB81-4A17-BF00-E0FD81700035}"/>
              </a:ext>
            </a:extLst>
          </p:cNvPr>
          <p:cNvPicPr>
            <a:picLocks noChangeAspect="1"/>
          </p:cNvPicPr>
          <p:nvPr/>
        </p:nvPicPr>
        <p:blipFill>
          <a:blip r:embed="rId2"/>
          <a:stretch>
            <a:fillRect/>
          </a:stretch>
        </p:blipFill>
        <p:spPr>
          <a:xfrm>
            <a:off x="1223056" y="2679811"/>
            <a:ext cx="6696744" cy="408562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588B466-5F61-458A-B7C3-0FAD0A7E4BF2}"/>
                  </a:ext>
                </a:extLst>
              </p:cNvPr>
              <p:cNvSpPr txBox="1"/>
              <p:nvPr/>
            </p:nvSpPr>
            <p:spPr>
              <a:xfrm>
                <a:off x="750702" y="839250"/>
                <a:ext cx="7781737" cy="1600438"/>
              </a:xfrm>
              <a:prstGeom prst="rect">
                <a:avLst/>
              </a:prstGeom>
              <a:noFill/>
            </p:spPr>
            <p:txBody>
              <a:bodyPr wrap="square" rtlCol="0">
                <a:spAutoFit/>
              </a:bodyPr>
              <a:lstStyle/>
              <a:p>
                <a:r>
                  <a:rPr lang="en-GB" sz="1400" dirty="0"/>
                  <a:t>[AEA 2010 Q2]</a:t>
                </a:r>
              </a:p>
              <a:p>
                <a:r>
                  <a:rPr lang="en-GB" sz="1400" dirty="0"/>
                  <a:t>The sum of the first </a:t>
                </a:r>
                <a14:m>
                  <m:oMath xmlns:m="http://schemas.openxmlformats.org/officeDocument/2006/math">
                    <m:r>
                      <a:rPr lang="en-GB" sz="1400" b="0" i="1" smtClean="0">
                        <a:latin typeface="Cambria Math" panose="02040503050406030204" pitchFamily="18" charset="0"/>
                      </a:rPr>
                      <m:t>𝑝</m:t>
                    </m:r>
                  </m:oMath>
                </a14:m>
                <a:r>
                  <a:rPr lang="en-GB" sz="1400" dirty="0"/>
                  <a:t> terms of an arithmetic series is </a:t>
                </a:r>
                <a14:m>
                  <m:oMath xmlns:m="http://schemas.openxmlformats.org/officeDocument/2006/math">
                    <m:r>
                      <a:rPr lang="en-GB" sz="1400" b="0" i="1" smtClean="0">
                        <a:latin typeface="Cambria Math" panose="02040503050406030204" pitchFamily="18" charset="0"/>
                      </a:rPr>
                      <m:t>𝑞</m:t>
                    </m:r>
                  </m:oMath>
                </a14:m>
                <a:r>
                  <a:rPr lang="en-GB" sz="1400" dirty="0"/>
                  <a:t> and the sum of the first </a:t>
                </a:r>
                <a14:m>
                  <m:oMath xmlns:m="http://schemas.openxmlformats.org/officeDocument/2006/math">
                    <m:r>
                      <a:rPr lang="en-GB" sz="1400" b="0" i="1" smtClean="0">
                        <a:latin typeface="Cambria Math" panose="02040503050406030204" pitchFamily="18" charset="0"/>
                      </a:rPr>
                      <m:t>𝑞</m:t>
                    </m:r>
                  </m:oMath>
                </a14:m>
                <a:r>
                  <a:rPr lang="en-GB" sz="1400" dirty="0"/>
                  <a:t> terms of the same arithmetic series is </a:t>
                </a:r>
                <a14:m>
                  <m:oMath xmlns:m="http://schemas.openxmlformats.org/officeDocument/2006/math">
                    <m:r>
                      <a:rPr lang="en-GB" sz="1400" b="0" i="1" smtClean="0">
                        <a:latin typeface="Cambria Math" panose="02040503050406030204" pitchFamily="18" charset="0"/>
                      </a:rPr>
                      <m:t>𝑝</m:t>
                    </m:r>
                  </m:oMath>
                </a14:m>
                <a:r>
                  <a:rPr lang="en-GB" sz="1400" dirty="0"/>
                  <a:t>, where </a:t>
                </a:r>
                <a14:m>
                  <m:oMath xmlns:m="http://schemas.openxmlformats.org/officeDocument/2006/math">
                    <m:r>
                      <a:rPr lang="en-GB" sz="1400" b="0" i="1" smtClean="0">
                        <a:latin typeface="Cambria Math" panose="02040503050406030204" pitchFamily="18" charset="0"/>
                      </a:rPr>
                      <m:t>𝑝</m:t>
                    </m:r>
                  </m:oMath>
                </a14:m>
                <a:r>
                  <a:rPr lang="en-GB" sz="1400" dirty="0"/>
                  <a:t> and </a:t>
                </a:r>
                <a14:m>
                  <m:oMath xmlns:m="http://schemas.openxmlformats.org/officeDocument/2006/math">
                    <m:r>
                      <a:rPr lang="en-GB" sz="1400" b="0" i="1" smtClean="0">
                        <a:latin typeface="Cambria Math" panose="02040503050406030204" pitchFamily="18" charset="0"/>
                      </a:rPr>
                      <m:t>𝑞</m:t>
                    </m:r>
                  </m:oMath>
                </a14:m>
                <a:r>
                  <a:rPr lang="en-GB" sz="1400" dirty="0"/>
                  <a:t> are positive integers and </a:t>
                </a:r>
                <a14:m>
                  <m:oMath xmlns:m="http://schemas.openxmlformats.org/officeDocument/2006/math">
                    <m:r>
                      <a:rPr lang="en-GB" sz="1400" b="0" i="1" smtClean="0">
                        <a:latin typeface="Cambria Math" panose="02040503050406030204" pitchFamily="18" charset="0"/>
                      </a:rPr>
                      <m:t>𝑝</m:t>
                    </m:r>
                    <m:r>
                      <a:rPr lang="en-GB" sz="1400" b="0" i="1" smtClean="0">
                        <a:latin typeface="Cambria Math" panose="02040503050406030204" pitchFamily="18" charset="0"/>
                      </a:rPr>
                      <m:t>≠</m:t>
                    </m:r>
                    <m:r>
                      <a:rPr lang="en-GB" sz="1400" b="0" i="1" smtClean="0">
                        <a:latin typeface="Cambria Math" panose="02040503050406030204" pitchFamily="18" charset="0"/>
                      </a:rPr>
                      <m:t>𝑞</m:t>
                    </m:r>
                  </m:oMath>
                </a14:m>
                <a:r>
                  <a:rPr lang="en-GB" sz="1400" dirty="0"/>
                  <a:t>.</a:t>
                </a:r>
              </a:p>
              <a:p>
                <a:r>
                  <a:rPr lang="en-GB" sz="1400" dirty="0"/>
                  <a:t>Giving simplified answers in terms of </a:t>
                </a:r>
                <a14:m>
                  <m:oMath xmlns:m="http://schemas.openxmlformats.org/officeDocument/2006/math">
                    <m:r>
                      <a:rPr lang="en-GB" sz="1400" b="0" i="1" smtClean="0">
                        <a:latin typeface="Cambria Math" panose="02040503050406030204" pitchFamily="18" charset="0"/>
                      </a:rPr>
                      <m:t>𝑝</m:t>
                    </m:r>
                  </m:oMath>
                </a14:m>
                <a:r>
                  <a:rPr lang="en-GB" sz="1400" dirty="0"/>
                  <a:t> and </a:t>
                </a:r>
                <a14:m>
                  <m:oMath xmlns:m="http://schemas.openxmlformats.org/officeDocument/2006/math">
                    <m:r>
                      <a:rPr lang="en-GB" sz="1400" b="0" i="1" smtClean="0">
                        <a:latin typeface="Cambria Math" panose="02040503050406030204" pitchFamily="18" charset="0"/>
                      </a:rPr>
                      <m:t>𝑞</m:t>
                    </m:r>
                  </m:oMath>
                </a14:m>
                <a:r>
                  <a:rPr lang="en-GB" sz="1400" dirty="0"/>
                  <a:t>, find</a:t>
                </a:r>
              </a:p>
              <a:p>
                <a:pPr marL="342900" indent="-342900">
                  <a:buAutoNum type="alphaLcParenR"/>
                </a:pPr>
                <a:r>
                  <a:rPr lang="en-GB" sz="1400" dirty="0"/>
                  <a:t>The common different of the terms in this series,</a:t>
                </a:r>
              </a:p>
              <a:p>
                <a:pPr marL="342900" indent="-342900">
                  <a:buAutoNum type="alphaLcParenR"/>
                </a:pPr>
                <a:r>
                  <a:rPr lang="en-GB" sz="1400" dirty="0"/>
                  <a:t>The first term of the series,</a:t>
                </a:r>
              </a:p>
              <a:p>
                <a:pPr marL="342900" indent="-342900">
                  <a:buAutoNum type="alphaLcParenR"/>
                </a:pPr>
                <a:r>
                  <a:rPr lang="en-GB" sz="1400" dirty="0"/>
                  <a:t>The sum of the first </a:t>
                </a:r>
                <a14:m>
                  <m:oMath xmlns:m="http://schemas.openxmlformats.org/officeDocument/2006/math">
                    <m:d>
                      <m:dPr>
                        <m:ctrlPr>
                          <a:rPr lang="en-GB" sz="1400" i="1" smtClean="0">
                            <a:latin typeface="Cambria Math" panose="02040503050406030204" pitchFamily="18" charset="0"/>
                          </a:rPr>
                        </m:ctrlPr>
                      </m:dPr>
                      <m:e>
                        <m:r>
                          <a:rPr lang="en-GB" sz="1400" b="0" i="1" smtClean="0">
                            <a:latin typeface="Cambria Math" panose="02040503050406030204" pitchFamily="18" charset="0"/>
                          </a:rPr>
                          <m:t>𝑝</m:t>
                        </m:r>
                        <m:r>
                          <a:rPr lang="en-GB" sz="1400" b="0" i="1" smtClean="0">
                            <a:latin typeface="Cambria Math" panose="02040503050406030204" pitchFamily="18" charset="0"/>
                          </a:rPr>
                          <m:t>+</m:t>
                        </m:r>
                        <m:r>
                          <a:rPr lang="en-GB" sz="1400" b="0" i="1" smtClean="0">
                            <a:latin typeface="Cambria Math" panose="02040503050406030204" pitchFamily="18" charset="0"/>
                          </a:rPr>
                          <m:t>𝑞</m:t>
                        </m:r>
                      </m:e>
                    </m:d>
                  </m:oMath>
                </a14:m>
                <a:r>
                  <a:rPr lang="en-GB" sz="1400" dirty="0"/>
                  <a:t> terms of the series.</a:t>
                </a:r>
              </a:p>
            </p:txBody>
          </p:sp>
        </mc:Choice>
        <mc:Fallback xmlns="">
          <p:sp>
            <p:nvSpPr>
              <p:cNvPr id="6" name="TextBox 5">
                <a:extLst>
                  <a:ext uri="{FF2B5EF4-FFF2-40B4-BE49-F238E27FC236}">
                    <a16:creationId xmlns:a16="http://schemas.microsoft.com/office/drawing/2014/main" id="{6588B466-5F61-458A-B7C3-0FAD0A7E4BF2}"/>
                  </a:ext>
                </a:extLst>
              </p:cNvPr>
              <p:cNvSpPr txBox="1">
                <a:spLocks noRot="1" noChangeAspect="1" noMove="1" noResize="1" noEditPoints="1" noAdjustHandles="1" noChangeArrowheads="1" noChangeShapeType="1" noTextEdit="1"/>
              </p:cNvSpPr>
              <p:nvPr/>
            </p:nvSpPr>
            <p:spPr>
              <a:xfrm>
                <a:off x="750702" y="839250"/>
                <a:ext cx="7781737" cy="1600438"/>
              </a:xfrm>
              <a:prstGeom prst="rect">
                <a:avLst/>
              </a:prstGeom>
              <a:blipFill>
                <a:blip r:embed="rId3"/>
                <a:stretch>
                  <a:fillRect l="-235" t="-763" b="-3435"/>
                </a:stretch>
              </a:blipFill>
            </p:spPr>
            <p:txBody>
              <a:bodyPr/>
              <a:lstStyle/>
              <a:p>
                <a:r>
                  <a:rPr lang="en-GB">
                    <a:noFill/>
                  </a:rPr>
                  <a:t> </a:t>
                </a:r>
              </a:p>
            </p:txBody>
          </p:sp>
        </mc:Fallback>
      </mc:AlternateContent>
    </p:spTree>
    <p:extLst>
      <p:ext uri="{BB962C8B-B14F-4D97-AF65-F5344CB8AC3E}">
        <p14:creationId xmlns:p14="http://schemas.microsoft.com/office/powerpoint/2010/main" val="342591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Recap of Arithmetic vs Geometric Sequences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60262" y="2466474"/>
            <a:ext cx="5184576" cy="830997"/>
          </a:xfrm>
          <a:prstGeom prst="rect">
            <a:avLst/>
          </a:prstGeom>
          <a:noFill/>
        </p:spPr>
        <p:txBody>
          <a:bodyPr wrap="square" rtlCol="0">
            <a:spAutoFit/>
          </a:bodyPr>
          <a:lstStyle/>
          <a:p>
            <a:pPr algn="ctr"/>
            <a:r>
              <a:rPr lang="en-GB" sz="4800" dirty="0"/>
              <a:t>2, 5, 8, 11, 14, …</a:t>
            </a:r>
          </a:p>
        </p:txBody>
      </p:sp>
      <p:sp>
        <p:nvSpPr>
          <p:cNvPr id="8" name="Freeform 7"/>
          <p:cNvSpPr/>
          <p:nvPr/>
        </p:nvSpPr>
        <p:spPr>
          <a:xfrm>
            <a:off x="1260931" y="2272026"/>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928414" y="2272025"/>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616523" y="2272025"/>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281466" y="1916030"/>
            <a:ext cx="536027" cy="400110"/>
          </a:xfrm>
          <a:prstGeom prst="rect">
            <a:avLst/>
          </a:prstGeom>
          <a:noFill/>
        </p:spPr>
        <p:txBody>
          <a:bodyPr wrap="square" rtlCol="0">
            <a:spAutoFit/>
          </a:bodyPr>
          <a:lstStyle/>
          <a:p>
            <a:r>
              <a:rPr lang="en-GB" sz="2000" dirty="0"/>
              <a:t>+3</a:t>
            </a:r>
          </a:p>
        </p:txBody>
      </p:sp>
      <p:sp>
        <p:nvSpPr>
          <p:cNvPr id="12" name="TextBox 11"/>
          <p:cNvSpPr txBox="1"/>
          <p:nvPr/>
        </p:nvSpPr>
        <p:spPr>
          <a:xfrm>
            <a:off x="1908472" y="1905563"/>
            <a:ext cx="536027" cy="400110"/>
          </a:xfrm>
          <a:prstGeom prst="rect">
            <a:avLst/>
          </a:prstGeom>
          <a:noFill/>
        </p:spPr>
        <p:txBody>
          <a:bodyPr wrap="square" rtlCol="0">
            <a:spAutoFit/>
          </a:bodyPr>
          <a:lstStyle/>
          <a:p>
            <a:r>
              <a:rPr lang="en-GB" sz="2000" dirty="0"/>
              <a:t>+3</a:t>
            </a:r>
          </a:p>
        </p:txBody>
      </p:sp>
      <p:sp>
        <p:nvSpPr>
          <p:cNvPr id="13" name="TextBox 12"/>
          <p:cNvSpPr txBox="1"/>
          <p:nvPr/>
        </p:nvSpPr>
        <p:spPr>
          <a:xfrm>
            <a:off x="2616523" y="1872003"/>
            <a:ext cx="536027" cy="400110"/>
          </a:xfrm>
          <a:prstGeom prst="rect">
            <a:avLst/>
          </a:prstGeom>
          <a:noFill/>
        </p:spPr>
        <p:txBody>
          <a:bodyPr wrap="square" rtlCol="0">
            <a:spAutoFit/>
          </a:bodyPr>
          <a:lstStyle/>
          <a:p>
            <a:r>
              <a:rPr lang="en-GB" sz="2000" dirty="0"/>
              <a:t>+3</a:t>
            </a:r>
          </a:p>
        </p:txBody>
      </p:sp>
      <p:sp>
        <p:nvSpPr>
          <p:cNvPr id="14" name="TextBox 13"/>
          <p:cNvSpPr txBox="1"/>
          <p:nvPr/>
        </p:nvSpPr>
        <p:spPr>
          <a:xfrm>
            <a:off x="6320902" y="1916030"/>
            <a:ext cx="2016224" cy="369332"/>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solidFill>
                  <a:schemeClr val="tx1"/>
                </a:solidFill>
              </a:rPr>
              <a:t>This is a:</a:t>
            </a:r>
          </a:p>
        </p:txBody>
      </p:sp>
      <p:sp>
        <p:nvSpPr>
          <p:cNvPr id="15" name="TextBox 14"/>
          <p:cNvSpPr txBox="1"/>
          <p:nvPr/>
        </p:nvSpPr>
        <p:spPr>
          <a:xfrm>
            <a:off x="5552014" y="2633062"/>
            <a:ext cx="3350686" cy="523220"/>
          </a:xfrm>
          <a:prstGeom prst="rect">
            <a:avLst/>
          </a:prstGeom>
          <a:noFill/>
        </p:spPr>
        <p:txBody>
          <a:bodyPr wrap="square" rtlCol="0">
            <a:spAutoFit/>
          </a:bodyPr>
          <a:lstStyle/>
          <a:p>
            <a:pPr algn="ctr"/>
            <a:r>
              <a:rPr lang="en-GB" sz="2800" dirty="0"/>
              <a:t>Arithmetic Sequence</a:t>
            </a:r>
          </a:p>
        </p:txBody>
      </p:sp>
      <p:sp>
        <p:nvSpPr>
          <p:cNvPr id="16" name="Rectangle 15"/>
          <p:cNvSpPr/>
          <p:nvPr/>
        </p:nvSpPr>
        <p:spPr>
          <a:xfrm>
            <a:off x="5658272" y="2571426"/>
            <a:ext cx="3130128"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TextBox 16"/>
          <p:cNvSpPr txBox="1"/>
          <p:nvPr/>
        </p:nvSpPr>
        <p:spPr>
          <a:xfrm>
            <a:off x="5450414" y="5108833"/>
            <a:ext cx="3503086" cy="523220"/>
          </a:xfrm>
          <a:prstGeom prst="rect">
            <a:avLst/>
          </a:prstGeom>
          <a:noFill/>
        </p:spPr>
        <p:txBody>
          <a:bodyPr wrap="square" rtlCol="0">
            <a:spAutoFit/>
          </a:bodyPr>
          <a:lstStyle/>
          <a:p>
            <a:pPr algn="ctr"/>
            <a:r>
              <a:rPr lang="en-GB" sz="2800" dirty="0"/>
              <a:t>Geometric Sequence</a:t>
            </a:r>
          </a:p>
        </p:txBody>
      </p:sp>
      <p:sp>
        <p:nvSpPr>
          <p:cNvPr id="18" name="Rectangle 17"/>
          <p:cNvSpPr/>
          <p:nvPr/>
        </p:nvSpPr>
        <p:spPr>
          <a:xfrm>
            <a:off x="5624250" y="5005993"/>
            <a:ext cx="311335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TextBox 18"/>
          <p:cNvSpPr txBox="1"/>
          <p:nvPr/>
        </p:nvSpPr>
        <p:spPr>
          <a:xfrm>
            <a:off x="405538" y="4929544"/>
            <a:ext cx="5184576" cy="830997"/>
          </a:xfrm>
          <a:prstGeom prst="rect">
            <a:avLst/>
          </a:prstGeom>
          <a:noFill/>
        </p:spPr>
        <p:txBody>
          <a:bodyPr wrap="square" rtlCol="0">
            <a:spAutoFit/>
          </a:bodyPr>
          <a:lstStyle/>
          <a:p>
            <a:pPr algn="ctr"/>
            <a:r>
              <a:rPr lang="en-GB" sz="4800" dirty="0"/>
              <a:t>3, 6, 12, 24, 48, …</a:t>
            </a:r>
          </a:p>
        </p:txBody>
      </p:sp>
      <p:sp>
        <p:nvSpPr>
          <p:cNvPr id="20" name="Freeform 19"/>
          <p:cNvSpPr/>
          <p:nvPr/>
        </p:nvSpPr>
        <p:spPr>
          <a:xfrm>
            <a:off x="1106207" y="4735096"/>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1773690" y="4735095"/>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2461799" y="4735095"/>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p:cNvSpPr txBox="1"/>
              <p:nvPr/>
            </p:nvSpPr>
            <p:spPr>
              <a:xfrm>
                <a:off x="1126742" y="4379100"/>
                <a:ext cx="53602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a:rPr>
                        <m:t>×2</m:t>
                      </m:r>
                    </m:oMath>
                  </m:oMathPara>
                </a14:m>
                <a:endParaRPr lang="en-GB"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126742" y="4379100"/>
                <a:ext cx="536027" cy="400110"/>
              </a:xfrm>
              <a:prstGeom prst="rect">
                <a:avLst/>
              </a:prstGeom>
              <a:blipFill rotWithShape="1">
                <a:blip r:embed="rId2"/>
                <a:stretch>
                  <a:fillRect r="-34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753748" y="4368633"/>
                <a:ext cx="53602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a:rPr>
                        <m:t>×2</m:t>
                      </m:r>
                    </m:oMath>
                  </m:oMathPara>
                </a14:m>
                <a:endParaRPr lang="en-GB"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753748" y="4368633"/>
                <a:ext cx="536027" cy="400110"/>
              </a:xfrm>
              <a:prstGeom prst="rect">
                <a:avLst/>
              </a:prstGeom>
              <a:blipFill rotWithShape="1">
                <a:blip r:embed="rId3"/>
                <a:stretch>
                  <a:fillRect r="-34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433791" y="4379100"/>
                <a:ext cx="53602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a:rPr>
                        <m:t>×2</m:t>
                      </m:r>
                    </m:oMath>
                  </m:oMathPara>
                </a14:m>
                <a:endParaRPr lang="en-GB"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433791" y="4379100"/>
                <a:ext cx="536027" cy="400110"/>
              </a:xfrm>
              <a:prstGeom prst="rect">
                <a:avLst/>
              </a:prstGeom>
              <a:blipFill rotWithShape="1">
                <a:blip r:embed="rId4"/>
                <a:stretch>
                  <a:fillRect r="-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552961" y="1274541"/>
                <a:ext cx="2353702" cy="369332"/>
              </a:xfrm>
              <a:prstGeom prst="rect">
                <a:avLst/>
              </a:prstGeom>
              <a:noFill/>
            </p:spPr>
            <p:txBody>
              <a:bodyPr wrap="square" rtlCol="0">
                <a:spAutoFit/>
              </a:bodyPr>
              <a:lstStyle/>
              <a:p>
                <a:pPr algn="ctr"/>
                <a:r>
                  <a:rPr lang="en-GB" dirty="0"/>
                  <a:t>common difference </a:t>
                </a:r>
                <a14:m>
                  <m:oMath xmlns:m="http://schemas.openxmlformats.org/officeDocument/2006/math">
                    <m:r>
                      <a:rPr lang="en-GB" b="0" i="1" smtClean="0">
                        <a:latin typeface="Cambria Math"/>
                      </a:rPr>
                      <m:t>𝑑</m:t>
                    </m:r>
                  </m:oMath>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1552961" y="1274541"/>
                <a:ext cx="2353702" cy="369332"/>
              </a:xfrm>
              <a:prstGeom prst="rect">
                <a:avLst/>
              </a:prstGeom>
              <a:blipFill rotWithShape="1">
                <a:blip r:embed="rId5"/>
                <a:stretch>
                  <a:fillRect t="-8197" b="-24590"/>
                </a:stretch>
              </a:blipFill>
            </p:spPr>
            <p:txBody>
              <a:bodyPr/>
              <a:lstStyle/>
              <a:p>
                <a:r>
                  <a:rPr lang="en-GB">
                    <a:noFill/>
                  </a:rPr>
                  <a:t> </a:t>
                </a:r>
              </a:p>
            </p:txBody>
          </p:sp>
        </mc:Fallback>
      </mc:AlternateContent>
      <p:cxnSp>
        <p:nvCxnSpPr>
          <p:cNvPr id="28" name="Straight Arrow Connector 27"/>
          <p:cNvCxnSpPr/>
          <p:nvPr/>
        </p:nvCxnSpPr>
        <p:spPr>
          <a:xfrm flipH="1">
            <a:off x="1662769" y="1556792"/>
            <a:ext cx="358992" cy="3592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a:off x="1528944" y="3959047"/>
            <a:ext cx="358992" cy="3592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1394755" y="3589715"/>
                <a:ext cx="1757795" cy="369332"/>
              </a:xfrm>
              <a:prstGeom prst="rect">
                <a:avLst/>
              </a:prstGeom>
              <a:noFill/>
            </p:spPr>
            <p:txBody>
              <a:bodyPr wrap="square" rtlCol="0">
                <a:spAutoFit/>
              </a:bodyPr>
              <a:lstStyle/>
              <a:p>
                <a:pPr algn="ctr"/>
                <a:r>
                  <a:rPr lang="en-GB" dirty="0"/>
                  <a:t>common ratio </a:t>
                </a:r>
                <a14:m>
                  <m:oMath xmlns:m="http://schemas.openxmlformats.org/officeDocument/2006/math">
                    <m:r>
                      <a:rPr lang="en-GB" b="0" i="1" smtClean="0">
                        <a:latin typeface="Cambria Math"/>
                      </a:rPr>
                      <m:t>𝑟</m:t>
                    </m:r>
                  </m:oMath>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1394755" y="3589715"/>
                <a:ext cx="1757795" cy="369332"/>
              </a:xfrm>
              <a:prstGeom prst="rect">
                <a:avLst/>
              </a:prstGeom>
              <a:blipFill rotWithShape="1">
                <a:blip r:embed="rId6"/>
                <a:stretch>
                  <a:fillRect l="-347" t="-8333" b="-26667"/>
                </a:stretch>
              </a:blipFill>
            </p:spPr>
            <p:txBody>
              <a:bodyPr/>
              <a:lstStyle/>
              <a:p>
                <a:r>
                  <a:rPr lang="en-GB">
                    <a:noFill/>
                  </a:rPr>
                  <a:t> </a:t>
                </a:r>
              </a:p>
            </p:txBody>
          </p:sp>
        </mc:Fallback>
      </mc:AlternateContent>
      <p:sp>
        <p:nvSpPr>
          <p:cNvPr id="31" name="Rectangle 30"/>
          <p:cNvSpPr/>
          <p:nvPr/>
        </p:nvSpPr>
        <p:spPr>
          <a:xfrm>
            <a:off x="1708439" y="1274541"/>
            <a:ext cx="2198223"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1456713" y="3589715"/>
            <a:ext cx="1954156"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 name="TextBox 5">
            <a:extLst>
              <a:ext uri="{FF2B5EF4-FFF2-40B4-BE49-F238E27FC236}">
                <a16:creationId xmlns:a16="http://schemas.microsoft.com/office/drawing/2014/main" id="{3638F468-E141-4764-A97A-E17D70E47227}"/>
              </a:ext>
            </a:extLst>
          </p:cNvPr>
          <p:cNvSpPr txBox="1"/>
          <p:nvPr/>
        </p:nvSpPr>
        <p:spPr>
          <a:xfrm>
            <a:off x="1966266" y="5956941"/>
            <a:ext cx="523587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 geometric sequence is one in which there is a </a:t>
            </a:r>
            <a:r>
              <a:rPr lang="en-GB" b="1" dirty="0"/>
              <a:t>common ratio </a:t>
            </a:r>
            <a:r>
              <a:rPr lang="en-GB" dirty="0"/>
              <a:t>between terms.</a:t>
            </a:r>
          </a:p>
        </p:txBody>
      </p:sp>
    </p:spTree>
    <p:extLst>
      <p:ext uri="{BB962C8B-B14F-4D97-AF65-F5344CB8AC3E}">
        <p14:creationId xmlns:p14="http://schemas.microsoft.com/office/powerpoint/2010/main" val="26370617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nextCondLst>
                <p:cond evt="onClick" delay="0">
                  <p:tgtEl>
                    <p:spTgt spid="18"/>
                  </p:tgtEl>
                </p:cond>
              </p:nextCondLst>
            </p:seq>
            <p:seq concurrent="1" nextAc="seek">
              <p:cTn id="17" restart="whenNotActive" fill="hold" evtFilter="cancelBubble" nodeType="interactiveSeq">
                <p:stCondLst>
                  <p:cond evt="onClick" delay="0">
                    <p:tgtEl>
                      <p:spTgt spid="31"/>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6" grpId="0" animBg="1"/>
      <p:bldP spid="18" grpId="0" animBg="1"/>
      <p:bldP spid="31" grpId="0" animBg="1"/>
      <p:bldP spid="32"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Quickfire Common Ratio</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17787"/>
                <a:ext cx="6192688" cy="523220"/>
              </a:xfrm>
              <a:prstGeom prst="rect">
                <a:avLst/>
              </a:prstGeom>
              <a:noFill/>
            </p:spPr>
            <p:txBody>
              <a:bodyPr wrap="square" rtlCol="0">
                <a:spAutoFit/>
              </a:bodyPr>
              <a:lstStyle/>
              <a:p>
                <a:r>
                  <a:rPr lang="en-GB" sz="2800" dirty="0"/>
                  <a:t>Identify the common ratio </a:t>
                </a:r>
                <a14:m>
                  <m:oMath xmlns:m="http://schemas.openxmlformats.org/officeDocument/2006/math">
                    <m:r>
                      <a:rPr lang="en-GB" sz="2800" b="0" i="1" smtClean="0">
                        <a:latin typeface="Cambria Math"/>
                      </a:rPr>
                      <m:t>𝑟</m:t>
                    </m:r>
                  </m:oMath>
                </a14:m>
                <a:r>
                  <a:rPr lang="en-GB" sz="28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817787"/>
                <a:ext cx="6192688" cy="523220"/>
              </a:xfrm>
              <a:prstGeom prst="rect">
                <a:avLst/>
              </a:prstGeom>
              <a:blipFill rotWithShape="1">
                <a:blip r:embed="rId2"/>
                <a:stretch>
                  <a:fillRect l="-1969" t="-10465"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71600" y="1770743"/>
                <a:ext cx="352839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1, 2, 4, 8, 16, 32, …</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971600" y="1770743"/>
                <a:ext cx="3528392" cy="523220"/>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508104" y="1759008"/>
                <a:ext cx="1656184"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𝑟</m:t>
                      </m:r>
                      <m:r>
                        <a:rPr lang="en-GB" sz="2800" b="0" i="1" smtClean="0">
                          <a:latin typeface="Cambria Math"/>
                        </a:rPr>
                        <m:t>=2</m:t>
                      </m:r>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5508104" y="1759008"/>
                <a:ext cx="1656184" cy="523220"/>
              </a:xfrm>
              <a:prstGeom prst="rect">
                <a:avLst/>
              </a:prstGeom>
              <a:blipFill rotWithShape="1">
                <a:blip r:embed="rId4"/>
                <a:stretch>
                  <a:fillRect/>
                </a:stretch>
              </a:blipFill>
            </p:spPr>
            <p:txBody>
              <a:bodyPr/>
              <a:lstStyle/>
              <a:p>
                <a:r>
                  <a:rPr lang="en-GB">
                    <a:noFill/>
                  </a:rPr>
                  <a:t> </a:t>
                </a:r>
              </a:p>
            </p:txBody>
          </p:sp>
        </mc:Fallback>
      </mc:AlternateContent>
      <p:sp>
        <p:nvSpPr>
          <p:cNvPr id="8" name="TextBox 7"/>
          <p:cNvSpPr txBox="1"/>
          <p:nvPr/>
        </p:nvSpPr>
        <p:spPr>
          <a:xfrm>
            <a:off x="179512" y="1835952"/>
            <a:ext cx="64807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1</a:t>
            </a:r>
          </a:p>
        </p:txBody>
      </p:sp>
      <mc:AlternateContent xmlns:mc="http://schemas.openxmlformats.org/markup-compatibility/2006" xmlns:a14="http://schemas.microsoft.com/office/drawing/2010/main">
        <mc:Choice Requires="a14">
          <p:sp>
            <p:nvSpPr>
              <p:cNvPr id="9" name="TextBox 8"/>
              <p:cNvSpPr txBox="1"/>
              <p:nvPr/>
            </p:nvSpPr>
            <p:spPr>
              <a:xfrm>
                <a:off x="971600" y="2504631"/>
                <a:ext cx="352839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2</m:t>
                      </m:r>
                      <m:r>
                        <a:rPr lang="en-GB" sz="2800" b="0" i="1" smtClean="0">
                          <a:latin typeface="Cambria Math" panose="02040503050406030204" pitchFamily="18" charset="0"/>
                        </a:rPr>
                        <m:t>7</m:t>
                      </m:r>
                      <m:r>
                        <a:rPr lang="en-GB" sz="2800" b="0" i="1" smtClean="0">
                          <a:latin typeface="Cambria Math"/>
                        </a:rPr>
                        <m:t>, 18, 12, 8, …</m:t>
                      </m:r>
                    </m:oMath>
                  </m:oMathPara>
                </a14:m>
                <a:endParaRPr lang="en-GB"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971600" y="2504631"/>
                <a:ext cx="3528392" cy="523220"/>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508104" y="2504631"/>
                <a:ext cx="1656184"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𝑟</m:t>
                      </m:r>
                      <m:r>
                        <a:rPr lang="en-GB" sz="2800" b="0" i="1" smtClean="0">
                          <a:latin typeface="Cambria Math"/>
                        </a:rPr>
                        <m:t>=2/3</m:t>
                      </m:r>
                    </m:oMath>
                  </m:oMathPara>
                </a14:m>
                <a:endParaRPr lang="en-GB"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5508104" y="2504631"/>
                <a:ext cx="1656184" cy="523220"/>
              </a:xfrm>
              <a:prstGeom prst="rect">
                <a:avLst/>
              </a:prstGeom>
              <a:blipFill rotWithShape="1">
                <a:blip r:embed="rId6"/>
                <a:stretch>
                  <a:fillRect/>
                </a:stretch>
              </a:blipFill>
            </p:spPr>
            <p:txBody>
              <a:bodyPr/>
              <a:lstStyle/>
              <a:p>
                <a:r>
                  <a:rPr lang="en-GB">
                    <a:noFill/>
                  </a:rPr>
                  <a:t> </a:t>
                </a:r>
              </a:p>
            </p:txBody>
          </p:sp>
        </mc:Fallback>
      </mc:AlternateContent>
      <p:sp>
        <p:nvSpPr>
          <p:cNvPr id="11" name="TextBox 10"/>
          <p:cNvSpPr txBox="1"/>
          <p:nvPr/>
        </p:nvSpPr>
        <p:spPr>
          <a:xfrm>
            <a:off x="179512" y="2569840"/>
            <a:ext cx="64807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2</a:t>
            </a:r>
          </a:p>
        </p:txBody>
      </p:sp>
      <mc:AlternateContent xmlns:mc="http://schemas.openxmlformats.org/markup-compatibility/2006" xmlns:a14="http://schemas.microsoft.com/office/drawing/2010/main">
        <mc:Choice Requires="a14">
          <p:sp>
            <p:nvSpPr>
              <p:cNvPr id="12" name="TextBox 11"/>
              <p:cNvSpPr txBox="1"/>
              <p:nvPr/>
            </p:nvSpPr>
            <p:spPr>
              <a:xfrm>
                <a:off x="997113" y="3296719"/>
                <a:ext cx="352839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10, 5, 2.5, 1.25, …</m:t>
                      </m:r>
                    </m:oMath>
                  </m:oMathPara>
                </a14:m>
                <a:endParaRPr lang="en-GB"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997113" y="3296719"/>
                <a:ext cx="3528392" cy="523220"/>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533617" y="3284984"/>
                <a:ext cx="1656184"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𝑟</m:t>
                      </m:r>
                      <m:r>
                        <a:rPr lang="en-GB" sz="2800" b="0" i="1" smtClean="0">
                          <a:latin typeface="Cambria Math"/>
                        </a:rPr>
                        <m:t>=1/2</m:t>
                      </m:r>
                    </m:oMath>
                  </m:oMathPara>
                </a14:m>
                <a:endParaRPr lang="en-GB"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533617" y="3284984"/>
                <a:ext cx="1656184" cy="523220"/>
              </a:xfrm>
              <a:prstGeom prst="rect">
                <a:avLst/>
              </a:prstGeom>
              <a:blipFill rotWithShape="1">
                <a:blip r:embed="rId8"/>
                <a:stretch>
                  <a:fillRect/>
                </a:stretch>
              </a:blipFill>
            </p:spPr>
            <p:txBody>
              <a:bodyPr/>
              <a:lstStyle/>
              <a:p>
                <a:r>
                  <a:rPr lang="en-GB">
                    <a:noFill/>
                  </a:rPr>
                  <a:t> </a:t>
                </a:r>
              </a:p>
            </p:txBody>
          </p:sp>
        </mc:Fallback>
      </mc:AlternateContent>
      <p:sp>
        <p:nvSpPr>
          <p:cNvPr id="14" name="TextBox 13"/>
          <p:cNvSpPr txBox="1"/>
          <p:nvPr/>
        </p:nvSpPr>
        <p:spPr>
          <a:xfrm>
            <a:off x="205025" y="3361928"/>
            <a:ext cx="64807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3</a:t>
            </a:r>
          </a:p>
        </p:txBody>
      </p:sp>
      <mc:AlternateContent xmlns:mc="http://schemas.openxmlformats.org/markup-compatibility/2006" xmlns:a14="http://schemas.microsoft.com/office/drawing/2010/main">
        <mc:Choice Requires="a14">
          <p:sp>
            <p:nvSpPr>
              <p:cNvPr id="15" name="TextBox 14"/>
              <p:cNvSpPr txBox="1"/>
              <p:nvPr/>
            </p:nvSpPr>
            <p:spPr>
              <a:xfrm>
                <a:off x="997113" y="4016799"/>
                <a:ext cx="352839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5, −5, 5, −5, 5, −5, …</m:t>
                      </m:r>
                    </m:oMath>
                  </m:oMathPara>
                </a14:m>
                <a:endParaRPr lang="en-GB"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997113" y="4016799"/>
                <a:ext cx="3528392" cy="523220"/>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533617" y="4005064"/>
                <a:ext cx="1656184"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𝑟</m:t>
                      </m:r>
                      <m:r>
                        <a:rPr lang="en-GB" sz="2800" b="0" i="1" smtClean="0">
                          <a:latin typeface="Cambria Math"/>
                        </a:rPr>
                        <m:t>=−1</m:t>
                      </m:r>
                    </m:oMath>
                  </m:oMathPara>
                </a14:m>
                <a:endParaRPr lang="en-GB" sz="2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533617" y="4005064"/>
                <a:ext cx="1656184" cy="523220"/>
              </a:xfrm>
              <a:prstGeom prst="rect">
                <a:avLst/>
              </a:prstGeom>
              <a:blipFill rotWithShape="1">
                <a:blip r:embed="rId10"/>
                <a:stretch>
                  <a:fillRect/>
                </a:stretch>
              </a:blipFill>
            </p:spPr>
            <p:txBody>
              <a:bodyPr/>
              <a:lstStyle/>
              <a:p>
                <a:r>
                  <a:rPr lang="en-GB">
                    <a:noFill/>
                  </a:rPr>
                  <a:t> </a:t>
                </a:r>
              </a:p>
            </p:txBody>
          </p:sp>
        </mc:Fallback>
      </mc:AlternateContent>
      <p:sp>
        <p:nvSpPr>
          <p:cNvPr id="17" name="TextBox 16"/>
          <p:cNvSpPr txBox="1"/>
          <p:nvPr/>
        </p:nvSpPr>
        <p:spPr>
          <a:xfrm>
            <a:off x="205025" y="4082008"/>
            <a:ext cx="64807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4</a:t>
            </a:r>
          </a:p>
        </p:txBody>
      </p:sp>
      <mc:AlternateContent xmlns:mc="http://schemas.openxmlformats.org/markup-compatibility/2006" xmlns:a14="http://schemas.microsoft.com/office/drawing/2010/main">
        <mc:Choice Requires="a14">
          <p:sp>
            <p:nvSpPr>
              <p:cNvPr id="18" name="TextBox 17"/>
              <p:cNvSpPr txBox="1"/>
              <p:nvPr/>
            </p:nvSpPr>
            <p:spPr>
              <a:xfrm>
                <a:off x="997113" y="4736879"/>
                <a:ext cx="352839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𝑥</m:t>
                      </m:r>
                      <m:r>
                        <a:rPr lang="en-GB" sz="2800" b="0" i="1" smtClean="0">
                          <a:latin typeface="Cambria Math"/>
                        </a:rPr>
                        <m:t>, −2</m:t>
                      </m:r>
                      <m:sSup>
                        <m:sSupPr>
                          <m:ctrlPr>
                            <a:rPr lang="en-GB" sz="2800" b="0" i="1" smtClean="0">
                              <a:latin typeface="Cambria Math" panose="02040503050406030204" pitchFamily="18" charset="0"/>
                            </a:rPr>
                          </m:ctrlPr>
                        </m:sSupPr>
                        <m:e>
                          <m:r>
                            <a:rPr lang="en-GB" sz="2800" b="0" i="1" smtClean="0">
                              <a:latin typeface="Cambria Math"/>
                            </a:rPr>
                            <m:t>𝑥</m:t>
                          </m:r>
                        </m:e>
                        <m:sup>
                          <m:r>
                            <a:rPr lang="en-GB" sz="2800" b="0" i="1" smtClean="0">
                              <a:latin typeface="Cambria Math"/>
                            </a:rPr>
                            <m:t>2</m:t>
                          </m:r>
                        </m:sup>
                      </m:sSup>
                      <m:r>
                        <a:rPr lang="en-GB" sz="2800" b="0" i="1" smtClean="0">
                          <a:latin typeface="Cambria Math"/>
                        </a:rPr>
                        <m:t>, 4</m:t>
                      </m:r>
                      <m:sSup>
                        <m:sSupPr>
                          <m:ctrlPr>
                            <a:rPr lang="en-GB" sz="2800" b="0" i="1" smtClean="0">
                              <a:latin typeface="Cambria Math" panose="02040503050406030204" pitchFamily="18" charset="0"/>
                            </a:rPr>
                          </m:ctrlPr>
                        </m:sSupPr>
                        <m:e>
                          <m:r>
                            <a:rPr lang="en-GB" sz="2800" b="0" i="1" smtClean="0">
                              <a:latin typeface="Cambria Math"/>
                            </a:rPr>
                            <m:t>𝑥</m:t>
                          </m:r>
                        </m:e>
                        <m:sup>
                          <m:r>
                            <a:rPr lang="en-GB" sz="2800" b="0" i="1" smtClean="0">
                              <a:latin typeface="Cambria Math"/>
                            </a:rPr>
                            <m:t>3</m:t>
                          </m:r>
                        </m:sup>
                      </m:sSup>
                    </m:oMath>
                  </m:oMathPara>
                </a14:m>
                <a:endParaRPr lang="en-GB"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997113" y="4736879"/>
                <a:ext cx="3528392" cy="523220"/>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533617" y="4725144"/>
                <a:ext cx="1656184"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𝑟</m:t>
                      </m:r>
                      <m:r>
                        <a:rPr lang="en-GB" sz="2800" b="0" i="1" smtClean="0">
                          <a:latin typeface="Cambria Math"/>
                        </a:rPr>
                        <m:t>=−2</m:t>
                      </m:r>
                      <m:r>
                        <a:rPr lang="en-GB" sz="2800" b="0" i="1" smtClean="0">
                          <a:latin typeface="Cambria Math"/>
                        </a:rPr>
                        <m:t>𝑥</m:t>
                      </m:r>
                    </m:oMath>
                  </m:oMathPara>
                </a14:m>
                <a:endParaRPr lang="en-GB"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533617" y="4725144"/>
                <a:ext cx="1656184" cy="523220"/>
              </a:xfrm>
              <a:prstGeom prst="rect">
                <a:avLst/>
              </a:prstGeom>
              <a:blipFill rotWithShape="1">
                <a:blip r:embed="rId12"/>
                <a:stretch>
                  <a:fillRect/>
                </a:stretch>
              </a:blipFill>
            </p:spPr>
            <p:txBody>
              <a:bodyPr/>
              <a:lstStyle/>
              <a:p>
                <a:r>
                  <a:rPr lang="en-GB">
                    <a:noFill/>
                  </a:rPr>
                  <a:t> </a:t>
                </a:r>
              </a:p>
            </p:txBody>
          </p:sp>
        </mc:Fallback>
      </mc:AlternateContent>
      <p:sp>
        <p:nvSpPr>
          <p:cNvPr id="20" name="TextBox 19"/>
          <p:cNvSpPr txBox="1"/>
          <p:nvPr/>
        </p:nvSpPr>
        <p:spPr>
          <a:xfrm>
            <a:off x="205025" y="4802088"/>
            <a:ext cx="64807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5</a:t>
            </a:r>
          </a:p>
        </p:txBody>
      </p:sp>
      <mc:AlternateContent xmlns:mc="http://schemas.openxmlformats.org/markup-compatibility/2006" xmlns:a14="http://schemas.microsoft.com/office/drawing/2010/main">
        <mc:Choice Requires="a14">
          <p:sp>
            <p:nvSpPr>
              <p:cNvPr id="21" name="TextBox 20"/>
              <p:cNvSpPr txBox="1"/>
              <p:nvPr/>
            </p:nvSpPr>
            <p:spPr>
              <a:xfrm>
                <a:off x="997113" y="5456959"/>
                <a:ext cx="352839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1, </m:t>
                      </m:r>
                      <m:r>
                        <a:rPr lang="en-GB" sz="2800" b="0" i="1" smtClean="0">
                          <a:latin typeface="Cambria Math"/>
                        </a:rPr>
                        <m:t>𝑝</m:t>
                      </m:r>
                      <m:r>
                        <a:rPr lang="en-GB" sz="2800" b="0" i="1" smtClean="0">
                          <a:latin typeface="Cambria Math"/>
                        </a:rPr>
                        <m:t>, </m:t>
                      </m:r>
                      <m:sSup>
                        <m:sSupPr>
                          <m:ctrlPr>
                            <a:rPr lang="en-GB" sz="2800" b="0" i="1" smtClean="0">
                              <a:latin typeface="Cambria Math" panose="02040503050406030204" pitchFamily="18" charset="0"/>
                            </a:rPr>
                          </m:ctrlPr>
                        </m:sSupPr>
                        <m:e>
                          <m:r>
                            <a:rPr lang="en-GB" sz="2800" b="0" i="1" smtClean="0">
                              <a:latin typeface="Cambria Math"/>
                            </a:rPr>
                            <m:t>𝑝</m:t>
                          </m:r>
                        </m:e>
                        <m:sup>
                          <m:r>
                            <a:rPr lang="en-GB" sz="2800" b="0" i="1" smtClean="0">
                              <a:latin typeface="Cambria Math"/>
                            </a:rPr>
                            <m:t>2</m:t>
                          </m:r>
                        </m:sup>
                      </m:sSup>
                      <m:r>
                        <a:rPr lang="en-GB" sz="2800" b="0" i="1" smtClean="0">
                          <a:latin typeface="Cambria Math"/>
                        </a:rPr>
                        <m:t>, </m:t>
                      </m:r>
                      <m:sSup>
                        <m:sSupPr>
                          <m:ctrlPr>
                            <a:rPr lang="en-GB" sz="2800" b="0" i="1" smtClean="0">
                              <a:latin typeface="Cambria Math" panose="02040503050406030204" pitchFamily="18" charset="0"/>
                            </a:rPr>
                          </m:ctrlPr>
                        </m:sSupPr>
                        <m:e>
                          <m:r>
                            <a:rPr lang="en-GB" sz="2800" b="0" i="1" smtClean="0">
                              <a:latin typeface="Cambria Math"/>
                            </a:rPr>
                            <m:t>𝑝</m:t>
                          </m:r>
                        </m:e>
                        <m:sup>
                          <m:r>
                            <a:rPr lang="en-GB" sz="2800" b="0" i="1" smtClean="0">
                              <a:latin typeface="Cambria Math"/>
                            </a:rPr>
                            <m:t>3</m:t>
                          </m:r>
                        </m:sup>
                      </m:sSup>
                      <m:r>
                        <a:rPr lang="en-GB" sz="2800" b="0" i="1" smtClean="0">
                          <a:latin typeface="Cambria Math"/>
                        </a:rPr>
                        <m:t>, …</m:t>
                      </m:r>
                    </m:oMath>
                  </m:oMathPara>
                </a14:m>
                <a:endParaRPr lang="en-GB"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997113" y="5456959"/>
                <a:ext cx="3528392" cy="523220"/>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533617" y="5445224"/>
                <a:ext cx="1656184"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𝑟</m:t>
                      </m:r>
                      <m:r>
                        <a:rPr lang="en-GB" sz="2800" b="0" i="1" smtClean="0">
                          <a:latin typeface="Cambria Math"/>
                        </a:rPr>
                        <m:t>=</m:t>
                      </m:r>
                      <m:r>
                        <a:rPr lang="en-GB" sz="2800" b="0" i="1" smtClean="0">
                          <a:latin typeface="Cambria Math"/>
                        </a:rPr>
                        <m:t>𝑝</m:t>
                      </m:r>
                    </m:oMath>
                  </m:oMathPara>
                </a14:m>
                <a:endParaRPr lang="en-GB"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533617" y="5445224"/>
                <a:ext cx="1656184" cy="523220"/>
              </a:xfrm>
              <a:prstGeom prst="rect">
                <a:avLst/>
              </a:prstGeom>
              <a:blipFill rotWithShape="1">
                <a:blip r:embed="rId14"/>
                <a:stretch>
                  <a:fillRect/>
                </a:stretch>
              </a:blipFill>
            </p:spPr>
            <p:txBody>
              <a:bodyPr/>
              <a:lstStyle/>
              <a:p>
                <a:r>
                  <a:rPr lang="en-GB">
                    <a:noFill/>
                  </a:rPr>
                  <a:t> </a:t>
                </a:r>
              </a:p>
            </p:txBody>
          </p:sp>
        </mc:Fallback>
      </mc:AlternateContent>
      <p:sp>
        <p:nvSpPr>
          <p:cNvPr id="23" name="TextBox 22"/>
          <p:cNvSpPr txBox="1"/>
          <p:nvPr/>
        </p:nvSpPr>
        <p:spPr>
          <a:xfrm>
            <a:off x="205025" y="5522168"/>
            <a:ext cx="64807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6</a:t>
            </a:r>
          </a:p>
        </p:txBody>
      </p:sp>
      <mc:AlternateContent xmlns:mc="http://schemas.openxmlformats.org/markup-compatibility/2006" xmlns:a14="http://schemas.microsoft.com/office/drawing/2010/main">
        <mc:Choice Requires="a14">
          <p:sp>
            <p:nvSpPr>
              <p:cNvPr id="24" name="TextBox 23"/>
              <p:cNvSpPr txBox="1"/>
              <p:nvPr/>
            </p:nvSpPr>
            <p:spPr>
              <a:xfrm>
                <a:off x="997112" y="6105031"/>
                <a:ext cx="3862919"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4, −1, 0.25, −0.0625, …</m:t>
                      </m:r>
                    </m:oMath>
                  </m:oMathPara>
                </a14:m>
                <a:endParaRPr lang="en-GB"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997112" y="6105031"/>
                <a:ext cx="3862919" cy="523220"/>
              </a:xfrm>
              <a:prstGeom prst="rect">
                <a:avLst/>
              </a:prstGeom>
              <a:blipFill rotWithShape="1">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533616" y="6093296"/>
                <a:ext cx="2062719"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𝑟</m:t>
                      </m:r>
                      <m:r>
                        <a:rPr lang="en-GB" sz="2800" b="0" i="1" smtClean="0">
                          <a:latin typeface="Cambria Math"/>
                        </a:rPr>
                        <m:t>=−0.25</m:t>
                      </m:r>
                    </m:oMath>
                  </m:oMathPara>
                </a14:m>
                <a:endParaRPr lang="en-GB" sz="2800" dirty="0"/>
              </a:p>
            </p:txBody>
          </p:sp>
        </mc:Choice>
        <mc:Fallback xmlns="">
          <p:sp>
            <p:nvSpPr>
              <p:cNvPr id="25" name="TextBox 24"/>
              <p:cNvSpPr txBox="1">
                <a:spLocks noRot="1" noChangeAspect="1" noMove="1" noResize="1" noEditPoints="1" noAdjustHandles="1" noChangeArrowheads="1" noChangeShapeType="1" noTextEdit="1"/>
              </p:cNvSpPr>
              <p:nvPr/>
            </p:nvSpPr>
            <p:spPr>
              <a:xfrm>
                <a:off x="5533616" y="6093296"/>
                <a:ext cx="2062719" cy="523220"/>
              </a:xfrm>
              <a:prstGeom prst="rect">
                <a:avLst/>
              </a:prstGeom>
              <a:blipFill rotWithShape="1">
                <a:blip r:embed="rId16"/>
                <a:stretch>
                  <a:fillRect/>
                </a:stretch>
              </a:blipFill>
            </p:spPr>
            <p:txBody>
              <a:bodyPr/>
              <a:lstStyle/>
              <a:p>
                <a:r>
                  <a:rPr lang="en-GB">
                    <a:noFill/>
                  </a:rPr>
                  <a:t> </a:t>
                </a:r>
              </a:p>
            </p:txBody>
          </p:sp>
        </mc:Fallback>
      </mc:AlternateContent>
      <p:sp>
        <p:nvSpPr>
          <p:cNvPr id="26" name="TextBox 25"/>
          <p:cNvSpPr txBox="1"/>
          <p:nvPr/>
        </p:nvSpPr>
        <p:spPr>
          <a:xfrm>
            <a:off x="205025" y="6170240"/>
            <a:ext cx="64807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dirty="0"/>
              <a:t>7</a:t>
            </a:r>
          </a:p>
        </p:txBody>
      </p:sp>
      <p:sp>
        <p:nvSpPr>
          <p:cNvPr id="27" name="Rectangle 26"/>
          <p:cNvSpPr/>
          <p:nvPr/>
        </p:nvSpPr>
        <p:spPr>
          <a:xfrm>
            <a:off x="6156176" y="1759008"/>
            <a:ext cx="1224136" cy="462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6164688" y="2558603"/>
            <a:ext cx="1224136" cy="462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6156176" y="3326855"/>
            <a:ext cx="1224136" cy="462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6156176" y="4037044"/>
            <a:ext cx="1224136" cy="462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6156176" y="4766004"/>
            <a:ext cx="1224136" cy="462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6156176" y="5433116"/>
            <a:ext cx="1224136" cy="462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6156176" y="6097314"/>
            <a:ext cx="1224136" cy="462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TextBox 33">
            <a:extLst>
              <a:ext uri="{FF2B5EF4-FFF2-40B4-BE49-F238E27FC236}">
                <a16:creationId xmlns:a16="http://schemas.microsoft.com/office/drawing/2014/main" id="{514B6683-32CE-4836-BA41-97416F8CBE2E}"/>
              </a:ext>
            </a:extLst>
          </p:cNvPr>
          <p:cNvSpPr txBox="1"/>
          <p:nvPr/>
        </p:nvSpPr>
        <p:spPr>
          <a:xfrm>
            <a:off x="7596335" y="3429000"/>
            <a:ext cx="1446065"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An </a:t>
            </a:r>
            <a:r>
              <a:rPr lang="en-GB" sz="1600" b="1" dirty="0"/>
              <a:t>alternating sequence</a:t>
            </a:r>
            <a:r>
              <a:rPr lang="en-GB" sz="1600" dirty="0"/>
              <a:t> is one which oscillates between positive and negative.</a:t>
            </a:r>
          </a:p>
        </p:txBody>
      </p:sp>
      <p:cxnSp>
        <p:nvCxnSpPr>
          <p:cNvPr id="36" name="Straight Arrow Connector 35">
            <a:extLst>
              <a:ext uri="{FF2B5EF4-FFF2-40B4-BE49-F238E27FC236}">
                <a16:creationId xmlns:a16="http://schemas.microsoft.com/office/drawing/2014/main" id="{B7391C28-FD1F-44D5-90C0-65844EC8391A}"/>
              </a:ext>
            </a:extLst>
          </p:cNvPr>
          <p:cNvCxnSpPr/>
          <p:nvPr/>
        </p:nvCxnSpPr>
        <p:spPr>
          <a:xfrm flipH="1" flipV="1">
            <a:off x="7416800" y="4521200"/>
            <a:ext cx="165100" cy="292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27138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childTnLst>
              </p:cTn>
              <p:nextCondLst>
                <p:cond evt="onClick" delay="0">
                  <p:tgtEl>
                    <p:spTgt spid="30"/>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983787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14:m>
                    <m:oMath xmlns:m="http://schemas.openxmlformats.org/officeDocument/2006/math">
                      <m:r>
                        <a:rPr lang="en-GB" sz="3200" i="1" dirty="0" smtClean="0">
                          <a:latin typeface="Cambria Math"/>
                        </a:rPr>
                        <m:t>𝑛</m:t>
                      </m:r>
                    </m:oMath>
                  </a14:m>
                  <a:r>
                    <a:rPr lang="en-GB" sz="3200" baseline="30000" dirty="0"/>
                    <a:t>th</a:t>
                  </a:r>
                  <a:r>
                    <a:rPr lang="en-GB" sz="3200" dirty="0"/>
                    <a:t> term</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1">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80728"/>
            <a:ext cx="3528392"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t>Arithmetic Sequence</a:t>
            </a:r>
          </a:p>
        </p:txBody>
      </p:sp>
      <p:sp>
        <p:nvSpPr>
          <p:cNvPr id="6" name="TextBox 5"/>
          <p:cNvSpPr txBox="1"/>
          <p:nvPr/>
        </p:nvSpPr>
        <p:spPr>
          <a:xfrm>
            <a:off x="4932612" y="980728"/>
            <a:ext cx="3528392"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t>Geometric Sequence</a:t>
            </a:r>
          </a:p>
        </p:txBody>
      </p:sp>
      <mc:AlternateContent xmlns:mc="http://schemas.openxmlformats.org/markup-compatibility/2006" xmlns:a14="http://schemas.microsoft.com/office/drawing/2010/main">
        <mc:Choice Requires="a14">
          <p:sp>
            <p:nvSpPr>
              <p:cNvPr id="7" name="TextBox 6"/>
              <p:cNvSpPr txBox="1"/>
              <p:nvPr/>
            </p:nvSpPr>
            <p:spPr>
              <a:xfrm>
                <a:off x="395536" y="1772816"/>
                <a:ext cx="324036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𝑢</m:t>
                          </m:r>
                        </m:e>
                        <m:sub>
                          <m:r>
                            <a:rPr lang="en-GB" sz="2800" b="0" i="1" smtClean="0">
                              <a:latin typeface="Cambria Math"/>
                            </a:rPr>
                            <m:t>𝑛</m:t>
                          </m:r>
                        </m:sub>
                      </m:sSub>
                      <m:r>
                        <a:rPr lang="en-GB" sz="2800" b="0" i="1" smtClean="0">
                          <a:latin typeface="Cambria Math"/>
                        </a:rPr>
                        <m:t>=</m:t>
                      </m:r>
                      <m:r>
                        <a:rPr lang="en-GB" sz="2800" b="0" i="1" smtClean="0">
                          <a:latin typeface="Cambria Math"/>
                        </a:rPr>
                        <m:t>𝑎</m:t>
                      </m:r>
                      <m:r>
                        <a:rPr lang="en-GB" sz="2800" b="0" i="1" smtClean="0">
                          <a:latin typeface="Cambria Math"/>
                        </a:rPr>
                        <m:t>+</m:t>
                      </m:r>
                      <m:d>
                        <m:dPr>
                          <m:ctrlPr>
                            <a:rPr lang="en-GB" sz="2800" b="0" i="1" smtClean="0">
                              <a:latin typeface="Cambria Math" panose="02040503050406030204" pitchFamily="18" charset="0"/>
                            </a:rPr>
                          </m:ctrlPr>
                        </m:dPr>
                        <m:e>
                          <m:r>
                            <a:rPr lang="en-GB" sz="2800" b="0" i="1" smtClean="0">
                              <a:latin typeface="Cambria Math"/>
                            </a:rPr>
                            <m:t>𝑛</m:t>
                          </m:r>
                          <m:r>
                            <a:rPr lang="en-GB" sz="2800" b="0" i="1" smtClean="0">
                              <a:latin typeface="Cambria Math"/>
                            </a:rPr>
                            <m:t>−1</m:t>
                          </m:r>
                        </m:e>
                      </m:d>
                      <m:r>
                        <a:rPr lang="en-GB" sz="2800" b="0" i="1" smtClean="0">
                          <a:latin typeface="Cambria Math"/>
                        </a:rPr>
                        <m:t>𝑑</m:t>
                      </m:r>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95536" y="1772816"/>
                <a:ext cx="3240360" cy="5232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220072" y="1772816"/>
                <a:ext cx="324036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𝑢</m:t>
                          </m:r>
                        </m:e>
                        <m:sub>
                          <m:r>
                            <a:rPr lang="en-GB" sz="2800" b="0" i="1" smtClean="0">
                              <a:latin typeface="Cambria Math"/>
                            </a:rPr>
                            <m:t>𝑛</m:t>
                          </m:r>
                        </m:sub>
                      </m:sSub>
                      <m:r>
                        <a:rPr lang="en-GB" sz="2800" b="0" i="1" smtClean="0">
                          <a:latin typeface="Cambria Math"/>
                        </a:rPr>
                        <m:t>=</m:t>
                      </m:r>
                      <m:r>
                        <a:rPr lang="en-GB" sz="2800" b="0" i="1" smtClean="0">
                          <a:latin typeface="Cambria Math"/>
                        </a:rPr>
                        <m:t>𝑎</m:t>
                      </m:r>
                      <m:sSup>
                        <m:sSupPr>
                          <m:ctrlPr>
                            <a:rPr lang="en-GB" sz="2800" b="0" i="1" smtClean="0">
                              <a:latin typeface="Cambria Math" panose="02040503050406030204" pitchFamily="18" charset="0"/>
                            </a:rPr>
                          </m:ctrlPr>
                        </m:sSupPr>
                        <m:e>
                          <m:r>
                            <a:rPr lang="en-GB" sz="2800" b="0" i="1" smtClean="0">
                              <a:latin typeface="Cambria Math"/>
                            </a:rPr>
                            <m:t>𝑟</m:t>
                          </m:r>
                        </m:e>
                        <m:sup>
                          <m:r>
                            <a:rPr lang="en-GB" sz="2800" b="0" i="1" smtClean="0">
                              <a:latin typeface="Cambria Math"/>
                            </a:rPr>
                            <m:t>𝑛</m:t>
                          </m:r>
                          <m:r>
                            <a:rPr lang="en-GB" sz="2800" b="0" i="1" smtClean="0">
                              <a:latin typeface="Cambria Math"/>
                            </a:rPr>
                            <m:t>−1</m:t>
                          </m:r>
                        </m:sup>
                      </m:sSup>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5220072" y="1772816"/>
                <a:ext cx="3240360" cy="523220"/>
              </a:xfrm>
              <a:prstGeom prst="rect">
                <a:avLst/>
              </a:prstGeom>
              <a:blipFill>
                <a:blip r:embed="rId4"/>
                <a:stretch>
                  <a:fillRect/>
                </a:stretch>
              </a:blipFill>
            </p:spPr>
            <p:txBody>
              <a:bodyPr/>
              <a:lstStyle/>
              <a:p>
                <a:r>
                  <a:rPr lang="en-GB">
                    <a:noFill/>
                  </a:rPr>
                  <a:t> </a:t>
                </a:r>
              </a:p>
            </p:txBody>
          </p:sp>
        </mc:Fallback>
      </mc:AlternateContent>
      <p:cxnSp>
        <p:nvCxnSpPr>
          <p:cNvPr id="9" name="Straight Connector 8"/>
          <p:cNvCxnSpPr/>
          <p:nvPr/>
        </p:nvCxnSpPr>
        <p:spPr>
          <a:xfrm flipH="1">
            <a:off x="218" y="2708920"/>
            <a:ext cx="9143782" cy="1"/>
          </a:xfrm>
          <a:prstGeom prst="line">
            <a:avLst/>
          </a:prstGeo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395536" y="2924944"/>
                <a:ext cx="7776864" cy="523220"/>
              </a:xfrm>
              <a:prstGeom prst="rect">
                <a:avLst/>
              </a:prstGeom>
              <a:noFill/>
            </p:spPr>
            <p:txBody>
              <a:bodyPr wrap="square" rtlCol="0">
                <a:spAutoFit/>
              </a:bodyPr>
              <a:lstStyle/>
              <a:p>
                <a:r>
                  <a:rPr lang="en-GB" sz="2800" dirty="0"/>
                  <a:t>Determine the 10</a:t>
                </a:r>
                <a:r>
                  <a:rPr lang="en-GB" sz="2800" baseline="30000" dirty="0"/>
                  <a:t>th</a:t>
                </a:r>
                <a:r>
                  <a:rPr lang="en-GB" sz="2800" dirty="0"/>
                  <a:t> and </a:t>
                </a:r>
                <a14:m>
                  <m:oMath xmlns:m="http://schemas.openxmlformats.org/officeDocument/2006/math">
                    <m:r>
                      <a:rPr lang="en-GB" sz="2800" b="0" i="1" smtClean="0">
                        <a:latin typeface="Cambria Math" panose="02040503050406030204" pitchFamily="18" charset="0"/>
                      </a:rPr>
                      <m:t>𝑛</m:t>
                    </m:r>
                  </m:oMath>
                </a14:m>
                <a:r>
                  <a:rPr lang="en-GB" sz="2800" baseline="30000" dirty="0"/>
                  <a:t>th</a:t>
                </a:r>
                <a:r>
                  <a:rPr lang="en-GB" sz="2800" dirty="0"/>
                  <a:t> terms of the following:</a:t>
                </a:r>
              </a:p>
            </p:txBody>
          </p:sp>
        </mc:Choice>
        <mc:Fallback xmlns="">
          <p:sp>
            <p:nvSpPr>
              <p:cNvPr id="16" name="TextBox 15"/>
              <p:cNvSpPr txBox="1">
                <a:spLocks noRot="1" noChangeAspect="1" noMove="1" noResize="1" noEditPoints="1" noAdjustHandles="1" noChangeArrowheads="1" noChangeShapeType="1" noTextEdit="1"/>
              </p:cNvSpPr>
              <p:nvPr/>
            </p:nvSpPr>
            <p:spPr>
              <a:xfrm>
                <a:off x="395536" y="2924944"/>
                <a:ext cx="7776864" cy="523220"/>
              </a:xfrm>
              <a:prstGeom prst="rect">
                <a:avLst/>
              </a:prstGeom>
              <a:blipFill>
                <a:blip r:embed="rId5"/>
                <a:stretch>
                  <a:fillRect l="-1646" t="-11628" b="-32558"/>
                </a:stretch>
              </a:blipFill>
            </p:spPr>
            <p:txBody>
              <a:bodyPr/>
              <a:lstStyle/>
              <a:p>
                <a:r>
                  <a:rPr lang="en-GB">
                    <a:noFill/>
                  </a:rPr>
                  <a:t> </a:t>
                </a:r>
              </a:p>
            </p:txBody>
          </p:sp>
        </mc:Fallback>
      </mc:AlternateContent>
      <p:sp>
        <p:nvSpPr>
          <p:cNvPr id="17" name="TextBox 16"/>
          <p:cNvSpPr txBox="1"/>
          <p:nvPr/>
        </p:nvSpPr>
        <p:spPr>
          <a:xfrm>
            <a:off x="539552" y="3874683"/>
            <a:ext cx="3384376" cy="523220"/>
          </a:xfrm>
          <a:prstGeom prst="rect">
            <a:avLst/>
          </a:prstGeom>
          <a:noFill/>
        </p:spPr>
        <p:txBody>
          <a:bodyPr wrap="square" rtlCol="0">
            <a:spAutoFit/>
          </a:bodyPr>
          <a:lstStyle/>
          <a:p>
            <a:r>
              <a:rPr lang="en-GB" sz="2800" dirty="0"/>
              <a:t>3, 6, 12, 24, …</a:t>
            </a:r>
          </a:p>
        </p:txBody>
      </p:sp>
      <p:sp>
        <p:nvSpPr>
          <p:cNvPr id="19" name="TextBox 18"/>
          <p:cNvSpPr txBox="1"/>
          <p:nvPr/>
        </p:nvSpPr>
        <p:spPr>
          <a:xfrm>
            <a:off x="539552" y="4838846"/>
            <a:ext cx="3384376" cy="523220"/>
          </a:xfrm>
          <a:prstGeom prst="rect">
            <a:avLst/>
          </a:prstGeom>
          <a:noFill/>
        </p:spPr>
        <p:txBody>
          <a:bodyPr wrap="square" rtlCol="0">
            <a:spAutoFit/>
          </a:bodyPr>
          <a:lstStyle/>
          <a:p>
            <a:r>
              <a:rPr lang="en-GB" sz="2800" dirty="0"/>
              <a:t>40, -20, 10, -5, …</a:t>
            </a:r>
          </a:p>
        </p:txBody>
      </p:sp>
      <p:sp>
        <p:nvSpPr>
          <p:cNvPr id="25" name="Rectangle 24"/>
          <p:cNvSpPr/>
          <p:nvPr/>
        </p:nvSpPr>
        <p:spPr>
          <a:xfrm>
            <a:off x="1430165" y="1772343"/>
            <a:ext cx="2611262" cy="6485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6767600" y="1696143"/>
            <a:ext cx="1604504" cy="6485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Arrow: Right 9">
            <a:extLst>
              <a:ext uri="{FF2B5EF4-FFF2-40B4-BE49-F238E27FC236}">
                <a16:creationId xmlns:a16="http://schemas.microsoft.com/office/drawing/2014/main" id="{E3967925-D3EE-43ED-B948-664A82370446}"/>
              </a:ext>
            </a:extLst>
          </p:cNvPr>
          <p:cNvSpPr/>
          <p:nvPr/>
        </p:nvSpPr>
        <p:spPr>
          <a:xfrm>
            <a:off x="3661296" y="4009292"/>
            <a:ext cx="792088" cy="2754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7CA2047-9D02-43FE-B6DB-CADEAE106E1D}"/>
                  </a:ext>
                </a:extLst>
              </p:cNvPr>
              <p:cNvSpPr txBox="1"/>
              <p:nvPr/>
            </p:nvSpPr>
            <p:spPr>
              <a:xfrm>
                <a:off x="5041470" y="3598912"/>
                <a:ext cx="2821690"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𝑎</m:t>
                      </m:r>
                      <m:r>
                        <a:rPr lang="en-GB" sz="2000" b="0" i="1" smtClean="0">
                          <a:latin typeface="Cambria Math" panose="02040503050406030204" pitchFamily="18" charset="0"/>
                        </a:rPr>
                        <m:t>=3, </m:t>
                      </m:r>
                      <m:r>
                        <a:rPr lang="en-GB" sz="2000" b="0" i="1" smtClean="0">
                          <a:latin typeface="Cambria Math" panose="02040503050406030204" pitchFamily="18" charset="0"/>
                        </a:rPr>
                        <m:t>𝑟</m:t>
                      </m:r>
                      <m:r>
                        <a:rPr lang="en-GB" sz="2000" b="0" i="1" smtClean="0">
                          <a:latin typeface="Cambria Math" panose="02040503050406030204" pitchFamily="18" charset="0"/>
                        </a:rPr>
                        <m:t>=2</m:t>
                      </m:r>
                    </m:oMath>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𝑢</m:t>
                          </m:r>
                        </m:e>
                        <m:sub>
                          <m:r>
                            <a:rPr lang="en-GB" sz="2000" b="0" i="1" smtClean="0">
                              <a:latin typeface="Cambria Math" panose="02040503050406030204" pitchFamily="18" charset="0"/>
                            </a:rPr>
                            <m:t>10</m:t>
                          </m:r>
                        </m:sub>
                      </m:sSub>
                      <m:r>
                        <a:rPr lang="en-GB" sz="2000" b="0" i="1" smtClean="0">
                          <a:latin typeface="Cambria Math" panose="02040503050406030204" pitchFamily="18" charset="0"/>
                        </a:rPr>
                        <m:t>=3×</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2</m:t>
                          </m:r>
                        </m:e>
                        <m:sup>
                          <m:r>
                            <a:rPr lang="en-GB" sz="2000" b="0" i="1" smtClean="0">
                              <a:latin typeface="Cambria Math" panose="02040503050406030204" pitchFamily="18" charset="0"/>
                            </a:rPr>
                            <m:t>9</m:t>
                          </m:r>
                        </m:sup>
                      </m:sSup>
                      <m:r>
                        <a:rPr lang="en-GB" sz="2000" b="0" i="1" smtClean="0">
                          <a:latin typeface="Cambria Math" panose="02040503050406030204" pitchFamily="18" charset="0"/>
                        </a:rPr>
                        <m:t>=1536</m:t>
                      </m:r>
                    </m:oMath>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𝑢</m:t>
                          </m:r>
                        </m:e>
                        <m:sub>
                          <m:r>
                            <a:rPr lang="en-GB" sz="2000" b="0" i="1" smtClean="0">
                              <a:latin typeface="Cambria Math" panose="02040503050406030204" pitchFamily="18" charset="0"/>
                            </a:rPr>
                            <m:t>𝑛</m:t>
                          </m:r>
                        </m:sub>
                      </m:sSub>
                      <m:r>
                        <a:rPr lang="en-GB" sz="2000" b="0" i="1" smtClean="0">
                          <a:latin typeface="Cambria Math" panose="02040503050406030204" pitchFamily="18" charset="0"/>
                        </a:rPr>
                        <m:t>=3</m:t>
                      </m:r>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2</m:t>
                              </m:r>
                            </m:e>
                            <m:sup>
                              <m:r>
                                <a:rPr lang="en-GB" sz="2000" b="0" i="1" smtClean="0">
                                  <a:latin typeface="Cambria Math" panose="02040503050406030204" pitchFamily="18" charset="0"/>
                                </a:rPr>
                                <m:t>𝑛</m:t>
                              </m:r>
                              <m:r>
                                <a:rPr lang="en-GB" sz="2000" b="0" i="1" smtClean="0">
                                  <a:latin typeface="Cambria Math" panose="02040503050406030204" pitchFamily="18" charset="0"/>
                                </a:rPr>
                                <m:t>−1</m:t>
                              </m:r>
                            </m:sup>
                          </m:sSup>
                        </m:e>
                      </m:d>
                    </m:oMath>
                  </m:oMathPara>
                </a14:m>
                <a:endParaRPr lang="en-GB" sz="2000" dirty="0"/>
              </a:p>
            </p:txBody>
          </p:sp>
        </mc:Choice>
        <mc:Fallback xmlns="">
          <p:sp>
            <p:nvSpPr>
              <p:cNvPr id="11" name="TextBox 10">
                <a:extLst>
                  <a:ext uri="{FF2B5EF4-FFF2-40B4-BE49-F238E27FC236}">
                    <a16:creationId xmlns:a16="http://schemas.microsoft.com/office/drawing/2014/main" id="{C7CA2047-9D02-43FE-B6DB-CADEAE106E1D}"/>
                  </a:ext>
                </a:extLst>
              </p:cNvPr>
              <p:cNvSpPr txBox="1">
                <a:spLocks noRot="1" noChangeAspect="1" noMove="1" noResize="1" noEditPoints="1" noAdjustHandles="1" noChangeArrowheads="1" noChangeShapeType="1" noTextEdit="1"/>
              </p:cNvSpPr>
              <p:nvPr/>
            </p:nvSpPr>
            <p:spPr>
              <a:xfrm>
                <a:off x="5041470" y="3598912"/>
                <a:ext cx="2821690" cy="1015663"/>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4B1E983-CA75-4D20-A8AD-3775408A7902}"/>
                  </a:ext>
                </a:extLst>
              </p:cNvPr>
              <p:cNvSpPr txBox="1"/>
              <p:nvPr/>
            </p:nvSpPr>
            <p:spPr>
              <a:xfrm>
                <a:off x="4694739" y="4783021"/>
                <a:ext cx="4134376" cy="20033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𝑎</m:t>
                      </m:r>
                      <m:r>
                        <a:rPr lang="en-GB" sz="2000" b="0" i="1" smtClean="0">
                          <a:latin typeface="Cambria Math" panose="02040503050406030204" pitchFamily="18" charset="0"/>
                        </a:rPr>
                        <m:t>=40, </m:t>
                      </m:r>
                      <m:r>
                        <a:rPr lang="en-GB" sz="2000" b="0" i="1" smtClean="0">
                          <a:latin typeface="Cambria Math" panose="02040503050406030204" pitchFamily="18" charset="0"/>
                        </a:rPr>
                        <m:t>𝑟</m:t>
                      </m:r>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oMath>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𝑢</m:t>
                          </m:r>
                        </m:e>
                        <m:sub>
                          <m:r>
                            <a:rPr lang="en-GB" sz="2000" b="0" i="1" smtClean="0">
                              <a:latin typeface="Cambria Math" panose="02040503050406030204" pitchFamily="18" charset="0"/>
                            </a:rPr>
                            <m:t>10</m:t>
                          </m:r>
                        </m:sub>
                      </m:sSub>
                      <m:r>
                        <a:rPr lang="en-GB" sz="2000" b="0" i="1" smtClean="0">
                          <a:latin typeface="Cambria Math" panose="02040503050406030204" pitchFamily="18" charset="0"/>
                        </a:rPr>
                        <m:t>=40×</m:t>
                      </m:r>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2</m:t>
                                  </m:r>
                                </m:den>
                              </m:f>
                            </m:e>
                          </m:d>
                        </m:e>
                        <m:sup>
                          <m:r>
                            <a:rPr lang="en-GB" sz="2000" b="0" i="1" smtClean="0">
                              <a:latin typeface="Cambria Math" panose="02040503050406030204" pitchFamily="18" charset="0"/>
                            </a:rPr>
                            <m:t>9</m:t>
                          </m:r>
                        </m:sup>
                      </m:sSup>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5</m:t>
                          </m:r>
                        </m:num>
                        <m:den>
                          <m:r>
                            <a:rPr lang="en-GB" sz="2000" b="0" i="1" smtClean="0">
                              <a:latin typeface="Cambria Math" panose="02040503050406030204" pitchFamily="18" charset="0"/>
                            </a:rPr>
                            <m:t>64</m:t>
                          </m:r>
                        </m:den>
                      </m:f>
                    </m:oMath>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𝑢</m:t>
                          </m:r>
                        </m:e>
                        <m:sub>
                          <m:r>
                            <a:rPr lang="en-GB" sz="2000" b="0" i="1" smtClean="0">
                              <a:latin typeface="Cambria Math" panose="02040503050406030204" pitchFamily="18" charset="0"/>
                            </a:rPr>
                            <m:t>𝑛</m:t>
                          </m:r>
                        </m:sub>
                      </m:sSub>
                      <m:r>
                        <a:rPr lang="en-GB" sz="2000" b="0" i="1" smtClean="0">
                          <a:latin typeface="Cambria Math" panose="02040503050406030204" pitchFamily="18" charset="0"/>
                        </a:rPr>
                        <m:t>=</m:t>
                      </m:r>
                      <m:sSup>
                        <m:sSupPr>
                          <m:ctrlPr>
                            <a:rPr lang="en-GB" sz="2000" i="1">
                              <a:latin typeface="Cambria Math" panose="02040503050406030204" pitchFamily="18" charset="0"/>
                            </a:rPr>
                          </m:ctrlPr>
                        </m:sSupPr>
                        <m:e>
                          <m:d>
                            <m:dPr>
                              <m:ctrlPr>
                                <a:rPr lang="en-GB" sz="2000" i="1">
                                  <a:latin typeface="Cambria Math" panose="02040503050406030204" pitchFamily="18" charset="0"/>
                                </a:rPr>
                              </m:ctrlPr>
                            </m:dPr>
                            <m:e>
                              <m:r>
                                <a:rPr lang="en-GB" sz="2000" i="1">
                                  <a:latin typeface="Cambria Math"/>
                                </a:rPr>
                                <m:t>−1</m:t>
                              </m:r>
                            </m:e>
                          </m:d>
                        </m:e>
                        <m:sup>
                          <m:r>
                            <a:rPr lang="en-GB" sz="2000" i="1">
                              <a:latin typeface="Cambria Math"/>
                            </a:rPr>
                            <m:t>𝑛</m:t>
                          </m:r>
                          <m:r>
                            <a:rPr lang="en-GB" sz="2000" i="1">
                              <a:latin typeface="Cambria Math"/>
                            </a:rPr>
                            <m:t>−1</m:t>
                          </m:r>
                        </m:sup>
                      </m:sSup>
                      <m:r>
                        <a:rPr lang="en-GB" sz="2000" i="1">
                          <a:latin typeface="Cambria Math"/>
                        </a:rPr>
                        <m:t>×</m:t>
                      </m:r>
                      <m:f>
                        <m:fPr>
                          <m:ctrlPr>
                            <a:rPr lang="en-GB" sz="2000" i="1">
                              <a:latin typeface="Cambria Math" panose="02040503050406030204" pitchFamily="18" charset="0"/>
                            </a:rPr>
                          </m:ctrlPr>
                        </m:fPr>
                        <m:num>
                          <m:r>
                            <a:rPr lang="en-GB" sz="2000" i="1">
                              <a:latin typeface="Cambria Math"/>
                            </a:rPr>
                            <m:t>5</m:t>
                          </m:r>
                        </m:num>
                        <m:den>
                          <m:sSup>
                            <m:sSupPr>
                              <m:ctrlPr>
                                <a:rPr lang="en-GB" sz="2000" i="1">
                                  <a:latin typeface="Cambria Math" panose="02040503050406030204" pitchFamily="18" charset="0"/>
                                </a:rPr>
                              </m:ctrlPr>
                            </m:sSupPr>
                            <m:e>
                              <m:r>
                                <a:rPr lang="en-GB" sz="2000" i="1">
                                  <a:latin typeface="Cambria Math"/>
                                </a:rPr>
                                <m:t>2</m:t>
                              </m:r>
                            </m:e>
                            <m:sup>
                              <m:r>
                                <a:rPr lang="en-GB" sz="2000" i="1">
                                  <a:latin typeface="Cambria Math"/>
                                </a:rPr>
                                <m:t>𝑛</m:t>
                              </m:r>
                              <m:r>
                                <a:rPr lang="en-GB" sz="2000" i="1">
                                  <a:latin typeface="Cambria Math"/>
                                </a:rPr>
                                <m:t>−4</m:t>
                              </m:r>
                            </m:sup>
                          </m:sSup>
                        </m:den>
                      </m:f>
                    </m:oMath>
                  </m:oMathPara>
                </a14:m>
                <a:endParaRPr lang="en-GB" sz="2000" dirty="0"/>
              </a:p>
            </p:txBody>
          </p:sp>
        </mc:Choice>
        <mc:Fallback xmlns="">
          <p:sp>
            <p:nvSpPr>
              <p:cNvPr id="27" name="TextBox 26">
                <a:extLst>
                  <a:ext uri="{FF2B5EF4-FFF2-40B4-BE49-F238E27FC236}">
                    <a16:creationId xmlns:a16="http://schemas.microsoft.com/office/drawing/2014/main" id="{C4B1E983-CA75-4D20-A8AD-3775408A7902}"/>
                  </a:ext>
                </a:extLst>
              </p:cNvPr>
              <p:cNvSpPr txBox="1">
                <a:spLocks noRot="1" noChangeAspect="1" noMove="1" noResize="1" noEditPoints="1" noAdjustHandles="1" noChangeArrowheads="1" noChangeShapeType="1" noTextEdit="1"/>
              </p:cNvSpPr>
              <p:nvPr/>
            </p:nvSpPr>
            <p:spPr>
              <a:xfrm>
                <a:off x="4694739" y="4783021"/>
                <a:ext cx="4134376" cy="2003305"/>
              </a:xfrm>
              <a:prstGeom prst="rect">
                <a:avLst/>
              </a:prstGeom>
              <a:blipFill>
                <a:blip r:embed="rId7"/>
                <a:stretch>
                  <a:fillRect/>
                </a:stretch>
              </a:blipFill>
            </p:spPr>
            <p:txBody>
              <a:bodyPr/>
              <a:lstStyle/>
              <a:p>
                <a:r>
                  <a:rPr lang="en-GB">
                    <a:noFill/>
                  </a:rPr>
                  <a:t> </a:t>
                </a:r>
              </a:p>
            </p:txBody>
          </p:sp>
        </mc:Fallback>
      </mc:AlternateContent>
      <p:sp>
        <p:nvSpPr>
          <p:cNvPr id="28" name="Arrow: Right 27">
            <a:extLst>
              <a:ext uri="{FF2B5EF4-FFF2-40B4-BE49-F238E27FC236}">
                <a16:creationId xmlns:a16="http://schemas.microsoft.com/office/drawing/2014/main" id="{5CE52821-81DD-4857-8135-7080A3DBDC32}"/>
              </a:ext>
            </a:extLst>
          </p:cNvPr>
          <p:cNvSpPr/>
          <p:nvPr/>
        </p:nvSpPr>
        <p:spPr>
          <a:xfrm>
            <a:off x="3675995" y="5035472"/>
            <a:ext cx="792088" cy="27549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0517AC4-55DA-43B7-87FE-F5F6D3C78AF8}"/>
                  </a:ext>
                </a:extLst>
              </p:cNvPr>
              <p:cNvSpPr txBox="1"/>
              <p:nvPr/>
            </p:nvSpPr>
            <p:spPr>
              <a:xfrm>
                <a:off x="555506" y="5661248"/>
                <a:ext cx="2920419"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Fro Tip</a:t>
                </a:r>
                <a:r>
                  <a:rPr lang="en-GB" dirty="0"/>
                  <a:t>: As before, write out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oMath>
                </a14:m>
                <a:r>
                  <a:rPr lang="en-GB" dirty="0"/>
                  <a:t> and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oMath>
                </a14:m>
                <a:r>
                  <a:rPr lang="en-GB" dirty="0"/>
                  <a:t> first before substituting.</a:t>
                </a:r>
              </a:p>
            </p:txBody>
          </p:sp>
        </mc:Choice>
        <mc:Fallback xmlns="">
          <p:sp>
            <p:nvSpPr>
              <p:cNvPr id="12" name="TextBox 11">
                <a:extLst>
                  <a:ext uri="{FF2B5EF4-FFF2-40B4-BE49-F238E27FC236}">
                    <a16:creationId xmlns:a16="http://schemas.microsoft.com/office/drawing/2014/main" id="{70517AC4-55DA-43B7-87FE-F5F6D3C78AF8}"/>
                  </a:ext>
                </a:extLst>
              </p:cNvPr>
              <p:cNvSpPr txBox="1">
                <a:spLocks noRot="1" noChangeAspect="1" noMove="1" noResize="1" noEditPoints="1" noAdjustHandles="1" noChangeArrowheads="1" noChangeShapeType="1" noTextEdit="1"/>
              </p:cNvSpPr>
              <p:nvPr/>
            </p:nvSpPr>
            <p:spPr>
              <a:xfrm>
                <a:off x="555506" y="5661248"/>
                <a:ext cx="2920419" cy="923330"/>
              </a:xfrm>
              <a:prstGeom prst="rect">
                <a:avLst/>
              </a:prstGeom>
              <a:blipFill>
                <a:blip r:embed="rId8"/>
                <a:stretch>
                  <a:fillRect l="-1242" t="-2581" b="-8387"/>
                </a:stretch>
              </a:blipFill>
            </p:spPr>
            <p:txBody>
              <a:bodyPr/>
              <a:lstStyle/>
              <a:p>
                <a:r>
                  <a:rPr lang="en-GB">
                    <a:noFill/>
                  </a:rPr>
                  <a:t> </a:t>
                </a:r>
              </a:p>
            </p:txBody>
          </p:sp>
        </mc:Fallback>
      </mc:AlternateContent>
      <p:sp>
        <p:nvSpPr>
          <p:cNvPr id="29" name="Rectangle 28">
            <a:extLst>
              <a:ext uri="{FF2B5EF4-FFF2-40B4-BE49-F238E27FC236}">
                <a16:creationId xmlns:a16="http://schemas.microsoft.com/office/drawing/2014/main" id="{A5E50CD9-9927-4882-A613-F02F5A2976A4}"/>
              </a:ext>
            </a:extLst>
          </p:cNvPr>
          <p:cNvSpPr/>
          <p:nvPr/>
        </p:nvSpPr>
        <p:spPr>
          <a:xfrm>
            <a:off x="5146684" y="3598912"/>
            <a:ext cx="3514716" cy="11127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a:extLst>
              <a:ext uri="{FF2B5EF4-FFF2-40B4-BE49-F238E27FC236}">
                <a16:creationId xmlns:a16="http://schemas.microsoft.com/office/drawing/2014/main" id="{62F98390-3135-4308-9506-F660AC38F97F}"/>
              </a:ext>
            </a:extLst>
          </p:cNvPr>
          <p:cNvSpPr/>
          <p:nvPr/>
        </p:nvSpPr>
        <p:spPr>
          <a:xfrm>
            <a:off x="5146684" y="4805672"/>
            <a:ext cx="3514716" cy="1980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341215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animBg="1"/>
      <p:bldP spid="26" grpId="0" animBg="1"/>
      <p:bldP spid="29"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C124CA42-A274-41E3-AE1F-90F0080B285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3B223CCF-CB00-40A2-ABD0-5A512326CC6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a:extLst>
                <a:ext uri="{FF2B5EF4-FFF2-40B4-BE49-F238E27FC236}">
                  <a16:creationId xmlns:a16="http://schemas.microsoft.com/office/drawing/2014/main" id="{7B81DA9C-E8CE-488F-A810-DC31502AFD8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65A6A3FE-F438-43B7-83DC-BC8111817953}"/>
              </a:ext>
            </a:extLst>
          </p:cNvPr>
          <p:cNvSpPr txBox="1"/>
          <p:nvPr/>
        </p:nvSpPr>
        <p:spPr>
          <a:xfrm>
            <a:off x="374328" y="760359"/>
            <a:ext cx="7370216" cy="163121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[Textbook] The second term of a geometric sequence is 4 and the 4</a:t>
            </a:r>
            <a:r>
              <a:rPr lang="en-GB" sz="2000" baseline="30000" dirty="0"/>
              <a:t>th</a:t>
            </a:r>
            <a:r>
              <a:rPr lang="en-GB" sz="2000" dirty="0"/>
              <a:t> term is 8. The common ratio is positive. Find the exact values of:</a:t>
            </a:r>
          </a:p>
          <a:p>
            <a:pPr marL="342900" indent="-342900">
              <a:buAutoNum type="alphaLcParenR"/>
            </a:pPr>
            <a:r>
              <a:rPr lang="en-GB" sz="2000" dirty="0"/>
              <a:t>The common ratio.</a:t>
            </a:r>
          </a:p>
          <a:p>
            <a:pPr marL="342900" indent="-342900">
              <a:buAutoNum type="alphaLcParenR"/>
            </a:pPr>
            <a:r>
              <a:rPr lang="en-GB" sz="2000" dirty="0"/>
              <a:t>The first term.</a:t>
            </a:r>
          </a:p>
          <a:p>
            <a:pPr marL="342900" indent="-342900">
              <a:buAutoNum type="alphaLcParenR"/>
            </a:pPr>
            <a:r>
              <a:rPr lang="en-GB" sz="2000" dirty="0"/>
              <a:t>The 10</a:t>
            </a:r>
            <a:r>
              <a:rPr lang="en-GB" sz="2000" baseline="30000" dirty="0"/>
              <a:t>th</a:t>
            </a:r>
            <a:r>
              <a:rPr lang="en-GB" sz="2000" dirty="0"/>
              <a:t> term.</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5CD6E6B-988D-49C2-A123-D68D603328BD}"/>
                  </a:ext>
                </a:extLst>
              </p:cNvPr>
              <p:cNvSpPr txBox="1"/>
              <p:nvPr/>
            </p:nvSpPr>
            <p:spPr>
              <a:xfrm>
                <a:off x="1007250" y="2852936"/>
                <a:ext cx="7128792" cy="29224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𝑢</m:t>
                          </m:r>
                        </m:e>
                        <m:sub>
                          <m:r>
                            <a:rPr lang="en-GB" sz="2800" b="0" i="1" smtClean="0">
                              <a:latin typeface="Cambria Math"/>
                            </a:rPr>
                            <m:t>2</m:t>
                          </m:r>
                        </m:sub>
                      </m:sSub>
                      <m:r>
                        <a:rPr lang="en-GB" sz="2800" b="0" i="1" smtClean="0">
                          <a:latin typeface="Cambria Math"/>
                        </a:rPr>
                        <m:t>=4      </m:t>
                      </m:r>
                      <m:r>
                        <a:rPr lang="en-GB" sz="2800" b="0" i="1" smtClean="0">
                          <a:latin typeface="Cambria Math" panose="02040503050406030204" pitchFamily="18" charset="0"/>
                        </a:rPr>
                        <m:t>→</m:t>
                      </m:r>
                      <m:r>
                        <a:rPr lang="en-GB" sz="2800" b="0" i="1" smtClean="0">
                          <a:latin typeface="Cambria Math"/>
                        </a:rPr>
                        <m:t>   </m:t>
                      </m:r>
                      <m:r>
                        <a:rPr lang="en-GB" sz="2800" b="0" i="1" smtClean="0">
                          <a:latin typeface="Cambria Math"/>
                        </a:rPr>
                        <m:t>𝑎𝑟</m:t>
                      </m:r>
                      <m:r>
                        <a:rPr lang="en-GB" sz="2800" b="0" i="1" smtClean="0">
                          <a:latin typeface="Cambria Math"/>
                        </a:rPr>
                        <m:t>=4  (1)</m:t>
                      </m:r>
                    </m:oMath>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𝑢</m:t>
                          </m:r>
                        </m:e>
                        <m:sub>
                          <m:r>
                            <a:rPr lang="en-GB" sz="2800" b="0" i="1" smtClean="0">
                              <a:latin typeface="Cambria Math"/>
                            </a:rPr>
                            <m:t>4</m:t>
                          </m:r>
                        </m:sub>
                      </m:sSub>
                      <m:r>
                        <a:rPr lang="en-GB" sz="2800" b="0" i="1" smtClean="0">
                          <a:latin typeface="Cambria Math"/>
                        </a:rPr>
                        <m:t>=8      </m:t>
                      </m:r>
                      <m:r>
                        <a:rPr lang="en-GB" sz="2800" b="0" i="1" smtClean="0">
                          <a:latin typeface="Cambria Math" panose="02040503050406030204" pitchFamily="18" charset="0"/>
                        </a:rPr>
                        <m:t>→</m:t>
                      </m:r>
                      <m:r>
                        <a:rPr lang="en-GB" sz="2800" b="0" i="1" smtClean="0">
                          <a:latin typeface="Cambria Math"/>
                        </a:rPr>
                        <m:t>   </m:t>
                      </m:r>
                      <m:r>
                        <a:rPr lang="en-GB" sz="2800" b="0" i="1" smtClean="0">
                          <a:latin typeface="Cambria Math"/>
                        </a:rPr>
                        <m:t>𝑎</m:t>
                      </m:r>
                      <m:sSup>
                        <m:sSupPr>
                          <m:ctrlPr>
                            <a:rPr lang="en-GB" sz="2800" b="0" i="1" smtClean="0">
                              <a:latin typeface="Cambria Math" panose="02040503050406030204" pitchFamily="18" charset="0"/>
                            </a:rPr>
                          </m:ctrlPr>
                        </m:sSupPr>
                        <m:e>
                          <m:r>
                            <a:rPr lang="en-GB" sz="2800" b="0" i="1" smtClean="0">
                              <a:latin typeface="Cambria Math"/>
                            </a:rPr>
                            <m:t>𝑟</m:t>
                          </m:r>
                        </m:e>
                        <m:sup>
                          <m:r>
                            <a:rPr lang="en-GB" sz="2800" b="0" i="1" smtClean="0">
                              <a:latin typeface="Cambria Math"/>
                            </a:rPr>
                            <m:t>3</m:t>
                          </m:r>
                        </m:sup>
                      </m:sSup>
                      <m:r>
                        <a:rPr lang="en-GB" sz="2800" b="0" i="1" smtClean="0">
                          <a:latin typeface="Cambria Math"/>
                        </a:rPr>
                        <m:t>=8   (2)</m:t>
                      </m:r>
                    </m:oMath>
                  </m:oMathPara>
                </a14:m>
                <a:endParaRPr lang="en-GB" sz="2800" dirty="0"/>
              </a:p>
              <a:p>
                <a:endParaRPr lang="en-GB" sz="2800" dirty="0"/>
              </a:p>
              <a:p>
                <a:pPr marL="342900" indent="-342900">
                  <a:buAutoNum type="alphaLcParenR"/>
                </a:pPr>
                <a:r>
                  <a:rPr lang="en-GB" sz="2800" dirty="0"/>
                  <a:t>Dividing (2) by (1) gives </a:t>
                </a:r>
                <a14:m>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a:rPr>
                          <m:t>𝑟</m:t>
                        </m:r>
                      </m:e>
                      <m:sup>
                        <m:r>
                          <a:rPr lang="en-GB" sz="2800" b="0" i="1" smtClean="0">
                            <a:latin typeface="Cambria Math"/>
                          </a:rPr>
                          <m:t>2</m:t>
                        </m:r>
                      </m:sup>
                    </m:sSup>
                    <m:r>
                      <a:rPr lang="en-GB" sz="2800" b="0" i="1" smtClean="0">
                        <a:latin typeface="Cambria Math"/>
                      </a:rPr>
                      <m:t>=2, </m:t>
                    </m:r>
                    <m:r>
                      <a:rPr lang="en-GB" sz="2800" b="0" i="1" smtClean="0">
                        <a:latin typeface="Cambria Math"/>
                      </a:rPr>
                      <m:t>𝑠𝑜</m:t>
                    </m:r>
                    <m:r>
                      <a:rPr lang="en-GB" sz="2800" b="0" i="1" smtClean="0">
                        <a:latin typeface="Cambria Math"/>
                      </a:rPr>
                      <m:t> </m:t>
                    </m:r>
                    <m:r>
                      <a:rPr lang="en-GB" sz="2800" b="0" i="1" smtClean="0">
                        <a:latin typeface="Cambria Math"/>
                      </a:rPr>
                      <m:t>𝑟</m:t>
                    </m:r>
                    <m:r>
                      <a:rPr lang="en-GB" sz="2800" b="0" i="1" smtClean="0">
                        <a:latin typeface="Cambria Math"/>
                      </a:rPr>
                      <m:t>=</m:t>
                    </m:r>
                    <m:rad>
                      <m:radPr>
                        <m:degHide m:val="on"/>
                        <m:ctrlPr>
                          <a:rPr lang="en-GB" sz="2800" b="0" i="1" smtClean="0">
                            <a:latin typeface="Cambria Math" panose="02040503050406030204" pitchFamily="18" charset="0"/>
                          </a:rPr>
                        </m:ctrlPr>
                      </m:radPr>
                      <m:deg/>
                      <m:e>
                        <m:r>
                          <a:rPr lang="en-GB" sz="2800" b="0" i="1" smtClean="0">
                            <a:latin typeface="Cambria Math"/>
                          </a:rPr>
                          <m:t>2</m:t>
                        </m:r>
                      </m:e>
                    </m:rad>
                  </m:oMath>
                </a14:m>
                <a:endParaRPr lang="en-GB" sz="2800" dirty="0"/>
              </a:p>
              <a:p>
                <a:pPr marL="342900" indent="-342900">
                  <a:buAutoNum type="alphaLcParenR"/>
                </a:pPr>
                <a:r>
                  <a:rPr lang="en-GB" sz="2800" dirty="0"/>
                  <a:t>Substituting, </a:t>
                </a:r>
                <a14:m>
                  <m:oMath xmlns:m="http://schemas.openxmlformats.org/officeDocument/2006/math">
                    <m:r>
                      <a:rPr lang="en-GB" sz="2800" b="0" i="1" smtClean="0">
                        <a:latin typeface="Cambria Math"/>
                      </a:rPr>
                      <m:t>𝑎</m:t>
                    </m:r>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4</m:t>
                        </m:r>
                      </m:num>
                      <m:den>
                        <m:r>
                          <a:rPr lang="en-GB" sz="2800" b="0" i="1" smtClean="0">
                            <a:latin typeface="Cambria Math"/>
                          </a:rPr>
                          <m:t>𝑟</m:t>
                        </m:r>
                      </m:den>
                    </m:f>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4</m:t>
                        </m:r>
                      </m:num>
                      <m:den>
                        <m:rad>
                          <m:radPr>
                            <m:degHide m:val="on"/>
                            <m:ctrlPr>
                              <a:rPr lang="en-GB" sz="2800" b="0" i="1" smtClean="0">
                                <a:latin typeface="Cambria Math" panose="02040503050406030204" pitchFamily="18" charset="0"/>
                              </a:rPr>
                            </m:ctrlPr>
                          </m:radPr>
                          <m:deg/>
                          <m:e>
                            <m:r>
                              <a:rPr lang="en-GB" sz="2800" b="0" i="1" smtClean="0">
                                <a:latin typeface="Cambria Math"/>
                              </a:rPr>
                              <m:t>2</m:t>
                            </m:r>
                          </m:e>
                        </m:rad>
                      </m:den>
                    </m:f>
                    <m:r>
                      <a:rPr lang="en-GB" sz="2800" b="0" i="1" smtClean="0">
                        <a:latin typeface="Cambria Math"/>
                      </a:rPr>
                      <m:t>=2</m:t>
                    </m:r>
                    <m:rad>
                      <m:radPr>
                        <m:degHide m:val="on"/>
                        <m:ctrlPr>
                          <a:rPr lang="en-GB" sz="2800" b="0" i="1" smtClean="0">
                            <a:latin typeface="Cambria Math" panose="02040503050406030204" pitchFamily="18" charset="0"/>
                          </a:rPr>
                        </m:ctrlPr>
                      </m:radPr>
                      <m:deg/>
                      <m:e>
                        <m:r>
                          <a:rPr lang="en-GB" sz="2800" b="0" i="1" smtClean="0">
                            <a:latin typeface="Cambria Math"/>
                          </a:rPr>
                          <m:t>2</m:t>
                        </m:r>
                      </m:e>
                    </m:rad>
                  </m:oMath>
                </a14:m>
                <a:endParaRPr lang="en-GB" sz="2800" b="0" dirty="0"/>
              </a:p>
              <a:p>
                <a:pPr marL="342900" indent="-342900">
                  <a:buAutoNum type="alphaLcParenR"/>
                </a:pPr>
                <a:r>
                  <a:rPr lang="en-GB" sz="2800" dirty="0"/>
                  <a:t> </a:t>
                </a:r>
                <a14:m>
                  <m:oMath xmlns:m="http://schemas.openxmlformats.org/officeDocument/2006/math">
                    <m:sSub>
                      <m:sSubPr>
                        <m:ctrlPr>
                          <a:rPr lang="en-GB" sz="2800" i="1">
                            <a:latin typeface="Cambria Math" panose="02040503050406030204" pitchFamily="18" charset="0"/>
                          </a:rPr>
                        </m:ctrlPr>
                      </m:sSubPr>
                      <m:e>
                        <m:r>
                          <a:rPr lang="en-GB" sz="2800" b="0" i="1" smtClean="0">
                            <a:latin typeface="Cambria Math" panose="02040503050406030204" pitchFamily="18" charset="0"/>
                          </a:rPr>
                          <m:t>𝑢</m:t>
                        </m:r>
                      </m:e>
                      <m:sub>
                        <m:r>
                          <a:rPr lang="en-GB" sz="2800" b="0" i="1" smtClean="0">
                            <a:latin typeface="Cambria Math"/>
                          </a:rPr>
                          <m:t>10</m:t>
                        </m:r>
                      </m:sub>
                    </m:sSub>
                    <m:r>
                      <a:rPr lang="en-GB" sz="2800" b="0" i="1" smtClean="0">
                        <a:latin typeface="Cambria Math"/>
                      </a:rPr>
                      <m:t>=</m:t>
                    </m:r>
                    <m:r>
                      <a:rPr lang="en-GB" sz="2800" b="0" i="1" smtClean="0">
                        <a:latin typeface="Cambria Math"/>
                      </a:rPr>
                      <m:t>𝑎</m:t>
                    </m:r>
                    <m:sSup>
                      <m:sSupPr>
                        <m:ctrlPr>
                          <a:rPr lang="en-GB" sz="2800" b="0" i="1" smtClean="0">
                            <a:latin typeface="Cambria Math" panose="02040503050406030204" pitchFamily="18" charset="0"/>
                          </a:rPr>
                        </m:ctrlPr>
                      </m:sSupPr>
                      <m:e>
                        <m:r>
                          <a:rPr lang="en-GB" sz="2800" b="0" i="1" smtClean="0">
                            <a:latin typeface="Cambria Math"/>
                          </a:rPr>
                          <m:t>𝑟</m:t>
                        </m:r>
                      </m:e>
                      <m:sup>
                        <m:r>
                          <a:rPr lang="en-GB" sz="2800" b="0" i="1" smtClean="0">
                            <a:latin typeface="Cambria Math"/>
                          </a:rPr>
                          <m:t>9</m:t>
                        </m:r>
                      </m:sup>
                    </m:sSup>
                    <m:r>
                      <a:rPr lang="en-GB" sz="2800" b="0" i="1" smtClean="0">
                        <a:latin typeface="Cambria Math"/>
                      </a:rPr>
                      <m:t>=64</m:t>
                    </m:r>
                  </m:oMath>
                </a14:m>
                <a:endParaRPr lang="en-GB" sz="2800" dirty="0"/>
              </a:p>
            </p:txBody>
          </p:sp>
        </mc:Choice>
        <mc:Fallback xmlns="">
          <p:sp>
            <p:nvSpPr>
              <p:cNvPr id="6" name="TextBox 5">
                <a:extLst>
                  <a:ext uri="{FF2B5EF4-FFF2-40B4-BE49-F238E27FC236}">
                    <a16:creationId xmlns:a16="http://schemas.microsoft.com/office/drawing/2014/main" id="{35CD6E6B-988D-49C2-A123-D68D603328BD}"/>
                  </a:ext>
                </a:extLst>
              </p:cNvPr>
              <p:cNvSpPr txBox="1">
                <a:spLocks noRot="1" noChangeAspect="1" noMove="1" noResize="1" noEditPoints="1" noAdjustHandles="1" noChangeArrowheads="1" noChangeShapeType="1" noTextEdit="1"/>
              </p:cNvSpPr>
              <p:nvPr/>
            </p:nvSpPr>
            <p:spPr>
              <a:xfrm>
                <a:off x="1007250" y="2852936"/>
                <a:ext cx="7128792" cy="2922467"/>
              </a:xfrm>
              <a:prstGeom prst="rect">
                <a:avLst/>
              </a:prstGeom>
              <a:blipFill>
                <a:blip r:embed="rId2"/>
                <a:stretch>
                  <a:fillRect l="-1795" b="-54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A24BE63-13DD-4B54-A026-667518B6CC12}"/>
                  </a:ext>
                </a:extLst>
              </p:cNvPr>
              <p:cNvSpPr txBox="1"/>
              <p:nvPr/>
            </p:nvSpPr>
            <p:spPr>
              <a:xfrm>
                <a:off x="350438" y="6021288"/>
                <a:ext cx="861405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b="1" dirty="0"/>
                  <a:t>F</a:t>
                </a:r>
                <a:r>
                  <a:rPr lang="en-GB" sz="2000" b="1" dirty="0" err="1"/>
                  <a:t>ro</a:t>
                </a:r>
                <a:r>
                  <a:rPr lang="en-GB" sz="2000" b="1" dirty="0"/>
                  <a:t> Tip: </a:t>
                </a:r>
                <a:r>
                  <a:rPr lang="en-GB" sz="2000" dirty="0"/>
                  <a:t>Explicitly writing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𝑢</m:t>
                        </m:r>
                      </m:e>
                      <m:sub>
                        <m:r>
                          <a:rPr lang="en-GB" sz="2000" b="0" i="1" smtClean="0">
                            <a:latin typeface="Cambria Math"/>
                          </a:rPr>
                          <m:t>2</m:t>
                        </m:r>
                      </m:sub>
                    </m:sSub>
                    <m:r>
                      <a:rPr lang="en-GB" sz="2000" b="0" i="1" smtClean="0">
                        <a:latin typeface="Cambria Math"/>
                      </a:rPr>
                      <m:t>=4</m:t>
                    </m:r>
                  </m:oMath>
                </a14:m>
                <a:r>
                  <a:rPr lang="en-GB" sz="2000" dirty="0"/>
                  <a:t> first helps you avoid confusing the </a:t>
                </a:r>
                <a14:m>
                  <m:oMath xmlns:m="http://schemas.openxmlformats.org/officeDocument/2006/math">
                    <m:r>
                      <a:rPr lang="en-GB" sz="2000" i="1" dirty="0" smtClean="0">
                        <a:latin typeface="Cambria Math"/>
                      </a:rPr>
                      <m:t>𝑛</m:t>
                    </m:r>
                  </m:oMath>
                </a14:m>
                <a:r>
                  <a:rPr lang="en-GB" sz="2000" baseline="30000" dirty="0"/>
                  <a:t>th</a:t>
                </a:r>
                <a:r>
                  <a:rPr lang="en-GB" sz="2000" dirty="0"/>
                  <a:t> term with the ‘sum of the first </a:t>
                </a:r>
                <a14:m>
                  <m:oMath xmlns:m="http://schemas.openxmlformats.org/officeDocument/2006/math">
                    <m:r>
                      <a:rPr lang="en-GB" sz="2000" i="1" dirty="0" smtClean="0">
                        <a:latin typeface="Cambria Math"/>
                      </a:rPr>
                      <m:t>𝑛</m:t>
                    </m:r>
                  </m:oMath>
                </a14:m>
                <a:r>
                  <a:rPr lang="en-GB" sz="2000" dirty="0"/>
                  <a:t> terms’ (the latter of which we’ll get onto).</a:t>
                </a:r>
              </a:p>
            </p:txBody>
          </p:sp>
        </mc:Choice>
        <mc:Fallback xmlns="">
          <p:sp>
            <p:nvSpPr>
              <p:cNvPr id="7" name="TextBox 6">
                <a:extLst>
                  <a:ext uri="{FF2B5EF4-FFF2-40B4-BE49-F238E27FC236}">
                    <a16:creationId xmlns:a16="http://schemas.microsoft.com/office/drawing/2014/main" id="{AA24BE63-13DD-4B54-A026-667518B6CC12}"/>
                  </a:ext>
                </a:extLst>
              </p:cNvPr>
              <p:cNvSpPr txBox="1">
                <a:spLocks noRot="1" noChangeAspect="1" noMove="1" noResize="1" noEditPoints="1" noAdjustHandles="1" noChangeArrowheads="1" noChangeShapeType="1" noTextEdit="1"/>
              </p:cNvSpPr>
              <p:nvPr/>
            </p:nvSpPr>
            <p:spPr>
              <a:xfrm>
                <a:off x="350438" y="6021288"/>
                <a:ext cx="8614050" cy="707886"/>
              </a:xfrm>
              <a:prstGeom prst="rect">
                <a:avLst/>
              </a:prstGeom>
              <a:blipFill>
                <a:blip r:embed="rId3"/>
                <a:stretch>
                  <a:fillRect l="-564" t="-3333" r="-141" b="-12500"/>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9E57293F-46DB-4DD7-9362-5015916674CE}"/>
              </a:ext>
            </a:extLst>
          </p:cNvPr>
          <p:cNvSpPr/>
          <p:nvPr/>
        </p:nvSpPr>
        <p:spPr>
          <a:xfrm>
            <a:off x="374328" y="2737199"/>
            <a:ext cx="8590160" cy="31539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106755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7632848" cy="193899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[Textbook] The numbers </a:t>
                </a:r>
                <a14:m>
                  <m:oMath xmlns:m="http://schemas.openxmlformats.org/officeDocument/2006/math">
                    <m:r>
                      <a:rPr lang="en-GB" sz="2400" b="0" i="1" smtClean="0">
                        <a:latin typeface="Cambria Math"/>
                      </a:rPr>
                      <m:t>3, </m:t>
                    </m:r>
                    <m:r>
                      <a:rPr lang="en-GB" sz="2400" b="0" i="1" smtClean="0">
                        <a:latin typeface="Cambria Math"/>
                      </a:rPr>
                      <m:t>𝑥</m:t>
                    </m:r>
                  </m:oMath>
                </a14:m>
                <a:r>
                  <a:rPr lang="en-GB" sz="2400" dirty="0"/>
                  <a:t> and </a:t>
                </a:r>
                <a14:m>
                  <m:oMath xmlns:m="http://schemas.openxmlformats.org/officeDocument/2006/math">
                    <m:r>
                      <a:rPr lang="en-GB" sz="2400" b="0" i="1" smtClean="0">
                        <a:latin typeface="Cambria Math"/>
                      </a:rPr>
                      <m:t>𝑥</m:t>
                    </m:r>
                    <m:r>
                      <a:rPr lang="en-GB" sz="2400" b="0" i="1" smtClean="0">
                        <a:latin typeface="Cambria Math"/>
                      </a:rPr>
                      <m:t>+6</m:t>
                    </m:r>
                  </m:oMath>
                </a14:m>
                <a:r>
                  <a:rPr lang="en-GB" sz="2400" dirty="0"/>
                  <a:t> form the first three terms of a positive geometric sequence. Find:</a:t>
                </a:r>
              </a:p>
              <a:p>
                <a:endParaRPr lang="en-GB" sz="2400" dirty="0"/>
              </a:p>
              <a:p>
                <a:r>
                  <a:rPr lang="en-GB" sz="2400" dirty="0"/>
                  <a:t>a) The value of </a:t>
                </a:r>
                <a14:m>
                  <m:oMath xmlns:m="http://schemas.openxmlformats.org/officeDocument/2006/math">
                    <m:r>
                      <a:rPr lang="en-GB" sz="2400" b="0" i="1" smtClean="0">
                        <a:latin typeface="Cambria Math"/>
                      </a:rPr>
                      <m:t>𝑥</m:t>
                    </m:r>
                  </m:oMath>
                </a14:m>
                <a:r>
                  <a:rPr lang="en-GB" sz="2400" dirty="0"/>
                  <a:t>.</a:t>
                </a:r>
              </a:p>
              <a:p>
                <a:r>
                  <a:rPr lang="en-GB" sz="2400" dirty="0"/>
                  <a:t>b) The 10</a:t>
                </a:r>
                <a:r>
                  <a:rPr lang="en-GB" sz="2400" baseline="30000" dirty="0"/>
                  <a:t>th</a:t>
                </a:r>
                <a:r>
                  <a:rPr lang="en-GB" sz="2400" dirty="0"/>
                  <a:t> term in the sequence.</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7632848" cy="1938992"/>
              </a:xfrm>
              <a:prstGeom prst="rect">
                <a:avLst/>
              </a:prstGeom>
              <a:blipFill>
                <a:blip r:embed="rId2"/>
                <a:stretch>
                  <a:fillRect b="-173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166788" y="3102992"/>
                <a:ext cx="4704621" cy="3095463"/>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𝑥</m:t>
                          </m:r>
                        </m:num>
                        <m:den>
                          <m:r>
                            <a:rPr lang="en-GB" sz="2000" b="0" i="1" smtClean="0">
                              <a:latin typeface="Cambria Math" panose="02040503050406030204" pitchFamily="18" charset="0"/>
                            </a:rPr>
                            <m:t>3</m:t>
                          </m:r>
                        </m:den>
                      </m:f>
                      <m:r>
                        <a:rPr lang="en-GB" sz="2000" i="1">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𝑥</m:t>
                          </m:r>
                          <m:r>
                            <a:rPr lang="en-GB" sz="2000" b="0" i="1" smtClean="0">
                              <a:latin typeface="Cambria Math" panose="02040503050406030204" pitchFamily="18" charset="0"/>
                            </a:rPr>
                            <m:t>+6</m:t>
                          </m:r>
                        </m:num>
                        <m:den>
                          <m:r>
                            <a:rPr lang="en-GB" sz="2000" b="0" i="1" smtClean="0">
                              <a:latin typeface="Cambria Math" panose="02040503050406030204" pitchFamily="18" charset="0"/>
                            </a:rPr>
                            <m:t>𝑥</m:t>
                          </m:r>
                        </m:den>
                      </m:f>
                      <m:r>
                        <a:rPr lang="en-GB" sz="2000" b="0" i="1" smtClean="0">
                          <a:latin typeface="Cambria Math" panose="02040503050406030204" pitchFamily="18" charset="0"/>
                        </a:rPr>
                        <m:t>    →   </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=3</m:t>
                      </m:r>
                      <m:r>
                        <a:rPr lang="en-GB" sz="2000" b="0" i="1" smtClean="0">
                          <a:latin typeface="Cambria Math" panose="02040503050406030204" pitchFamily="18" charset="0"/>
                        </a:rPr>
                        <m:t>𝑥</m:t>
                      </m:r>
                      <m:r>
                        <a:rPr lang="en-GB" sz="2000" b="0" i="1" smtClean="0">
                          <a:latin typeface="Cambria Math" panose="02040503050406030204" pitchFamily="18" charset="0"/>
                        </a:rPr>
                        <m:t>+18</m:t>
                      </m:r>
                    </m:oMath>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−3</m:t>
                      </m:r>
                      <m:r>
                        <a:rPr lang="en-GB" sz="2000" b="0" i="1" smtClean="0">
                          <a:latin typeface="Cambria Math" panose="02040503050406030204" pitchFamily="18" charset="0"/>
                        </a:rPr>
                        <m:t>𝑥</m:t>
                      </m:r>
                      <m:r>
                        <a:rPr lang="en-GB" sz="2000" b="0" i="1" smtClean="0">
                          <a:latin typeface="Cambria Math" panose="02040503050406030204" pitchFamily="18" charset="0"/>
                        </a:rPr>
                        <m:t>−18=0</m:t>
                      </m:r>
                    </m:oMath>
                    <m:oMath xmlns:m="http://schemas.openxmlformats.org/officeDocument/2006/math">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+3</m:t>
                          </m:r>
                        </m:e>
                      </m:d>
                      <m:d>
                        <m:dPr>
                          <m:ctrlPr>
                            <a:rPr lang="en-GB" sz="2000" b="0" i="1" smtClean="0">
                              <a:latin typeface="Cambria Math" panose="02040503050406030204" pitchFamily="18" charset="0"/>
                            </a:rPr>
                          </m:ctrlPr>
                        </m:dPr>
                        <m:e>
                          <m:r>
                            <a:rPr lang="en-GB" sz="2000" b="0" i="1" smtClean="0">
                              <a:latin typeface="Cambria Math" panose="02040503050406030204" pitchFamily="18" charset="0"/>
                            </a:rPr>
                            <m:t>−6</m:t>
                          </m:r>
                        </m:e>
                      </m:d>
                      <m:r>
                        <a:rPr lang="en-GB" sz="2000" b="0" i="1" smtClean="0">
                          <a:latin typeface="Cambria Math" panose="02040503050406030204" pitchFamily="18" charset="0"/>
                        </a:rPr>
                        <m:t>=0</m:t>
                      </m:r>
                    </m:oMath>
                  </m:oMathPara>
                </a14:m>
                <a:endParaRPr lang="en-GB" sz="2000" b="0" i="1" dirty="0">
                  <a:latin typeface="Cambria Math"/>
                </a:endParaRPr>
              </a:p>
              <a:p>
                <a:pPr/>
                <a14:m>
                  <m:oMathPara xmlns:m="http://schemas.openxmlformats.org/officeDocument/2006/math">
                    <m:oMathParaPr>
                      <m:jc m:val="left"/>
                    </m:oMathParaPr>
                    <m:oMath xmlns:m="http://schemas.openxmlformats.org/officeDocument/2006/math">
                      <m:r>
                        <a:rPr lang="en-GB" sz="2000" b="0" i="1" smtClean="0">
                          <a:latin typeface="Cambria Math"/>
                        </a:rPr>
                        <m:t>𝑥</m:t>
                      </m:r>
                      <m:r>
                        <a:rPr lang="en-GB" sz="2000" b="0" i="1" smtClean="0">
                          <a:latin typeface="Cambria Math"/>
                        </a:rPr>
                        <m:t>=6 </m:t>
                      </m:r>
                      <m:r>
                        <a:rPr lang="en-GB" sz="2000" b="0" i="1" smtClean="0">
                          <a:latin typeface="Cambria Math"/>
                        </a:rPr>
                        <m:t>𝑜𝑟</m:t>
                      </m:r>
                      <m:r>
                        <a:rPr lang="en-GB" sz="2000" b="0" i="1" smtClean="0">
                          <a:latin typeface="Cambria Math"/>
                        </a:rPr>
                        <m:t> −3</m:t>
                      </m:r>
                    </m:oMath>
                  </m:oMathPara>
                </a14:m>
                <a:endParaRPr lang="en-GB" sz="2000" dirty="0"/>
              </a:p>
              <a:p>
                <a:r>
                  <a:rPr lang="en-GB" sz="2000" dirty="0"/>
                  <a:t>But there are no negative terms so </a:t>
                </a:r>
                <a14:m>
                  <m:oMath xmlns:m="http://schemas.openxmlformats.org/officeDocument/2006/math">
                    <m:r>
                      <a:rPr lang="en-GB" sz="2000" b="0" i="1" smtClean="0">
                        <a:latin typeface="Cambria Math"/>
                      </a:rPr>
                      <m:t>𝑥</m:t>
                    </m:r>
                    <m:r>
                      <a:rPr lang="en-GB" sz="2000" b="0" i="1" smtClean="0">
                        <a:latin typeface="Cambria Math"/>
                      </a:rPr>
                      <m:t>=6</m:t>
                    </m:r>
                  </m:oMath>
                </a14:m>
                <a:endParaRPr lang="en-GB" sz="2000" dirty="0"/>
              </a:p>
              <a:p>
                <a:endParaRPr lang="en-GB" sz="2000" dirty="0"/>
              </a:p>
              <a:p>
                <a:pPr/>
                <a14:m>
                  <m:oMathPara xmlns:m="http://schemas.openxmlformats.org/officeDocument/2006/math">
                    <m:oMathParaPr>
                      <m:jc m:val="centerGroup"/>
                    </m:oMathParaPr>
                    <m:oMath xmlns:m="http://schemas.openxmlformats.org/officeDocument/2006/math">
                      <m:r>
                        <a:rPr lang="en-GB" sz="2000" b="0" i="1" smtClean="0">
                          <a:latin typeface="Cambria Math"/>
                        </a:rPr>
                        <m:t>𝑟</m:t>
                      </m:r>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𝑥</m:t>
                          </m:r>
                        </m:num>
                        <m:den>
                          <m:r>
                            <a:rPr lang="en-GB" sz="2000" b="0" i="1" smtClean="0">
                              <a:latin typeface="Cambria Math"/>
                            </a:rPr>
                            <m:t>3</m:t>
                          </m:r>
                        </m:den>
                      </m:f>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6</m:t>
                          </m:r>
                        </m:num>
                        <m:den>
                          <m:r>
                            <a:rPr lang="en-GB" sz="2000" b="0" i="1" smtClean="0">
                              <a:latin typeface="Cambria Math"/>
                            </a:rPr>
                            <m:t>3</m:t>
                          </m:r>
                        </m:den>
                      </m:f>
                      <m:r>
                        <a:rPr lang="en-GB" sz="2000" b="0" i="1" smtClean="0">
                          <a:latin typeface="Cambria Math"/>
                        </a:rPr>
                        <m:t>=2       </m:t>
                      </m:r>
                      <m:r>
                        <a:rPr lang="en-GB" sz="2000" b="0" i="1" smtClean="0">
                          <a:latin typeface="Cambria Math"/>
                        </a:rPr>
                        <m:t>𝑎</m:t>
                      </m:r>
                      <m:r>
                        <a:rPr lang="en-GB" sz="2000" b="0" i="1" smtClean="0">
                          <a:latin typeface="Cambria Math"/>
                        </a:rPr>
                        <m:t>=3       </m:t>
                      </m:r>
                      <m:r>
                        <a:rPr lang="en-GB" sz="2000" b="0" i="1" smtClean="0">
                          <a:latin typeface="Cambria Math"/>
                        </a:rPr>
                        <m:t>𝑛</m:t>
                      </m:r>
                      <m:r>
                        <a:rPr lang="en-GB" sz="2000" b="0" i="1" smtClean="0">
                          <a:latin typeface="Cambria Math"/>
                        </a:rPr>
                        <m:t>=10</m:t>
                      </m:r>
                    </m:oMath>
                  </m:oMathPara>
                </a14:m>
                <a:endParaRPr lang="en-GB" sz="2000" b="0" i="1" dirty="0">
                  <a:latin typeface="Cambria Math"/>
                </a:endParaRPr>
              </a:p>
              <a:p>
                <a:pPr/>
                <a14:m>
                  <m:oMathPara xmlns:m="http://schemas.openxmlformats.org/officeDocument/2006/math">
                    <m:oMathParaPr>
                      <m:jc m:val="left"/>
                    </m:oMathParaPr>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𝑢</m:t>
                          </m:r>
                        </m:e>
                        <m:sub>
                          <m:r>
                            <a:rPr lang="en-GB" sz="2000" b="0" i="1" smtClean="0">
                              <a:latin typeface="Cambria Math"/>
                            </a:rPr>
                            <m:t>10</m:t>
                          </m:r>
                        </m:sub>
                      </m:sSub>
                      <m:r>
                        <a:rPr lang="en-GB" sz="2000" b="0" i="1" smtClean="0">
                          <a:latin typeface="Cambria Math"/>
                        </a:rPr>
                        <m:t>=3×</m:t>
                      </m:r>
                      <m:sSup>
                        <m:sSupPr>
                          <m:ctrlPr>
                            <a:rPr lang="en-GB" sz="2000" b="0" i="1" smtClean="0">
                              <a:latin typeface="Cambria Math" panose="02040503050406030204" pitchFamily="18" charset="0"/>
                            </a:rPr>
                          </m:ctrlPr>
                        </m:sSupPr>
                        <m:e>
                          <m:r>
                            <a:rPr lang="en-GB" sz="2000" b="0" i="1" smtClean="0">
                              <a:latin typeface="Cambria Math"/>
                            </a:rPr>
                            <m:t>2</m:t>
                          </m:r>
                        </m:e>
                        <m:sup>
                          <m:r>
                            <a:rPr lang="en-GB" sz="2000" b="0" i="1" smtClean="0">
                              <a:latin typeface="Cambria Math"/>
                            </a:rPr>
                            <m:t>9</m:t>
                          </m:r>
                        </m:sup>
                      </m:sSup>
                      <m:r>
                        <a:rPr lang="en-GB" sz="2000" b="0" i="1" smtClean="0">
                          <a:latin typeface="Cambria Math"/>
                        </a:rPr>
                        <m:t>=1536</m:t>
                      </m:r>
                    </m:oMath>
                  </m:oMathPara>
                </a14:m>
                <a:endParaRPr lang="en-GB"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166788" y="3102992"/>
                <a:ext cx="4704621" cy="3095463"/>
              </a:xfrm>
              <a:prstGeom prst="rect">
                <a:avLst/>
              </a:prstGeom>
              <a:blipFill>
                <a:blip r:embed="rId3"/>
                <a:stretch>
                  <a:fillRect l="-1295"/>
                </a:stretch>
              </a:blipFill>
            </p:spPr>
            <p:txBody>
              <a:bodyPr/>
              <a:lstStyle/>
              <a:p>
                <a:r>
                  <a:rPr lang="en-GB">
                    <a:noFill/>
                  </a:rPr>
                  <a:t> </a:t>
                </a:r>
              </a:p>
            </p:txBody>
          </p:sp>
        </mc:Fallback>
      </mc:AlternateContent>
      <p:sp>
        <p:nvSpPr>
          <p:cNvPr id="7" name="Rectangle 6"/>
          <p:cNvSpPr/>
          <p:nvPr/>
        </p:nvSpPr>
        <p:spPr>
          <a:xfrm>
            <a:off x="1006872" y="3039597"/>
            <a:ext cx="4784328" cy="33612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73B179B-E41F-432D-9D28-2C0CF7AABF09}"/>
                  </a:ext>
                </a:extLst>
              </p:cNvPr>
              <p:cNvSpPr txBox="1"/>
              <p:nvPr/>
            </p:nvSpPr>
            <p:spPr>
              <a:xfrm>
                <a:off x="5859512" y="1649884"/>
                <a:ext cx="3096344" cy="160377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Hint</a:t>
                </a:r>
                <a:r>
                  <a:rPr lang="en-GB" dirty="0"/>
                  <a:t>: You’re told it’s a geometric sequence, which means the ratio between successive terms must be the same. Consequently </a:t>
                </a:r>
                <a14:m>
                  <m:oMath xmlns:m="http://schemas.openxmlformats.org/officeDocument/2006/math">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2</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1</m:t>
                            </m:r>
                          </m:sub>
                        </m:sSub>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3</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2</m:t>
                            </m:r>
                          </m:sub>
                        </m:sSub>
                      </m:den>
                    </m:f>
                  </m:oMath>
                </a14:m>
                <a:endParaRPr lang="en-GB" dirty="0"/>
              </a:p>
            </p:txBody>
          </p:sp>
        </mc:Choice>
        <mc:Fallback xmlns="">
          <p:sp>
            <p:nvSpPr>
              <p:cNvPr id="8" name="TextBox 7">
                <a:extLst>
                  <a:ext uri="{FF2B5EF4-FFF2-40B4-BE49-F238E27FC236}">
                    <a16:creationId xmlns:a16="http://schemas.microsoft.com/office/drawing/2014/main" id="{E73B179B-E41F-432D-9D28-2C0CF7AABF09}"/>
                  </a:ext>
                </a:extLst>
              </p:cNvPr>
              <p:cNvSpPr txBox="1">
                <a:spLocks noRot="1" noChangeAspect="1" noMove="1" noResize="1" noEditPoints="1" noAdjustHandles="1" noChangeArrowheads="1" noChangeShapeType="1" noTextEdit="1"/>
              </p:cNvSpPr>
              <p:nvPr/>
            </p:nvSpPr>
            <p:spPr>
              <a:xfrm>
                <a:off x="5859512" y="1649884"/>
                <a:ext cx="3096344" cy="1603772"/>
              </a:xfrm>
              <a:prstGeom prst="rect">
                <a:avLst/>
              </a:prstGeom>
              <a:blipFill>
                <a:blip r:embed="rId4"/>
                <a:stretch>
                  <a:fillRect l="-1172" t="-1498"/>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80376ABB-F634-4C64-8B80-D0D017500BA6}"/>
              </a:ext>
            </a:extLst>
          </p:cNvPr>
          <p:cNvSpPr txBox="1"/>
          <p:nvPr/>
        </p:nvSpPr>
        <p:spPr>
          <a:xfrm>
            <a:off x="5609084" y="6205591"/>
            <a:ext cx="3096344"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Exam Note</a:t>
            </a:r>
            <a:r>
              <a:rPr lang="en-GB" sz="1400" dirty="0"/>
              <a:t>: This kind of question has appeared in the exam multiple times.</a:t>
            </a:r>
          </a:p>
        </p:txBody>
      </p:sp>
    </p:spTree>
    <p:extLst>
      <p:ext uri="{BB962C8B-B14F-4D97-AF65-F5344CB8AC3E}">
        <p14:creationId xmlns:p14="http://schemas.microsoft.com/office/powerpoint/2010/main" val="27153842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14:m>
                    <m:oMath xmlns:m="http://schemas.openxmlformats.org/officeDocument/2006/math">
                      <m:r>
                        <a:rPr lang="en-GB" sz="3200" b="0" i="1" smtClean="0">
                          <a:latin typeface="Cambria Math"/>
                        </a:rPr>
                        <m:t>𝑛</m:t>
                      </m:r>
                    </m:oMath>
                  </a14:m>
                  <a:r>
                    <a:rPr lang="en-GB" sz="3200" baseline="30000" dirty="0"/>
                    <a:t>th</a:t>
                  </a:r>
                  <a:r>
                    <a:rPr lang="en-GB" sz="3200" dirty="0"/>
                    <a:t> term with inequalities</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1">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908719"/>
                <a:ext cx="8496944" cy="83099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t>[Textbook] What is the first term in the geometric progression </a:t>
                </a:r>
                <a14:m>
                  <m:oMath xmlns:m="http://schemas.openxmlformats.org/officeDocument/2006/math">
                    <m:r>
                      <a:rPr lang="en-GB" sz="2400" b="0" i="1" smtClean="0">
                        <a:latin typeface="Cambria Math"/>
                      </a:rPr>
                      <m:t>3, 6, 12, 24, …</m:t>
                    </m:r>
                  </m:oMath>
                </a14:m>
                <a:r>
                  <a:rPr lang="en-GB" sz="2400" dirty="0"/>
                  <a:t> to exceed 1 million?</a:t>
                </a:r>
              </a:p>
            </p:txBody>
          </p:sp>
        </mc:Choice>
        <mc:Fallback xmlns="">
          <p:sp>
            <p:nvSpPr>
              <p:cNvPr id="5" name="TextBox 4"/>
              <p:cNvSpPr txBox="1">
                <a:spLocks noRot="1" noChangeAspect="1" noMove="1" noResize="1" noEditPoints="1" noAdjustHandles="1" noChangeArrowheads="1" noChangeShapeType="1" noTextEdit="1"/>
              </p:cNvSpPr>
              <p:nvPr/>
            </p:nvSpPr>
            <p:spPr>
              <a:xfrm>
                <a:off x="251520" y="908719"/>
                <a:ext cx="8496944" cy="830997"/>
              </a:xfrm>
              <a:prstGeom prst="rect">
                <a:avLst/>
              </a:prstGeom>
              <a:blipFill>
                <a:blip r:embed="rId3"/>
                <a:stretch>
                  <a:fillRect/>
                </a:stretch>
              </a:blipFill>
              <a:effectLst>
                <a:outerShdw blurRad="50800" dist="38100" dir="2700000" algn="tl"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11560" y="1916832"/>
                <a:ext cx="7344816" cy="43356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𝑢</m:t>
                          </m:r>
                        </m:e>
                        <m:sub>
                          <m:r>
                            <a:rPr lang="en-GB" sz="2400" b="0" i="1" smtClean="0">
                              <a:latin typeface="Cambria Math"/>
                            </a:rPr>
                            <m:t>𝑛</m:t>
                          </m:r>
                        </m:sub>
                      </m:sSub>
                      <m:r>
                        <a:rPr lang="en-GB" sz="2400" b="0" i="1" smtClean="0">
                          <a:latin typeface="Cambria Math"/>
                        </a:rPr>
                        <m:t>&gt;1000000</m:t>
                      </m:r>
                      <m:r>
                        <a:rPr lang="en-GB" sz="2400" b="0" i="0" smtClean="0">
                          <a:latin typeface="Cambria Math"/>
                        </a:rPr>
                        <m:t>        </m:t>
                      </m:r>
                      <m:r>
                        <a:rPr lang="en-GB" sz="2400" b="0" i="1" smtClean="0">
                          <a:latin typeface="Cambria Math"/>
                        </a:rPr>
                        <m:t>𝑎</m:t>
                      </m:r>
                      <m:r>
                        <a:rPr lang="en-GB" sz="2400" b="0" i="1" smtClean="0">
                          <a:latin typeface="Cambria Math"/>
                        </a:rPr>
                        <m:t>=3, </m:t>
                      </m:r>
                      <m:r>
                        <a:rPr lang="en-GB" sz="2400" b="0" i="1" smtClean="0">
                          <a:latin typeface="Cambria Math"/>
                        </a:rPr>
                        <m:t>𝑟</m:t>
                      </m:r>
                      <m:r>
                        <a:rPr lang="en-GB" sz="2400" b="0" i="1" smtClean="0">
                          <a:latin typeface="Cambria Math"/>
                        </a:rPr>
                        <m:t>=2</m:t>
                      </m:r>
                    </m:oMath>
                    <m:oMath xmlns:m="http://schemas.openxmlformats.org/officeDocument/2006/math">
                      <m:r>
                        <a:rPr lang="en-GB" sz="2400" b="0" i="1" smtClean="0">
                          <a:latin typeface="Cambria Math" panose="02040503050406030204" pitchFamily="18" charset="0"/>
                        </a:rPr>
                        <m:t>∴</m:t>
                      </m:r>
                      <m:r>
                        <a:rPr lang="en-GB" sz="2400" b="0" i="1" smtClean="0">
                          <a:latin typeface="Cambria Math"/>
                        </a:rPr>
                        <m:t> 3×</m:t>
                      </m:r>
                      <m:sSup>
                        <m:sSupPr>
                          <m:ctrlPr>
                            <a:rPr lang="en-GB" sz="2400" b="0" i="1" smtClean="0">
                              <a:latin typeface="Cambria Math" panose="02040503050406030204" pitchFamily="18" charset="0"/>
                            </a:rPr>
                          </m:ctrlPr>
                        </m:sSupPr>
                        <m:e>
                          <m:r>
                            <a:rPr lang="en-GB" sz="2400" b="0" i="1" smtClean="0">
                              <a:latin typeface="Cambria Math"/>
                            </a:rPr>
                            <m:t>2</m:t>
                          </m:r>
                        </m:e>
                        <m:sup>
                          <m:r>
                            <a:rPr lang="en-GB" sz="2400" b="0" i="1" smtClean="0">
                              <a:latin typeface="Cambria Math"/>
                            </a:rPr>
                            <m:t>𝑛</m:t>
                          </m:r>
                          <m:r>
                            <a:rPr lang="en-GB" sz="2400" b="0" i="1" smtClean="0">
                              <a:latin typeface="Cambria Math"/>
                            </a:rPr>
                            <m:t>−1</m:t>
                          </m:r>
                        </m:sup>
                      </m:sSup>
                      <m:r>
                        <a:rPr lang="en-GB" sz="2400" b="0" i="1" smtClean="0">
                          <a:latin typeface="Cambria Math"/>
                        </a:rPr>
                        <m:t>&gt;1000000</m:t>
                      </m:r>
                    </m:oMath>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a:rPr>
                            <m:t>2</m:t>
                          </m:r>
                        </m:e>
                        <m:sup>
                          <m:r>
                            <a:rPr lang="en-GB" sz="2400" b="0" i="1" smtClean="0">
                              <a:latin typeface="Cambria Math"/>
                            </a:rPr>
                            <m:t>𝑛</m:t>
                          </m:r>
                          <m:r>
                            <a:rPr lang="en-GB" sz="2400" b="0" i="1" smtClean="0">
                              <a:latin typeface="Cambria Math"/>
                            </a:rPr>
                            <m:t>−1</m:t>
                          </m:r>
                        </m:sup>
                      </m:sSup>
                      <m:r>
                        <a:rPr lang="en-GB" sz="2400" b="0" i="1" smtClean="0">
                          <a:latin typeface="Cambria Math"/>
                        </a:rPr>
                        <m:t>&gt;</m:t>
                      </m:r>
                      <m:f>
                        <m:fPr>
                          <m:ctrlPr>
                            <a:rPr lang="en-GB" sz="2400" b="0" i="1" smtClean="0">
                              <a:latin typeface="Cambria Math" panose="02040503050406030204" pitchFamily="18" charset="0"/>
                            </a:rPr>
                          </m:ctrlPr>
                        </m:fPr>
                        <m:num>
                          <m:r>
                            <a:rPr lang="en-GB" sz="2400" b="0" i="1" smtClean="0">
                              <a:latin typeface="Cambria Math"/>
                            </a:rPr>
                            <m:t>1000000</m:t>
                          </m:r>
                        </m:num>
                        <m:den>
                          <m:r>
                            <a:rPr lang="en-GB" sz="2400" b="0" i="1" smtClean="0">
                              <a:latin typeface="Cambria Math"/>
                            </a:rPr>
                            <m:t>3</m:t>
                          </m:r>
                        </m:den>
                      </m:f>
                    </m:oMath>
                    <m:oMath xmlns:m="http://schemas.openxmlformats.org/officeDocument/2006/math">
                      <m:func>
                        <m:funcPr>
                          <m:ctrlPr>
                            <a:rPr lang="en-GB" sz="2400" b="0" i="1" smtClean="0">
                              <a:latin typeface="Cambria Math" panose="02040503050406030204" pitchFamily="18" charset="0"/>
                            </a:rPr>
                          </m:ctrlPr>
                        </m:funcPr>
                        <m:fName>
                          <m:r>
                            <m:rPr>
                              <m:sty m:val="p"/>
                            </m:rPr>
                            <a:rPr lang="en-GB" sz="2400" b="0" i="0" smtClean="0">
                              <a:latin typeface="Cambria Math"/>
                            </a:rPr>
                            <m:t>log</m:t>
                          </m:r>
                        </m:fName>
                        <m:e>
                          <m:sSup>
                            <m:sSupPr>
                              <m:ctrlPr>
                                <a:rPr lang="en-GB" sz="2400" b="0" i="1" smtClean="0">
                                  <a:latin typeface="Cambria Math" panose="02040503050406030204" pitchFamily="18" charset="0"/>
                                </a:rPr>
                              </m:ctrlPr>
                            </m:sSupPr>
                            <m:e>
                              <m:r>
                                <a:rPr lang="en-GB" sz="2400" b="0" i="1" smtClean="0">
                                  <a:latin typeface="Cambria Math"/>
                                </a:rPr>
                                <m:t>2</m:t>
                              </m:r>
                            </m:e>
                            <m:sup>
                              <m:r>
                                <a:rPr lang="en-GB" sz="2400" b="0" i="1" smtClean="0">
                                  <a:latin typeface="Cambria Math"/>
                                </a:rPr>
                                <m:t>𝑛</m:t>
                              </m:r>
                              <m:r>
                                <a:rPr lang="en-GB" sz="2400" b="0" i="1" smtClean="0">
                                  <a:latin typeface="Cambria Math"/>
                                </a:rPr>
                                <m:t>−1</m:t>
                              </m:r>
                            </m:sup>
                          </m:sSup>
                          <m:r>
                            <a:rPr lang="en-GB" sz="2400" b="0" i="1" smtClean="0">
                              <a:latin typeface="Cambria Math"/>
                            </a:rPr>
                            <m:t>&gt;</m:t>
                          </m:r>
                          <m:func>
                            <m:funcPr>
                              <m:ctrlPr>
                                <a:rPr lang="en-GB" sz="2400" b="0" i="1" smtClean="0">
                                  <a:latin typeface="Cambria Math" panose="02040503050406030204" pitchFamily="18" charset="0"/>
                                </a:rPr>
                              </m:ctrlPr>
                            </m:funcPr>
                            <m:fName>
                              <m:r>
                                <m:rPr>
                                  <m:sty m:val="p"/>
                                </m:rPr>
                                <a:rPr lang="en-GB" sz="2400" b="0" i="0" smtClean="0">
                                  <a:latin typeface="Cambria Math"/>
                                </a:rPr>
                                <m:t>log</m:t>
                              </m:r>
                            </m:fName>
                            <m:e>
                              <m:f>
                                <m:fPr>
                                  <m:ctrlPr>
                                    <a:rPr lang="en-GB" sz="2400" b="0" i="1" smtClean="0">
                                      <a:latin typeface="Cambria Math" panose="02040503050406030204" pitchFamily="18" charset="0"/>
                                    </a:rPr>
                                  </m:ctrlPr>
                                </m:fPr>
                                <m:num>
                                  <m:r>
                                    <a:rPr lang="en-GB" sz="2400" b="0" i="1" smtClean="0">
                                      <a:latin typeface="Cambria Math"/>
                                    </a:rPr>
                                    <m:t>1000000</m:t>
                                  </m:r>
                                </m:num>
                                <m:den>
                                  <m:r>
                                    <a:rPr lang="en-GB" sz="2400" b="0" i="1" smtClean="0">
                                      <a:latin typeface="Cambria Math"/>
                                    </a:rPr>
                                    <m:t>3</m:t>
                                  </m:r>
                                </m:den>
                              </m:f>
                            </m:e>
                          </m:func>
                        </m:e>
                      </m:func>
                    </m:oMath>
                    <m:oMath xmlns:m="http://schemas.openxmlformats.org/officeDocument/2006/math">
                      <m:r>
                        <a:rPr lang="en-GB" sz="2400" b="0" i="1" smtClean="0">
                          <a:latin typeface="Cambria Math"/>
                        </a:rPr>
                        <m:t>𝑛</m:t>
                      </m:r>
                      <m:r>
                        <a:rPr lang="en-GB" sz="2400" b="0" i="1" smtClean="0">
                          <a:latin typeface="Cambria Math"/>
                        </a:rPr>
                        <m:t>−1&gt;</m:t>
                      </m:r>
                      <m:f>
                        <m:fPr>
                          <m:ctrlPr>
                            <a:rPr lang="en-GB" sz="2400" b="0" i="1" smtClean="0">
                              <a:latin typeface="Cambria Math" panose="02040503050406030204" pitchFamily="18" charset="0"/>
                            </a:rPr>
                          </m:ctrlPr>
                        </m:fPr>
                        <m:num>
                          <m:func>
                            <m:funcPr>
                              <m:ctrlPr>
                                <a:rPr lang="en-GB" sz="2400" b="0" i="1" smtClean="0">
                                  <a:latin typeface="Cambria Math" panose="02040503050406030204" pitchFamily="18" charset="0"/>
                                </a:rPr>
                              </m:ctrlPr>
                            </m:funcPr>
                            <m:fName>
                              <m:r>
                                <m:rPr>
                                  <m:sty m:val="p"/>
                                </m:rPr>
                                <a:rPr lang="en-GB" sz="2400" b="0" i="0" smtClean="0">
                                  <a:latin typeface="Cambria Math"/>
                                </a:rPr>
                                <m:t>log</m:t>
                              </m:r>
                            </m:fName>
                            <m:e>
                              <m:d>
                                <m:dPr>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r>
                                        <a:rPr lang="en-GB" sz="2400" b="0" i="1" smtClean="0">
                                          <a:latin typeface="Cambria Math"/>
                                        </a:rPr>
                                        <m:t>1000000</m:t>
                                      </m:r>
                                    </m:num>
                                    <m:den>
                                      <m:r>
                                        <a:rPr lang="en-GB" sz="2400" b="0" i="1" smtClean="0">
                                          <a:latin typeface="Cambria Math"/>
                                        </a:rPr>
                                        <m:t>3</m:t>
                                      </m:r>
                                    </m:den>
                                  </m:f>
                                </m:e>
                              </m:d>
                            </m:e>
                          </m:func>
                        </m:num>
                        <m:den>
                          <m:r>
                            <a:rPr lang="en-GB" sz="2400" b="0" i="1" smtClean="0">
                              <a:latin typeface="Cambria Math"/>
                            </a:rPr>
                            <m:t>𝑙𝑜𝑔</m:t>
                          </m:r>
                          <m:r>
                            <a:rPr lang="en-GB" sz="2400" b="0" i="1" smtClean="0">
                              <a:latin typeface="Cambria Math"/>
                            </a:rPr>
                            <m:t>2</m:t>
                          </m:r>
                        </m:den>
                      </m:f>
                    </m:oMath>
                    <m:oMath xmlns:m="http://schemas.openxmlformats.org/officeDocument/2006/math">
                      <m:r>
                        <a:rPr lang="en-GB" sz="2400" b="0" i="1" smtClean="0">
                          <a:latin typeface="Cambria Math"/>
                        </a:rPr>
                        <m:t>𝑛</m:t>
                      </m:r>
                      <m:r>
                        <a:rPr lang="en-GB" sz="2400" b="0" i="1" smtClean="0">
                          <a:latin typeface="Cambria Math"/>
                        </a:rPr>
                        <m:t>−1&gt;18.35</m:t>
                      </m:r>
                    </m:oMath>
                    <m:oMath xmlns:m="http://schemas.openxmlformats.org/officeDocument/2006/math">
                      <m:r>
                        <a:rPr lang="en-GB" sz="2400" b="0" i="1" smtClean="0">
                          <a:latin typeface="Cambria Math"/>
                        </a:rPr>
                        <m:t>𝑛</m:t>
                      </m:r>
                      <m:r>
                        <a:rPr lang="en-GB" sz="2400" b="0" i="1" smtClean="0">
                          <a:latin typeface="Cambria Math"/>
                        </a:rPr>
                        <m:t>&gt;19.35</m:t>
                      </m:r>
                    </m:oMath>
                    <m:oMath xmlns:m="http://schemas.openxmlformats.org/officeDocument/2006/math">
                      <m:r>
                        <a:rPr lang="en-GB" sz="2400" b="0" i="1" smtClean="0">
                          <a:latin typeface="Cambria Math"/>
                        </a:rPr>
                        <m:t>𝑛</m:t>
                      </m:r>
                      <m:r>
                        <a:rPr lang="en-GB" sz="2400" b="0" i="1" smtClean="0">
                          <a:latin typeface="Cambria Math"/>
                        </a:rPr>
                        <m:t>=20</m:t>
                      </m:r>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11560" y="1916832"/>
                <a:ext cx="7344816" cy="4335674"/>
              </a:xfrm>
              <a:prstGeom prst="rect">
                <a:avLst/>
              </a:prstGeom>
              <a:blipFill>
                <a:blip r:embed="rId4"/>
                <a:stretch>
                  <a:fillRect/>
                </a:stretch>
              </a:blipFill>
            </p:spPr>
            <p:txBody>
              <a:bodyPr/>
              <a:lstStyle/>
              <a:p>
                <a:r>
                  <a:rPr lang="en-GB">
                    <a:noFill/>
                  </a:rPr>
                  <a:t> </a:t>
                </a:r>
              </a:p>
            </p:txBody>
          </p:sp>
        </mc:Fallback>
      </mc:AlternateContent>
      <p:sp>
        <p:nvSpPr>
          <p:cNvPr id="7" name="Rectangle 6"/>
          <p:cNvSpPr/>
          <p:nvPr/>
        </p:nvSpPr>
        <p:spPr>
          <a:xfrm>
            <a:off x="1979712" y="1916832"/>
            <a:ext cx="5400600" cy="47158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196028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E2E001CD-9152-4B6F-A1BB-77803D587794}"/>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D87128F-FDC4-4E76-A929-A8853463D21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4E66D7BC-30AE-4683-8191-7C73B12C8C6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7FF2B3E0-1696-4001-97A7-EC5AA17E99BC}"/>
              </a:ext>
            </a:extLst>
          </p:cNvPr>
          <p:cNvSpPr txBox="1"/>
          <p:nvPr/>
        </p:nvSpPr>
        <p:spPr>
          <a:xfrm>
            <a:off x="539552" y="898810"/>
            <a:ext cx="7848872"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All the terms in a geometric sequence are positive.</a:t>
            </a:r>
          </a:p>
          <a:p>
            <a:r>
              <a:rPr lang="en-GB" dirty="0"/>
              <a:t>The third term of the sequence is 20 and the fifth term 80. What is the 20</a:t>
            </a:r>
            <a:r>
              <a:rPr lang="en-GB" baseline="30000" dirty="0"/>
              <a:t>th</a:t>
            </a:r>
            <a:r>
              <a:rPr lang="en-GB" dirty="0"/>
              <a:t> term?</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A490000-9D4E-4036-9E3D-A0250E989648}"/>
                  </a:ext>
                </a:extLst>
              </p:cNvPr>
              <p:cNvSpPr txBox="1"/>
              <p:nvPr/>
            </p:nvSpPr>
            <p:spPr>
              <a:xfrm>
                <a:off x="1742108" y="1679724"/>
                <a:ext cx="4248472" cy="15997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𝑢</m:t>
                          </m:r>
                        </m:e>
                        <m:sub>
                          <m:r>
                            <a:rPr lang="en-GB" sz="1600" b="0" i="1" smtClean="0">
                              <a:latin typeface="Cambria Math" panose="02040503050406030204" pitchFamily="18" charset="0"/>
                            </a:rPr>
                            <m:t>3</m:t>
                          </m:r>
                        </m:sub>
                      </m:sSub>
                      <m:r>
                        <a:rPr lang="en-GB" sz="1600" b="0" i="1" smtClean="0">
                          <a:latin typeface="Cambria Math" panose="02040503050406030204" pitchFamily="18" charset="0"/>
                        </a:rPr>
                        <m:t>=20   →   </m:t>
                      </m:r>
                      <m:r>
                        <a:rPr lang="en-GB" sz="1600" b="0" i="1" smtClean="0">
                          <a:latin typeface="Cambria Math" panose="02040503050406030204" pitchFamily="18" charset="0"/>
                        </a:rPr>
                        <m:t>𝑎</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=20</m:t>
                      </m:r>
                    </m:oMath>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𝑢</m:t>
                          </m:r>
                        </m:e>
                        <m:sub>
                          <m:r>
                            <a:rPr lang="en-GB" sz="1600" b="0" i="1" smtClean="0">
                              <a:latin typeface="Cambria Math" panose="02040503050406030204" pitchFamily="18" charset="0"/>
                            </a:rPr>
                            <m:t>5</m:t>
                          </m:r>
                        </m:sub>
                      </m:sSub>
                      <m:r>
                        <a:rPr lang="en-GB" sz="1600" b="0" i="1" smtClean="0">
                          <a:latin typeface="Cambria Math" panose="02040503050406030204" pitchFamily="18" charset="0"/>
                        </a:rPr>
                        <m:t>=80    →  </m:t>
                      </m:r>
                      <m:r>
                        <a:rPr lang="en-GB" sz="1600" b="0" i="1" smtClean="0">
                          <a:latin typeface="Cambria Math" panose="02040503050406030204" pitchFamily="18" charset="0"/>
                        </a:rPr>
                        <m:t>𝑎</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4</m:t>
                          </m:r>
                        </m:sup>
                      </m:sSup>
                      <m:r>
                        <a:rPr lang="en-GB" sz="1600" b="0" i="1" smtClean="0">
                          <a:latin typeface="Cambria Math" panose="02040503050406030204" pitchFamily="18" charset="0"/>
                        </a:rPr>
                        <m:t>=80</m:t>
                      </m:r>
                    </m:oMath>
                  </m:oMathPara>
                </a14:m>
                <a:endParaRPr lang="en-GB" sz="1600" dirty="0"/>
              </a:p>
              <a:p>
                <a:endParaRPr lang="en-GB" sz="200" dirty="0"/>
              </a:p>
              <a:p>
                <a:r>
                  <a:rPr lang="en-GB" sz="1600" dirty="0"/>
                  <a:t>Dividing: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  ∴</m:t>
                    </m:r>
                    <m:r>
                      <a:rPr lang="en-GB" sz="1600" b="0" i="1" smtClean="0">
                        <a:latin typeface="Cambria Math" panose="02040503050406030204" pitchFamily="18" charset="0"/>
                      </a:rPr>
                      <m:t>𝑟</m:t>
                    </m:r>
                    <m:r>
                      <a:rPr lang="en-GB" sz="1600" b="0" i="1" smtClean="0">
                        <a:latin typeface="Cambria Math" panose="02040503050406030204" pitchFamily="18" charset="0"/>
                      </a:rPr>
                      <m:t>=2</m:t>
                    </m:r>
                  </m:oMath>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20</m:t>
                          </m:r>
                        </m:num>
                        <m:den>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2</m:t>
                              </m:r>
                            </m:sup>
                          </m:sSup>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20</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=5</m:t>
                      </m:r>
                    </m:oMath>
                  </m:oMathPara>
                </a14:m>
                <a:endParaRPr lang="en-GB" sz="1600" dirty="0"/>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𝑢</m:t>
                          </m:r>
                        </m:e>
                        <m:sup>
                          <m:r>
                            <a:rPr lang="en-GB" sz="1600" b="0" i="1" smtClean="0">
                              <a:latin typeface="Cambria Math" panose="02040503050406030204" pitchFamily="18" charset="0"/>
                            </a:rPr>
                            <m:t>20</m:t>
                          </m:r>
                        </m:sup>
                      </m:sSup>
                      <m:r>
                        <a:rPr lang="en-GB" sz="1600" b="0" i="1" smtClean="0">
                          <a:latin typeface="Cambria Math" panose="02040503050406030204" pitchFamily="18" charset="0"/>
                        </a:rPr>
                        <m:t>=5×</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2</m:t>
                          </m:r>
                        </m:e>
                        <m:sup>
                          <m:r>
                            <a:rPr lang="en-GB" sz="1600" b="0" i="1" smtClean="0">
                              <a:latin typeface="Cambria Math" panose="02040503050406030204" pitchFamily="18" charset="0"/>
                            </a:rPr>
                            <m:t>19</m:t>
                          </m:r>
                        </m:sup>
                      </m:sSup>
                      <m:r>
                        <a:rPr lang="en-GB" sz="1600" b="0" i="1" smtClean="0">
                          <a:latin typeface="Cambria Math" panose="02040503050406030204" pitchFamily="18" charset="0"/>
                        </a:rPr>
                        <m:t>=2621440</m:t>
                      </m:r>
                    </m:oMath>
                  </m:oMathPara>
                </a14:m>
                <a:endParaRPr lang="en-GB" sz="1600" dirty="0"/>
              </a:p>
            </p:txBody>
          </p:sp>
        </mc:Choice>
        <mc:Fallback xmlns="">
          <p:sp>
            <p:nvSpPr>
              <p:cNvPr id="6" name="TextBox 5">
                <a:extLst>
                  <a:ext uri="{FF2B5EF4-FFF2-40B4-BE49-F238E27FC236}">
                    <a16:creationId xmlns:a16="http://schemas.microsoft.com/office/drawing/2014/main" id="{BA490000-9D4E-4036-9E3D-A0250E989648}"/>
                  </a:ext>
                </a:extLst>
              </p:cNvPr>
              <p:cNvSpPr txBox="1">
                <a:spLocks noRot="1" noChangeAspect="1" noMove="1" noResize="1" noEditPoints="1" noAdjustHandles="1" noChangeArrowheads="1" noChangeShapeType="1" noTextEdit="1"/>
              </p:cNvSpPr>
              <p:nvPr/>
            </p:nvSpPr>
            <p:spPr>
              <a:xfrm>
                <a:off x="1742108" y="1679724"/>
                <a:ext cx="4248472" cy="1599797"/>
              </a:xfrm>
              <a:prstGeom prst="rect">
                <a:avLst/>
              </a:prstGeom>
              <a:blipFill>
                <a:blip r:embed="rId2"/>
                <a:stretch>
                  <a:fillRect l="-8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B8EB6DF-417D-4D04-87CA-B27544999067}"/>
                  </a:ext>
                </a:extLst>
              </p:cNvPr>
              <p:cNvSpPr txBox="1"/>
              <p:nvPr/>
            </p:nvSpPr>
            <p:spPr>
              <a:xfrm>
                <a:off x="511651" y="3371630"/>
                <a:ext cx="7848872" cy="135421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The second, third and fourth term of a geometric sequence are the following:</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   </m:t>
                      </m:r>
                      <m:r>
                        <a:rPr lang="en-GB" sz="1600" b="0" i="1" smtClean="0">
                          <a:latin typeface="Cambria Math" panose="02040503050406030204" pitchFamily="18" charset="0"/>
                        </a:rPr>
                        <m:t>𝑥</m:t>
                      </m:r>
                      <m:r>
                        <a:rPr lang="en-GB" sz="1600" b="0" i="1" smtClean="0">
                          <a:latin typeface="Cambria Math" panose="02040503050406030204" pitchFamily="18" charset="0"/>
                        </a:rPr>
                        <m:t>+6,  5</m:t>
                      </m:r>
                      <m:r>
                        <a:rPr lang="en-GB" sz="1600" b="0" i="1" smtClean="0">
                          <a:latin typeface="Cambria Math" panose="02040503050406030204" pitchFamily="18" charset="0"/>
                        </a:rPr>
                        <m:t>𝑥</m:t>
                      </m:r>
                      <m:r>
                        <a:rPr lang="en-GB" sz="1600" b="0" i="1" smtClean="0">
                          <a:latin typeface="Cambria Math" panose="02040503050406030204" pitchFamily="18" charset="0"/>
                        </a:rPr>
                        <m:t>−6</m:t>
                      </m:r>
                    </m:oMath>
                  </m:oMathPara>
                </a14:m>
                <a:endParaRPr lang="en-GB" sz="1600" dirty="0"/>
              </a:p>
              <a:p>
                <a:r>
                  <a:rPr lang="en-GB" sz="1600" dirty="0"/>
                  <a:t>a) Determine the possible values of </a:t>
                </a:r>
                <a14:m>
                  <m:oMath xmlns:m="http://schemas.openxmlformats.org/officeDocument/2006/math">
                    <m:r>
                      <a:rPr lang="en-GB" sz="1600" b="0" i="1" smtClean="0">
                        <a:latin typeface="Cambria Math" panose="02040503050406030204" pitchFamily="18" charset="0"/>
                      </a:rPr>
                      <m:t>𝑥</m:t>
                    </m:r>
                  </m:oMath>
                </a14:m>
                <a:r>
                  <a:rPr lang="en-GB" sz="1600" dirty="0"/>
                  <a:t>.</a:t>
                </a:r>
              </a:p>
              <a:p>
                <a:r>
                  <a:rPr lang="en-GB" sz="1600" dirty="0"/>
                  <a:t>b) Given the common ratio is positive, find the common ratio.</a:t>
                </a:r>
              </a:p>
              <a:p>
                <a:r>
                  <a:rPr lang="en-GB" sz="1600" dirty="0"/>
                  <a:t>c) Hence determine the possible values for the first term of the sequence.</a:t>
                </a:r>
              </a:p>
            </p:txBody>
          </p:sp>
        </mc:Choice>
        <mc:Fallback xmlns="">
          <p:sp>
            <p:nvSpPr>
              <p:cNvPr id="7" name="TextBox 6">
                <a:extLst>
                  <a:ext uri="{FF2B5EF4-FFF2-40B4-BE49-F238E27FC236}">
                    <a16:creationId xmlns:a16="http://schemas.microsoft.com/office/drawing/2014/main" id="{EB8EB6DF-417D-4D04-87CA-B27544999067}"/>
                  </a:ext>
                </a:extLst>
              </p:cNvPr>
              <p:cNvSpPr txBox="1">
                <a:spLocks noRot="1" noChangeAspect="1" noMove="1" noResize="1" noEditPoints="1" noAdjustHandles="1" noChangeArrowheads="1" noChangeShapeType="1" noTextEdit="1"/>
              </p:cNvSpPr>
              <p:nvPr/>
            </p:nvSpPr>
            <p:spPr>
              <a:xfrm>
                <a:off x="511651" y="3371630"/>
                <a:ext cx="7848872" cy="1354217"/>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8989B7-6B3F-4F8A-AE2E-005B642C4AB6}"/>
                  </a:ext>
                </a:extLst>
              </p:cNvPr>
              <p:cNvSpPr txBox="1"/>
              <p:nvPr/>
            </p:nvSpPr>
            <p:spPr>
              <a:xfrm>
                <a:off x="1593238" y="4907135"/>
                <a:ext cx="2944192" cy="179517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𝑥</m:t>
                          </m:r>
                          <m:r>
                            <a:rPr lang="en-GB" sz="1600" b="0" i="1" smtClean="0">
                              <a:latin typeface="Cambria Math" panose="02040503050406030204" pitchFamily="18" charset="0"/>
                            </a:rPr>
                            <m:t>+6</m:t>
                          </m:r>
                        </m:num>
                        <m:den>
                          <m:r>
                            <a:rPr lang="en-GB" sz="1600" b="0" i="1" smtClean="0">
                              <a:latin typeface="Cambria Math" panose="02040503050406030204" pitchFamily="18" charset="0"/>
                            </a:rPr>
                            <m:t>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m:t>
                          </m:r>
                          <m:r>
                            <a:rPr lang="en-GB" sz="1600" b="0" i="1" smtClean="0">
                              <a:latin typeface="Cambria Math" panose="02040503050406030204" pitchFamily="18" charset="0"/>
                            </a:rPr>
                            <m:t>𝑥</m:t>
                          </m:r>
                          <m:r>
                            <a:rPr lang="en-GB" sz="1600" b="0" i="1" smtClean="0">
                              <a:latin typeface="Cambria Math" panose="02040503050406030204" pitchFamily="18" charset="0"/>
                            </a:rPr>
                            <m:t>−6</m:t>
                          </m:r>
                        </m:num>
                        <m:den>
                          <m:r>
                            <a:rPr lang="en-GB" sz="1600" b="0" i="1" smtClean="0">
                              <a:latin typeface="Cambria Math" panose="02040503050406030204" pitchFamily="18" charset="0"/>
                            </a:rPr>
                            <m:t>𝑥</m:t>
                          </m:r>
                          <m:r>
                            <a:rPr lang="en-GB" sz="1600" b="0" i="1" smtClean="0">
                              <a:latin typeface="Cambria Math" panose="02040503050406030204" pitchFamily="18" charset="0"/>
                            </a:rPr>
                            <m:t>+6</m:t>
                          </m:r>
                        </m:den>
                      </m:f>
                    </m:oMath>
                  </m:oMathPara>
                </a14:m>
                <a:r>
                  <a:rPr lang="en-GB" sz="1600" b="0" dirty="0"/>
                  <a:t/>
                </a:r>
                <a:br>
                  <a:rPr lang="en-GB" sz="1600" b="0" dirty="0"/>
                </a:br>
                <a:endParaRPr lang="en-GB" sz="1600" b="0" dirty="0"/>
              </a:p>
              <a:p>
                <a:pPr/>
                <a14:m>
                  <m:oMathPara xmlns:m="http://schemas.openxmlformats.org/officeDocument/2006/math">
                    <m:oMathParaPr>
                      <m:jc m:val="left"/>
                    </m:oMathParaPr>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+6</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𝑥</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5</m:t>
                          </m:r>
                          <m:r>
                            <a:rPr lang="en-GB" sz="1600" b="0" i="1" smtClean="0">
                              <a:latin typeface="Cambria Math" panose="02040503050406030204" pitchFamily="18" charset="0"/>
                            </a:rPr>
                            <m:t>𝑥</m:t>
                          </m:r>
                          <m:r>
                            <a:rPr lang="en-GB" sz="1600" b="0" i="1" smtClean="0">
                              <a:latin typeface="Cambria Math" panose="02040503050406030204" pitchFamily="18" charset="0"/>
                            </a:rPr>
                            <m:t>−6</m:t>
                          </m:r>
                        </m:e>
                      </m:d>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+12</m:t>
                      </m:r>
                      <m:r>
                        <a:rPr lang="en-GB" sz="1600" b="0" i="1" smtClean="0">
                          <a:latin typeface="Cambria Math" panose="02040503050406030204" pitchFamily="18" charset="0"/>
                        </a:rPr>
                        <m:t>𝑥</m:t>
                      </m:r>
                      <m:r>
                        <a:rPr lang="en-GB" sz="1600" b="0" i="1" smtClean="0">
                          <a:latin typeface="Cambria Math" panose="02040503050406030204" pitchFamily="18" charset="0"/>
                        </a:rPr>
                        <m:t>+36=5</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−6</m:t>
                      </m:r>
                      <m:r>
                        <a:rPr lang="en-GB" sz="1600" b="0" i="1" smtClean="0">
                          <a:latin typeface="Cambria Math" panose="02040503050406030204" pitchFamily="18" charset="0"/>
                        </a:rPr>
                        <m:t>𝑥</m:t>
                      </m:r>
                    </m:oMath>
                    <m:oMath xmlns:m="http://schemas.openxmlformats.org/officeDocument/2006/math">
                      <m:r>
                        <a:rPr lang="en-GB" sz="1600" b="0" i="1" smtClean="0">
                          <a:latin typeface="Cambria Math" panose="02040503050406030204" pitchFamily="18" charset="0"/>
                        </a:rPr>
                        <m:t>4</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−18</m:t>
                      </m:r>
                      <m:r>
                        <a:rPr lang="en-GB" sz="1600" b="0" i="1" smtClean="0">
                          <a:latin typeface="Cambria Math" panose="02040503050406030204" pitchFamily="18" charset="0"/>
                        </a:rPr>
                        <m:t>𝑥</m:t>
                      </m:r>
                      <m:r>
                        <a:rPr lang="en-GB" sz="1600" b="0" i="1" smtClean="0">
                          <a:latin typeface="Cambria Math" panose="02040503050406030204" pitchFamily="18" charset="0"/>
                        </a:rPr>
                        <m:t>−36=0</m:t>
                      </m:r>
                    </m:oMath>
                    <m:oMath xmlns:m="http://schemas.openxmlformats.org/officeDocument/2006/math">
                      <m:r>
                        <a:rPr lang="en-GB" sz="1600" b="0" i="1" smtClean="0">
                          <a:latin typeface="Cambria Math" panose="02040503050406030204" pitchFamily="18" charset="0"/>
                        </a:rPr>
                        <m:t>2</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−9</m:t>
                      </m:r>
                      <m:r>
                        <a:rPr lang="en-GB" sz="1600" b="0" i="1" smtClean="0">
                          <a:latin typeface="Cambria Math" panose="02040503050406030204" pitchFamily="18" charset="0"/>
                        </a:rPr>
                        <m:t>𝑥</m:t>
                      </m:r>
                      <m:r>
                        <a:rPr lang="en-GB" sz="1600" b="0" i="1" smtClean="0">
                          <a:latin typeface="Cambria Math" panose="02040503050406030204" pitchFamily="18" charset="0"/>
                        </a:rPr>
                        <m:t>−18=0</m:t>
                      </m:r>
                    </m:oMath>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+3</m:t>
                          </m:r>
                        </m:e>
                      </m:d>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−6</m:t>
                          </m:r>
                        </m:e>
                      </m:d>
                    </m:oMath>
                  </m:oMathPara>
                </a14:m>
                <a:endParaRPr lang="en-GB" sz="1600" dirty="0"/>
              </a:p>
            </p:txBody>
          </p:sp>
        </mc:Choice>
        <mc:Fallback xmlns="">
          <p:sp>
            <p:nvSpPr>
              <p:cNvPr id="8" name="TextBox 7">
                <a:extLst>
                  <a:ext uri="{FF2B5EF4-FFF2-40B4-BE49-F238E27FC236}">
                    <a16:creationId xmlns:a16="http://schemas.microsoft.com/office/drawing/2014/main" id="{AC8989B7-6B3F-4F8A-AE2E-005B642C4AB6}"/>
                  </a:ext>
                </a:extLst>
              </p:cNvPr>
              <p:cNvSpPr txBox="1">
                <a:spLocks noRot="1" noChangeAspect="1" noMove="1" noResize="1" noEditPoints="1" noAdjustHandles="1" noChangeArrowheads="1" noChangeShapeType="1" noTextEdit="1"/>
              </p:cNvSpPr>
              <p:nvPr/>
            </p:nvSpPr>
            <p:spPr>
              <a:xfrm>
                <a:off x="1593238" y="4907135"/>
                <a:ext cx="2944192" cy="1795171"/>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DCD0E9E-A1A8-4990-9A0E-29493E43065E}"/>
                  </a:ext>
                </a:extLst>
              </p:cNvPr>
              <p:cNvSpPr txBox="1"/>
              <p:nvPr/>
            </p:nvSpPr>
            <p:spPr>
              <a:xfrm>
                <a:off x="5050575" y="4790176"/>
                <a:ext cx="2448272" cy="196945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 </m:t>
                      </m:r>
                      <m:r>
                        <a:rPr lang="en-GB" sz="1600" b="0" i="1" smtClean="0">
                          <a:latin typeface="Cambria Math" panose="02040503050406030204" pitchFamily="18" charset="0"/>
                        </a:rPr>
                        <m:t>𝑜𝑟</m:t>
                      </m:r>
                      <m:r>
                        <a:rPr lang="en-GB" sz="1600" b="0" i="1" smtClean="0">
                          <a:latin typeface="Cambria Math" panose="02040503050406030204" pitchFamily="18" charset="0"/>
                        </a:rPr>
                        <m:t> </m:t>
                      </m:r>
                      <m:r>
                        <a:rPr lang="en-GB" sz="1600" b="0" i="1" smtClean="0">
                          <a:latin typeface="Cambria Math" panose="02040503050406030204" pitchFamily="18" charset="0"/>
                        </a:rPr>
                        <m:t>𝑥</m:t>
                      </m:r>
                      <m:r>
                        <a:rPr lang="en-GB" sz="1600" b="0" i="1" smtClean="0">
                          <a:latin typeface="Cambria Math" panose="02040503050406030204" pitchFamily="18" charset="0"/>
                        </a:rPr>
                        <m:t>=6</m:t>
                      </m:r>
                    </m:oMath>
                  </m:oMathPara>
                </a14:m>
                <a:endParaRPr lang="en-GB" sz="1600" dirty="0"/>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𝑟</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𝑥</m:t>
                          </m:r>
                          <m:r>
                            <a:rPr lang="en-GB" sz="1600" b="0" i="1" smtClean="0">
                              <a:latin typeface="Cambria Math" panose="02040503050406030204" pitchFamily="18" charset="0"/>
                            </a:rPr>
                            <m:t>+6</m:t>
                          </m:r>
                        </m:num>
                        <m:den>
                          <m:r>
                            <a:rPr lang="en-GB" sz="1600" b="0" i="1" smtClean="0">
                              <a:latin typeface="Cambria Math" panose="02040503050406030204" pitchFamily="18" charset="0"/>
                            </a:rPr>
                            <m:t>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6+6</m:t>
                          </m:r>
                        </m:num>
                        <m:den>
                          <m:r>
                            <a:rPr lang="en-GB" sz="1600" b="0" i="1" smtClean="0">
                              <a:latin typeface="Cambria Math" panose="02040503050406030204" pitchFamily="18" charset="0"/>
                            </a:rPr>
                            <m:t>6</m:t>
                          </m:r>
                        </m:den>
                      </m:f>
                      <m:r>
                        <a:rPr lang="en-GB" sz="1600" b="0" i="1" smtClean="0">
                          <a:latin typeface="Cambria Math" panose="02040503050406030204" pitchFamily="18" charset="0"/>
                        </a:rPr>
                        <m:t>=2</m:t>
                      </m:r>
                    </m:oMath>
                  </m:oMathPara>
                </a14:m>
                <a:endParaRPr lang="en-GB" sz="1600" dirty="0"/>
              </a:p>
              <a:p>
                <a:pPr/>
                <a14:m>
                  <m:oMathPara xmlns:m="http://schemas.openxmlformats.org/officeDocument/2006/math">
                    <m:oMathParaPr>
                      <m:jc m:val="left"/>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𝑢</m:t>
                          </m:r>
                        </m:e>
                        <m:sub>
                          <m:r>
                            <a:rPr lang="en-GB" sz="1600" b="0" i="1" smtClean="0">
                              <a:latin typeface="Cambria Math" panose="02040503050406030204" pitchFamily="18" charset="0"/>
                            </a:rPr>
                            <m:t>2</m:t>
                          </m:r>
                        </m:sub>
                      </m:sSub>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=6</m:t>
                      </m:r>
                    </m:oMath>
                    <m:oMath xmlns:m="http://schemas.openxmlformats.org/officeDocument/2006/math">
                      <m:r>
                        <a:rPr lang="en-GB" sz="1600" b="0" i="1" smtClean="0">
                          <a:latin typeface="Cambria Math" panose="02040503050406030204" pitchFamily="18" charset="0"/>
                        </a:rPr>
                        <m:t>𝑎𝑟</m:t>
                      </m:r>
                      <m:r>
                        <a:rPr lang="en-GB" sz="1600" b="0" i="1" smtClean="0">
                          <a:latin typeface="Cambria Math" panose="02040503050406030204" pitchFamily="18" charset="0"/>
                        </a:rPr>
                        <m:t>=6</m:t>
                      </m:r>
                    </m:oMath>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6</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=3</m:t>
                      </m:r>
                    </m:oMath>
                  </m:oMathPara>
                </a14:m>
                <a:endParaRPr lang="en-GB" sz="1600" dirty="0"/>
              </a:p>
            </p:txBody>
          </p:sp>
        </mc:Choice>
        <mc:Fallback xmlns="">
          <p:sp>
            <p:nvSpPr>
              <p:cNvPr id="9" name="TextBox 8">
                <a:extLst>
                  <a:ext uri="{FF2B5EF4-FFF2-40B4-BE49-F238E27FC236}">
                    <a16:creationId xmlns:a16="http://schemas.microsoft.com/office/drawing/2014/main" id="{2DCD0E9E-A1A8-4990-9A0E-29493E43065E}"/>
                  </a:ext>
                </a:extLst>
              </p:cNvPr>
              <p:cNvSpPr txBox="1">
                <a:spLocks noRot="1" noChangeAspect="1" noMove="1" noResize="1" noEditPoints="1" noAdjustHandles="1" noChangeArrowheads="1" noChangeShapeType="1" noTextEdit="1"/>
              </p:cNvSpPr>
              <p:nvPr/>
            </p:nvSpPr>
            <p:spPr>
              <a:xfrm>
                <a:off x="5050575" y="4790176"/>
                <a:ext cx="2448272" cy="1969450"/>
              </a:xfrm>
              <a:prstGeom prst="rect">
                <a:avLst/>
              </a:prstGeom>
              <a:blipFill>
                <a:blip r:embed="rId5"/>
                <a:stretch>
                  <a:fillRect/>
                </a:stretch>
              </a:blipFill>
            </p:spPr>
            <p:txBody>
              <a:bodyPr/>
              <a:lstStyle/>
              <a:p>
                <a:r>
                  <a:rPr lang="en-GB">
                    <a:noFill/>
                  </a:rPr>
                  <a:t> </a:t>
                </a:r>
              </a:p>
            </p:txBody>
          </p:sp>
        </mc:Fallback>
      </mc:AlternateContent>
      <p:cxnSp>
        <p:nvCxnSpPr>
          <p:cNvPr id="11" name="Straight Connector 10">
            <a:extLst>
              <a:ext uri="{FF2B5EF4-FFF2-40B4-BE49-F238E27FC236}">
                <a16:creationId xmlns:a16="http://schemas.microsoft.com/office/drawing/2014/main" id="{80FA5A58-A88E-4091-9C76-1287B4251BF5}"/>
              </a:ext>
            </a:extLst>
          </p:cNvPr>
          <p:cNvCxnSpPr/>
          <p:nvPr/>
        </p:nvCxnSpPr>
        <p:spPr>
          <a:xfrm>
            <a:off x="4580103" y="4907135"/>
            <a:ext cx="0" cy="1633287"/>
          </a:xfrm>
          <a:prstGeom prst="line">
            <a:avLst/>
          </a:prstGeom>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BAE2547A-41FE-4D39-B666-5CAE8677D54F}"/>
              </a:ext>
            </a:extLst>
          </p:cNvPr>
          <p:cNvSpPr/>
          <p:nvPr/>
        </p:nvSpPr>
        <p:spPr>
          <a:xfrm>
            <a:off x="548498" y="1545142"/>
            <a:ext cx="7839926" cy="16750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61CA55FF-6576-474E-B361-2BB104E86625}"/>
              </a:ext>
            </a:extLst>
          </p:cNvPr>
          <p:cNvSpPr/>
          <p:nvPr/>
        </p:nvSpPr>
        <p:spPr>
          <a:xfrm>
            <a:off x="520597" y="4725847"/>
            <a:ext cx="7839926" cy="20065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918795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69-70</a:t>
            </a:r>
          </a:p>
        </p:txBody>
      </p:sp>
      <p:cxnSp>
        <p:nvCxnSpPr>
          <p:cNvPr id="6" name="Straight Connector 5"/>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0D0178D3-4371-6341-A456-D0886C690744}"/>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Q1-4</a:t>
            </a:r>
          </a:p>
          <a:p>
            <a:endParaRPr lang="en-US" sz="2400" dirty="0"/>
          </a:p>
          <a:p>
            <a:r>
              <a:rPr lang="en-US" sz="2400" dirty="0"/>
              <a:t>In Class:			</a:t>
            </a:r>
          </a:p>
          <a:p>
            <a:r>
              <a:rPr lang="en-US" sz="2400" dirty="0">
                <a:solidFill>
                  <a:srgbClr val="00B050"/>
                </a:solidFill>
              </a:rPr>
              <a:t>Green</a:t>
            </a:r>
            <a:r>
              <a:rPr lang="en-US" sz="2400" dirty="0"/>
              <a:t>					Q5-7</a:t>
            </a:r>
          </a:p>
          <a:p>
            <a:r>
              <a:rPr lang="en-US" sz="2400" dirty="0">
                <a:solidFill>
                  <a:schemeClr val="accent6"/>
                </a:solidFill>
              </a:rPr>
              <a:t>Amber</a:t>
            </a:r>
            <a:r>
              <a:rPr lang="en-US" sz="2400" dirty="0"/>
              <a:t> 					Q8-9</a:t>
            </a:r>
          </a:p>
          <a:p>
            <a:r>
              <a:rPr lang="en-US" sz="2400" dirty="0">
                <a:solidFill>
                  <a:srgbClr val="FF0000"/>
                </a:solidFill>
              </a:rPr>
              <a:t>Red</a:t>
            </a:r>
            <a:r>
              <a:rPr lang="en-US" sz="2400" dirty="0"/>
              <a:t>					Q10-13</a:t>
            </a:r>
          </a:p>
          <a:p>
            <a:endParaRPr lang="en-US" sz="2400" dirty="0"/>
          </a:p>
        </p:txBody>
      </p:sp>
    </p:spTree>
    <p:extLst>
      <p:ext uri="{BB962C8B-B14F-4D97-AF65-F5344CB8AC3E}">
        <p14:creationId xmlns:p14="http://schemas.microsoft.com/office/powerpoint/2010/main" val="2447356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Sum of the first </a:t>
                  </a:r>
                  <a14:m>
                    <m:oMath xmlns:m="http://schemas.openxmlformats.org/officeDocument/2006/math">
                      <m:r>
                        <a:rPr lang="en-GB" sz="3200" b="0" i="1" smtClean="0">
                          <a:latin typeface="Cambria Math"/>
                        </a:rPr>
                        <m:t>𝑛</m:t>
                      </m:r>
                    </m:oMath>
                  </a14:m>
                  <a:r>
                    <a:rPr lang="en-GB" sz="3200" dirty="0"/>
                    <a:t> terms of a geometric </a:t>
                  </a:r>
                  <a:r>
                    <a:rPr lang="en-GB" sz="3200" b="1" dirty="0"/>
                    <a:t>series</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80728"/>
            <a:ext cx="3528392"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t>Arithmetic Series</a:t>
            </a:r>
          </a:p>
        </p:txBody>
      </p:sp>
      <p:sp>
        <p:nvSpPr>
          <p:cNvPr id="6" name="TextBox 5"/>
          <p:cNvSpPr txBox="1"/>
          <p:nvPr/>
        </p:nvSpPr>
        <p:spPr>
          <a:xfrm>
            <a:off x="4932612" y="980728"/>
            <a:ext cx="3528392"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t>Geometric Series</a:t>
            </a:r>
          </a:p>
        </p:txBody>
      </p:sp>
      <mc:AlternateContent xmlns:mc="http://schemas.openxmlformats.org/markup-compatibility/2006" xmlns:a14="http://schemas.microsoft.com/office/drawing/2010/main">
        <mc:Choice Requires="a14">
          <p:sp>
            <p:nvSpPr>
              <p:cNvPr id="7" name="TextBox 6"/>
              <p:cNvSpPr txBox="1"/>
              <p:nvPr/>
            </p:nvSpPr>
            <p:spPr>
              <a:xfrm>
                <a:off x="395536" y="1682879"/>
                <a:ext cx="3888432" cy="8274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a:rPr>
                            <m:t>𝑆</m:t>
                          </m:r>
                        </m:e>
                        <m:sub>
                          <m:r>
                            <a:rPr lang="en-GB" sz="2800" b="0" i="1" smtClean="0">
                              <a:latin typeface="Cambria Math"/>
                            </a:rPr>
                            <m:t>𝑛</m:t>
                          </m:r>
                        </m:sub>
                      </m:sSub>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𝑛</m:t>
                          </m:r>
                        </m:num>
                        <m:den>
                          <m:r>
                            <a:rPr lang="en-GB" sz="2800" b="0" i="1" smtClean="0">
                              <a:latin typeface="Cambria Math"/>
                            </a:rPr>
                            <m:t>2</m:t>
                          </m:r>
                        </m:den>
                      </m:f>
                      <m:d>
                        <m:dPr>
                          <m:ctrlPr>
                            <a:rPr lang="en-GB" sz="2800" b="0" i="1" smtClean="0">
                              <a:latin typeface="Cambria Math" panose="02040503050406030204" pitchFamily="18" charset="0"/>
                            </a:rPr>
                          </m:ctrlPr>
                        </m:dPr>
                        <m:e>
                          <m:r>
                            <a:rPr lang="en-GB" sz="2800" b="0" i="1" smtClean="0">
                              <a:latin typeface="Cambria Math"/>
                            </a:rPr>
                            <m:t>2</m:t>
                          </m:r>
                          <m:r>
                            <a:rPr lang="en-GB" sz="2800" b="0" i="1" smtClean="0">
                              <a:latin typeface="Cambria Math"/>
                            </a:rPr>
                            <m:t>𝑎</m:t>
                          </m:r>
                          <m:r>
                            <a:rPr lang="en-GB" sz="2800" b="0" i="1" smtClean="0">
                              <a:latin typeface="Cambria Math"/>
                            </a:rPr>
                            <m:t>+</m:t>
                          </m:r>
                          <m:d>
                            <m:dPr>
                              <m:ctrlPr>
                                <a:rPr lang="en-GB" sz="2800" b="0" i="1" smtClean="0">
                                  <a:latin typeface="Cambria Math" panose="02040503050406030204" pitchFamily="18" charset="0"/>
                                </a:rPr>
                              </m:ctrlPr>
                            </m:dPr>
                            <m:e>
                              <m:r>
                                <a:rPr lang="en-GB" sz="2800" b="0" i="1" smtClean="0">
                                  <a:latin typeface="Cambria Math"/>
                                </a:rPr>
                                <m:t>𝑛</m:t>
                              </m:r>
                              <m:r>
                                <a:rPr lang="en-GB" sz="2800" b="0" i="1" smtClean="0">
                                  <a:latin typeface="Cambria Math"/>
                                </a:rPr>
                                <m:t>−1</m:t>
                              </m:r>
                            </m:e>
                          </m:d>
                          <m:r>
                            <a:rPr lang="en-GB" sz="2800" b="0" i="1" smtClean="0">
                              <a:latin typeface="Cambria Math"/>
                            </a:rPr>
                            <m:t>𝑑</m:t>
                          </m:r>
                        </m:e>
                      </m:d>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95536" y="1682879"/>
                <a:ext cx="3888432" cy="827471"/>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72947" y="1646319"/>
                <a:ext cx="3240360" cy="9441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a:rPr>
                            <m:t>𝑆</m:t>
                          </m:r>
                        </m:e>
                        <m:sub>
                          <m:r>
                            <a:rPr lang="en-GB" sz="2800" b="0" i="1" smtClean="0">
                              <a:latin typeface="Cambria Math"/>
                            </a:rPr>
                            <m:t>𝑛</m:t>
                          </m:r>
                        </m:sub>
                      </m:sSub>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𝑎</m:t>
                          </m:r>
                          <m:d>
                            <m:dPr>
                              <m:ctrlPr>
                                <a:rPr lang="en-GB" sz="2800" b="0" i="1" smtClean="0">
                                  <a:latin typeface="Cambria Math" panose="02040503050406030204" pitchFamily="18" charset="0"/>
                                </a:rPr>
                              </m:ctrlPr>
                            </m:dPr>
                            <m:e>
                              <m:r>
                                <a:rPr lang="en-GB" sz="2800" b="0" i="1" smtClean="0">
                                  <a:latin typeface="Cambria Math"/>
                                </a:rPr>
                                <m:t>1−</m:t>
                              </m:r>
                              <m:sSup>
                                <m:sSupPr>
                                  <m:ctrlPr>
                                    <a:rPr lang="en-GB" sz="2800" b="0" i="1" smtClean="0">
                                      <a:latin typeface="Cambria Math" panose="02040503050406030204" pitchFamily="18" charset="0"/>
                                    </a:rPr>
                                  </m:ctrlPr>
                                </m:sSupPr>
                                <m:e>
                                  <m:r>
                                    <a:rPr lang="en-GB" sz="2800" b="0" i="1" smtClean="0">
                                      <a:latin typeface="Cambria Math"/>
                                    </a:rPr>
                                    <m:t>𝑟</m:t>
                                  </m:r>
                                </m:e>
                                <m:sup>
                                  <m:r>
                                    <a:rPr lang="en-GB" sz="2800" b="0" i="1" smtClean="0">
                                      <a:latin typeface="Cambria Math"/>
                                    </a:rPr>
                                    <m:t>𝑛</m:t>
                                  </m:r>
                                </m:sup>
                              </m:sSup>
                            </m:e>
                          </m:d>
                        </m:num>
                        <m:den>
                          <m:r>
                            <a:rPr lang="en-GB" sz="2800" b="0" i="1" smtClean="0">
                              <a:latin typeface="Cambria Math"/>
                            </a:rPr>
                            <m:t>1−</m:t>
                          </m:r>
                          <m:r>
                            <a:rPr lang="en-GB" sz="2800" b="0" i="1" smtClean="0">
                              <a:latin typeface="Cambria Math"/>
                            </a:rPr>
                            <m:t>𝑟</m:t>
                          </m:r>
                        </m:den>
                      </m:f>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772947" y="1646319"/>
                <a:ext cx="3240360" cy="944169"/>
              </a:xfrm>
              <a:prstGeom prst="rect">
                <a:avLst/>
              </a:prstGeom>
              <a:blipFill>
                <a:blip r:embed="rId4"/>
                <a:stretch>
                  <a:fillRect/>
                </a:stretch>
              </a:blipFill>
            </p:spPr>
            <p:txBody>
              <a:bodyPr/>
              <a:lstStyle/>
              <a:p>
                <a:r>
                  <a:rPr lang="en-GB">
                    <a:noFill/>
                  </a:rPr>
                  <a:t> </a:t>
                </a:r>
              </a:p>
            </p:txBody>
          </p:sp>
        </mc:Fallback>
      </mc:AlternateContent>
      <p:sp>
        <p:nvSpPr>
          <p:cNvPr id="9" name="Rectangle 8"/>
          <p:cNvSpPr/>
          <p:nvPr/>
        </p:nvSpPr>
        <p:spPr>
          <a:xfrm>
            <a:off x="1335068" y="1682879"/>
            <a:ext cx="2804884" cy="8274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6037944" y="1638442"/>
            <a:ext cx="1604504" cy="9441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1" name="Straight Connector 10"/>
          <p:cNvCxnSpPr/>
          <p:nvPr/>
        </p:nvCxnSpPr>
        <p:spPr>
          <a:xfrm flipH="1">
            <a:off x="218" y="3068960"/>
            <a:ext cx="9143782" cy="1"/>
          </a:xfrm>
          <a:prstGeom prst="line">
            <a:avLst/>
          </a:prstGeom>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70317" y="3311759"/>
            <a:ext cx="1465379" cy="523220"/>
          </a:xfrm>
          <a:prstGeom prst="rect">
            <a:avLst/>
          </a:prstGeom>
          <a:noFill/>
        </p:spPr>
        <p:txBody>
          <a:bodyPr wrap="square" rtlCol="0">
            <a:spAutoFit/>
          </a:bodyPr>
          <a:lstStyle/>
          <a:p>
            <a:r>
              <a:rPr lang="en-GB" sz="2800" b="1" dirty="0"/>
              <a:t>Proof:</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6A7D53D-AC72-4D0E-9473-DA11495DC943}"/>
                  </a:ext>
                </a:extLst>
              </p:cNvPr>
              <p:cNvSpPr txBox="1"/>
              <p:nvPr/>
            </p:nvSpPr>
            <p:spPr>
              <a:xfrm>
                <a:off x="1619672" y="3311759"/>
                <a:ext cx="6841332" cy="302268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2400" i="1" smtClean="0">
                              <a:latin typeface="Cambria Math" panose="02040503050406030204" pitchFamily="18" charset="0"/>
                            </a:rPr>
                          </m:ctrlPr>
                        </m:sSubPr>
                        <m:e>
                          <m:r>
                            <a:rPr lang="en-GB" sz="2400" i="1">
                              <a:latin typeface="Cambria Math" panose="02040503050406030204" pitchFamily="18" charset="0"/>
                            </a:rPr>
                            <m:t>𝑆</m:t>
                          </m:r>
                        </m:e>
                        <m:sub>
                          <m:r>
                            <a:rPr lang="en-GB" sz="2400" i="1">
                              <a:latin typeface="Cambria Math" panose="02040503050406030204" pitchFamily="18" charset="0"/>
                            </a:rPr>
                            <m:t>𝑛</m:t>
                          </m:r>
                        </m:sub>
                      </m:sSub>
                      <m:r>
                        <a:rPr lang="en-GB" sz="2400" b="0" i="1" smtClean="0">
                          <a:latin typeface="Cambria Math" panose="02040503050406030204" pitchFamily="18" charset="0"/>
                        </a:rPr>
                        <m:t>  =</m:t>
                      </m:r>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𝑎𝑟</m:t>
                      </m:r>
                      <m:r>
                        <a:rPr lang="en-GB" sz="2400" b="0" i="1" smtClean="0">
                          <a:latin typeface="Cambria Math" panose="02040503050406030204" pitchFamily="18" charset="0"/>
                        </a:rPr>
                        <m:t>+</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𝑛</m:t>
                          </m:r>
                          <m:r>
                            <a:rPr lang="en-GB" sz="2400" b="0" i="1" smtClean="0">
                              <a:latin typeface="Cambria Math" panose="02040503050406030204" pitchFamily="18" charset="0"/>
                            </a:rPr>
                            <m:t>−2</m:t>
                          </m:r>
                        </m:sup>
                      </m:sSup>
                      <m:r>
                        <a:rPr lang="en-GB" sz="2400" b="0" i="1" smtClean="0">
                          <a:latin typeface="Cambria Math" panose="02040503050406030204" pitchFamily="18" charset="0"/>
                        </a:rPr>
                        <m:t>+</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𝑛</m:t>
                          </m:r>
                          <m:r>
                            <a:rPr lang="en-GB" sz="2400" b="0" i="1" smtClean="0">
                              <a:latin typeface="Cambria Math" panose="02040503050406030204" pitchFamily="18" charset="0"/>
                            </a:rPr>
                            <m:t>−1</m:t>
                          </m:r>
                        </m:sup>
                      </m:sSup>
                    </m:oMath>
                  </m:oMathPara>
                </a14:m>
                <a:endParaRPr lang="en-GB" sz="2400" b="0" dirty="0"/>
              </a:p>
              <a:p>
                <a:pPr/>
                <a:r>
                  <a:rPr lang="en-GB" sz="2400" dirty="0" err="1"/>
                  <a:t>Mutiplying</a:t>
                </a:r>
                <a:r>
                  <a:rPr lang="en-GB" sz="2400" dirty="0"/>
                  <a:t> by </a:t>
                </a:r>
                <a14:m>
                  <m:oMath xmlns:m="http://schemas.openxmlformats.org/officeDocument/2006/math">
                    <m:r>
                      <a:rPr lang="en-GB" sz="2400" b="0" i="1" smtClean="0">
                        <a:latin typeface="Cambria Math" panose="02040503050406030204" pitchFamily="18" charset="0"/>
                      </a:rPr>
                      <m:t>𝑟</m:t>
                    </m:r>
                  </m:oMath>
                </a14:m>
                <a:r>
                  <a:rPr lang="en-GB" sz="2400" b="0" dirty="0"/>
                  <a:t>:</a:t>
                </a:r>
                <a:br>
                  <a:rPr lang="en-GB" sz="2400" b="0" dirty="0"/>
                </a:b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𝑟</m:t>
                      </m:r>
                      <m:sSub>
                        <m:sSubPr>
                          <m:ctrlPr>
                            <a:rPr lang="en-GB" sz="2400" i="1">
                              <a:latin typeface="Cambria Math" panose="02040503050406030204" pitchFamily="18" charset="0"/>
                            </a:rPr>
                          </m:ctrlPr>
                        </m:sSubPr>
                        <m:e>
                          <m:r>
                            <a:rPr lang="en-GB" sz="2400" i="1">
                              <a:latin typeface="Cambria Math" panose="02040503050406030204" pitchFamily="18" charset="0"/>
                            </a:rPr>
                            <m:t>𝑆</m:t>
                          </m:r>
                        </m:e>
                        <m:sub>
                          <m:r>
                            <a:rPr lang="en-GB" sz="2400" i="1">
                              <a:latin typeface="Cambria Math" panose="02040503050406030204" pitchFamily="18" charset="0"/>
                            </a:rPr>
                            <m:t>𝑛</m:t>
                          </m:r>
                        </m:sub>
                      </m:sSub>
                      <m:r>
                        <a:rPr lang="en-GB" sz="2400" b="0" i="1" smtClean="0">
                          <a:latin typeface="Cambria Math" panose="02040503050406030204" pitchFamily="18" charset="0"/>
                        </a:rPr>
                        <m:t>=        </m:t>
                      </m:r>
                      <m:r>
                        <a:rPr lang="en-GB" sz="2400" b="0" i="1" smtClean="0">
                          <a:latin typeface="Cambria Math" panose="02040503050406030204" pitchFamily="18" charset="0"/>
                        </a:rPr>
                        <m:t>𝑎𝑟</m:t>
                      </m:r>
                      <m:r>
                        <a:rPr lang="en-GB" sz="2400" b="0" i="1" smtClean="0">
                          <a:latin typeface="Cambria Math" panose="02040503050406030204" pitchFamily="18" charset="0"/>
                        </a:rPr>
                        <m:t>+</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                 +</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𝑛</m:t>
                          </m:r>
                          <m:r>
                            <a:rPr lang="en-GB" sz="2400" b="0" i="1" smtClean="0">
                              <a:latin typeface="Cambria Math" panose="02040503050406030204" pitchFamily="18" charset="0"/>
                            </a:rPr>
                            <m:t>−1</m:t>
                          </m:r>
                        </m:sup>
                      </m:sSup>
                      <m:r>
                        <a:rPr lang="en-GB" sz="2400" b="0" i="1" smtClean="0">
                          <a:latin typeface="Cambria Math" panose="02040503050406030204" pitchFamily="18" charset="0"/>
                        </a:rPr>
                        <m:t>+</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𝑛</m:t>
                          </m:r>
                        </m:sup>
                      </m:sSup>
                    </m:oMath>
                  </m:oMathPara>
                </a14:m>
                <a:endParaRPr lang="en-GB" sz="2400" dirty="0"/>
              </a:p>
              <a:p>
                <a:r>
                  <a:rPr lang="en-GB" sz="2400" dirty="0"/>
                  <a:t>Subtracting:</a:t>
                </a:r>
              </a:p>
              <a:p>
                <a:pPr/>
                <a14:m>
                  <m:oMathPara xmlns:m="http://schemas.openxmlformats.org/officeDocument/2006/math">
                    <m:oMathParaPr>
                      <m:jc m:val="left"/>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𝑆</m:t>
                          </m:r>
                        </m:e>
                        <m:sub>
                          <m:r>
                            <a:rPr lang="en-GB" sz="2400" b="0" i="1" smtClean="0">
                              <a:latin typeface="Cambria Math" panose="02040503050406030204" pitchFamily="18" charset="0"/>
                            </a:rPr>
                            <m:t>𝑛</m:t>
                          </m:r>
                        </m:sub>
                      </m:sSub>
                      <m:r>
                        <a:rPr lang="en-GB" sz="2400" b="0" i="1" smtClean="0">
                          <a:latin typeface="Cambria Math" panose="02040503050406030204" pitchFamily="18" charset="0"/>
                        </a:rPr>
                        <m:t>−</m:t>
                      </m:r>
                      <m:r>
                        <a:rPr lang="en-GB" sz="2400" b="0" i="1" smtClean="0">
                          <a:latin typeface="Cambria Math" panose="02040503050406030204" pitchFamily="18" charset="0"/>
                        </a:rPr>
                        <m:t>𝑟</m:t>
                      </m:r>
                      <m:sSub>
                        <m:sSubPr>
                          <m:ctrlPr>
                            <a:rPr lang="en-GB" sz="2400" i="1">
                              <a:latin typeface="Cambria Math" panose="02040503050406030204" pitchFamily="18" charset="0"/>
                            </a:rPr>
                          </m:ctrlPr>
                        </m:sSubPr>
                        <m:e>
                          <m:r>
                            <a:rPr lang="en-GB" sz="2400" i="1">
                              <a:latin typeface="Cambria Math" panose="02040503050406030204" pitchFamily="18" charset="0"/>
                            </a:rPr>
                            <m:t>𝑆</m:t>
                          </m:r>
                        </m:e>
                        <m:sub>
                          <m:r>
                            <a:rPr lang="en-GB" sz="2400" i="1">
                              <a:latin typeface="Cambria Math" panose="02040503050406030204" pitchFamily="18" charset="0"/>
                            </a:rPr>
                            <m:t>𝑛</m:t>
                          </m:r>
                        </m:sub>
                      </m:sSub>
                      <m:r>
                        <a:rPr lang="en-GB" sz="2400" b="0" i="1" smtClean="0">
                          <a:latin typeface="Cambria Math" panose="02040503050406030204" pitchFamily="18" charset="0"/>
                        </a:rPr>
                        <m:t>=</m:t>
                      </m:r>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𝑛</m:t>
                          </m:r>
                        </m:sup>
                      </m:sSup>
                    </m:oMath>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𝑆</m:t>
                          </m:r>
                        </m:e>
                        <m:sub>
                          <m:r>
                            <a:rPr lang="en-GB" sz="2400" i="1">
                              <a:latin typeface="Cambria Math" panose="02040503050406030204" pitchFamily="18" charset="0"/>
                            </a:rPr>
                            <m:t>𝑛</m:t>
                          </m:r>
                        </m:sub>
                      </m:sSub>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r>
                            <a:rPr lang="en-GB" sz="2400" b="0" i="1" smtClean="0">
                              <a:latin typeface="Cambria Math" panose="02040503050406030204" pitchFamily="18" charset="0"/>
                            </a:rPr>
                            <m:t>𝑟</m:t>
                          </m:r>
                        </m:e>
                      </m:d>
                      <m:r>
                        <a:rPr lang="en-GB" sz="2400" b="0" i="1" smtClean="0">
                          <a:latin typeface="Cambria Math" panose="02040503050406030204" pitchFamily="18" charset="0"/>
                        </a:rPr>
                        <m:t>=</m:t>
                      </m:r>
                      <m:r>
                        <a:rPr lang="en-GB" sz="2400" b="0" i="1" smtClean="0">
                          <a:latin typeface="Cambria Math" panose="02040503050406030204" pitchFamily="18" charset="0"/>
                        </a:rPr>
                        <m:t>𝑎</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𝑛</m:t>
                              </m:r>
                            </m:sup>
                          </m:sSup>
                        </m:e>
                      </m:d>
                    </m:oMath>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𝑆</m:t>
                          </m:r>
                        </m:e>
                        <m:sub>
                          <m:r>
                            <a:rPr lang="en-GB" sz="2400" b="0" i="1" smtClean="0">
                              <a:latin typeface="Cambria Math" panose="02040503050406030204" pitchFamily="18" charset="0"/>
                            </a:rPr>
                            <m:t>𝑛</m:t>
                          </m:r>
                        </m:sub>
                      </m:sSub>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𝑎</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𝑛</m:t>
                                  </m:r>
                                </m:sup>
                              </m:sSup>
                            </m:e>
                          </m:d>
                        </m:num>
                        <m:den>
                          <m:r>
                            <a:rPr lang="en-GB" sz="2400" b="0" i="1" smtClean="0">
                              <a:latin typeface="Cambria Math" panose="02040503050406030204" pitchFamily="18" charset="0"/>
                            </a:rPr>
                            <m:t>1−</m:t>
                          </m:r>
                          <m:r>
                            <a:rPr lang="en-GB" sz="2400" b="0" i="1" smtClean="0">
                              <a:latin typeface="Cambria Math" panose="02040503050406030204" pitchFamily="18" charset="0"/>
                            </a:rPr>
                            <m:t>𝑟</m:t>
                          </m:r>
                        </m:den>
                      </m:f>
                    </m:oMath>
                  </m:oMathPara>
                </a14:m>
                <a:endParaRPr lang="en-GB" sz="2400" dirty="0"/>
              </a:p>
            </p:txBody>
          </p:sp>
        </mc:Choice>
        <mc:Fallback xmlns="">
          <p:sp>
            <p:nvSpPr>
              <p:cNvPr id="14" name="TextBox 13">
                <a:extLst>
                  <a:ext uri="{FF2B5EF4-FFF2-40B4-BE49-F238E27FC236}">
                    <a16:creationId xmlns:a16="http://schemas.microsoft.com/office/drawing/2014/main" id="{36A7D53D-AC72-4D0E-9473-DA11495DC943}"/>
                  </a:ext>
                </a:extLst>
              </p:cNvPr>
              <p:cNvSpPr txBox="1">
                <a:spLocks noRot="1" noChangeAspect="1" noMove="1" noResize="1" noEditPoints="1" noAdjustHandles="1" noChangeArrowheads="1" noChangeShapeType="1" noTextEdit="1"/>
              </p:cNvSpPr>
              <p:nvPr/>
            </p:nvSpPr>
            <p:spPr>
              <a:xfrm>
                <a:off x="1619672" y="3311759"/>
                <a:ext cx="6841332" cy="3022687"/>
              </a:xfrm>
              <a:prstGeom prst="rect">
                <a:avLst/>
              </a:prstGeom>
              <a:blipFill>
                <a:blip r:embed="rId5"/>
                <a:stretch>
                  <a:fillRect l="-1426"/>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546E01D2-D56E-4F8F-BD7A-BDA19B4DB908}"/>
              </a:ext>
            </a:extLst>
          </p:cNvPr>
          <p:cNvSpPr/>
          <p:nvPr/>
        </p:nvSpPr>
        <p:spPr>
          <a:xfrm>
            <a:off x="1612328" y="3377488"/>
            <a:ext cx="6680772" cy="29725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a:extLst>
              <a:ext uri="{FF2B5EF4-FFF2-40B4-BE49-F238E27FC236}">
                <a16:creationId xmlns:a16="http://schemas.microsoft.com/office/drawing/2014/main" id="{2557CFEA-B4E8-4C9A-880D-FC68AD600CC3}"/>
              </a:ext>
            </a:extLst>
          </p:cNvPr>
          <p:cNvSpPr txBox="1"/>
          <p:nvPr/>
        </p:nvSpPr>
        <p:spPr>
          <a:xfrm>
            <a:off x="6160628" y="6002390"/>
            <a:ext cx="2791600"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Exam Note</a:t>
            </a:r>
            <a:r>
              <a:rPr lang="en-GB" sz="1400" dirty="0"/>
              <a:t>: This once came up in an exam. And again is a university interview favourite!</a:t>
            </a:r>
          </a:p>
        </p:txBody>
      </p:sp>
    </p:spTree>
    <p:extLst>
      <p:ext uri="{BB962C8B-B14F-4D97-AF65-F5344CB8AC3E}">
        <p14:creationId xmlns:p14="http://schemas.microsoft.com/office/powerpoint/2010/main" val="40805806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9" grpId="0" animBg="1"/>
      <p:bldP spid="10"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8" name="TextBox 7"/>
              <p:cNvSpPr txBox="1"/>
              <p:nvPr/>
            </p:nvSpPr>
            <p:spPr>
              <a:xfrm>
                <a:off x="4139952" y="770253"/>
                <a:ext cx="3240360" cy="9441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a:rPr>
                            <m:t>𝑆</m:t>
                          </m:r>
                        </m:e>
                        <m:sub>
                          <m:r>
                            <a:rPr lang="en-GB" sz="2800" b="0" i="1" smtClean="0">
                              <a:latin typeface="Cambria Math"/>
                            </a:rPr>
                            <m:t>𝑛</m:t>
                          </m:r>
                        </m:sub>
                      </m:sSub>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𝑎</m:t>
                          </m:r>
                          <m:d>
                            <m:dPr>
                              <m:ctrlPr>
                                <a:rPr lang="en-GB" sz="2800" b="0" i="1" smtClean="0">
                                  <a:latin typeface="Cambria Math" panose="02040503050406030204" pitchFamily="18" charset="0"/>
                                </a:rPr>
                              </m:ctrlPr>
                            </m:dPr>
                            <m:e>
                              <m:r>
                                <a:rPr lang="en-GB" sz="2800" b="0" i="1" smtClean="0">
                                  <a:latin typeface="Cambria Math"/>
                                </a:rPr>
                                <m:t>1−</m:t>
                              </m:r>
                              <m:sSup>
                                <m:sSupPr>
                                  <m:ctrlPr>
                                    <a:rPr lang="en-GB" sz="2800" b="0" i="1" smtClean="0">
                                      <a:latin typeface="Cambria Math" panose="02040503050406030204" pitchFamily="18" charset="0"/>
                                    </a:rPr>
                                  </m:ctrlPr>
                                </m:sSupPr>
                                <m:e>
                                  <m:r>
                                    <a:rPr lang="en-GB" sz="2800" b="0" i="1" smtClean="0">
                                      <a:latin typeface="Cambria Math"/>
                                    </a:rPr>
                                    <m:t>𝑟</m:t>
                                  </m:r>
                                </m:e>
                                <m:sup>
                                  <m:r>
                                    <a:rPr lang="en-GB" sz="2800" b="0" i="1" smtClean="0">
                                      <a:latin typeface="Cambria Math"/>
                                    </a:rPr>
                                    <m:t>𝑛</m:t>
                                  </m:r>
                                </m:sup>
                              </m:sSup>
                            </m:e>
                          </m:d>
                        </m:num>
                        <m:den>
                          <m:r>
                            <a:rPr lang="en-GB" sz="2800" b="0" i="1" smtClean="0">
                              <a:latin typeface="Cambria Math"/>
                            </a:rPr>
                            <m:t>1−</m:t>
                          </m:r>
                          <m:r>
                            <a:rPr lang="en-GB" sz="2800" b="0" i="1" smtClean="0">
                              <a:latin typeface="Cambria Math"/>
                            </a:rPr>
                            <m:t>𝑟</m:t>
                          </m:r>
                        </m:den>
                      </m:f>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139952" y="770253"/>
                <a:ext cx="3240360" cy="944169"/>
              </a:xfrm>
              <a:prstGeom prst="rect">
                <a:avLst/>
              </a:prstGeom>
              <a:blipFill rotWithShape="1">
                <a:blip r:embed="rId3"/>
                <a:stretch>
                  <a:fillRect/>
                </a:stretch>
              </a:blipFill>
            </p:spPr>
            <p:txBody>
              <a:bodyPr/>
              <a:lstStyle/>
              <a:p>
                <a:r>
                  <a:rPr lang="en-GB">
                    <a:noFill/>
                  </a:rPr>
                  <a:t> </a:t>
                </a:r>
              </a:p>
            </p:txBody>
          </p:sp>
        </mc:Fallback>
      </mc:AlternateContent>
      <p:cxnSp>
        <p:nvCxnSpPr>
          <p:cNvPr id="11" name="Straight Connector 10"/>
          <p:cNvCxnSpPr/>
          <p:nvPr/>
        </p:nvCxnSpPr>
        <p:spPr>
          <a:xfrm flipH="1">
            <a:off x="-10596" y="1916832"/>
            <a:ext cx="9143782" cy="1"/>
          </a:xfrm>
          <a:prstGeom prst="line">
            <a:avLst/>
          </a:prstGeom>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53684" y="3049796"/>
                <a:ext cx="421796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3, 6, 12, 24, 48, …</m:t>
                      </m:r>
                    </m:oMath>
                  </m:oMathPara>
                </a14:m>
                <a:endParaRPr lang="en-GB"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53684" y="3049796"/>
                <a:ext cx="4217962" cy="523220"/>
              </a:xfrm>
              <a:prstGeom prst="rect">
                <a:avLst/>
              </a:prstGeom>
              <a:blipFill rotWithShape="1">
                <a:blip r:embed="rId4"/>
                <a:stretch>
                  <a:fillRect/>
                </a:stretch>
              </a:blipFill>
            </p:spPr>
            <p:txBody>
              <a:bodyPr/>
              <a:lstStyle/>
              <a:p>
                <a:r>
                  <a:rPr lang="en-GB">
                    <a:noFill/>
                  </a:rPr>
                  <a:t> </a:t>
                </a:r>
              </a:p>
            </p:txBody>
          </p:sp>
        </mc:Fallback>
      </mc:AlternateContent>
      <p:sp>
        <p:nvSpPr>
          <p:cNvPr id="13" name="TextBox 12"/>
          <p:cNvSpPr txBox="1"/>
          <p:nvPr/>
        </p:nvSpPr>
        <p:spPr>
          <a:xfrm>
            <a:off x="336824" y="2132856"/>
            <a:ext cx="7979591" cy="523220"/>
          </a:xfrm>
          <a:prstGeom prst="rect">
            <a:avLst/>
          </a:prstGeom>
          <a:noFill/>
        </p:spPr>
        <p:txBody>
          <a:bodyPr wrap="square" rtlCol="0">
            <a:spAutoFit/>
          </a:bodyPr>
          <a:lstStyle/>
          <a:p>
            <a:r>
              <a:rPr lang="en-GB" sz="2800" dirty="0"/>
              <a:t>Find the sum of the first 10 terms.</a:t>
            </a:r>
          </a:p>
        </p:txBody>
      </p:sp>
      <mc:AlternateContent xmlns:mc="http://schemas.openxmlformats.org/markup-compatibility/2006" xmlns:a14="http://schemas.microsoft.com/office/drawing/2010/main">
        <mc:Choice Requires="a14">
          <p:sp>
            <p:nvSpPr>
              <p:cNvPr id="14" name="TextBox 13"/>
              <p:cNvSpPr txBox="1"/>
              <p:nvPr/>
            </p:nvSpPr>
            <p:spPr>
              <a:xfrm>
                <a:off x="4915224" y="3052298"/>
                <a:ext cx="4217962" cy="138499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𝑎</m:t>
                      </m:r>
                      <m:r>
                        <a:rPr lang="en-GB" sz="2800" b="0" i="1" smtClean="0">
                          <a:latin typeface="Cambria Math"/>
                        </a:rPr>
                        <m:t>=3, </m:t>
                      </m:r>
                      <m:r>
                        <a:rPr lang="en-GB" sz="2800" b="0" i="1" smtClean="0">
                          <a:latin typeface="Cambria Math"/>
                        </a:rPr>
                        <m:t>𝑟</m:t>
                      </m:r>
                      <m:r>
                        <a:rPr lang="en-GB" sz="2800" b="0" i="1" smtClean="0">
                          <a:latin typeface="Cambria Math"/>
                        </a:rPr>
                        <m:t>=2, </m:t>
                      </m:r>
                      <m:r>
                        <a:rPr lang="en-GB" sz="2800" b="0" i="1" smtClean="0">
                          <a:latin typeface="Cambria Math"/>
                        </a:rPr>
                        <m:t>𝑛</m:t>
                      </m:r>
                      <m:r>
                        <a:rPr lang="en-GB" sz="2800" b="0" i="1" smtClean="0">
                          <a:latin typeface="Cambria Math"/>
                        </a:rPr>
                        <m:t>=10</m:t>
                      </m:r>
                    </m:oMath>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a:rPr>
                            <m:t>𝑆</m:t>
                          </m:r>
                        </m:e>
                        <m:sub>
                          <m:r>
                            <a:rPr lang="en-GB" sz="2800" b="0" i="1" smtClean="0">
                              <a:latin typeface="Cambria Math"/>
                            </a:rPr>
                            <m:t>𝑛</m:t>
                          </m:r>
                        </m:sub>
                      </m:sSub>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3</m:t>
                          </m:r>
                          <m:d>
                            <m:dPr>
                              <m:ctrlPr>
                                <a:rPr lang="en-GB" sz="2800" b="0" i="1" smtClean="0">
                                  <a:latin typeface="Cambria Math" panose="02040503050406030204" pitchFamily="18" charset="0"/>
                                </a:rPr>
                              </m:ctrlPr>
                            </m:dPr>
                            <m:e>
                              <m:r>
                                <a:rPr lang="en-GB" sz="2800" b="0" i="1" smtClean="0">
                                  <a:latin typeface="Cambria Math"/>
                                </a:rPr>
                                <m:t>1−</m:t>
                              </m:r>
                              <m:sSup>
                                <m:sSupPr>
                                  <m:ctrlPr>
                                    <a:rPr lang="en-GB" sz="2800" b="0" i="1" smtClean="0">
                                      <a:latin typeface="Cambria Math" panose="02040503050406030204" pitchFamily="18" charset="0"/>
                                    </a:rPr>
                                  </m:ctrlPr>
                                </m:sSupPr>
                                <m:e>
                                  <m:r>
                                    <a:rPr lang="en-GB" sz="2800" b="0" i="1" smtClean="0">
                                      <a:latin typeface="Cambria Math"/>
                                    </a:rPr>
                                    <m:t>2</m:t>
                                  </m:r>
                                </m:e>
                                <m:sup>
                                  <m:r>
                                    <a:rPr lang="en-GB" sz="2800" b="0" i="1" smtClean="0">
                                      <a:latin typeface="Cambria Math"/>
                                    </a:rPr>
                                    <m:t>10</m:t>
                                  </m:r>
                                </m:sup>
                              </m:sSup>
                            </m:e>
                          </m:d>
                        </m:num>
                        <m:den>
                          <m:r>
                            <a:rPr lang="en-GB" sz="2800" b="0" i="1" smtClean="0">
                              <a:latin typeface="Cambria Math"/>
                            </a:rPr>
                            <m:t>1−2</m:t>
                          </m:r>
                        </m:den>
                      </m:f>
                      <m:r>
                        <a:rPr lang="en-GB" sz="2800" b="0" i="1" smtClean="0">
                          <a:latin typeface="Cambria Math"/>
                        </a:rPr>
                        <m:t>=3069</m:t>
                      </m:r>
                    </m:oMath>
                  </m:oMathPara>
                </a14:m>
                <a:endParaRPr lang="en-GB"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915224" y="3052298"/>
                <a:ext cx="4217962" cy="1384995"/>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36824" y="4725144"/>
                <a:ext cx="4217962" cy="89896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a:rPr>
                        <m:t>4, 2,1, </m:t>
                      </m:r>
                      <m:f>
                        <m:fPr>
                          <m:ctrlPr>
                            <a:rPr lang="en-GB" sz="2800" b="0" i="1" smtClean="0">
                              <a:latin typeface="Cambria Math" panose="02040503050406030204" pitchFamily="18" charset="0"/>
                            </a:rPr>
                          </m:ctrlPr>
                        </m:fPr>
                        <m:num>
                          <m:r>
                            <a:rPr lang="en-GB" sz="2800" b="0" i="1" smtClean="0">
                              <a:latin typeface="Cambria Math"/>
                            </a:rPr>
                            <m:t>1</m:t>
                          </m:r>
                        </m:num>
                        <m:den>
                          <m:r>
                            <a:rPr lang="en-GB" sz="2800" b="0" i="1" smtClean="0">
                              <a:latin typeface="Cambria Math"/>
                            </a:rPr>
                            <m:t>2</m:t>
                          </m:r>
                        </m:den>
                      </m:f>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1</m:t>
                          </m:r>
                        </m:num>
                        <m:den>
                          <m:r>
                            <a:rPr lang="en-GB" sz="2800" b="0" i="1" smtClean="0">
                              <a:latin typeface="Cambria Math"/>
                            </a:rPr>
                            <m:t>4</m:t>
                          </m:r>
                        </m:den>
                      </m:f>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1</m:t>
                          </m:r>
                        </m:num>
                        <m:den>
                          <m:r>
                            <a:rPr lang="en-GB" sz="2800" b="0" i="1" smtClean="0">
                              <a:latin typeface="Cambria Math"/>
                            </a:rPr>
                            <m:t>8</m:t>
                          </m:r>
                        </m:den>
                      </m:f>
                      <m:r>
                        <a:rPr lang="en-GB" sz="2800" b="0" i="1" smtClean="0">
                          <a:latin typeface="Cambria Math"/>
                        </a:rPr>
                        <m:t>, …</m:t>
                      </m:r>
                    </m:oMath>
                  </m:oMathPara>
                </a14:m>
                <a:endParaRPr lang="en-GB"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36824" y="4725144"/>
                <a:ext cx="4217962" cy="898964"/>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915224" y="4735580"/>
                <a:ext cx="4195988" cy="200939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a:rPr>
                        <m:t>𝑎</m:t>
                      </m:r>
                      <m:r>
                        <a:rPr lang="en-GB" sz="2400" b="0" i="1" smtClean="0">
                          <a:latin typeface="Cambria Math"/>
                        </a:rPr>
                        <m:t>=4, </m:t>
                      </m:r>
                      <m:r>
                        <a:rPr lang="en-GB" sz="2400" b="0" i="1" smtClean="0">
                          <a:latin typeface="Cambria Math"/>
                        </a:rPr>
                        <m:t>𝑟</m:t>
                      </m:r>
                      <m:r>
                        <a:rPr lang="en-GB" sz="2400" b="0" i="1" smtClean="0">
                          <a:latin typeface="Cambria Math"/>
                        </a:rPr>
                        <m:t>=</m:t>
                      </m:r>
                      <m:f>
                        <m:fPr>
                          <m:ctrlPr>
                            <a:rPr lang="en-GB" sz="2400" b="0" i="1" smtClean="0">
                              <a:latin typeface="Cambria Math" panose="02040503050406030204" pitchFamily="18" charset="0"/>
                            </a:rPr>
                          </m:ctrlPr>
                        </m:fPr>
                        <m:num>
                          <m:r>
                            <a:rPr lang="en-GB" sz="2400" b="0" i="1" smtClean="0">
                              <a:latin typeface="Cambria Math"/>
                            </a:rPr>
                            <m:t>1</m:t>
                          </m:r>
                        </m:num>
                        <m:den>
                          <m:r>
                            <a:rPr lang="en-GB" sz="2400" b="0" i="1" smtClean="0">
                              <a:latin typeface="Cambria Math"/>
                            </a:rPr>
                            <m:t>2</m:t>
                          </m:r>
                        </m:den>
                      </m:f>
                      <m:r>
                        <a:rPr lang="en-GB" sz="2400" b="0" i="1" smtClean="0">
                          <a:latin typeface="Cambria Math"/>
                        </a:rPr>
                        <m:t>, </m:t>
                      </m:r>
                      <m:r>
                        <a:rPr lang="en-GB" sz="2400" b="0" i="1" smtClean="0">
                          <a:latin typeface="Cambria Math"/>
                        </a:rPr>
                        <m:t>𝑛</m:t>
                      </m:r>
                      <m:r>
                        <a:rPr lang="en-GB" sz="2400" b="0" i="1" smtClean="0">
                          <a:latin typeface="Cambria Math"/>
                        </a:rPr>
                        <m:t>=10</m:t>
                      </m:r>
                    </m:oMath>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a:rPr>
                            <m:t>𝑆</m:t>
                          </m:r>
                        </m:e>
                        <m:sub>
                          <m:r>
                            <a:rPr lang="en-GB" sz="2000" b="0" i="1" smtClean="0">
                              <a:latin typeface="Cambria Math"/>
                            </a:rPr>
                            <m:t>𝑛</m:t>
                          </m:r>
                        </m:sub>
                      </m:sSub>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4</m:t>
                          </m:r>
                          <m:d>
                            <m:dPr>
                              <m:ctrlPr>
                                <a:rPr lang="en-GB" sz="2000" b="0" i="1" smtClean="0">
                                  <a:latin typeface="Cambria Math" panose="02040503050406030204" pitchFamily="18" charset="0"/>
                                </a:rPr>
                              </m:ctrlPr>
                            </m:dPr>
                            <m:e>
                              <m:r>
                                <a:rPr lang="en-GB" sz="2000" b="0" i="1" smtClean="0">
                                  <a:latin typeface="Cambria Math"/>
                                </a:rPr>
                                <m:t>1−</m:t>
                              </m:r>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2</m:t>
                                          </m:r>
                                        </m:den>
                                      </m:f>
                                    </m:e>
                                  </m:d>
                                </m:e>
                                <m:sup>
                                  <m:r>
                                    <a:rPr lang="en-GB" sz="2000" b="0" i="1" smtClean="0">
                                      <a:latin typeface="Cambria Math"/>
                                    </a:rPr>
                                    <m:t>10</m:t>
                                  </m:r>
                                </m:sup>
                              </m:sSup>
                            </m:e>
                          </m:d>
                        </m:num>
                        <m:den>
                          <m:r>
                            <a:rPr lang="en-GB" sz="2000" b="0" i="1" smtClean="0">
                              <a:latin typeface="Cambria Math"/>
                            </a:rPr>
                            <m:t>1−</m:t>
                          </m:r>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2</m:t>
                              </m:r>
                            </m:den>
                          </m:f>
                        </m:den>
                      </m:f>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1023</m:t>
                          </m:r>
                        </m:num>
                        <m:den>
                          <m:r>
                            <a:rPr lang="en-GB" sz="2000" b="0" i="1" smtClean="0">
                              <a:latin typeface="Cambria Math"/>
                            </a:rPr>
                            <m:t>128</m:t>
                          </m:r>
                        </m:den>
                      </m:f>
                    </m:oMath>
                  </m:oMathPara>
                </a14:m>
                <a:endParaRPr lang="en-GB" sz="2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915224" y="4735580"/>
                <a:ext cx="4195988" cy="2009396"/>
              </a:xfrm>
              <a:prstGeom prst="rect">
                <a:avLst/>
              </a:prstGeom>
              <a:blipFill rotWithShape="1">
                <a:blip r:embed="rId7"/>
                <a:stretch>
                  <a:fillRect/>
                </a:stretch>
              </a:blipFill>
            </p:spPr>
            <p:txBody>
              <a:bodyPr/>
              <a:lstStyle/>
              <a:p>
                <a:r>
                  <a:rPr lang="en-GB">
                    <a:noFill/>
                  </a:rPr>
                  <a:t> </a:t>
                </a:r>
              </a:p>
            </p:txBody>
          </p:sp>
        </mc:Fallback>
      </mc:AlternateContent>
      <p:cxnSp>
        <p:nvCxnSpPr>
          <p:cNvPr id="17" name="Straight Connector 16"/>
          <p:cNvCxnSpPr/>
          <p:nvPr/>
        </p:nvCxnSpPr>
        <p:spPr>
          <a:xfrm flipH="1">
            <a:off x="-10596" y="4581128"/>
            <a:ext cx="9143782" cy="1"/>
          </a:xfrm>
          <a:prstGeom prst="line">
            <a:avLst/>
          </a:prstGeom>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5621764" y="3004457"/>
            <a:ext cx="314580" cy="4790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6588224" y="3033604"/>
            <a:ext cx="314580" cy="4790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7668344" y="3004457"/>
            <a:ext cx="432048" cy="4792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5779054" y="3529891"/>
            <a:ext cx="3041418" cy="9099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5621764" y="5445224"/>
            <a:ext cx="3041418" cy="1299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5464474" y="4935081"/>
            <a:ext cx="314580" cy="4790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6321921" y="4750437"/>
            <a:ext cx="311107" cy="6637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7332311" y="4775200"/>
            <a:ext cx="418318" cy="670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TextBox 25">
            <a:extLst>
              <a:ext uri="{FF2B5EF4-FFF2-40B4-BE49-F238E27FC236}">
                <a16:creationId xmlns:a16="http://schemas.microsoft.com/office/drawing/2014/main" id="{AED3B808-B1D0-4031-9310-42FC8D40F67C}"/>
              </a:ext>
            </a:extLst>
          </p:cNvPr>
          <p:cNvSpPr txBox="1"/>
          <p:nvPr/>
        </p:nvSpPr>
        <p:spPr>
          <a:xfrm>
            <a:off x="611560" y="980727"/>
            <a:ext cx="3528392"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t>Geometric Series</a:t>
            </a:r>
          </a:p>
        </p:txBody>
      </p:sp>
    </p:spTree>
    <p:extLst>
      <p:ext uri="{BB962C8B-B14F-4D97-AF65-F5344CB8AC3E}">
        <p14:creationId xmlns:p14="http://schemas.microsoft.com/office/powerpoint/2010/main" val="4846234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2AC41AD1-9516-4280-9657-1CE7C594CCA7}"/>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FBDB4DB-E2E8-41AD-AE66-94E54BEAF68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Harder Example</a:t>
              </a:r>
            </a:p>
          </p:txBody>
        </p:sp>
        <p:cxnSp>
          <p:nvCxnSpPr>
            <p:cNvPr id="4" name="Straight Connector 3">
              <a:extLst>
                <a:ext uri="{FF2B5EF4-FFF2-40B4-BE49-F238E27FC236}">
                  <a16:creationId xmlns:a16="http://schemas.microsoft.com/office/drawing/2014/main" id="{04510685-28BC-41F7-817A-D537742FC7B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BEF92C3-62E0-417C-B2B7-B60F542C7BD5}"/>
                  </a:ext>
                </a:extLst>
              </p:cNvPr>
              <p:cNvSpPr txBox="1"/>
              <p:nvPr/>
            </p:nvSpPr>
            <p:spPr>
              <a:xfrm>
                <a:off x="306636" y="798612"/>
                <a:ext cx="8352928"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the least value of </a:t>
                </a:r>
                <a14:m>
                  <m:oMath xmlns:m="http://schemas.openxmlformats.org/officeDocument/2006/math">
                    <m:r>
                      <a:rPr lang="en-GB" sz="2400" b="0" i="1" smtClean="0">
                        <a:latin typeface="Cambria Math"/>
                      </a:rPr>
                      <m:t>𝑛</m:t>
                    </m:r>
                  </m:oMath>
                </a14:m>
                <a:r>
                  <a:rPr lang="en-GB" sz="2400" dirty="0"/>
                  <a:t> such that the sum of </a:t>
                </a:r>
                <a14:m>
                  <m:oMath xmlns:m="http://schemas.openxmlformats.org/officeDocument/2006/math">
                    <m:r>
                      <a:rPr lang="en-GB" sz="2400" b="0" i="1" smtClean="0">
                        <a:latin typeface="Cambria Math"/>
                      </a:rPr>
                      <m:t>1+2+4+8+…</m:t>
                    </m:r>
                  </m:oMath>
                </a14:m>
                <a:r>
                  <a:rPr lang="en-GB" sz="2400" dirty="0"/>
                  <a:t> to </a:t>
                </a:r>
                <a14:m>
                  <m:oMath xmlns:m="http://schemas.openxmlformats.org/officeDocument/2006/math">
                    <m:r>
                      <a:rPr lang="en-GB" sz="2400" b="0" i="1" smtClean="0">
                        <a:latin typeface="Cambria Math"/>
                      </a:rPr>
                      <m:t>𝑛</m:t>
                    </m:r>
                  </m:oMath>
                </a14:m>
                <a:r>
                  <a:rPr lang="en-GB" sz="2400" dirty="0"/>
                  <a:t> terms would exceed 2 000 000.</a:t>
                </a:r>
              </a:p>
            </p:txBody>
          </p:sp>
        </mc:Choice>
        <mc:Fallback xmlns="">
          <p:sp>
            <p:nvSpPr>
              <p:cNvPr id="5" name="TextBox 4">
                <a:extLst>
                  <a:ext uri="{FF2B5EF4-FFF2-40B4-BE49-F238E27FC236}">
                    <a16:creationId xmlns:a16="http://schemas.microsoft.com/office/drawing/2014/main" id="{DBEF92C3-62E0-417C-B2B7-B60F542C7BD5}"/>
                  </a:ext>
                </a:extLst>
              </p:cNvPr>
              <p:cNvSpPr txBox="1">
                <a:spLocks noRot="1" noChangeAspect="1" noMove="1" noResize="1" noEditPoints="1" noAdjustHandles="1" noChangeArrowheads="1" noChangeShapeType="1" noTextEdit="1"/>
              </p:cNvSpPr>
              <p:nvPr/>
            </p:nvSpPr>
            <p:spPr>
              <a:xfrm>
                <a:off x="306636" y="798612"/>
                <a:ext cx="8352928" cy="830997"/>
              </a:xfrm>
              <a:prstGeom prst="rect">
                <a:avLst/>
              </a:prstGeom>
              <a:blipFill>
                <a:blip r:embed="rId2"/>
                <a:stretch>
                  <a:fillRect b="-625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EBEEABC-C173-4539-B9CB-A998F7B1F876}"/>
                  </a:ext>
                </a:extLst>
              </p:cNvPr>
              <p:cNvSpPr txBox="1"/>
              <p:nvPr/>
            </p:nvSpPr>
            <p:spPr>
              <a:xfrm>
                <a:off x="1946052" y="2132732"/>
                <a:ext cx="3888432" cy="37613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𝑎</m:t>
                      </m:r>
                      <m:r>
                        <a:rPr lang="en-GB" sz="2400" b="0" i="1" smtClean="0">
                          <a:latin typeface="Cambria Math" panose="02040503050406030204" pitchFamily="18" charset="0"/>
                        </a:rPr>
                        <m:t>=1, </m:t>
                      </m:r>
                      <m:r>
                        <a:rPr lang="en-GB" sz="2400" b="0" i="1" smtClean="0">
                          <a:latin typeface="Cambria Math" panose="02040503050406030204" pitchFamily="18" charset="0"/>
                        </a:rPr>
                        <m:t>𝑟</m:t>
                      </m:r>
                      <m:r>
                        <a:rPr lang="en-GB" sz="2400" b="0" i="1" smtClean="0">
                          <a:latin typeface="Cambria Math" panose="02040503050406030204" pitchFamily="18" charset="0"/>
                        </a:rPr>
                        <m:t>=2, </m:t>
                      </m:r>
                      <m:r>
                        <a:rPr lang="en-GB" sz="2400" b="0" i="1" smtClean="0">
                          <a:latin typeface="Cambria Math" panose="02040503050406030204" pitchFamily="18" charset="0"/>
                        </a:rPr>
                        <m:t>𝑛</m:t>
                      </m:r>
                      <m:r>
                        <a:rPr lang="en-GB" sz="2400" b="0" i="1" smtClean="0">
                          <a:latin typeface="Cambria Math" panose="02040503050406030204" pitchFamily="18" charset="0"/>
                        </a:rPr>
                        <m:t>=?</m:t>
                      </m:r>
                    </m:oMath>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𝑆</m:t>
                          </m:r>
                        </m:e>
                        <m:sub>
                          <m:r>
                            <a:rPr lang="en-GB" sz="2400" b="0" i="1" smtClean="0">
                              <a:latin typeface="Cambria Math" panose="02040503050406030204" pitchFamily="18" charset="0"/>
                            </a:rPr>
                            <m:t>𝑛</m:t>
                          </m:r>
                        </m:sub>
                      </m:sSub>
                      <m:r>
                        <a:rPr lang="en-GB" sz="2400" b="0" i="1" smtClean="0">
                          <a:latin typeface="Cambria Math" panose="02040503050406030204" pitchFamily="18" charset="0"/>
                        </a:rPr>
                        <m:t>&gt;2 000 000</m:t>
                      </m:r>
                    </m:oMath>
                  </m:oMathPara>
                </a14:m>
                <a:endParaRPr lang="en-GB" sz="2400" b="0" dirty="0"/>
              </a:p>
              <a:p>
                <a:pPr/>
                <a:r>
                  <a:rPr lang="en-GB" sz="2400" b="0" dirty="0"/>
                  <a:t/>
                </a:r>
                <a:br>
                  <a:rPr lang="en-GB" sz="2400" b="0" dirty="0"/>
                </a:b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2</m:t>
                                  </m:r>
                                </m:e>
                                <m:sup>
                                  <m:r>
                                    <a:rPr lang="en-GB" sz="2400" b="0" i="1" smtClean="0">
                                      <a:latin typeface="Cambria Math" panose="02040503050406030204" pitchFamily="18" charset="0"/>
                                    </a:rPr>
                                    <m:t>𝑛</m:t>
                                  </m:r>
                                </m:sup>
                              </m:sSup>
                            </m:e>
                          </m:d>
                        </m:num>
                        <m:den>
                          <m:r>
                            <a:rPr lang="en-GB" sz="2400" b="0" i="1" smtClean="0">
                              <a:latin typeface="Cambria Math" panose="02040503050406030204" pitchFamily="18" charset="0"/>
                            </a:rPr>
                            <m:t>1−2</m:t>
                          </m:r>
                        </m:den>
                      </m:f>
                      <m:r>
                        <a:rPr lang="en-GB" sz="2400" b="0" i="1" smtClean="0">
                          <a:latin typeface="Cambria Math" panose="02040503050406030204" pitchFamily="18" charset="0"/>
                        </a:rPr>
                        <m:t>&gt;2 000 000</m:t>
                      </m:r>
                    </m:oMath>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2</m:t>
                          </m:r>
                        </m:e>
                        <m:sup>
                          <m:r>
                            <a:rPr lang="en-GB" sz="2400" b="0" i="1" smtClean="0">
                              <a:latin typeface="Cambria Math" panose="02040503050406030204" pitchFamily="18" charset="0"/>
                            </a:rPr>
                            <m:t>𝑛</m:t>
                          </m:r>
                        </m:sup>
                      </m:sSup>
                      <m:r>
                        <a:rPr lang="en-GB" sz="2400" b="0" i="1" smtClean="0">
                          <a:latin typeface="Cambria Math" panose="02040503050406030204" pitchFamily="18" charset="0"/>
                        </a:rPr>
                        <m:t>−1&gt;2 000 000</m:t>
                      </m:r>
                    </m:oMath>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2</m:t>
                          </m:r>
                        </m:e>
                        <m:sup>
                          <m:r>
                            <a:rPr lang="en-GB" sz="2400" b="0" i="1" smtClean="0">
                              <a:latin typeface="Cambria Math" panose="02040503050406030204" pitchFamily="18" charset="0"/>
                            </a:rPr>
                            <m:t>𝑛</m:t>
                          </m:r>
                        </m:sup>
                      </m:sSup>
                      <m:r>
                        <a:rPr lang="en-GB" sz="2400" b="0" i="1" smtClean="0">
                          <a:latin typeface="Cambria Math" panose="02040503050406030204" pitchFamily="18" charset="0"/>
                        </a:rPr>
                        <m:t>&gt;2 000 001</m:t>
                      </m:r>
                    </m:oMath>
                    <m:oMath xmlns:m="http://schemas.openxmlformats.org/officeDocument/2006/math">
                      <m:r>
                        <a:rPr lang="en-GB" sz="2400" b="0" i="1" smtClean="0">
                          <a:latin typeface="Cambria Math" panose="02040503050406030204" pitchFamily="18" charset="0"/>
                        </a:rPr>
                        <m:t>𝑛</m:t>
                      </m:r>
                      <m:r>
                        <a:rPr lang="en-GB" sz="2400" b="0" i="1" smtClean="0">
                          <a:latin typeface="Cambria Math" panose="02040503050406030204" pitchFamily="18" charset="0"/>
                        </a:rPr>
                        <m:t>&gt;</m:t>
                      </m:r>
                      <m:func>
                        <m:funcPr>
                          <m:ctrlPr>
                            <a:rPr lang="en-GB" sz="2400" b="0" i="1" smtClean="0">
                              <a:latin typeface="Cambria Math" panose="02040503050406030204" pitchFamily="18" charset="0"/>
                            </a:rPr>
                          </m:ctrlPr>
                        </m:funcPr>
                        <m:fName>
                          <m:sSub>
                            <m:sSubPr>
                              <m:ctrlPr>
                                <a:rPr lang="en-GB" sz="2400" b="0" i="1" smtClean="0">
                                  <a:latin typeface="Cambria Math" panose="02040503050406030204" pitchFamily="18" charset="0"/>
                                </a:rPr>
                              </m:ctrlPr>
                            </m:sSubPr>
                            <m:e>
                              <m:r>
                                <m:rPr>
                                  <m:sty m:val="p"/>
                                </m:rPr>
                                <a:rPr lang="en-GB" sz="2400" b="0" i="0" smtClean="0">
                                  <a:latin typeface="Cambria Math" panose="02040503050406030204" pitchFamily="18" charset="0"/>
                                </a:rPr>
                                <m:t>log</m:t>
                              </m:r>
                            </m:e>
                            <m:sub>
                              <m:r>
                                <a:rPr lang="en-GB" sz="2400" b="0" i="1" smtClean="0">
                                  <a:latin typeface="Cambria Math" panose="02040503050406030204" pitchFamily="18" charset="0"/>
                                </a:rPr>
                                <m:t>2</m:t>
                              </m:r>
                            </m:sub>
                          </m:sSub>
                        </m:fName>
                        <m:e>
                          <m:r>
                            <a:rPr lang="en-GB" sz="2400" b="0" i="1" smtClean="0">
                              <a:latin typeface="Cambria Math" panose="02040503050406030204" pitchFamily="18" charset="0"/>
                            </a:rPr>
                            <m:t>2000001</m:t>
                          </m:r>
                        </m:e>
                      </m:func>
                    </m:oMath>
                    <m:oMath xmlns:m="http://schemas.openxmlformats.org/officeDocument/2006/math">
                      <m:r>
                        <a:rPr lang="en-GB" sz="2400" b="0" i="1" smtClean="0">
                          <a:latin typeface="Cambria Math" panose="02040503050406030204" pitchFamily="18" charset="0"/>
                        </a:rPr>
                        <m:t>𝑛</m:t>
                      </m:r>
                      <m:r>
                        <a:rPr lang="en-GB" sz="2400" b="0" i="1" smtClean="0">
                          <a:latin typeface="Cambria Math" panose="02040503050406030204" pitchFamily="18" charset="0"/>
                        </a:rPr>
                        <m:t>&gt;20.9</m:t>
                      </m:r>
                    </m:oMath>
                  </m:oMathPara>
                </a14:m>
                <a:endParaRPr lang="en-GB" sz="2400" dirty="0"/>
              </a:p>
              <a:p>
                <a:r>
                  <a:rPr lang="en-GB" sz="2400" dirty="0"/>
                  <a:t>So 21 terms needed.</a:t>
                </a:r>
                <a:endParaRPr lang="en-GB" dirty="0"/>
              </a:p>
            </p:txBody>
          </p:sp>
        </mc:Choice>
        <mc:Fallback xmlns="">
          <p:sp>
            <p:nvSpPr>
              <p:cNvPr id="6" name="TextBox 5">
                <a:extLst>
                  <a:ext uri="{FF2B5EF4-FFF2-40B4-BE49-F238E27FC236}">
                    <a16:creationId xmlns:a16="http://schemas.microsoft.com/office/drawing/2014/main" id="{0EBEEABC-C173-4539-B9CB-A998F7B1F876}"/>
                  </a:ext>
                </a:extLst>
              </p:cNvPr>
              <p:cNvSpPr txBox="1">
                <a:spLocks noRot="1" noChangeAspect="1" noMove="1" noResize="1" noEditPoints="1" noAdjustHandles="1" noChangeArrowheads="1" noChangeShapeType="1" noTextEdit="1"/>
              </p:cNvSpPr>
              <p:nvPr/>
            </p:nvSpPr>
            <p:spPr>
              <a:xfrm>
                <a:off x="1946052" y="2132732"/>
                <a:ext cx="3888432" cy="3761351"/>
              </a:xfrm>
              <a:prstGeom prst="rect">
                <a:avLst/>
              </a:prstGeom>
              <a:blipFill>
                <a:blip r:embed="rId3"/>
                <a:stretch>
                  <a:fillRect l="-2351" b="-27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59CA96-7D59-405A-B34E-010C8DA51607}"/>
                  </a:ext>
                </a:extLst>
              </p:cNvPr>
              <p:cNvSpPr txBox="1"/>
              <p:nvPr/>
            </p:nvSpPr>
            <p:spPr>
              <a:xfrm>
                <a:off x="5821660" y="4267572"/>
                <a:ext cx="216024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𝑙𝑜𝑔</m:t>
                        </m:r>
                      </m:e>
                      <m:sub>
                        <m:r>
                          <a:rPr lang="en-GB" sz="1400" b="0" i="1" smtClean="0">
                            <a:latin typeface="Cambria Math" panose="02040503050406030204" pitchFamily="18" charset="0"/>
                          </a:rPr>
                          <m:t>2</m:t>
                        </m:r>
                      </m:sub>
                    </m:sSub>
                  </m:oMath>
                </a14:m>
                <a:r>
                  <a:rPr lang="en-GB" sz="1400" dirty="0"/>
                  <a:t> both sides to cancel out “2 to the power of”.</a:t>
                </a:r>
                <a:endParaRPr lang="en-GB" dirty="0"/>
              </a:p>
            </p:txBody>
          </p:sp>
        </mc:Choice>
        <mc:Fallback xmlns="">
          <p:sp>
            <p:nvSpPr>
              <p:cNvPr id="7" name="TextBox 6">
                <a:extLst>
                  <a:ext uri="{FF2B5EF4-FFF2-40B4-BE49-F238E27FC236}">
                    <a16:creationId xmlns:a16="http://schemas.microsoft.com/office/drawing/2014/main" id="{C559CA96-7D59-405A-B34E-010C8DA51607}"/>
                  </a:ext>
                </a:extLst>
              </p:cNvPr>
              <p:cNvSpPr txBox="1">
                <a:spLocks noRot="1" noChangeAspect="1" noMove="1" noResize="1" noEditPoints="1" noAdjustHandles="1" noChangeArrowheads="1" noChangeShapeType="1" noTextEdit="1"/>
              </p:cNvSpPr>
              <p:nvPr/>
            </p:nvSpPr>
            <p:spPr>
              <a:xfrm>
                <a:off x="5821660" y="4267572"/>
                <a:ext cx="2160240" cy="523220"/>
              </a:xfrm>
              <a:prstGeom prst="rect">
                <a:avLst/>
              </a:prstGeom>
              <a:blipFill>
                <a:blip r:embed="rId4"/>
                <a:stretch>
                  <a:fillRect l="-279" b="-8889"/>
                </a:stretch>
              </a:blipFill>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31933CA3-9FB2-4944-90C9-D69427A1C0B0}"/>
              </a:ext>
            </a:extLst>
          </p:cNvPr>
          <p:cNvCxnSpPr>
            <a:stCxn id="7" idx="1"/>
          </p:cNvCxnSpPr>
          <p:nvPr/>
        </p:nvCxnSpPr>
        <p:spPr>
          <a:xfrm flipH="1">
            <a:off x="4978400" y="4529182"/>
            <a:ext cx="843260" cy="2841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1862A697-C802-4852-876A-650F0E1BADC5}"/>
              </a:ext>
            </a:extLst>
          </p:cNvPr>
          <p:cNvSpPr/>
          <p:nvPr/>
        </p:nvSpPr>
        <p:spPr>
          <a:xfrm>
            <a:off x="1441996" y="2017651"/>
            <a:ext cx="6539904" cy="10430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33C64D5D-DA20-422E-83B1-F8956BF49E82}"/>
              </a:ext>
            </a:extLst>
          </p:cNvPr>
          <p:cNvSpPr/>
          <p:nvPr/>
        </p:nvSpPr>
        <p:spPr>
          <a:xfrm>
            <a:off x="1441996" y="3060700"/>
            <a:ext cx="6539904" cy="29484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80032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CEDC5B0E-502E-48C8-84E8-866C8B88CFF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E4A26E68-B835-47FA-92F2-F78FAAAFFB5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89689840-1207-4DBB-B651-FC22D6891E3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A31F208E-E8D3-4AC2-A529-0F51980DD306}"/>
              </a:ext>
            </a:extLst>
          </p:cNvPr>
          <p:cNvPicPr>
            <a:picLocks noChangeAspect="1"/>
          </p:cNvPicPr>
          <p:nvPr/>
        </p:nvPicPr>
        <p:blipFill>
          <a:blip r:embed="rId2"/>
          <a:stretch>
            <a:fillRect/>
          </a:stretch>
        </p:blipFill>
        <p:spPr>
          <a:xfrm>
            <a:off x="337685" y="1135062"/>
            <a:ext cx="6179096" cy="2158751"/>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A4D0E704-AF49-4DA8-983B-CE259D136E21}"/>
              </a:ext>
            </a:extLst>
          </p:cNvPr>
          <p:cNvSpPr txBox="1"/>
          <p:nvPr/>
        </p:nvSpPr>
        <p:spPr>
          <a:xfrm>
            <a:off x="324092" y="743620"/>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June 2011 Q6</a:t>
            </a:r>
          </a:p>
        </p:txBody>
      </p:sp>
      <p:pic>
        <p:nvPicPr>
          <p:cNvPr id="7" name="Picture 6">
            <a:extLst>
              <a:ext uri="{FF2B5EF4-FFF2-40B4-BE49-F238E27FC236}">
                <a16:creationId xmlns:a16="http://schemas.microsoft.com/office/drawing/2014/main" id="{17DB23E6-74DB-4ABE-9632-F2A9A13DD09F}"/>
              </a:ext>
            </a:extLst>
          </p:cNvPr>
          <p:cNvPicPr>
            <a:picLocks noChangeAspect="1"/>
          </p:cNvPicPr>
          <p:nvPr/>
        </p:nvPicPr>
        <p:blipFill>
          <a:blip r:embed="rId3"/>
          <a:stretch>
            <a:fillRect/>
          </a:stretch>
        </p:blipFill>
        <p:spPr>
          <a:xfrm>
            <a:off x="1187624" y="3468196"/>
            <a:ext cx="5568776" cy="3368348"/>
          </a:xfrm>
          <a:prstGeom prst="rect">
            <a:avLst/>
          </a:prstGeom>
        </p:spPr>
      </p:pic>
      <p:sp>
        <p:nvSpPr>
          <p:cNvPr id="8" name="Rectangle 7">
            <a:extLst>
              <a:ext uri="{FF2B5EF4-FFF2-40B4-BE49-F238E27FC236}">
                <a16:creationId xmlns:a16="http://schemas.microsoft.com/office/drawing/2014/main" id="{6C70AD4D-B7A3-45CD-9378-E4E3F63E43E6}"/>
              </a:ext>
            </a:extLst>
          </p:cNvPr>
          <p:cNvSpPr/>
          <p:nvPr/>
        </p:nvSpPr>
        <p:spPr>
          <a:xfrm>
            <a:off x="1461046" y="3465452"/>
            <a:ext cx="5330279" cy="8684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87146E9E-6D39-4D2F-95F0-317642D8EE4A}"/>
              </a:ext>
            </a:extLst>
          </p:cNvPr>
          <p:cNvSpPr/>
          <p:nvPr/>
        </p:nvSpPr>
        <p:spPr>
          <a:xfrm>
            <a:off x="1461542" y="4333876"/>
            <a:ext cx="5330279" cy="7143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8D44DCA2-7287-4064-A862-F285B4BCBFD7}"/>
              </a:ext>
            </a:extLst>
          </p:cNvPr>
          <p:cNvSpPr/>
          <p:nvPr/>
        </p:nvSpPr>
        <p:spPr>
          <a:xfrm>
            <a:off x="1461046" y="5048250"/>
            <a:ext cx="5330279" cy="1788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89305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977900" y="1987157"/>
                <a:ext cx="2657996"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Determine the value of  </a:t>
                </a:r>
                <a14:m>
                  <m:oMath xmlns:m="http://schemas.openxmlformats.org/officeDocument/2006/math">
                    <m:r>
                      <a:rPr lang="en-GB" b="0" i="1" smtClean="0">
                        <a:latin typeface="Cambria Math" panose="02040503050406030204" pitchFamily="18" charset="0"/>
                      </a:rPr>
                      <m:t>2+4+6+…+100</m:t>
                    </m:r>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977900" y="1987157"/>
                <a:ext cx="2657996" cy="646331"/>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977900" y="1627117"/>
            <a:ext cx="265799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Arithmetic Series</a:t>
            </a:r>
          </a:p>
        </p:txBody>
      </p:sp>
      <p:sp>
        <p:nvSpPr>
          <p:cNvPr id="8" name="TextBox 7"/>
          <p:cNvSpPr txBox="1"/>
          <p:nvPr/>
        </p:nvSpPr>
        <p:spPr>
          <a:xfrm>
            <a:off x="4355976" y="1996780"/>
            <a:ext cx="338437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first term of a geometric sequence is 3 and the second term 1. Find the sum to infinity.</a:t>
            </a:r>
          </a:p>
        </p:txBody>
      </p:sp>
      <p:sp>
        <p:nvSpPr>
          <p:cNvPr id="9" name="TextBox 8"/>
          <p:cNvSpPr txBox="1"/>
          <p:nvPr/>
        </p:nvSpPr>
        <p:spPr>
          <a:xfrm>
            <a:off x="4355976" y="1617825"/>
            <a:ext cx="33843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Geometric Series</a:t>
            </a:r>
          </a:p>
        </p:txBody>
      </p:sp>
      <mc:AlternateContent xmlns:mc="http://schemas.openxmlformats.org/markup-compatibility/2006" xmlns:a14="http://schemas.microsoft.com/office/drawing/2010/main">
        <mc:Choice Requires="a14">
          <p:sp>
            <p:nvSpPr>
              <p:cNvPr id="10" name="TextBox 9"/>
              <p:cNvSpPr txBox="1"/>
              <p:nvPr/>
            </p:nvSpPr>
            <p:spPr>
              <a:xfrm>
                <a:off x="323528" y="3861648"/>
                <a:ext cx="2664296" cy="117737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Determine the value of</a:t>
                </a:r>
              </a:p>
              <a:p>
                <a:pPr/>
                <a14:m>
                  <m:oMathPara xmlns:m="http://schemas.openxmlformats.org/officeDocument/2006/math">
                    <m:oMathParaPr>
                      <m:jc m:val="centerGroup"/>
                    </m:oMathParaPr>
                    <m:oMath xmlns:m="http://schemas.openxmlformats.org/officeDocument/2006/math">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𝑟</m:t>
                          </m:r>
                          <m:r>
                            <a:rPr lang="en-GB" b="0" i="1" smtClean="0">
                              <a:latin typeface="Cambria Math" panose="02040503050406030204" pitchFamily="18" charset="0"/>
                            </a:rPr>
                            <m:t>=1</m:t>
                          </m:r>
                        </m:sub>
                        <m:sup>
                          <m:r>
                            <a:rPr lang="en-GB" b="0" i="1" smtClean="0">
                              <a:latin typeface="Cambria Math" panose="02040503050406030204" pitchFamily="18" charset="0"/>
                            </a:rPr>
                            <m:t>100</m:t>
                          </m:r>
                        </m:sup>
                        <m:e>
                          <m:r>
                            <a:rPr lang="en-GB" b="0" i="1" smtClean="0">
                              <a:latin typeface="Cambria Math" panose="02040503050406030204" pitchFamily="18" charset="0"/>
                            </a:rPr>
                            <m:t>(3</m:t>
                          </m:r>
                          <m:r>
                            <a:rPr lang="en-GB" b="0" i="1" smtClean="0">
                              <a:latin typeface="Cambria Math" panose="02040503050406030204" pitchFamily="18" charset="0"/>
                            </a:rPr>
                            <m:t>𝑟</m:t>
                          </m:r>
                          <m:r>
                            <a:rPr lang="en-GB" b="0" i="1" smtClean="0">
                              <a:latin typeface="Cambria Math" panose="02040503050406030204" pitchFamily="18" charset="0"/>
                            </a:rPr>
                            <m:t>+1)</m:t>
                          </m:r>
                        </m:e>
                      </m:nary>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23528" y="3861648"/>
                <a:ext cx="2664296" cy="1177374"/>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323528" y="3492316"/>
            <a:ext cx="266429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Sigma Notation</a:t>
            </a:r>
          </a:p>
        </p:txBody>
      </p:sp>
      <mc:AlternateContent xmlns:mc="http://schemas.openxmlformats.org/markup-compatibility/2006" xmlns:a14="http://schemas.microsoft.com/office/drawing/2010/main">
        <mc:Choice Requires="a14">
          <p:sp>
            <p:nvSpPr>
              <p:cNvPr id="12" name="TextBox 11"/>
              <p:cNvSpPr txBox="1"/>
              <p:nvPr/>
            </p:nvSpPr>
            <p:spPr>
              <a:xfrm>
                <a:off x="3779912" y="3861648"/>
                <a:ext cx="3672408"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𝑘</m:t>
                    </m:r>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=2</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𝑛</m:t>
                        </m:r>
                      </m:sub>
                    </m:sSub>
                    <m:r>
                      <a:rPr lang="en-GB" b="0" i="1" smtClean="0">
                        <a:latin typeface="Cambria Math" panose="02040503050406030204" pitchFamily="18" charset="0"/>
                      </a:rPr>
                      <m:t>−1</m:t>
                    </m:r>
                  </m:oMath>
                </a14:m>
                <a:r>
                  <a:rPr lang="en-GB" dirty="0"/>
                  <a:t>, determine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3</m:t>
                        </m:r>
                      </m:sub>
                    </m:sSub>
                  </m:oMath>
                </a14:m>
                <a:r>
                  <a:rPr lang="en-GB" dirty="0"/>
                  <a:t> in terms of </a:t>
                </a:r>
                <a14:m>
                  <m:oMath xmlns:m="http://schemas.openxmlformats.org/officeDocument/2006/math">
                    <m:r>
                      <a:rPr lang="en-GB" b="0" i="1" smtClean="0">
                        <a:latin typeface="Cambria Math" panose="02040503050406030204" pitchFamily="18" charset="0"/>
                      </a:rPr>
                      <m:t>𝑘</m:t>
                    </m:r>
                  </m:oMath>
                </a14:m>
                <a:r>
                  <a:rPr lang="en-GB"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3779912" y="3861648"/>
                <a:ext cx="3672408" cy="646331"/>
              </a:xfrm>
              <a:prstGeom prst="rect">
                <a:avLst/>
              </a:prstGeom>
              <a:blipFill>
                <a:blip r:embed="rId4"/>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TextBox 12"/>
          <p:cNvSpPr txBox="1"/>
          <p:nvPr/>
        </p:nvSpPr>
        <p:spPr>
          <a:xfrm>
            <a:off x="3779912" y="3492316"/>
            <a:ext cx="367240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Recurrence Relations</a:t>
            </a:r>
          </a:p>
        </p:txBody>
      </p:sp>
      <p:sp>
        <p:nvSpPr>
          <p:cNvPr id="5" name="TextBox 4">
            <a:extLst>
              <a:ext uri="{FF2B5EF4-FFF2-40B4-BE49-F238E27FC236}">
                <a16:creationId xmlns:a16="http://schemas.microsoft.com/office/drawing/2014/main" id="{B3848A37-302F-483C-90FE-BE5FBBA4CFEA}"/>
              </a:ext>
            </a:extLst>
          </p:cNvPr>
          <p:cNvSpPr txBox="1"/>
          <p:nvPr/>
        </p:nvSpPr>
        <p:spPr>
          <a:xfrm>
            <a:off x="3550761" y="5327313"/>
            <a:ext cx="3888432" cy="923330"/>
          </a:xfrm>
          <a:prstGeom prst="rect">
            <a:avLst/>
          </a:prstGeom>
          <a:noFill/>
        </p:spPr>
        <p:txBody>
          <a:bodyPr wrap="square" rtlCol="0">
            <a:spAutoFit/>
          </a:bodyPr>
          <a:lstStyle/>
          <a:p>
            <a:r>
              <a:rPr lang="en-GB" b="1" dirty="0"/>
              <a:t>NEW TO A LEVEL 2017!</a:t>
            </a:r>
          </a:p>
          <a:p>
            <a:r>
              <a:rPr lang="en-GB" dirty="0"/>
              <a:t>Identifying whether a sequence is increasing, decreasing, or periodic.</a:t>
            </a:r>
          </a:p>
        </p:txBody>
      </p:sp>
    </p:spTree>
    <p:extLst>
      <p:ext uri="{BB962C8B-B14F-4D97-AF65-F5344CB8AC3E}">
        <p14:creationId xmlns:p14="http://schemas.microsoft.com/office/powerpoint/2010/main" val="3808051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143074" cy="599127"/>
            <a:chOff x="0" y="13335"/>
            <a:chExt cx="9144218" cy="599127"/>
          </a:xfrm>
        </p:grpSpPr>
        <p:sp>
          <p:nvSpPr>
            <p:cNvPr id="1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3D</a:t>
              </a:r>
              <a:endParaRPr lang="en-GB" sz="3200" dirty="0"/>
            </a:p>
          </p:txBody>
        </p:sp>
        <p:cxnSp>
          <p:nvCxnSpPr>
            <p:cNvPr id="15" name="Straight Connector 1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6" name="TextBox 15"/>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72-73</a:t>
            </a:r>
          </a:p>
        </p:txBody>
      </p:sp>
      <p:cxnSp>
        <p:nvCxnSpPr>
          <p:cNvPr id="17" name="Straight Connector 16"/>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8D6A4A9F-70D1-4206-9786-26278F7AFDD9}"/>
              </a:ext>
            </a:extLst>
          </p:cNvPr>
          <p:cNvSpPr txBox="1"/>
          <p:nvPr/>
        </p:nvSpPr>
        <p:spPr>
          <a:xfrm>
            <a:off x="0" y="3458290"/>
            <a:ext cx="1296144" cy="369332"/>
          </a:xfrm>
          <a:prstGeom prst="rect">
            <a:avLst/>
          </a:prstGeom>
          <a:noFill/>
        </p:spPr>
        <p:txBody>
          <a:bodyPr wrap="square" rtlCol="0">
            <a:spAutoFit/>
          </a:bodyPr>
          <a:lstStyle/>
          <a:p>
            <a:r>
              <a:rPr lang="en-GB" b="1" dirty="0"/>
              <a:t>Extension</a:t>
            </a:r>
          </a:p>
        </p:txBody>
      </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978778EA-AFC2-4BE1-9601-47BF7E42BB79}"/>
                  </a:ext>
                </a:extLst>
              </p:cNvPr>
              <p:cNvSpPr txBox="1"/>
              <p:nvPr/>
            </p:nvSpPr>
            <p:spPr>
              <a:xfrm>
                <a:off x="511933" y="3814143"/>
                <a:ext cx="3779687" cy="3247940"/>
              </a:xfrm>
              <a:prstGeom prst="rect">
                <a:avLst/>
              </a:prstGeom>
              <a:noFill/>
            </p:spPr>
            <p:txBody>
              <a:bodyPr wrap="square" rtlCol="0">
                <a:spAutoFit/>
              </a:bodyPr>
              <a:lstStyle/>
              <a:p>
                <a:r>
                  <a:rPr lang="en-GB" dirty="0"/>
                  <a:t>[MAT 2010 1B]</a:t>
                </a:r>
              </a:p>
              <a:p>
                <a:r>
                  <a:rPr lang="en-GB" dirty="0"/>
                  <a:t>The sum of the first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𝑛</m:t>
                    </m:r>
                  </m:oMath>
                </a14:m>
                <a:r>
                  <a:rPr lang="en-GB" dirty="0"/>
                  <a:t> terms of</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1, 1, 2,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 4,</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,8,</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r>
                        <a:rPr lang="en-GB" b="0" i="1" smtClean="0">
                          <a:latin typeface="Cambria Math" panose="02040503050406030204" pitchFamily="18" charset="0"/>
                        </a:rPr>
                        <m:t>,16,</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16</m:t>
                          </m:r>
                        </m:den>
                      </m:f>
                      <m:r>
                        <a:rPr lang="en-GB" b="0" i="1" smtClean="0">
                          <a:latin typeface="Cambria Math" panose="02040503050406030204" pitchFamily="18" charset="0"/>
                        </a:rPr>
                        <m:t>,…</m:t>
                      </m:r>
                    </m:oMath>
                  </m:oMathPara>
                </a14:m>
                <a:endParaRPr lang="en-GB" dirty="0"/>
              </a:p>
              <a:p>
                <a:r>
                  <a:rPr lang="en-GB" dirty="0"/>
                  <a:t>is</a:t>
                </a:r>
              </a:p>
              <a:p>
                <a:endParaRPr lang="en-GB" dirty="0"/>
              </a:p>
              <a:p>
                <a:pPr marL="342900" indent="-342900">
                  <a:buAutoNum type="alphaUcParenR"/>
                </a:pPr>
                <a:r>
                  <a:rPr lang="en-GB" b="0"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sup>
                    </m:sSup>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1−</m:t>
                        </m:r>
                        <m:r>
                          <a:rPr lang="en-GB" b="0" i="1" smtClean="0">
                            <a:latin typeface="Cambria Math" panose="02040503050406030204" pitchFamily="18" charset="0"/>
                          </a:rPr>
                          <m:t>𝑛</m:t>
                        </m:r>
                      </m:sup>
                    </m:sSup>
                  </m:oMath>
                </a14:m>
                <a:endParaRPr lang="en-GB" dirty="0"/>
              </a:p>
              <a:p>
                <a:pPr marL="342900" indent="-342900">
                  <a:buAutoNum type="alphaUcParenR"/>
                </a:pPr>
                <a:r>
                  <a:rPr lang="en-GB"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m:t>
                        </m:r>
                        <m:r>
                          <a:rPr lang="en-GB" b="0" i="1" smtClean="0">
                            <a:latin typeface="Cambria Math" panose="02040503050406030204" pitchFamily="18" charset="0"/>
                          </a:rPr>
                          <m:t>𝑛</m:t>
                        </m:r>
                      </m:sup>
                    </m:sSup>
                  </m:oMath>
                </a14:m>
                <a:endParaRPr lang="en-GB" dirty="0"/>
              </a:p>
              <a:p>
                <a:pPr marL="342900" indent="-342900">
                  <a:buAutoNum type="alphaUcParenR"/>
                </a:pPr>
                <a:r>
                  <a:rPr lang="en-GB"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r>
                          <a:rPr lang="en-GB" b="0" i="1" smtClean="0">
                            <a:latin typeface="Cambria Math" panose="02040503050406030204" pitchFamily="18" charset="0"/>
                          </a:rPr>
                          <m:t>𝑛</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3−2</m:t>
                        </m:r>
                        <m:r>
                          <a:rPr lang="en-GB" b="0" i="1" smtClean="0">
                            <a:latin typeface="Cambria Math" panose="02040503050406030204" pitchFamily="18" charset="0"/>
                          </a:rPr>
                          <m:t>𝑛</m:t>
                        </m:r>
                      </m:sup>
                    </m:sSup>
                  </m:oMath>
                </a14:m>
                <a:endParaRPr lang="en-GB" dirty="0"/>
              </a:p>
              <a:p>
                <a:pPr marL="342900" indent="-342900">
                  <a:buAutoNum type="alphaUcParenR"/>
                </a:pPr>
                <a:r>
                  <a:rPr lang="en-GB" dirty="0"/>
                  <a:t> </a:t>
                </a:r>
                <a14:m>
                  <m:oMath xmlns:m="http://schemas.openxmlformats.org/officeDocument/2006/math">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m:t>
                            </m:r>
                            <m:r>
                              <a:rPr lang="en-GB" b="0" i="1" smtClean="0">
                                <a:latin typeface="Cambria Math" panose="02040503050406030204" pitchFamily="18" charset="0"/>
                              </a:rPr>
                              <m:t>𝑛</m:t>
                            </m:r>
                          </m:sup>
                        </m:sSup>
                      </m:num>
                      <m:den>
                        <m:r>
                          <a:rPr lang="en-GB" b="0" i="1" smtClean="0">
                            <a:latin typeface="Cambria Math" panose="02040503050406030204" pitchFamily="18" charset="0"/>
                          </a:rPr>
                          <m:t>3</m:t>
                        </m:r>
                      </m:den>
                    </m:f>
                  </m:oMath>
                </a14:m>
                <a:endParaRPr lang="en-GB" dirty="0"/>
              </a:p>
              <a:p>
                <a:endParaRPr lang="en-GB" dirty="0"/>
              </a:p>
            </p:txBody>
          </p:sp>
        </mc:Choice>
        <mc:Fallback>
          <p:sp>
            <p:nvSpPr>
              <p:cNvPr id="19" name="TextBox 18">
                <a:extLst>
                  <a:ext uri="{FF2B5EF4-FFF2-40B4-BE49-F238E27FC236}">
                    <a16:creationId xmlns:a16="http://schemas.microsoft.com/office/drawing/2014/main" id="{978778EA-AFC2-4BE1-9601-47BF7E42BB79}"/>
                  </a:ext>
                </a:extLst>
              </p:cNvPr>
              <p:cNvSpPr txBox="1">
                <a:spLocks noRot="1" noChangeAspect="1" noMove="1" noResize="1" noEditPoints="1" noAdjustHandles="1" noChangeArrowheads="1" noChangeShapeType="1" noTextEdit="1"/>
              </p:cNvSpPr>
              <p:nvPr/>
            </p:nvSpPr>
            <p:spPr>
              <a:xfrm>
                <a:off x="511933" y="3814143"/>
                <a:ext cx="3779687" cy="3247940"/>
              </a:xfrm>
              <a:prstGeom prst="rect">
                <a:avLst/>
              </a:prstGeom>
              <a:blipFill>
                <a:blip r:embed="rId2"/>
                <a:stretch>
                  <a:fillRect l="-1452" t="-112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D2BA6958-663E-4990-8D0A-394DCE4FF7C6}"/>
                  </a:ext>
                </a:extLst>
              </p:cNvPr>
              <p:cNvSpPr txBox="1"/>
              <p:nvPr/>
            </p:nvSpPr>
            <p:spPr>
              <a:xfrm>
                <a:off x="4480497" y="3600707"/>
                <a:ext cx="4249044" cy="3066673"/>
              </a:xfrm>
              <a:prstGeom prst="rect">
                <a:avLst/>
              </a:prstGeom>
              <a:noFill/>
            </p:spPr>
            <p:txBody>
              <a:bodyPr wrap="square" rtlCol="0">
                <a:spAutoFit/>
              </a:bodyPr>
              <a:lstStyle/>
              <a:p>
                <a:r>
                  <a:rPr lang="en-GB" sz="1600" b="1" dirty="0"/>
                  <a:t>There are interleaved sequences. If we want </a:t>
                </a:r>
                <a14:m>
                  <m:oMath xmlns:m="http://schemas.openxmlformats.org/officeDocument/2006/math">
                    <m:r>
                      <a:rPr lang="en-GB" sz="1600" b="1" i="1" smtClean="0">
                        <a:latin typeface="Cambria Math" panose="02040503050406030204" pitchFamily="18" charset="0"/>
                      </a:rPr>
                      <m:t>𝟐</m:t>
                    </m:r>
                    <m:r>
                      <a:rPr lang="en-GB" sz="1600" b="1" i="1" smtClean="0">
                        <a:latin typeface="Cambria Math" panose="02040503050406030204" pitchFamily="18" charset="0"/>
                      </a:rPr>
                      <m:t>𝒏</m:t>
                    </m:r>
                  </m:oMath>
                </a14:m>
                <a:r>
                  <a:rPr lang="en-GB" sz="1600" b="1" dirty="0"/>
                  <a:t> terms, we want </a:t>
                </a:r>
                <a14:m>
                  <m:oMath xmlns:m="http://schemas.openxmlformats.org/officeDocument/2006/math">
                    <m:r>
                      <a:rPr lang="en-GB" sz="1600" b="1" i="1" smtClean="0">
                        <a:latin typeface="Cambria Math" panose="02040503050406030204" pitchFamily="18" charset="0"/>
                      </a:rPr>
                      <m:t>𝒏</m:t>
                    </m:r>
                  </m:oMath>
                </a14:m>
                <a:r>
                  <a:rPr lang="en-GB" sz="1600" b="1" dirty="0"/>
                  <a:t> terms of </a:t>
                </a:r>
                <a14:m>
                  <m:oMath xmlns:m="http://schemas.openxmlformats.org/officeDocument/2006/math">
                    <m:r>
                      <a:rPr lang="en-GB" sz="1600" b="1" i="1" smtClean="0">
                        <a:latin typeface="Cambria Math" panose="02040503050406030204" pitchFamily="18" charset="0"/>
                      </a:rPr>
                      <m:t>𝟏</m:t>
                    </m:r>
                    <m:r>
                      <a:rPr lang="en-GB" sz="1600" b="1" i="1" smtClean="0">
                        <a:latin typeface="Cambria Math" panose="02040503050406030204" pitchFamily="18" charset="0"/>
                      </a:rPr>
                      <m:t>, </m:t>
                    </m:r>
                    <m:r>
                      <a:rPr lang="en-GB" sz="1600" b="1" i="1" smtClean="0">
                        <a:latin typeface="Cambria Math" panose="02040503050406030204" pitchFamily="18" charset="0"/>
                      </a:rPr>
                      <m:t>𝟐</m:t>
                    </m:r>
                    <m:r>
                      <a:rPr lang="en-GB" sz="1600" b="1" i="1" smtClean="0">
                        <a:latin typeface="Cambria Math" panose="02040503050406030204" pitchFamily="18" charset="0"/>
                      </a:rPr>
                      <m:t>, </m:t>
                    </m:r>
                    <m:r>
                      <a:rPr lang="en-GB" sz="1600" b="1" i="1" smtClean="0">
                        <a:latin typeface="Cambria Math" panose="02040503050406030204" pitchFamily="18" charset="0"/>
                      </a:rPr>
                      <m:t>𝟒</m:t>
                    </m:r>
                    <m:r>
                      <a:rPr lang="en-GB" sz="1600" b="1" i="1" smtClean="0">
                        <a:latin typeface="Cambria Math" panose="02040503050406030204" pitchFamily="18" charset="0"/>
                      </a:rPr>
                      <m:t>, </m:t>
                    </m:r>
                    <m:r>
                      <a:rPr lang="en-GB" sz="1600" b="1" i="1" smtClean="0">
                        <a:latin typeface="Cambria Math" panose="02040503050406030204" pitchFamily="18" charset="0"/>
                      </a:rPr>
                      <m:t>𝟖</m:t>
                    </m:r>
                    <m:r>
                      <a:rPr lang="en-GB" sz="1600" b="1" i="1" smtClean="0">
                        <a:latin typeface="Cambria Math" panose="02040503050406030204" pitchFamily="18" charset="0"/>
                      </a:rPr>
                      <m:t>, …</m:t>
                    </m:r>
                  </m:oMath>
                </a14:m>
                <a:r>
                  <a:rPr lang="en-GB" sz="1600" b="1" dirty="0"/>
                  <a:t> and </a:t>
                </a:r>
                <a14:m>
                  <m:oMath xmlns:m="http://schemas.openxmlformats.org/officeDocument/2006/math">
                    <m:r>
                      <a:rPr lang="en-GB" sz="1600" b="1" i="1" smtClean="0">
                        <a:latin typeface="Cambria Math" panose="02040503050406030204" pitchFamily="18" charset="0"/>
                      </a:rPr>
                      <m:t>𝒏</m:t>
                    </m:r>
                  </m:oMath>
                </a14:m>
                <a:r>
                  <a:rPr lang="en-GB" sz="1600" b="1" dirty="0"/>
                  <a:t> terms of </a:t>
                </a:r>
                <a14:m>
                  <m:oMath xmlns:m="http://schemas.openxmlformats.org/officeDocument/2006/math">
                    <m:r>
                      <a:rPr lang="en-GB" sz="1600" b="1" i="1" smtClean="0">
                        <a:latin typeface="Cambria Math" panose="02040503050406030204" pitchFamily="18" charset="0"/>
                      </a:rPr>
                      <m:t>𝟏</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𝟒</m:t>
                        </m:r>
                      </m:den>
                    </m:f>
                    <m:r>
                      <a:rPr lang="en-GB" sz="1600" b="1" i="1" smtClean="0">
                        <a:latin typeface="Cambria Math" panose="02040503050406030204" pitchFamily="18" charset="0"/>
                      </a:rPr>
                      <m:t>,…</m:t>
                    </m:r>
                  </m:oMath>
                </a14:m>
                <a:endParaRPr lang="en-GB" sz="1600" b="1" dirty="0"/>
              </a:p>
              <a:p>
                <a:r>
                  <a:rPr lang="en-GB" sz="1600" b="1" dirty="0"/>
                  <a:t>For first sequence:</a:t>
                </a:r>
              </a:p>
              <a:p>
                <a:pPr/>
                <a14:m>
                  <m:oMathPara xmlns:m="http://schemas.openxmlformats.org/officeDocument/2006/math">
                    <m:oMathParaPr>
                      <m:jc m:val="centerGroup"/>
                    </m:oMathParaPr>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𝑺</m:t>
                          </m:r>
                        </m:e>
                        <m:sub>
                          <m:r>
                            <a:rPr lang="en-GB" sz="1600" b="1" i="1" smtClean="0">
                              <a:latin typeface="Cambria Math" panose="02040503050406030204" pitchFamily="18" charset="0"/>
                            </a:rPr>
                            <m:t>𝒏</m:t>
                          </m:r>
                        </m:sub>
                      </m:sSub>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𝟐</m:t>
                                  </m:r>
                                </m:e>
                                <m:sup>
                                  <m:r>
                                    <a:rPr lang="en-GB" sz="1600" b="1" i="1" smtClean="0">
                                      <a:latin typeface="Cambria Math" panose="02040503050406030204" pitchFamily="18" charset="0"/>
                                    </a:rPr>
                                    <m:t>𝒏</m:t>
                                  </m:r>
                                </m:sup>
                              </m:sSup>
                            </m:e>
                          </m:d>
                        </m:num>
                        <m:den>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𝟐</m:t>
                          </m:r>
                        </m:den>
                      </m:f>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𝟐</m:t>
                          </m:r>
                        </m:e>
                        <m:sup>
                          <m:r>
                            <a:rPr lang="en-GB" sz="1600" b="1" i="1" smtClean="0">
                              <a:latin typeface="Cambria Math" panose="02040503050406030204" pitchFamily="18" charset="0"/>
                            </a:rPr>
                            <m:t>𝒏</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oMath>
                  </m:oMathPara>
                </a14:m>
                <a:endParaRPr lang="en-GB" sz="1600" b="1" dirty="0"/>
              </a:p>
              <a:p>
                <a:r>
                  <a:rPr lang="en-GB" sz="1600" b="1" dirty="0"/>
                  <a:t>For second sequence:</a:t>
                </a:r>
              </a:p>
              <a:p>
                <a:pPr/>
                <a14:m>
                  <m:oMathPara xmlns:m="http://schemas.openxmlformats.org/officeDocument/2006/math">
                    <m:oMathParaPr>
                      <m:jc m:val="centerGroup"/>
                    </m:oMathParaPr>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𝑺</m:t>
                          </m:r>
                        </m:e>
                        <m:sub>
                          <m:r>
                            <a:rPr lang="en-GB" sz="1600" b="1" i="1" smtClean="0">
                              <a:latin typeface="Cambria Math" panose="02040503050406030204" pitchFamily="18" charset="0"/>
                            </a:rPr>
                            <m:t>𝒏</m:t>
                          </m:r>
                        </m:sub>
                      </m:sSub>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e>
                                  </m:d>
                                </m:e>
                                <m:sup>
                                  <m:r>
                                    <a:rPr lang="en-GB" sz="1600" b="1" i="1" smtClean="0">
                                      <a:latin typeface="Cambria Math" panose="02040503050406030204" pitchFamily="18" charset="0"/>
                                    </a:rPr>
                                    <m:t>𝒏</m:t>
                                  </m:r>
                                </m:sup>
                              </m:sSup>
                            </m:e>
                          </m:d>
                        </m:num>
                        <m:den>
                          <m:r>
                            <a:rPr lang="en-GB" sz="1600" b="1" i="1" smtClean="0">
                              <a:latin typeface="Cambria Math" panose="02040503050406030204" pitchFamily="18" charset="0"/>
                            </a:rPr>
                            <m:t>𝟏</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𝟐</m:t>
                              </m:r>
                            </m:e>
                            <m:sup>
                              <m:r>
                                <a:rPr lang="en-GB" sz="1600" b="1" i="1" smtClean="0">
                                  <a:latin typeface="Cambria Math" panose="02040503050406030204" pitchFamily="18" charset="0"/>
                                </a:rPr>
                                <m:t>−</m:t>
                              </m:r>
                              <m:r>
                                <a:rPr lang="en-GB" sz="1600" b="1" i="1" smtClean="0">
                                  <a:latin typeface="Cambria Math" panose="02040503050406030204" pitchFamily="18" charset="0"/>
                                </a:rPr>
                                <m:t>𝒏</m:t>
                              </m:r>
                            </m:sup>
                          </m:sSup>
                        </m:num>
                        <m:den>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𝟐</m:t>
                          </m:r>
                        </m:den>
                      </m:f>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𝟐</m:t>
                          </m:r>
                        </m:e>
                        <m:sup>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𝒏</m:t>
                          </m:r>
                        </m:sup>
                      </m:sSup>
                    </m:oMath>
                  </m:oMathPara>
                </a14:m>
                <a:endParaRPr lang="en-GB" b="1" dirty="0"/>
              </a:p>
              <a:p>
                <a:r>
                  <a:rPr lang="en-GB" sz="1600" b="1" dirty="0"/>
                  <a:t>Therefore the sum of both is (A).</a:t>
                </a:r>
              </a:p>
            </p:txBody>
          </p:sp>
        </mc:Choice>
        <mc:Fallback>
          <p:sp>
            <p:nvSpPr>
              <p:cNvPr id="20" name="TextBox 19">
                <a:extLst>
                  <a:ext uri="{FF2B5EF4-FFF2-40B4-BE49-F238E27FC236}">
                    <a16:creationId xmlns:a16="http://schemas.microsoft.com/office/drawing/2014/main" id="{D2BA6958-663E-4990-8D0A-394DCE4FF7C6}"/>
                  </a:ext>
                </a:extLst>
              </p:cNvPr>
              <p:cNvSpPr txBox="1">
                <a:spLocks noRot="1" noChangeAspect="1" noMove="1" noResize="1" noEditPoints="1" noAdjustHandles="1" noChangeArrowheads="1" noChangeShapeType="1" noTextEdit="1"/>
              </p:cNvSpPr>
              <p:nvPr/>
            </p:nvSpPr>
            <p:spPr>
              <a:xfrm>
                <a:off x="4480497" y="3600707"/>
                <a:ext cx="4249044" cy="3066673"/>
              </a:xfrm>
              <a:prstGeom prst="rect">
                <a:avLst/>
              </a:prstGeom>
              <a:blipFill>
                <a:blip r:embed="rId3"/>
                <a:stretch>
                  <a:fillRect l="-861" t="-596" b="-3777"/>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A609F2C1-9F27-4AD1-BECF-41187CD8BD72}"/>
              </a:ext>
            </a:extLst>
          </p:cNvPr>
          <p:cNvSpPr/>
          <p:nvPr/>
        </p:nvSpPr>
        <p:spPr>
          <a:xfrm>
            <a:off x="4291620" y="3702253"/>
            <a:ext cx="4571950" cy="31351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TextBox 21">
            <a:extLst>
              <a:ext uri="{FF2B5EF4-FFF2-40B4-BE49-F238E27FC236}">
                <a16:creationId xmlns:a16="http://schemas.microsoft.com/office/drawing/2014/main" id="{4C5E8ABE-6F4F-0846-BEAB-9E465DBEA955}"/>
              </a:ext>
            </a:extLst>
          </p:cNvPr>
          <p:cNvSpPr txBox="1"/>
          <p:nvPr/>
        </p:nvSpPr>
        <p:spPr>
          <a:xfrm>
            <a:off x="1312144" y="1582380"/>
            <a:ext cx="7292303" cy="2308324"/>
          </a:xfrm>
          <a:prstGeom prst="rect">
            <a:avLst/>
          </a:prstGeom>
          <a:noFill/>
        </p:spPr>
        <p:txBody>
          <a:bodyPr wrap="square" rtlCol="0">
            <a:spAutoFit/>
          </a:bodyPr>
          <a:lstStyle/>
          <a:p>
            <a:r>
              <a:rPr lang="en-US" sz="2400" dirty="0"/>
              <a:t>Complete before the lesson		Q1-4</a:t>
            </a:r>
          </a:p>
          <a:p>
            <a:r>
              <a:rPr lang="en-US" sz="2400" dirty="0"/>
              <a:t>In Class:			</a:t>
            </a:r>
          </a:p>
          <a:p>
            <a:r>
              <a:rPr lang="en-US" sz="2400" dirty="0">
                <a:solidFill>
                  <a:srgbClr val="00B050"/>
                </a:solidFill>
              </a:rPr>
              <a:t>Green</a:t>
            </a:r>
            <a:r>
              <a:rPr lang="en-US" sz="2400" dirty="0"/>
              <a:t>					Q5-6</a:t>
            </a:r>
          </a:p>
          <a:p>
            <a:r>
              <a:rPr lang="en-US" sz="2400" dirty="0">
                <a:solidFill>
                  <a:schemeClr val="accent6"/>
                </a:solidFill>
              </a:rPr>
              <a:t>Amber</a:t>
            </a:r>
            <a:r>
              <a:rPr lang="en-US" sz="2400" dirty="0"/>
              <a:t> 					Q7-9</a:t>
            </a:r>
          </a:p>
          <a:p>
            <a:r>
              <a:rPr lang="en-US" sz="2400" dirty="0">
                <a:solidFill>
                  <a:srgbClr val="FF0000"/>
                </a:solidFill>
              </a:rPr>
              <a:t>Red</a:t>
            </a:r>
            <a:r>
              <a:rPr lang="en-US" sz="2400" dirty="0"/>
              <a:t>					Q 10 -11 &amp; Ext</a:t>
            </a:r>
          </a:p>
          <a:p>
            <a:endParaRPr lang="en-US" sz="2400" dirty="0"/>
          </a:p>
        </p:txBody>
      </p:sp>
    </p:spTree>
    <p:extLst>
      <p:ext uri="{BB962C8B-B14F-4D97-AF65-F5344CB8AC3E}">
        <p14:creationId xmlns:p14="http://schemas.microsoft.com/office/powerpoint/2010/main" val="8273879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Divergent vs Convergent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1484784"/>
            <a:ext cx="4176464" cy="584775"/>
          </a:xfrm>
          <a:prstGeom prst="rect">
            <a:avLst/>
          </a:prstGeom>
          <a:noFill/>
        </p:spPr>
        <p:txBody>
          <a:bodyPr wrap="square" rtlCol="0">
            <a:spAutoFit/>
          </a:bodyPr>
          <a:lstStyle/>
          <a:p>
            <a:r>
              <a:rPr lang="en-GB" sz="3200" dirty="0"/>
              <a:t>1 + 2 + 4 + 8 + 16 + ...</a:t>
            </a:r>
          </a:p>
        </p:txBody>
      </p:sp>
      <p:sp>
        <p:nvSpPr>
          <p:cNvPr id="6" name="TextBox 5"/>
          <p:cNvSpPr txBox="1"/>
          <p:nvPr/>
        </p:nvSpPr>
        <p:spPr>
          <a:xfrm>
            <a:off x="323528" y="692696"/>
            <a:ext cx="6552728" cy="400110"/>
          </a:xfrm>
          <a:prstGeom prst="rect">
            <a:avLst/>
          </a:prstGeom>
          <a:noFill/>
        </p:spPr>
        <p:txBody>
          <a:bodyPr wrap="square" rtlCol="0">
            <a:spAutoFit/>
          </a:bodyPr>
          <a:lstStyle/>
          <a:p>
            <a:r>
              <a:rPr lang="en-GB" sz="2000" dirty="0"/>
              <a:t>What can you say about the sum of each series up to infinity?</a:t>
            </a:r>
          </a:p>
        </p:txBody>
      </p:sp>
      <p:sp>
        <p:nvSpPr>
          <p:cNvPr id="7" name="TextBox 6"/>
          <p:cNvSpPr txBox="1"/>
          <p:nvPr/>
        </p:nvSpPr>
        <p:spPr>
          <a:xfrm>
            <a:off x="395536" y="2276872"/>
            <a:ext cx="4176464" cy="584775"/>
          </a:xfrm>
          <a:prstGeom prst="rect">
            <a:avLst/>
          </a:prstGeom>
          <a:noFill/>
        </p:spPr>
        <p:txBody>
          <a:bodyPr wrap="square" rtlCol="0">
            <a:spAutoFit/>
          </a:bodyPr>
          <a:lstStyle/>
          <a:p>
            <a:r>
              <a:rPr lang="en-GB" sz="3200" dirty="0"/>
              <a:t>1 – 2 + 3 – 4 + 5 – 6 + …</a:t>
            </a:r>
          </a:p>
        </p:txBody>
      </p:sp>
      <p:sp>
        <p:nvSpPr>
          <p:cNvPr id="8" name="TextBox 7"/>
          <p:cNvSpPr txBox="1"/>
          <p:nvPr/>
        </p:nvSpPr>
        <p:spPr>
          <a:xfrm>
            <a:off x="395536" y="3284984"/>
            <a:ext cx="4536504" cy="584775"/>
          </a:xfrm>
          <a:prstGeom prst="rect">
            <a:avLst/>
          </a:prstGeom>
          <a:noFill/>
        </p:spPr>
        <p:txBody>
          <a:bodyPr wrap="square" rtlCol="0">
            <a:spAutoFit/>
          </a:bodyPr>
          <a:lstStyle/>
          <a:p>
            <a:r>
              <a:rPr lang="en-GB" sz="3200" dirty="0"/>
              <a:t>1 + 0.5 + 0.25 + 0.125 + ...</a:t>
            </a:r>
          </a:p>
        </p:txBody>
      </p:sp>
      <mc:AlternateContent xmlns:mc="http://schemas.openxmlformats.org/markup-compatibility/2006" xmlns:a14="http://schemas.microsoft.com/office/drawing/2010/main">
        <mc:Choice Requires="a14">
          <p:sp>
            <p:nvSpPr>
              <p:cNvPr id="9" name="TextBox 8"/>
              <p:cNvSpPr txBox="1"/>
              <p:nvPr/>
            </p:nvSpPr>
            <p:spPr>
              <a:xfrm>
                <a:off x="395536" y="4653136"/>
                <a:ext cx="4176464"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a:rPr>
                            <m:t>1</m:t>
                          </m:r>
                        </m:num>
                        <m:den>
                          <m:r>
                            <a:rPr lang="en-GB" sz="3200" b="0" i="1" smtClean="0">
                              <a:latin typeface="Cambria Math"/>
                            </a:rPr>
                            <m:t>1</m:t>
                          </m:r>
                        </m:den>
                      </m:f>
                      <m:r>
                        <a:rPr lang="en-GB" sz="3200" b="0" i="1" smtClean="0">
                          <a:latin typeface="Cambria Math"/>
                        </a:rPr>
                        <m:t>+</m:t>
                      </m:r>
                      <m:f>
                        <m:fPr>
                          <m:ctrlPr>
                            <a:rPr lang="en-GB" sz="3200" b="0" i="1" smtClean="0">
                              <a:latin typeface="Cambria Math" panose="02040503050406030204" pitchFamily="18" charset="0"/>
                            </a:rPr>
                          </m:ctrlPr>
                        </m:fPr>
                        <m:num>
                          <m:r>
                            <a:rPr lang="en-GB" sz="3200" b="0" i="1" smtClean="0">
                              <a:latin typeface="Cambria Math"/>
                            </a:rPr>
                            <m:t>1</m:t>
                          </m:r>
                        </m:num>
                        <m:den>
                          <m:r>
                            <a:rPr lang="en-GB" sz="3200" b="0" i="1" smtClean="0">
                              <a:latin typeface="Cambria Math"/>
                            </a:rPr>
                            <m:t>2</m:t>
                          </m:r>
                        </m:den>
                      </m:f>
                      <m:r>
                        <a:rPr lang="en-GB" sz="3200" b="0" i="1" smtClean="0">
                          <a:latin typeface="Cambria Math"/>
                        </a:rPr>
                        <m:t>+</m:t>
                      </m:r>
                      <m:f>
                        <m:fPr>
                          <m:ctrlPr>
                            <a:rPr lang="en-GB" sz="3200" b="0" i="1" smtClean="0">
                              <a:latin typeface="Cambria Math" panose="02040503050406030204" pitchFamily="18" charset="0"/>
                            </a:rPr>
                          </m:ctrlPr>
                        </m:fPr>
                        <m:num>
                          <m:r>
                            <a:rPr lang="en-GB" sz="3200" b="0" i="1" smtClean="0">
                              <a:latin typeface="Cambria Math"/>
                            </a:rPr>
                            <m:t>1</m:t>
                          </m:r>
                        </m:num>
                        <m:den>
                          <m:r>
                            <a:rPr lang="en-GB" sz="3200" b="0" i="1" smtClean="0">
                              <a:latin typeface="Cambria Math"/>
                            </a:rPr>
                            <m:t>3</m:t>
                          </m:r>
                        </m:den>
                      </m:f>
                      <m:r>
                        <a:rPr lang="en-GB" sz="3200" b="0" i="1" smtClean="0">
                          <a:latin typeface="Cambria Math"/>
                        </a:rPr>
                        <m:t>+</m:t>
                      </m:r>
                      <m:f>
                        <m:fPr>
                          <m:ctrlPr>
                            <a:rPr lang="en-GB" sz="3200" b="0" i="1" smtClean="0">
                              <a:latin typeface="Cambria Math" panose="02040503050406030204" pitchFamily="18" charset="0"/>
                            </a:rPr>
                          </m:ctrlPr>
                        </m:fPr>
                        <m:num>
                          <m:r>
                            <a:rPr lang="en-GB" sz="3200" b="0" i="1" smtClean="0">
                              <a:latin typeface="Cambria Math"/>
                            </a:rPr>
                            <m:t>1</m:t>
                          </m:r>
                        </m:num>
                        <m:den>
                          <m:r>
                            <a:rPr lang="en-GB" sz="3200" b="0" i="1" smtClean="0">
                              <a:latin typeface="Cambria Math"/>
                            </a:rPr>
                            <m:t>4</m:t>
                          </m:r>
                        </m:den>
                      </m:f>
                      <m:r>
                        <a:rPr lang="en-GB" sz="3200" b="0" i="1" smtClean="0">
                          <a:latin typeface="Cambria Math"/>
                        </a:rPr>
                        <m:t>+…</m:t>
                      </m:r>
                    </m:oMath>
                  </m:oMathPara>
                </a14:m>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95536" y="4653136"/>
                <a:ext cx="4176464" cy="1014317"/>
              </a:xfrm>
              <a:prstGeom prst="rect">
                <a:avLst/>
              </a:prstGeom>
              <a:blipFill rotWithShape="1">
                <a:blip r:embed="rId2"/>
                <a:stretch>
                  <a:fillRect/>
                </a:stretch>
              </a:blipFill>
            </p:spPr>
            <p:txBody>
              <a:bodyPr/>
              <a:lstStyle/>
              <a:p>
                <a:r>
                  <a:rPr lang="en-GB">
                    <a:noFill/>
                  </a:rPr>
                  <a:t> </a:t>
                </a:r>
              </a:p>
            </p:txBody>
          </p:sp>
        </mc:Fallback>
      </mc:AlternateContent>
      <p:sp>
        <p:nvSpPr>
          <p:cNvPr id="10" name="TextBox 9"/>
          <p:cNvSpPr txBox="1"/>
          <p:nvPr/>
        </p:nvSpPr>
        <p:spPr>
          <a:xfrm>
            <a:off x="5004048" y="1484784"/>
            <a:ext cx="3312368" cy="646331"/>
          </a:xfrm>
          <a:prstGeom prst="rect">
            <a:avLst/>
          </a:prstGeom>
          <a:noFill/>
        </p:spPr>
        <p:txBody>
          <a:bodyPr wrap="square" rtlCol="0">
            <a:spAutoFit/>
          </a:bodyPr>
          <a:lstStyle/>
          <a:p>
            <a:r>
              <a:rPr lang="en-GB" dirty="0"/>
              <a:t>This is </a:t>
            </a:r>
            <a:r>
              <a:rPr lang="en-GB" b="1" dirty="0"/>
              <a:t>divergent</a:t>
            </a:r>
            <a:r>
              <a:rPr lang="en-GB" dirty="0"/>
              <a:t> – the sum of the values tends towards infinity.</a:t>
            </a:r>
          </a:p>
        </p:txBody>
      </p:sp>
      <p:sp>
        <p:nvSpPr>
          <p:cNvPr id="11" name="TextBox 10"/>
          <p:cNvSpPr txBox="1"/>
          <p:nvPr/>
        </p:nvSpPr>
        <p:spPr>
          <a:xfrm>
            <a:off x="5004048" y="2204864"/>
            <a:ext cx="4032448" cy="923330"/>
          </a:xfrm>
          <a:prstGeom prst="rect">
            <a:avLst/>
          </a:prstGeom>
          <a:noFill/>
        </p:spPr>
        <p:txBody>
          <a:bodyPr wrap="square" rtlCol="0">
            <a:spAutoFit/>
          </a:bodyPr>
          <a:lstStyle/>
          <a:p>
            <a:r>
              <a:rPr lang="en-GB" dirty="0"/>
              <a:t>This is </a:t>
            </a:r>
            <a:r>
              <a:rPr lang="en-GB" b="1" dirty="0"/>
              <a:t>divergent</a:t>
            </a:r>
            <a:r>
              <a:rPr lang="en-GB" dirty="0"/>
              <a:t> – the running total alternates either side of 0, but gradually gets further away from 0.</a:t>
            </a:r>
          </a:p>
        </p:txBody>
      </p:sp>
      <p:sp>
        <p:nvSpPr>
          <p:cNvPr id="12" name="TextBox 11"/>
          <p:cNvSpPr txBox="1"/>
          <p:nvPr/>
        </p:nvSpPr>
        <p:spPr>
          <a:xfrm>
            <a:off x="5076056" y="3356992"/>
            <a:ext cx="3312368" cy="923330"/>
          </a:xfrm>
          <a:prstGeom prst="rect">
            <a:avLst/>
          </a:prstGeom>
          <a:noFill/>
        </p:spPr>
        <p:txBody>
          <a:bodyPr wrap="square" rtlCol="0">
            <a:spAutoFit/>
          </a:bodyPr>
          <a:lstStyle/>
          <a:p>
            <a:r>
              <a:rPr lang="en-GB" dirty="0"/>
              <a:t>This is </a:t>
            </a:r>
            <a:r>
              <a:rPr lang="en-GB" b="1" dirty="0"/>
              <a:t>convergent</a:t>
            </a:r>
            <a:r>
              <a:rPr lang="en-GB" dirty="0"/>
              <a:t> – the sum of the values tends towards a fixed value, in this case 2.</a:t>
            </a:r>
          </a:p>
        </p:txBody>
      </p:sp>
      <p:sp>
        <p:nvSpPr>
          <p:cNvPr id="13" name="TextBox 12"/>
          <p:cNvSpPr txBox="1"/>
          <p:nvPr/>
        </p:nvSpPr>
        <p:spPr>
          <a:xfrm>
            <a:off x="5004048" y="4653136"/>
            <a:ext cx="3312368" cy="646331"/>
          </a:xfrm>
          <a:prstGeom prst="rect">
            <a:avLst/>
          </a:prstGeom>
          <a:noFill/>
        </p:spPr>
        <p:txBody>
          <a:bodyPr wrap="square" rtlCol="0">
            <a:spAutoFit/>
          </a:bodyPr>
          <a:lstStyle/>
          <a:p>
            <a:r>
              <a:rPr lang="en-GB" dirty="0"/>
              <a:t>This is </a:t>
            </a:r>
            <a:r>
              <a:rPr lang="en-GB" b="1" dirty="0"/>
              <a:t>divergent</a:t>
            </a:r>
            <a:r>
              <a:rPr lang="en-GB" dirty="0"/>
              <a:t> . This is known as the Harmonic Series</a:t>
            </a:r>
          </a:p>
        </p:txBody>
      </p:sp>
      <mc:AlternateContent xmlns:mc="http://schemas.openxmlformats.org/markup-compatibility/2006" xmlns:a14="http://schemas.microsoft.com/office/drawing/2010/main">
        <mc:Choice Requires="a14">
          <p:sp>
            <p:nvSpPr>
              <p:cNvPr id="14" name="TextBox 13"/>
              <p:cNvSpPr txBox="1"/>
              <p:nvPr/>
            </p:nvSpPr>
            <p:spPr>
              <a:xfrm>
                <a:off x="323528" y="5733256"/>
                <a:ext cx="4464496"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a:rPr>
                            <m:t>1</m:t>
                          </m:r>
                        </m:num>
                        <m:den>
                          <m:r>
                            <a:rPr lang="en-GB" sz="3200" b="0" i="1" smtClean="0">
                              <a:latin typeface="Cambria Math"/>
                            </a:rPr>
                            <m:t>1</m:t>
                          </m:r>
                        </m:den>
                      </m:f>
                      <m:r>
                        <a:rPr lang="en-GB" sz="3200" b="0" i="1" smtClean="0">
                          <a:latin typeface="Cambria Math"/>
                        </a:rPr>
                        <m:t>+</m:t>
                      </m:r>
                      <m:f>
                        <m:fPr>
                          <m:ctrlPr>
                            <a:rPr lang="en-GB" sz="3200" b="0" i="1" smtClean="0">
                              <a:latin typeface="Cambria Math" panose="02040503050406030204" pitchFamily="18" charset="0"/>
                            </a:rPr>
                          </m:ctrlPr>
                        </m:fPr>
                        <m:num>
                          <m:r>
                            <a:rPr lang="en-GB" sz="3200" b="0" i="1" smtClean="0">
                              <a:latin typeface="Cambria Math"/>
                            </a:rPr>
                            <m:t>1</m:t>
                          </m:r>
                        </m:num>
                        <m:den>
                          <m:r>
                            <a:rPr lang="en-GB" sz="3200" b="0" i="1" smtClean="0">
                              <a:latin typeface="Cambria Math"/>
                            </a:rPr>
                            <m:t>4</m:t>
                          </m:r>
                        </m:den>
                      </m:f>
                      <m:r>
                        <a:rPr lang="en-GB" sz="3200" b="0" i="1" smtClean="0">
                          <a:latin typeface="Cambria Math"/>
                        </a:rPr>
                        <m:t>+</m:t>
                      </m:r>
                      <m:f>
                        <m:fPr>
                          <m:ctrlPr>
                            <a:rPr lang="en-GB" sz="3200" b="0" i="1" smtClean="0">
                              <a:latin typeface="Cambria Math" panose="02040503050406030204" pitchFamily="18" charset="0"/>
                            </a:rPr>
                          </m:ctrlPr>
                        </m:fPr>
                        <m:num>
                          <m:r>
                            <a:rPr lang="en-GB" sz="3200" b="0" i="1" smtClean="0">
                              <a:latin typeface="Cambria Math"/>
                            </a:rPr>
                            <m:t>1</m:t>
                          </m:r>
                        </m:num>
                        <m:den>
                          <m:r>
                            <a:rPr lang="en-GB" sz="3200" b="0" i="1" smtClean="0">
                              <a:latin typeface="Cambria Math"/>
                            </a:rPr>
                            <m:t>9</m:t>
                          </m:r>
                        </m:den>
                      </m:f>
                      <m:r>
                        <a:rPr lang="en-GB" sz="3200" b="0" i="1" smtClean="0">
                          <a:latin typeface="Cambria Math"/>
                        </a:rPr>
                        <m:t>+</m:t>
                      </m:r>
                      <m:f>
                        <m:fPr>
                          <m:ctrlPr>
                            <a:rPr lang="en-GB" sz="3200" b="0" i="1" smtClean="0">
                              <a:latin typeface="Cambria Math" panose="02040503050406030204" pitchFamily="18" charset="0"/>
                            </a:rPr>
                          </m:ctrlPr>
                        </m:fPr>
                        <m:num>
                          <m:r>
                            <a:rPr lang="en-GB" sz="3200" b="0" i="1" smtClean="0">
                              <a:latin typeface="Cambria Math"/>
                            </a:rPr>
                            <m:t>1</m:t>
                          </m:r>
                        </m:num>
                        <m:den>
                          <m:r>
                            <a:rPr lang="en-GB" sz="3200" b="0" i="1" smtClean="0">
                              <a:latin typeface="Cambria Math"/>
                            </a:rPr>
                            <m:t>16</m:t>
                          </m:r>
                        </m:den>
                      </m:f>
                      <m:r>
                        <a:rPr lang="en-GB" sz="3200" b="0" i="1" smtClean="0">
                          <a:latin typeface="Cambria Math"/>
                        </a:rPr>
                        <m:t>+…</m:t>
                      </m:r>
                    </m:oMath>
                  </m:oMathPara>
                </a14:m>
                <a:endParaRPr lang="en-GB"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23528" y="5733256"/>
                <a:ext cx="4464496" cy="1014317"/>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004048" y="5661248"/>
                <a:ext cx="3312368" cy="923330"/>
              </a:xfrm>
              <a:prstGeom prst="rect">
                <a:avLst/>
              </a:prstGeom>
              <a:noFill/>
            </p:spPr>
            <p:txBody>
              <a:bodyPr wrap="square" rtlCol="0">
                <a:spAutoFit/>
              </a:bodyPr>
              <a:lstStyle/>
              <a:p>
                <a:r>
                  <a:rPr lang="en-GB" dirty="0"/>
                  <a:t>This is </a:t>
                </a:r>
                <a:r>
                  <a:rPr lang="en-GB" b="1" dirty="0"/>
                  <a:t>convergent</a:t>
                </a:r>
                <a:r>
                  <a:rPr lang="en-GB" dirty="0"/>
                  <a:t> . This is known as the Basel Problem, and the value is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𝜋</m:t>
                        </m:r>
                      </m:e>
                      <m:sup>
                        <m:r>
                          <a:rPr lang="en-GB" b="0" i="1" smtClean="0">
                            <a:latin typeface="Cambria Math"/>
                          </a:rPr>
                          <m:t>2</m:t>
                        </m:r>
                      </m:sup>
                    </m:sSup>
                    <m:r>
                      <a:rPr lang="en-GB" b="0" i="1" smtClean="0">
                        <a:latin typeface="Cambria Math"/>
                      </a:rPr>
                      <m:t>/6</m:t>
                    </m:r>
                  </m:oMath>
                </a14:m>
                <a:r>
                  <a:rPr lang="en-GB"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5004048" y="5661248"/>
                <a:ext cx="3312368" cy="923330"/>
              </a:xfrm>
              <a:prstGeom prst="rect">
                <a:avLst/>
              </a:prstGeom>
              <a:blipFill rotWithShape="1">
                <a:blip r:embed="rId5"/>
                <a:stretch>
                  <a:fillRect l="-1657" t="-3311" r="-1657" b="-9934"/>
                </a:stretch>
              </a:blipFill>
            </p:spPr>
            <p:txBody>
              <a:bodyPr/>
              <a:lstStyle/>
              <a:p>
                <a:r>
                  <a:rPr lang="en-GB">
                    <a:noFill/>
                  </a:rPr>
                  <a:t> </a:t>
                </a:r>
              </a:p>
            </p:txBody>
          </p:sp>
        </mc:Fallback>
      </mc:AlternateContent>
      <p:cxnSp>
        <p:nvCxnSpPr>
          <p:cNvPr id="16" name="Straight Connector 15"/>
          <p:cNvCxnSpPr/>
          <p:nvPr/>
        </p:nvCxnSpPr>
        <p:spPr>
          <a:xfrm flipH="1">
            <a:off x="0" y="4437112"/>
            <a:ext cx="9143782" cy="1"/>
          </a:xfrm>
          <a:prstGeom prst="line">
            <a:avLst/>
          </a:prstGeom>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218" y="1268760"/>
            <a:ext cx="9143782" cy="1"/>
          </a:xfrm>
          <a:prstGeom prst="line">
            <a:avLst/>
          </a:prstGeom>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179512" y="4221088"/>
            <a:ext cx="5400600"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Definitely NOT in the A Level syllabus, and just for fun...</a:t>
            </a:r>
          </a:p>
        </p:txBody>
      </p:sp>
      <p:sp>
        <p:nvSpPr>
          <p:cNvPr id="19" name="Rectangle 18"/>
          <p:cNvSpPr/>
          <p:nvPr/>
        </p:nvSpPr>
        <p:spPr>
          <a:xfrm>
            <a:off x="5076056" y="1412776"/>
            <a:ext cx="3888432"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5076056" y="2203123"/>
            <a:ext cx="3888432"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5076056" y="3356992"/>
            <a:ext cx="3888432" cy="8213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5076056" y="4621485"/>
            <a:ext cx="3888432"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5076056" y="5745851"/>
            <a:ext cx="3888432"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6572036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9" grpId="0" animBg="1"/>
      <p:bldP spid="20" grpId="0" animBg="1"/>
      <p:bldP spid="21" grpId="0" animBg="1"/>
      <p:bldP spid="22"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0FBFDC24-D675-41F1-9BDE-C96A19D19851}"/>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31E434C-6957-4ABA-A52C-3B5DF3310A3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Sum to Infinity</a:t>
              </a:r>
            </a:p>
          </p:txBody>
        </p:sp>
        <p:cxnSp>
          <p:nvCxnSpPr>
            <p:cNvPr id="4" name="Straight Connector 3">
              <a:extLst>
                <a:ext uri="{FF2B5EF4-FFF2-40B4-BE49-F238E27FC236}">
                  <a16:creationId xmlns:a16="http://schemas.microsoft.com/office/drawing/2014/main" id="{450BA274-6055-48BC-AAC7-0AA8E39959B3}"/>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EDEEBDD4-601A-4987-B495-59C18571185D}"/>
              </a:ext>
            </a:extLst>
          </p:cNvPr>
          <p:cNvSpPr txBox="1"/>
          <p:nvPr/>
        </p:nvSpPr>
        <p:spPr>
          <a:xfrm>
            <a:off x="795586" y="789434"/>
            <a:ext cx="4536504" cy="584775"/>
          </a:xfrm>
          <a:prstGeom prst="rect">
            <a:avLst/>
          </a:prstGeom>
          <a:noFill/>
        </p:spPr>
        <p:txBody>
          <a:bodyPr wrap="square" rtlCol="0">
            <a:spAutoFit/>
          </a:bodyPr>
          <a:lstStyle/>
          <a:p>
            <a:r>
              <a:rPr lang="en-GB" sz="3200" dirty="0"/>
              <a:t>1 + 0.5 + 0.25 + 0.125 + ...</a:t>
            </a:r>
          </a:p>
        </p:txBody>
      </p:sp>
      <p:sp>
        <p:nvSpPr>
          <p:cNvPr id="6" name="TextBox 5">
            <a:extLst>
              <a:ext uri="{FF2B5EF4-FFF2-40B4-BE49-F238E27FC236}">
                <a16:creationId xmlns:a16="http://schemas.microsoft.com/office/drawing/2014/main" id="{48951F91-0E19-4826-89BF-2E9B4BCCFF47}"/>
              </a:ext>
            </a:extLst>
          </p:cNvPr>
          <p:cNvSpPr txBox="1"/>
          <p:nvPr/>
        </p:nvSpPr>
        <p:spPr>
          <a:xfrm>
            <a:off x="795586" y="1656234"/>
            <a:ext cx="4176464" cy="584775"/>
          </a:xfrm>
          <a:prstGeom prst="rect">
            <a:avLst/>
          </a:prstGeom>
          <a:noFill/>
        </p:spPr>
        <p:txBody>
          <a:bodyPr wrap="square" rtlCol="0">
            <a:spAutoFit/>
          </a:bodyPr>
          <a:lstStyle/>
          <a:p>
            <a:r>
              <a:rPr lang="en-GB" sz="3200" dirty="0"/>
              <a:t>1 + 2 + 4 + 8 + 16 + ...</a:t>
            </a:r>
          </a:p>
        </p:txBody>
      </p:sp>
      <p:sp>
        <p:nvSpPr>
          <p:cNvPr id="7" name="TextBox 6">
            <a:extLst>
              <a:ext uri="{FF2B5EF4-FFF2-40B4-BE49-F238E27FC236}">
                <a16:creationId xmlns:a16="http://schemas.microsoft.com/office/drawing/2014/main" id="{4B1883A1-3AD9-440F-81EE-72297552CD7D}"/>
              </a:ext>
            </a:extLst>
          </p:cNvPr>
          <p:cNvSpPr txBox="1"/>
          <p:nvPr/>
        </p:nvSpPr>
        <p:spPr>
          <a:xfrm>
            <a:off x="6048350" y="818406"/>
            <a:ext cx="2952328" cy="646331"/>
          </a:xfrm>
          <a:prstGeom prst="rect">
            <a:avLst/>
          </a:prstGeom>
          <a:noFill/>
        </p:spPr>
        <p:txBody>
          <a:bodyPr wrap="square" rtlCol="0">
            <a:spAutoFit/>
          </a:bodyPr>
          <a:lstStyle/>
          <a:p>
            <a:r>
              <a:rPr lang="en-GB" dirty="0"/>
              <a:t>Why did this infinite sum converge (to 2)…</a:t>
            </a:r>
          </a:p>
        </p:txBody>
      </p:sp>
      <p:cxnSp>
        <p:nvCxnSpPr>
          <p:cNvPr id="9" name="Straight Arrow Connector 8">
            <a:extLst>
              <a:ext uri="{FF2B5EF4-FFF2-40B4-BE49-F238E27FC236}">
                <a16:creationId xmlns:a16="http://schemas.microsoft.com/office/drawing/2014/main" id="{B4C90081-15D5-419A-A585-95D4B99BE9C9}"/>
              </a:ext>
            </a:extLst>
          </p:cNvPr>
          <p:cNvCxnSpPr>
            <a:endCxn id="5" idx="3"/>
          </p:cNvCxnSpPr>
          <p:nvPr/>
        </p:nvCxnSpPr>
        <p:spPr>
          <a:xfrm flipH="1" flipV="1">
            <a:off x="5359400" y="1016000"/>
            <a:ext cx="580752" cy="367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A69BFBC6-7226-4A45-BB06-37C7768998E4}"/>
              </a:ext>
            </a:extLst>
          </p:cNvPr>
          <p:cNvSpPr txBox="1"/>
          <p:nvPr/>
        </p:nvSpPr>
        <p:spPr>
          <a:xfrm>
            <a:off x="6016054" y="1875030"/>
            <a:ext cx="2952328" cy="369332"/>
          </a:xfrm>
          <a:prstGeom prst="rect">
            <a:avLst/>
          </a:prstGeom>
          <a:noFill/>
        </p:spPr>
        <p:txBody>
          <a:bodyPr wrap="square" rtlCol="0">
            <a:spAutoFit/>
          </a:bodyPr>
          <a:lstStyle/>
          <a:p>
            <a:r>
              <a:rPr lang="en-GB" dirty="0"/>
              <a:t>…but this diverge to infinity?</a:t>
            </a:r>
          </a:p>
        </p:txBody>
      </p:sp>
      <p:cxnSp>
        <p:nvCxnSpPr>
          <p:cNvPr id="11" name="Straight Arrow Connector 10">
            <a:extLst>
              <a:ext uri="{FF2B5EF4-FFF2-40B4-BE49-F238E27FC236}">
                <a16:creationId xmlns:a16="http://schemas.microsoft.com/office/drawing/2014/main" id="{76BBE722-9C8A-40A5-BC8B-8974B1E14C9A}"/>
              </a:ext>
            </a:extLst>
          </p:cNvPr>
          <p:cNvCxnSpPr/>
          <p:nvPr/>
        </p:nvCxnSpPr>
        <p:spPr>
          <a:xfrm flipH="1" flipV="1">
            <a:off x="5332090" y="2021596"/>
            <a:ext cx="580752" cy="367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FB19987-C018-407E-B46C-A885CE56DE9D}"/>
                  </a:ext>
                </a:extLst>
              </p:cNvPr>
              <p:cNvSpPr txBox="1"/>
              <p:nvPr/>
            </p:nvSpPr>
            <p:spPr>
              <a:xfrm>
                <a:off x="1200200" y="2535312"/>
                <a:ext cx="6552914" cy="646331"/>
              </a:xfrm>
              <a:prstGeom prst="rect">
                <a:avLst/>
              </a:prstGeom>
              <a:noFill/>
            </p:spPr>
            <p:txBody>
              <a:bodyPr wrap="square" rtlCol="0">
                <a:spAutoFit/>
              </a:bodyPr>
              <a:lstStyle/>
              <a:p>
                <a:r>
                  <a:rPr lang="en-GB" dirty="0"/>
                  <a:t>The infinite series will converge provided that </a:t>
                </a:r>
                <a14:m>
                  <m:oMath xmlns:m="http://schemas.openxmlformats.org/officeDocument/2006/math">
                    <m:r>
                      <a:rPr lang="en-GB" b="0" i="1" smtClean="0">
                        <a:latin typeface="Cambria Math" panose="02040503050406030204" pitchFamily="18" charset="0"/>
                      </a:rPr>
                      <m:t>−1&lt;</m:t>
                    </m:r>
                    <m:r>
                      <a:rPr lang="en-GB" b="0" i="1" smtClean="0">
                        <a:latin typeface="Cambria Math" panose="02040503050406030204" pitchFamily="18" charset="0"/>
                      </a:rPr>
                      <m:t>𝑟</m:t>
                    </m:r>
                    <m:r>
                      <a:rPr lang="en-GB" b="0" i="1" smtClean="0">
                        <a:latin typeface="Cambria Math" panose="02040503050406030204" pitchFamily="18" charset="0"/>
                      </a:rPr>
                      <m:t>&lt;1</m:t>
                    </m:r>
                  </m:oMath>
                </a14:m>
                <a:r>
                  <a:rPr lang="en-GB" dirty="0"/>
                  <a:t> (which can be written as </a:t>
                </a:r>
                <a14:m>
                  <m:oMath xmlns:m="http://schemas.openxmlformats.org/officeDocument/2006/math">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𝑟</m:t>
                        </m:r>
                      </m:e>
                    </m:d>
                    <m:r>
                      <a:rPr lang="en-GB" b="0" i="1" smtClean="0">
                        <a:latin typeface="Cambria Math" panose="02040503050406030204" pitchFamily="18" charset="0"/>
                      </a:rPr>
                      <m:t>&lt;1</m:t>
                    </m:r>
                  </m:oMath>
                </a14:m>
                <a:r>
                  <a:rPr lang="en-GB" dirty="0"/>
                  <a:t>), because the terms will get smaller.</a:t>
                </a:r>
              </a:p>
            </p:txBody>
          </p:sp>
        </mc:Choice>
        <mc:Fallback xmlns="">
          <p:sp>
            <p:nvSpPr>
              <p:cNvPr id="12" name="TextBox 11">
                <a:extLst>
                  <a:ext uri="{FF2B5EF4-FFF2-40B4-BE49-F238E27FC236}">
                    <a16:creationId xmlns:a16="http://schemas.microsoft.com/office/drawing/2014/main" id="{2FB19987-C018-407E-B46C-A885CE56DE9D}"/>
                  </a:ext>
                </a:extLst>
              </p:cNvPr>
              <p:cNvSpPr txBox="1">
                <a:spLocks noRot="1" noChangeAspect="1" noMove="1" noResize="1" noEditPoints="1" noAdjustHandles="1" noChangeArrowheads="1" noChangeShapeType="1" noTextEdit="1"/>
              </p:cNvSpPr>
              <p:nvPr/>
            </p:nvSpPr>
            <p:spPr>
              <a:xfrm>
                <a:off x="1200200" y="2535312"/>
                <a:ext cx="6552914" cy="646331"/>
              </a:xfrm>
              <a:prstGeom prst="rect">
                <a:avLst/>
              </a:prstGeom>
              <a:blipFill>
                <a:blip r:embed="rId2"/>
                <a:stretch>
                  <a:fillRect l="-837"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2A2648B-ED90-4DA8-A093-6C5234F986A3}"/>
                  </a:ext>
                </a:extLst>
              </p:cNvPr>
              <p:cNvSpPr txBox="1"/>
              <p:nvPr/>
            </p:nvSpPr>
            <p:spPr>
              <a:xfrm>
                <a:off x="1183556" y="3501731"/>
                <a:ext cx="5256584" cy="1115562"/>
              </a:xfrm>
              <a:prstGeom prst="rect">
                <a:avLst/>
              </a:prstGeom>
              <a:noFill/>
            </p:spPr>
            <p:txBody>
              <a:bodyPr wrap="square" rtlCol="0">
                <a:spAutoFit/>
              </a:bodyPr>
              <a:lstStyle/>
              <a:p>
                <a:r>
                  <a:rPr lang="en-GB" dirty="0"/>
                  <a:t>Provided that </a:t>
                </a:r>
                <a14:m>
                  <m:oMath xmlns:m="http://schemas.openxmlformats.org/officeDocument/2006/math">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𝑟</m:t>
                        </m:r>
                      </m:e>
                    </m:d>
                    <m:r>
                      <a:rPr lang="en-GB" b="0" i="1" smtClean="0">
                        <a:latin typeface="Cambria Math" panose="02040503050406030204" pitchFamily="18" charset="0"/>
                      </a:rPr>
                      <m:t>&lt;1</m:t>
                    </m:r>
                  </m:oMath>
                </a14:m>
                <a:r>
                  <a:rPr lang="en-GB" dirty="0"/>
                  <a:t>, what happens to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𝑛</m:t>
                        </m:r>
                      </m:sup>
                    </m:sSup>
                  </m:oMath>
                </a14:m>
                <a:r>
                  <a:rPr lang="en-GB" dirty="0"/>
                  <a:t> as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a:t>
                </a:r>
              </a:p>
              <a:p>
                <a:r>
                  <a:rPr lang="en-GB" b="1" dirty="0"/>
                  <a:t>For example </a:t>
                </a:r>
                <a14:m>
                  <m:oMath xmlns:m="http://schemas.openxmlformats.org/officeDocument/2006/math">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e>
                        </m:d>
                      </m:e>
                      <m:sup>
                        <m:r>
                          <a:rPr lang="en-GB" b="1" i="1" smtClean="0">
                            <a:latin typeface="Cambria Math" panose="02040503050406030204" pitchFamily="18" charset="0"/>
                          </a:rPr>
                          <m:t>𝟏𝟎𝟎𝟎𝟎𝟎</m:t>
                        </m:r>
                      </m:sup>
                    </m:sSup>
                  </m:oMath>
                </a14:m>
                <a:r>
                  <a:rPr lang="en-GB" b="1" dirty="0"/>
                  <a:t> is very close to 0.</a:t>
                </a:r>
              </a:p>
              <a:p>
                <a:r>
                  <a:rPr lang="en-GB" b="1" dirty="0"/>
                  <a:t>We can see that as </a:t>
                </a:r>
                <a14:m>
                  <m:oMath xmlns:m="http://schemas.openxmlformats.org/officeDocument/2006/math">
                    <m:r>
                      <a:rPr lang="en-GB" b="1" i="1" smtClean="0">
                        <a:latin typeface="Cambria Math" panose="02040503050406030204" pitchFamily="18" charset="0"/>
                      </a:rPr>
                      <m:t>𝒏</m:t>
                    </m:r>
                    <m:r>
                      <a:rPr lang="en-GB" b="1" i="1" smtClean="0">
                        <a:latin typeface="Cambria Math" panose="02040503050406030204" pitchFamily="18" charset="0"/>
                      </a:rPr>
                      <m:t>→∞, </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𝒓</m:t>
                        </m:r>
                      </m:e>
                      <m:sup>
                        <m:r>
                          <a:rPr lang="en-GB" b="1" i="1" smtClean="0">
                            <a:latin typeface="Cambria Math" panose="02040503050406030204" pitchFamily="18" charset="0"/>
                          </a:rPr>
                          <m:t>𝒏</m:t>
                        </m:r>
                      </m:sup>
                    </m:sSup>
                    <m:r>
                      <a:rPr lang="en-GB" b="1" i="1" smtClean="0">
                        <a:latin typeface="Cambria Math" panose="02040503050406030204" pitchFamily="18" charset="0"/>
                      </a:rPr>
                      <m:t>→</m:t>
                    </m:r>
                    <m:r>
                      <a:rPr lang="en-GB" b="1" i="1" smtClean="0">
                        <a:latin typeface="Cambria Math" panose="02040503050406030204" pitchFamily="18" charset="0"/>
                      </a:rPr>
                      <m:t>𝟎</m:t>
                    </m:r>
                  </m:oMath>
                </a14:m>
                <a:r>
                  <a:rPr lang="en-GB" b="1" dirty="0"/>
                  <a:t>.</a:t>
                </a:r>
              </a:p>
            </p:txBody>
          </p:sp>
        </mc:Choice>
        <mc:Fallback xmlns="">
          <p:sp>
            <p:nvSpPr>
              <p:cNvPr id="13" name="TextBox 12">
                <a:extLst>
                  <a:ext uri="{FF2B5EF4-FFF2-40B4-BE49-F238E27FC236}">
                    <a16:creationId xmlns:a16="http://schemas.microsoft.com/office/drawing/2014/main" id="{E2A2648B-ED90-4DA8-A093-6C5234F986A3}"/>
                  </a:ext>
                </a:extLst>
              </p:cNvPr>
              <p:cNvSpPr txBox="1">
                <a:spLocks noRot="1" noChangeAspect="1" noMove="1" noResize="1" noEditPoints="1" noAdjustHandles="1" noChangeArrowheads="1" noChangeShapeType="1" noTextEdit="1"/>
              </p:cNvSpPr>
              <p:nvPr/>
            </p:nvSpPr>
            <p:spPr>
              <a:xfrm>
                <a:off x="1183556" y="3501731"/>
                <a:ext cx="5256584" cy="1115562"/>
              </a:xfrm>
              <a:prstGeom prst="rect">
                <a:avLst/>
              </a:prstGeom>
              <a:blipFill>
                <a:blip r:embed="rId3"/>
                <a:stretch>
                  <a:fillRect l="-928" t="-2732" b="-87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B538D2A-9559-4546-A799-6602FBDA4474}"/>
                  </a:ext>
                </a:extLst>
              </p:cNvPr>
              <p:cNvSpPr txBox="1"/>
              <p:nvPr/>
            </p:nvSpPr>
            <p:spPr>
              <a:xfrm>
                <a:off x="1194346" y="4737053"/>
                <a:ext cx="5256584" cy="784125"/>
              </a:xfrm>
              <a:prstGeom prst="rect">
                <a:avLst/>
              </a:prstGeom>
              <a:noFill/>
            </p:spPr>
            <p:txBody>
              <a:bodyPr wrap="square" rtlCol="0">
                <a:spAutoFit/>
              </a:bodyPr>
              <a:lstStyle/>
              <a:p>
                <a:r>
                  <a:rPr lang="en-GB" dirty="0"/>
                  <a:t>How therefore can we use the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𝑛</m:t>
                        </m:r>
                      </m:sub>
                    </m:sSub>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𝑎</m:t>
                        </m:r>
                        <m:d>
                          <m:dPr>
                            <m:ctrlPr>
                              <a:rPr lang="en-GB" i="1" smtClean="0">
                                <a:latin typeface="Cambria Math" panose="02040503050406030204" pitchFamily="18" charset="0"/>
                              </a:rPr>
                            </m:ctrlPr>
                          </m:dPr>
                          <m:e>
                            <m:r>
                              <a:rPr lang="en-GB" b="0" i="1" smtClean="0">
                                <a:latin typeface="Cambria Math" panose="02040503050406030204" pitchFamily="18" charset="0"/>
                              </a:rPr>
                              <m:t>1−</m:t>
                            </m:r>
                            <m:sSup>
                              <m:sSupPr>
                                <m:ctrlPr>
                                  <a:rPr lang="en-GB"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𝑛</m:t>
                                </m:r>
                              </m:sup>
                            </m:sSup>
                          </m:e>
                        </m:d>
                      </m:num>
                      <m:den>
                        <m:r>
                          <a:rPr lang="en-GB" b="0" i="1" smtClean="0">
                            <a:latin typeface="Cambria Math" panose="02040503050406030204" pitchFamily="18" charset="0"/>
                          </a:rPr>
                          <m:t>1−</m:t>
                        </m:r>
                        <m:r>
                          <a:rPr lang="en-GB" b="0" i="1" smtClean="0">
                            <a:latin typeface="Cambria Math" panose="02040503050406030204" pitchFamily="18" charset="0"/>
                          </a:rPr>
                          <m:t>𝑟</m:t>
                        </m:r>
                      </m:den>
                    </m:f>
                  </m:oMath>
                </a14:m>
                <a:r>
                  <a:rPr lang="en-GB" dirty="0"/>
                  <a:t> formula to find the sum to infinity, i.e.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m:t>
                        </m:r>
                      </m:sub>
                    </m:sSub>
                  </m:oMath>
                </a14:m>
                <a:r>
                  <a:rPr lang="en-GB" dirty="0"/>
                  <a:t>?</a:t>
                </a:r>
              </a:p>
            </p:txBody>
          </p:sp>
        </mc:Choice>
        <mc:Fallback xmlns="">
          <p:sp>
            <p:nvSpPr>
              <p:cNvPr id="14" name="TextBox 13">
                <a:extLst>
                  <a:ext uri="{FF2B5EF4-FFF2-40B4-BE49-F238E27FC236}">
                    <a16:creationId xmlns:a16="http://schemas.microsoft.com/office/drawing/2014/main" id="{FB538D2A-9559-4546-A799-6602FBDA4474}"/>
                  </a:ext>
                </a:extLst>
              </p:cNvPr>
              <p:cNvSpPr txBox="1">
                <a:spLocks noRot="1" noChangeAspect="1" noMove="1" noResize="1" noEditPoints="1" noAdjustHandles="1" noChangeArrowheads="1" noChangeShapeType="1" noTextEdit="1"/>
              </p:cNvSpPr>
              <p:nvPr/>
            </p:nvSpPr>
            <p:spPr>
              <a:xfrm>
                <a:off x="1194346" y="4737053"/>
                <a:ext cx="5256584" cy="784125"/>
              </a:xfrm>
              <a:prstGeom prst="rect">
                <a:avLst/>
              </a:prstGeom>
              <a:blipFill>
                <a:blip r:embed="rId4"/>
                <a:stretch>
                  <a:fillRect l="-1044" b="-11628"/>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195F6589-CA5C-46D4-A330-E2AA13BA2A7D}"/>
              </a:ext>
            </a:extLst>
          </p:cNvPr>
          <p:cNvSpPr/>
          <p:nvPr/>
        </p:nvSpPr>
        <p:spPr>
          <a:xfrm>
            <a:off x="923177" y="2660745"/>
            <a:ext cx="176014" cy="1993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95EF0D2-1797-471A-9517-4AD9AA6A7B2A}"/>
              </a:ext>
            </a:extLst>
          </p:cNvPr>
          <p:cNvSpPr/>
          <p:nvPr/>
        </p:nvSpPr>
        <p:spPr>
          <a:xfrm>
            <a:off x="923177" y="3645024"/>
            <a:ext cx="176014" cy="1993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B6446D8-D596-4D7E-BCED-CDB1411AB529}"/>
              </a:ext>
            </a:extLst>
          </p:cNvPr>
          <p:cNvSpPr/>
          <p:nvPr/>
        </p:nvSpPr>
        <p:spPr>
          <a:xfrm>
            <a:off x="923177" y="4953069"/>
            <a:ext cx="176014" cy="19934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0A8A880-1879-4847-A5B2-E14F200FC8CD}"/>
                  </a:ext>
                </a:extLst>
              </p:cNvPr>
              <p:cNvSpPr txBox="1"/>
              <p:nvPr/>
            </p:nvSpPr>
            <p:spPr>
              <a:xfrm>
                <a:off x="2057566" y="5594311"/>
                <a:ext cx="4948631" cy="109177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r>
                  <a:rPr lang="en-GB" sz="2400" b="0" dirty="0">
                    <a:latin typeface="Wingdings" panose="05000000000000000000" pitchFamily="2" charset="2"/>
                  </a:rPr>
                  <a:t>!</a:t>
                </a:r>
                <a:r>
                  <a:rPr lang="en-GB" sz="2400" b="0" dirty="0"/>
                  <a:t> For a </a:t>
                </a:r>
                <a:r>
                  <a:rPr lang="en-GB" sz="2400" b="0" u="sng" dirty="0"/>
                  <a:t>convergent</a:t>
                </a:r>
                <a:r>
                  <a:rPr lang="en-GB" sz="2400" b="0" dirty="0"/>
                  <a:t> geometric series, </a:t>
                </a:r>
                <a:br>
                  <a:rPr lang="en-GB" sz="2400" b="0" dirty="0"/>
                </a:b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a:rPr>
                            <m:t>𝑆</m:t>
                          </m:r>
                        </m:e>
                        <m:sub>
                          <m:r>
                            <a:rPr lang="en-GB" sz="2400" b="0" i="1" smtClean="0">
                              <a:latin typeface="Cambria Math"/>
                            </a:rPr>
                            <m:t>∞</m:t>
                          </m:r>
                        </m:sub>
                      </m:sSub>
                      <m:r>
                        <a:rPr lang="en-GB" sz="2400" b="0" i="1" smtClean="0">
                          <a:latin typeface="Cambria Math"/>
                        </a:rPr>
                        <m:t>=</m:t>
                      </m:r>
                      <m:f>
                        <m:fPr>
                          <m:ctrlPr>
                            <a:rPr lang="en-GB" sz="2400" b="0" i="1" smtClean="0">
                              <a:latin typeface="Cambria Math" panose="02040503050406030204" pitchFamily="18" charset="0"/>
                            </a:rPr>
                          </m:ctrlPr>
                        </m:fPr>
                        <m:num>
                          <m:r>
                            <a:rPr lang="en-GB" sz="2400" b="0" i="1" smtClean="0">
                              <a:latin typeface="Cambria Math"/>
                            </a:rPr>
                            <m:t>𝑎</m:t>
                          </m:r>
                        </m:num>
                        <m:den>
                          <m:r>
                            <a:rPr lang="en-GB" sz="2400" b="0" i="1" smtClean="0">
                              <a:latin typeface="Cambria Math"/>
                            </a:rPr>
                            <m:t>1−</m:t>
                          </m:r>
                          <m:r>
                            <a:rPr lang="en-GB" sz="2400" b="0" i="1" smtClean="0">
                              <a:latin typeface="Cambria Math"/>
                            </a:rPr>
                            <m:t>𝑟</m:t>
                          </m:r>
                        </m:den>
                      </m:f>
                    </m:oMath>
                  </m:oMathPara>
                </a14:m>
                <a:endParaRPr lang="en-GB" sz="2400" dirty="0"/>
              </a:p>
            </p:txBody>
          </p:sp>
        </mc:Choice>
        <mc:Fallback xmlns="">
          <p:sp>
            <p:nvSpPr>
              <p:cNvPr id="18" name="TextBox 17">
                <a:extLst>
                  <a:ext uri="{FF2B5EF4-FFF2-40B4-BE49-F238E27FC236}">
                    <a16:creationId xmlns:a16="http://schemas.microsoft.com/office/drawing/2014/main" id="{60A8A880-1879-4847-A5B2-E14F200FC8CD}"/>
                  </a:ext>
                </a:extLst>
              </p:cNvPr>
              <p:cNvSpPr txBox="1">
                <a:spLocks noRot="1" noChangeAspect="1" noMove="1" noResize="1" noEditPoints="1" noAdjustHandles="1" noChangeArrowheads="1" noChangeShapeType="1" noTextEdit="1"/>
              </p:cNvSpPr>
              <p:nvPr/>
            </p:nvSpPr>
            <p:spPr>
              <a:xfrm>
                <a:off x="2057566" y="5594311"/>
                <a:ext cx="4948631" cy="1091774"/>
              </a:xfrm>
              <a:prstGeom prst="rect">
                <a:avLst/>
              </a:prstGeom>
              <a:blipFill>
                <a:blip r:embed="rId5"/>
                <a:stretch>
                  <a:fillRect l="-1718" t="-3825" r="-491"/>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DD49EE11-FC15-4BE8-B3C6-B67B0D994954}"/>
              </a:ext>
            </a:extLst>
          </p:cNvPr>
          <p:cNvSpPr/>
          <p:nvPr/>
        </p:nvSpPr>
        <p:spPr>
          <a:xfrm>
            <a:off x="1215256" y="3864992"/>
            <a:ext cx="4358230" cy="8086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998DCB0-E5A4-4108-9447-476A3A25B9A1}"/>
                  </a:ext>
                </a:extLst>
              </p:cNvPr>
              <p:cNvSpPr txBox="1"/>
              <p:nvPr/>
            </p:nvSpPr>
            <p:spPr>
              <a:xfrm>
                <a:off x="6742219" y="3275652"/>
                <a:ext cx="2295967"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b="0" dirty="0">
                    <a:latin typeface="Wingdings" panose="05000000000000000000" pitchFamily="2" charset="2"/>
                  </a:rPr>
                  <a:t>!</a:t>
                </a:r>
                <a:r>
                  <a:rPr lang="en-GB" sz="2000" b="0" dirty="0"/>
                  <a:t> A geometric series is convergent if </a:t>
                </a:r>
                <a14:m>
                  <m:oMath xmlns:m="http://schemas.openxmlformats.org/officeDocument/2006/math">
                    <m:d>
                      <m:dPr>
                        <m:begChr m:val="|"/>
                        <m:endChr m:val="|"/>
                        <m:ctrlPr>
                          <a:rPr lang="en-GB" sz="2000" b="0" i="1" smtClean="0">
                            <a:latin typeface="Cambria Math" panose="02040503050406030204" pitchFamily="18" charset="0"/>
                          </a:rPr>
                        </m:ctrlPr>
                      </m:dPr>
                      <m:e>
                        <m:r>
                          <a:rPr lang="en-GB" sz="2000" b="0" i="1" smtClean="0">
                            <a:latin typeface="Cambria Math" panose="02040503050406030204" pitchFamily="18" charset="0"/>
                          </a:rPr>
                          <m:t>𝑟</m:t>
                        </m:r>
                      </m:e>
                    </m:d>
                    <m:r>
                      <a:rPr lang="en-GB" sz="2000" b="0" i="1" smtClean="0">
                        <a:latin typeface="Cambria Math" panose="02040503050406030204" pitchFamily="18" charset="0"/>
                      </a:rPr>
                      <m:t>&lt;1</m:t>
                    </m:r>
                  </m:oMath>
                </a14:m>
                <a:r>
                  <a:rPr lang="en-GB" sz="2000" dirty="0"/>
                  <a:t>.</a:t>
                </a:r>
              </a:p>
            </p:txBody>
          </p:sp>
        </mc:Choice>
        <mc:Fallback xmlns="">
          <p:sp>
            <p:nvSpPr>
              <p:cNvPr id="20" name="TextBox 19">
                <a:extLst>
                  <a:ext uri="{FF2B5EF4-FFF2-40B4-BE49-F238E27FC236}">
                    <a16:creationId xmlns:a16="http://schemas.microsoft.com/office/drawing/2014/main" id="{0998DCB0-E5A4-4108-9447-476A3A25B9A1}"/>
                  </a:ext>
                </a:extLst>
              </p:cNvPr>
              <p:cNvSpPr txBox="1">
                <a:spLocks noRot="1" noChangeAspect="1" noMove="1" noResize="1" noEditPoints="1" noAdjustHandles="1" noChangeArrowheads="1" noChangeShapeType="1" noTextEdit="1"/>
              </p:cNvSpPr>
              <p:nvPr/>
            </p:nvSpPr>
            <p:spPr>
              <a:xfrm>
                <a:off x="6742219" y="3275652"/>
                <a:ext cx="2295967" cy="1015663"/>
              </a:xfrm>
              <a:prstGeom prst="rect">
                <a:avLst/>
              </a:prstGeom>
              <a:blipFill>
                <a:blip r:embed="rId6"/>
                <a:stretch>
                  <a:fillRect l="-2100" t="-2339" r="-1050" b="-8187"/>
                </a:stretch>
              </a:blipFill>
            </p:spPr>
            <p:txBody>
              <a:bodyPr/>
              <a:lstStyle/>
              <a:p>
                <a:r>
                  <a:rPr lang="en-GB">
                    <a:noFill/>
                  </a:rPr>
                  <a:t> </a:t>
                </a:r>
              </a:p>
            </p:txBody>
          </p:sp>
        </mc:Fallback>
      </mc:AlternateContent>
    </p:spTree>
    <p:extLst>
      <p:ext uri="{BB962C8B-B14F-4D97-AF65-F5344CB8AC3E}">
        <p14:creationId xmlns:p14="http://schemas.microsoft.com/office/powerpoint/2010/main" val="194821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9"/>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2" grpId="0"/>
      <p:bldP spid="13" grpId="0"/>
      <p:bldP spid="14" grpId="0"/>
      <p:bldP spid="15" grpId="0" animBg="1"/>
      <p:bldP spid="16" grpId="0" animBg="1"/>
      <p:bldP spid="17" grpId="0" animBg="1"/>
      <p:bldP spid="18" grpId="0" animBg="1"/>
      <p:bldP spid="19" grpId="0" animBg="1"/>
      <p:bldP spid="19" grpId="1"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Quickfire 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1052736"/>
                <a:ext cx="2808312" cy="113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1,</m:t>
                      </m:r>
                      <m:f>
                        <m:fPr>
                          <m:ctrlPr>
                            <a:rPr lang="en-GB" sz="3600" b="0" i="1" smtClean="0">
                              <a:latin typeface="Cambria Math" panose="02040503050406030204" pitchFamily="18" charset="0"/>
                            </a:rPr>
                          </m:ctrlPr>
                        </m:fPr>
                        <m:num>
                          <m:r>
                            <a:rPr lang="en-GB" sz="3600" b="0" i="1" smtClean="0">
                              <a:latin typeface="Cambria Math"/>
                            </a:rPr>
                            <m:t>1</m:t>
                          </m:r>
                        </m:num>
                        <m:den>
                          <m:r>
                            <a:rPr lang="en-GB" sz="3600" b="0" i="1" smtClean="0">
                              <a:latin typeface="Cambria Math"/>
                            </a:rPr>
                            <m:t>2</m:t>
                          </m:r>
                        </m:den>
                      </m:f>
                      <m:r>
                        <a:rPr lang="en-GB" sz="3600" b="0" i="1" smtClean="0">
                          <a:latin typeface="Cambria Math"/>
                        </a:rPr>
                        <m:t>,</m:t>
                      </m:r>
                      <m:f>
                        <m:fPr>
                          <m:ctrlPr>
                            <a:rPr lang="en-GB" sz="3600" b="0" i="1" smtClean="0">
                              <a:latin typeface="Cambria Math" panose="02040503050406030204" pitchFamily="18" charset="0"/>
                            </a:rPr>
                          </m:ctrlPr>
                        </m:fPr>
                        <m:num>
                          <m:r>
                            <a:rPr lang="en-GB" sz="3600" b="0" i="1" smtClean="0">
                              <a:latin typeface="Cambria Math"/>
                            </a:rPr>
                            <m:t>1</m:t>
                          </m:r>
                        </m:num>
                        <m:den>
                          <m:r>
                            <a:rPr lang="en-GB" sz="3600" b="0" i="1" smtClean="0">
                              <a:latin typeface="Cambria Math"/>
                            </a:rPr>
                            <m:t>4</m:t>
                          </m:r>
                        </m:den>
                      </m:f>
                      <m:r>
                        <a:rPr lang="en-GB" sz="3600" b="0" i="1" smtClean="0">
                          <a:latin typeface="Cambria Math"/>
                        </a:rPr>
                        <m:t>,</m:t>
                      </m:r>
                      <m:f>
                        <m:fPr>
                          <m:ctrlPr>
                            <a:rPr lang="en-GB" sz="3600" b="0" i="1" smtClean="0">
                              <a:latin typeface="Cambria Math" panose="02040503050406030204" pitchFamily="18" charset="0"/>
                            </a:rPr>
                          </m:ctrlPr>
                        </m:fPr>
                        <m:num>
                          <m:r>
                            <a:rPr lang="en-GB" sz="3600" b="0" i="1" smtClean="0">
                              <a:latin typeface="Cambria Math"/>
                            </a:rPr>
                            <m:t>1</m:t>
                          </m:r>
                        </m:num>
                        <m:den>
                          <m:r>
                            <a:rPr lang="en-GB" sz="3600" b="0" i="1" smtClean="0">
                              <a:latin typeface="Cambria Math"/>
                            </a:rPr>
                            <m:t>8</m:t>
                          </m:r>
                        </m:den>
                      </m:f>
                      <m:r>
                        <a:rPr lang="en-GB" sz="3600" b="0" i="1" smtClean="0">
                          <a:latin typeface="Cambria Math"/>
                        </a:rPr>
                        <m:t>,…</m:t>
                      </m:r>
                    </m:oMath>
                  </m:oMathPara>
                </a14:m>
                <a:endParaRPr lang="en-GB"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1052736"/>
                <a:ext cx="2808312" cy="1133067"/>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707904" y="1169787"/>
                <a:ext cx="511256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𝒂</m:t>
                      </m:r>
                      <m:r>
                        <a:rPr lang="en-GB" sz="2800" b="1" i="1" smtClean="0">
                          <a:latin typeface="Cambria Math"/>
                        </a:rPr>
                        <m:t>=</m:t>
                      </m:r>
                      <m:r>
                        <a:rPr lang="en-GB" sz="2800" b="1" i="1" smtClean="0">
                          <a:latin typeface="Cambria Math"/>
                        </a:rPr>
                        <m:t>𝟏</m:t>
                      </m:r>
                      <m:r>
                        <a:rPr lang="en-GB" sz="2800" b="1" i="1" smtClean="0">
                          <a:latin typeface="Cambria Math"/>
                        </a:rPr>
                        <m:t>,     </m:t>
                      </m:r>
                      <m:r>
                        <a:rPr lang="en-GB" sz="2800" b="1" i="1" smtClean="0">
                          <a:latin typeface="Cambria Math"/>
                        </a:rPr>
                        <m:t>𝒓</m:t>
                      </m:r>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𝟏</m:t>
                          </m:r>
                        </m:num>
                        <m:den>
                          <m:r>
                            <a:rPr lang="en-GB" sz="2800" b="1" i="1" smtClean="0">
                              <a:latin typeface="Cambria Math"/>
                            </a:rPr>
                            <m:t>𝟐</m:t>
                          </m:r>
                        </m:den>
                      </m:f>
                      <m:r>
                        <a:rPr lang="en-GB" sz="2800" b="1" i="1" smtClean="0">
                          <a:latin typeface="Cambria Math"/>
                        </a:rPr>
                        <m:t>          </m:t>
                      </m:r>
                      <m:sSub>
                        <m:sSubPr>
                          <m:ctrlPr>
                            <a:rPr lang="en-GB" sz="2800" b="1" i="1" smtClean="0">
                              <a:latin typeface="Cambria Math" panose="02040503050406030204" pitchFamily="18" charset="0"/>
                            </a:rPr>
                          </m:ctrlPr>
                        </m:sSubPr>
                        <m:e>
                          <m:r>
                            <a:rPr lang="en-GB" sz="2800" b="1" i="1" smtClean="0">
                              <a:latin typeface="Cambria Math"/>
                            </a:rPr>
                            <m:t>𝑺</m:t>
                          </m:r>
                        </m:e>
                        <m:sub>
                          <m:r>
                            <a:rPr lang="en-GB" sz="2800" b="1" i="1" smtClean="0">
                              <a:latin typeface="Cambria Math"/>
                            </a:rPr>
                            <m:t>∞</m:t>
                          </m:r>
                        </m:sub>
                      </m:sSub>
                      <m:r>
                        <a:rPr lang="en-GB" sz="2800" b="1" i="1" smtClean="0">
                          <a:latin typeface="Cambria Math"/>
                        </a:rPr>
                        <m:t>=</m:t>
                      </m:r>
                      <m:r>
                        <a:rPr lang="en-GB" sz="2800" b="1" i="1" smtClean="0">
                          <a:latin typeface="Cambria Math"/>
                        </a:rPr>
                        <m:t>𝟐</m:t>
                      </m:r>
                    </m:oMath>
                  </m:oMathPara>
                </a14:m>
                <a:endParaRPr lang="en-GB" sz="2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3707904" y="1169787"/>
                <a:ext cx="5112568" cy="898964"/>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6237" y="2420888"/>
                <a:ext cx="322289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27,−9,3,−1,…</m:t>
                      </m:r>
                    </m:oMath>
                  </m:oMathPara>
                </a14:m>
                <a:endParaRPr lang="en-GB"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116237" y="2420888"/>
                <a:ext cx="3222894" cy="646331"/>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682550" y="2185803"/>
                <a:ext cx="5281938"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𝒂</m:t>
                      </m:r>
                      <m:r>
                        <a:rPr lang="en-GB" sz="2800" b="1" i="1" smtClean="0">
                          <a:latin typeface="Cambria Math"/>
                        </a:rPr>
                        <m:t>=</m:t>
                      </m:r>
                      <m:r>
                        <a:rPr lang="en-GB" sz="2800" b="1" i="1" smtClean="0">
                          <a:latin typeface="Cambria Math"/>
                        </a:rPr>
                        <m:t>𝟐𝟕</m:t>
                      </m:r>
                      <m:r>
                        <a:rPr lang="en-GB" sz="2800" b="1" i="1" smtClean="0">
                          <a:latin typeface="Cambria Math"/>
                        </a:rPr>
                        <m:t>,  </m:t>
                      </m:r>
                      <m:r>
                        <a:rPr lang="en-GB" sz="2800" b="1" i="1" smtClean="0">
                          <a:latin typeface="Cambria Math"/>
                        </a:rPr>
                        <m:t>𝒓</m:t>
                      </m:r>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𝟏</m:t>
                          </m:r>
                        </m:num>
                        <m:den>
                          <m:r>
                            <a:rPr lang="en-GB" sz="2800" b="1" i="1" smtClean="0">
                              <a:latin typeface="Cambria Math"/>
                            </a:rPr>
                            <m:t>𝟑</m:t>
                          </m:r>
                        </m:den>
                      </m:f>
                      <m:r>
                        <a:rPr lang="en-GB" sz="2800" b="1" i="1" smtClean="0">
                          <a:latin typeface="Cambria Math"/>
                        </a:rPr>
                        <m:t>      </m:t>
                      </m:r>
                      <m:sSub>
                        <m:sSubPr>
                          <m:ctrlPr>
                            <a:rPr lang="en-GB" sz="2800" b="1" i="1" smtClean="0">
                              <a:latin typeface="Cambria Math" panose="02040503050406030204" pitchFamily="18" charset="0"/>
                            </a:rPr>
                          </m:ctrlPr>
                        </m:sSubPr>
                        <m:e>
                          <m:r>
                            <a:rPr lang="en-GB" sz="2800" b="1" i="1" smtClean="0">
                              <a:latin typeface="Cambria Math"/>
                            </a:rPr>
                            <m:t>𝑺</m:t>
                          </m:r>
                        </m:e>
                        <m:sub>
                          <m:r>
                            <a:rPr lang="en-GB" sz="2800" b="1" i="1" smtClean="0">
                              <a:latin typeface="Cambria Math"/>
                            </a:rPr>
                            <m:t>∞</m:t>
                          </m:r>
                        </m:sub>
                      </m:sSub>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𝟖𝟏</m:t>
                          </m:r>
                        </m:num>
                        <m:den>
                          <m:r>
                            <a:rPr lang="en-GB" sz="2800" b="1" i="1" smtClean="0">
                              <a:latin typeface="Cambria Math"/>
                            </a:rPr>
                            <m:t>𝟒</m:t>
                          </m:r>
                        </m:den>
                      </m:f>
                    </m:oMath>
                  </m:oMathPara>
                </a14:m>
                <a:endParaRPr lang="en-GB" sz="28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3682550" y="2185803"/>
                <a:ext cx="5281938" cy="901785"/>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16237" y="3573016"/>
                <a:ext cx="322289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𝑝</m:t>
                      </m:r>
                      <m:r>
                        <a:rPr lang="en-GB" sz="3600" b="0" i="1" smtClean="0">
                          <a:latin typeface="Cambria Math"/>
                        </a:rPr>
                        <m:t>, </m:t>
                      </m:r>
                      <m:sSup>
                        <m:sSupPr>
                          <m:ctrlPr>
                            <a:rPr lang="en-GB" sz="3600" b="0" i="1" smtClean="0">
                              <a:latin typeface="Cambria Math" panose="02040503050406030204" pitchFamily="18" charset="0"/>
                            </a:rPr>
                          </m:ctrlPr>
                        </m:sSupPr>
                        <m:e>
                          <m:r>
                            <a:rPr lang="en-GB" sz="3600" b="0" i="1" smtClean="0">
                              <a:latin typeface="Cambria Math"/>
                            </a:rPr>
                            <m:t>𝑝</m:t>
                          </m:r>
                        </m:e>
                        <m:sup>
                          <m:r>
                            <a:rPr lang="en-GB" sz="3600" b="0" i="1" smtClean="0">
                              <a:latin typeface="Cambria Math"/>
                            </a:rPr>
                            <m:t>2</m:t>
                          </m:r>
                        </m:sup>
                      </m:sSup>
                      <m:r>
                        <a:rPr lang="en-GB" sz="3600" b="0" i="1" smtClean="0">
                          <a:latin typeface="Cambria Math"/>
                        </a:rPr>
                        <m:t>,</m:t>
                      </m:r>
                      <m:sSup>
                        <m:sSupPr>
                          <m:ctrlPr>
                            <a:rPr lang="en-GB" sz="3600" b="0" i="1" smtClean="0">
                              <a:latin typeface="Cambria Math" panose="02040503050406030204" pitchFamily="18" charset="0"/>
                            </a:rPr>
                          </m:ctrlPr>
                        </m:sSupPr>
                        <m:e>
                          <m:r>
                            <a:rPr lang="en-GB" sz="3600" b="0" i="1" smtClean="0">
                              <a:latin typeface="Cambria Math"/>
                            </a:rPr>
                            <m:t>𝑝</m:t>
                          </m:r>
                        </m:e>
                        <m:sup>
                          <m:r>
                            <a:rPr lang="en-GB" sz="3600" b="0" i="1" smtClean="0">
                              <a:latin typeface="Cambria Math"/>
                            </a:rPr>
                            <m:t>3</m:t>
                          </m:r>
                        </m:sup>
                      </m:sSup>
                      <m:r>
                        <a:rPr lang="en-GB" sz="3600" b="0" i="1" smtClean="0">
                          <a:latin typeface="Cambria Math"/>
                        </a:rPr>
                        <m:t>,</m:t>
                      </m:r>
                      <m:sSup>
                        <m:sSupPr>
                          <m:ctrlPr>
                            <a:rPr lang="en-GB" sz="3600" b="0" i="1" smtClean="0">
                              <a:latin typeface="Cambria Math" panose="02040503050406030204" pitchFamily="18" charset="0"/>
                            </a:rPr>
                          </m:ctrlPr>
                        </m:sSupPr>
                        <m:e>
                          <m:r>
                            <a:rPr lang="en-GB" sz="3600" b="0" i="1" smtClean="0">
                              <a:latin typeface="Cambria Math"/>
                            </a:rPr>
                            <m:t>𝑝</m:t>
                          </m:r>
                        </m:e>
                        <m:sup>
                          <m:r>
                            <a:rPr lang="en-GB" sz="3600" b="0" i="1" smtClean="0">
                              <a:latin typeface="Cambria Math"/>
                            </a:rPr>
                            <m:t>4</m:t>
                          </m:r>
                        </m:sup>
                      </m:sSup>
                      <m:r>
                        <a:rPr lang="en-GB" sz="3600" b="0" i="1" smtClean="0">
                          <a:latin typeface="Cambria Math"/>
                        </a:rPr>
                        <m:t>,…</m:t>
                      </m:r>
                    </m:oMath>
                  </m:oMathPara>
                </a14:m>
                <a:endParaRPr lang="en-GB"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116237" y="3573016"/>
                <a:ext cx="3222894" cy="646331"/>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678177" y="3445288"/>
                <a:ext cx="5281938" cy="9441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𝒂</m:t>
                      </m:r>
                      <m:r>
                        <a:rPr lang="en-GB" sz="2800" b="1" i="1" smtClean="0">
                          <a:latin typeface="Cambria Math"/>
                        </a:rPr>
                        <m:t>=</m:t>
                      </m:r>
                      <m:r>
                        <a:rPr lang="en-GB" sz="2800" b="1" i="1" smtClean="0">
                          <a:latin typeface="Cambria Math"/>
                        </a:rPr>
                        <m:t>𝒑</m:t>
                      </m:r>
                      <m:r>
                        <a:rPr lang="en-GB" sz="2800" b="1" i="1" smtClean="0">
                          <a:latin typeface="Cambria Math"/>
                        </a:rPr>
                        <m:t>,  </m:t>
                      </m:r>
                      <m:r>
                        <a:rPr lang="en-GB" sz="2800" b="1" i="1" smtClean="0">
                          <a:latin typeface="Cambria Math"/>
                        </a:rPr>
                        <m:t>𝒓</m:t>
                      </m:r>
                      <m:r>
                        <a:rPr lang="en-GB" sz="2800" b="1" i="1" smtClean="0">
                          <a:latin typeface="Cambria Math"/>
                        </a:rPr>
                        <m:t>=</m:t>
                      </m:r>
                      <m:r>
                        <a:rPr lang="en-GB" sz="2800" b="1" i="1" smtClean="0">
                          <a:latin typeface="Cambria Math"/>
                        </a:rPr>
                        <m:t>𝒑</m:t>
                      </m:r>
                      <m:r>
                        <a:rPr lang="en-GB" sz="2800" b="1" i="1" smtClean="0">
                          <a:latin typeface="Cambria Math"/>
                        </a:rPr>
                        <m:t>      </m:t>
                      </m:r>
                      <m:sSub>
                        <m:sSubPr>
                          <m:ctrlPr>
                            <a:rPr lang="en-GB" sz="2800" b="1" i="1" smtClean="0">
                              <a:latin typeface="Cambria Math" panose="02040503050406030204" pitchFamily="18" charset="0"/>
                            </a:rPr>
                          </m:ctrlPr>
                        </m:sSubPr>
                        <m:e>
                          <m:r>
                            <a:rPr lang="en-GB" sz="2800" b="1" i="1" smtClean="0">
                              <a:latin typeface="Cambria Math"/>
                            </a:rPr>
                            <m:t>𝑺</m:t>
                          </m:r>
                        </m:e>
                        <m:sub>
                          <m:r>
                            <a:rPr lang="en-GB" sz="2800" b="1" i="1" smtClean="0">
                              <a:latin typeface="Cambria Math"/>
                            </a:rPr>
                            <m:t>∞</m:t>
                          </m:r>
                        </m:sub>
                      </m:sSub>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𝒑</m:t>
                          </m:r>
                        </m:num>
                        <m:den>
                          <m:r>
                            <a:rPr lang="en-GB" sz="2800" b="1" i="1" smtClean="0">
                              <a:latin typeface="Cambria Math"/>
                            </a:rPr>
                            <m:t>𝟏</m:t>
                          </m:r>
                          <m:r>
                            <a:rPr lang="en-GB" sz="2800" b="1" i="1" smtClean="0">
                              <a:latin typeface="Cambria Math"/>
                            </a:rPr>
                            <m:t>−</m:t>
                          </m:r>
                          <m:r>
                            <a:rPr lang="en-GB" sz="2800" b="1" i="1" smtClean="0">
                              <a:latin typeface="Cambria Math"/>
                            </a:rPr>
                            <m:t>𝒑</m:t>
                          </m:r>
                        </m:den>
                      </m:f>
                    </m:oMath>
                  </m:oMathPara>
                </a14:m>
                <a:endParaRPr lang="en-GB" sz="28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3678177" y="3445288"/>
                <a:ext cx="5281938" cy="944169"/>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11560" y="4219347"/>
                <a:ext cx="23762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𝑤h𝑒𝑟𝑒</m:t>
                      </m:r>
                      <m:r>
                        <a:rPr lang="en-GB" b="0" i="1" smtClean="0">
                          <a:latin typeface="Cambria Math"/>
                        </a:rPr>
                        <m:t> −1&lt;</m:t>
                      </m:r>
                      <m:r>
                        <a:rPr lang="en-GB" b="0" i="1" smtClean="0">
                          <a:latin typeface="Cambria Math"/>
                        </a:rPr>
                        <m:t>𝑝</m:t>
                      </m:r>
                      <m:r>
                        <a:rPr lang="en-GB" b="0" i="1" smtClean="0">
                          <a:latin typeface="Cambria Math"/>
                        </a:rPr>
                        <m:t>&lt;1</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611560" y="4219347"/>
                <a:ext cx="2376264" cy="369332"/>
              </a:xfrm>
              <a:prstGeom prst="rect">
                <a:avLst/>
              </a:prstGeom>
              <a:blipFill rotWithShape="1">
                <a:blip r:embed="rId8"/>
                <a:stretch>
                  <a:fillRect b="-4918"/>
                </a:stretch>
              </a:blipFill>
            </p:spPr>
            <p:txBody>
              <a:bodyPr/>
              <a:lstStyle/>
              <a:p>
                <a:r>
                  <a:rPr lang="en-GB">
                    <a:noFill/>
                  </a:rPr>
                  <a:t> </a:t>
                </a:r>
              </a:p>
            </p:txBody>
          </p:sp>
        </mc:Fallback>
      </mc:AlternateContent>
      <p:sp>
        <p:nvSpPr>
          <p:cNvPr id="12" name="Rectangle 11"/>
          <p:cNvSpPr/>
          <p:nvPr/>
        </p:nvSpPr>
        <p:spPr>
          <a:xfrm>
            <a:off x="4571646" y="1367241"/>
            <a:ext cx="576418" cy="701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6444208" y="1169787"/>
            <a:ext cx="576418" cy="898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6349032" y="2204648"/>
            <a:ext cx="576418" cy="898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8337943" y="2204648"/>
            <a:ext cx="576418" cy="898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8337943" y="1060309"/>
            <a:ext cx="576418" cy="898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7884368" y="3392541"/>
            <a:ext cx="936104" cy="898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6210797" y="3438346"/>
            <a:ext cx="576418" cy="898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4524504" y="2336524"/>
            <a:ext cx="576418" cy="701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4571646" y="3537073"/>
            <a:ext cx="576418" cy="701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2" name="Straight Connector 21"/>
          <p:cNvCxnSpPr/>
          <p:nvPr/>
        </p:nvCxnSpPr>
        <p:spPr>
          <a:xfrm flipH="1">
            <a:off x="3491880" y="587744"/>
            <a:ext cx="1" cy="625887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143306" y="4905619"/>
                <a:ext cx="3222894" cy="12263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𝑝</m:t>
                      </m:r>
                      <m:r>
                        <a:rPr lang="en-GB" sz="3600" b="0" i="1" smtClean="0">
                          <a:latin typeface="Cambria Math"/>
                        </a:rPr>
                        <m:t>, 1,</m:t>
                      </m:r>
                      <m:f>
                        <m:fPr>
                          <m:ctrlPr>
                            <a:rPr lang="en-GB" sz="3600" b="0" i="1" smtClean="0">
                              <a:latin typeface="Cambria Math" panose="02040503050406030204" pitchFamily="18" charset="0"/>
                            </a:rPr>
                          </m:ctrlPr>
                        </m:fPr>
                        <m:num>
                          <m:r>
                            <a:rPr lang="en-GB" sz="3600" b="0" i="1" smtClean="0">
                              <a:latin typeface="Cambria Math"/>
                            </a:rPr>
                            <m:t>1</m:t>
                          </m:r>
                        </m:num>
                        <m:den>
                          <m:r>
                            <a:rPr lang="en-GB" sz="3600" b="0" i="1" smtClean="0">
                              <a:latin typeface="Cambria Math"/>
                            </a:rPr>
                            <m:t>𝑝</m:t>
                          </m:r>
                        </m:den>
                      </m:f>
                      <m:r>
                        <a:rPr lang="en-GB" sz="3600" b="0" i="1" smtClean="0">
                          <a:latin typeface="Cambria Math"/>
                        </a:rPr>
                        <m:t>,</m:t>
                      </m:r>
                      <m:f>
                        <m:fPr>
                          <m:ctrlPr>
                            <a:rPr lang="en-GB" sz="3600" b="0" i="1" smtClean="0">
                              <a:latin typeface="Cambria Math" panose="02040503050406030204" pitchFamily="18" charset="0"/>
                            </a:rPr>
                          </m:ctrlPr>
                        </m:fPr>
                        <m:num>
                          <m:r>
                            <a:rPr lang="en-GB" sz="3600" b="0" i="1" smtClean="0">
                              <a:latin typeface="Cambria Math"/>
                            </a:rPr>
                            <m:t>1</m:t>
                          </m:r>
                        </m:num>
                        <m:den>
                          <m:sSup>
                            <m:sSupPr>
                              <m:ctrlPr>
                                <a:rPr lang="en-GB" sz="3600" b="0" i="1" smtClean="0">
                                  <a:latin typeface="Cambria Math" panose="02040503050406030204" pitchFamily="18" charset="0"/>
                                </a:rPr>
                              </m:ctrlPr>
                            </m:sSupPr>
                            <m:e>
                              <m:r>
                                <a:rPr lang="en-GB" sz="3600" b="0" i="1" smtClean="0">
                                  <a:latin typeface="Cambria Math"/>
                                </a:rPr>
                                <m:t>𝑝</m:t>
                              </m:r>
                            </m:e>
                            <m:sup>
                              <m:r>
                                <a:rPr lang="en-GB" sz="3600" b="0" i="1" smtClean="0">
                                  <a:latin typeface="Cambria Math"/>
                                </a:rPr>
                                <m:t>2</m:t>
                              </m:r>
                            </m:sup>
                          </m:sSup>
                        </m:den>
                      </m:f>
                      <m:r>
                        <a:rPr lang="en-GB" sz="3600" b="0" i="1" smtClean="0">
                          <a:latin typeface="Cambria Math"/>
                        </a:rPr>
                        <m:t>,…</m:t>
                      </m:r>
                    </m:oMath>
                  </m:oMathPara>
                </a14:m>
                <a:endParaRPr lang="en-GB" sz="3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43306" y="4905619"/>
                <a:ext cx="3222894" cy="1226361"/>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705246" y="4777891"/>
                <a:ext cx="5281938" cy="10405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𝒂</m:t>
                      </m:r>
                      <m:r>
                        <a:rPr lang="en-GB" sz="2800" b="1" i="1" smtClean="0">
                          <a:latin typeface="Cambria Math"/>
                        </a:rPr>
                        <m:t>=</m:t>
                      </m:r>
                      <m:r>
                        <a:rPr lang="en-GB" sz="2800" b="1" i="1" smtClean="0">
                          <a:latin typeface="Cambria Math"/>
                        </a:rPr>
                        <m:t>𝒑</m:t>
                      </m:r>
                      <m:r>
                        <a:rPr lang="en-GB" sz="2800" b="1" i="1" smtClean="0">
                          <a:latin typeface="Cambria Math"/>
                        </a:rPr>
                        <m:t>,  </m:t>
                      </m:r>
                      <m:r>
                        <a:rPr lang="en-GB" sz="2800" b="1" i="1" smtClean="0">
                          <a:latin typeface="Cambria Math"/>
                        </a:rPr>
                        <m:t>𝒓</m:t>
                      </m:r>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𝟏</m:t>
                          </m:r>
                        </m:num>
                        <m:den>
                          <m:r>
                            <a:rPr lang="en-GB" sz="2800" b="1" i="1" smtClean="0">
                              <a:latin typeface="Cambria Math"/>
                            </a:rPr>
                            <m:t>𝒑</m:t>
                          </m:r>
                        </m:den>
                      </m:f>
                      <m:r>
                        <a:rPr lang="en-GB" sz="2800" b="1" i="1" smtClean="0">
                          <a:latin typeface="Cambria Math"/>
                        </a:rPr>
                        <m:t>      </m:t>
                      </m:r>
                      <m:sSub>
                        <m:sSubPr>
                          <m:ctrlPr>
                            <a:rPr lang="en-GB" sz="2800" b="1" i="1" smtClean="0">
                              <a:latin typeface="Cambria Math" panose="02040503050406030204" pitchFamily="18" charset="0"/>
                            </a:rPr>
                          </m:ctrlPr>
                        </m:sSubPr>
                        <m:e>
                          <m:r>
                            <a:rPr lang="en-GB" sz="2800" b="1" i="1" smtClean="0">
                              <a:latin typeface="Cambria Math"/>
                            </a:rPr>
                            <m:t>𝑺</m:t>
                          </m:r>
                        </m:e>
                        <m:sub>
                          <m:r>
                            <a:rPr lang="en-GB" sz="2800" b="1" i="1" smtClean="0">
                              <a:latin typeface="Cambria Math"/>
                            </a:rPr>
                            <m:t>∞</m:t>
                          </m:r>
                        </m:sub>
                      </m:sSub>
                      <m:r>
                        <a:rPr lang="en-GB" sz="2800" b="1" i="1" smtClean="0">
                          <a:latin typeface="Cambria Math"/>
                        </a:rPr>
                        <m:t>=</m:t>
                      </m:r>
                      <m:f>
                        <m:fPr>
                          <m:ctrlPr>
                            <a:rPr lang="en-GB" sz="2800" b="1" i="1" smtClean="0">
                              <a:latin typeface="Cambria Math" panose="02040503050406030204" pitchFamily="18" charset="0"/>
                            </a:rPr>
                          </m:ctrlPr>
                        </m:fPr>
                        <m:num>
                          <m:sSup>
                            <m:sSupPr>
                              <m:ctrlPr>
                                <a:rPr lang="en-GB" sz="2800" b="1" i="1" smtClean="0">
                                  <a:latin typeface="Cambria Math" panose="02040503050406030204" pitchFamily="18" charset="0"/>
                                </a:rPr>
                              </m:ctrlPr>
                            </m:sSupPr>
                            <m:e>
                              <m:r>
                                <a:rPr lang="en-GB" sz="2800" b="1" i="1" smtClean="0">
                                  <a:latin typeface="Cambria Math"/>
                                </a:rPr>
                                <m:t>𝒑</m:t>
                              </m:r>
                            </m:e>
                            <m:sup>
                              <m:r>
                                <a:rPr lang="en-GB" sz="2800" b="1" i="1" smtClean="0">
                                  <a:latin typeface="Cambria Math"/>
                                </a:rPr>
                                <m:t>𝟐</m:t>
                              </m:r>
                            </m:sup>
                          </m:sSup>
                        </m:num>
                        <m:den>
                          <m:r>
                            <a:rPr lang="en-GB" sz="2800" b="1" i="1" smtClean="0">
                              <a:latin typeface="Cambria Math"/>
                            </a:rPr>
                            <m:t>𝒑</m:t>
                          </m:r>
                          <m:r>
                            <a:rPr lang="en-GB" sz="2800" b="1" i="1" smtClean="0">
                              <a:latin typeface="Cambria Math"/>
                            </a:rPr>
                            <m:t>−</m:t>
                          </m:r>
                          <m:r>
                            <a:rPr lang="en-GB" sz="2800" b="1" i="1" smtClean="0">
                              <a:latin typeface="Cambria Math"/>
                            </a:rPr>
                            <m:t>𝟏</m:t>
                          </m:r>
                        </m:den>
                      </m:f>
                    </m:oMath>
                  </m:oMathPara>
                </a14:m>
                <a:endParaRPr lang="en-GB" sz="28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3705246" y="4777891"/>
                <a:ext cx="5281938" cy="1040541"/>
              </a:xfrm>
              <a:prstGeom prst="rect">
                <a:avLst/>
              </a:prstGeom>
              <a:blipFill rotWithShape="1">
                <a:blip r:embed="rId10"/>
                <a:stretch>
                  <a:fillRect/>
                </a:stretch>
              </a:blipFill>
            </p:spPr>
            <p:txBody>
              <a:bodyPr/>
              <a:lstStyle/>
              <a:p>
                <a:r>
                  <a:rPr lang="en-GB">
                    <a:noFill/>
                  </a:rPr>
                  <a:t> </a:t>
                </a:r>
              </a:p>
            </p:txBody>
          </p:sp>
        </mc:Fallback>
      </mc:AlternateContent>
      <p:sp>
        <p:nvSpPr>
          <p:cNvPr id="26" name="Rectangle 25"/>
          <p:cNvSpPr/>
          <p:nvPr/>
        </p:nvSpPr>
        <p:spPr>
          <a:xfrm>
            <a:off x="7927372" y="4848679"/>
            <a:ext cx="936104" cy="898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6210662" y="4905619"/>
            <a:ext cx="576418" cy="8989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4554483" y="4966923"/>
            <a:ext cx="576418" cy="701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775138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2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6" restart="whenNotActive" fill="hold" evtFilter="cancelBubble" nodeType="interactiveSeq">
                <p:stCondLst>
                  <p:cond evt="onClick" delay="0">
                    <p:tgtEl>
                      <p:spTgt spid="2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6"/>
                                        </p:tgtEl>
                                      </p:cBhvr>
                                    </p:animEffect>
                                    <p:set>
                                      <p:cBhvr>
                                        <p:cTn id="6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62" restart="whenNotActive" fill="hold" evtFilter="cancelBubble" nodeType="interactiveSeq">
                <p:stCondLst>
                  <p:cond evt="onClick" delay="0">
                    <p:tgtEl>
                      <p:spTgt spid="27"/>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8" restart="whenNotActive" fill="hold" evtFilter="cancelBubble" nodeType="interactiveSeq">
                <p:stCondLst>
                  <p:cond evt="onClick" delay="0">
                    <p:tgtEl>
                      <p:spTgt spid="2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2" grpId="0" animBg="1"/>
      <p:bldP spid="13" grpId="0" animBg="1"/>
      <p:bldP spid="14" grpId="0" animBg="1"/>
      <p:bldP spid="15" grpId="0" animBg="1"/>
      <p:bldP spid="16" grpId="0" animBg="1"/>
      <p:bldP spid="17" grpId="0" animBg="1"/>
      <p:bldP spid="18" grpId="0" animBg="1"/>
      <p:bldP spid="20" grpId="0" animBg="1"/>
      <p:bldP spid="21" grpId="0" animBg="1"/>
      <p:bldP spid="26" grpId="0" animBg="1"/>
      <p:bldP spid="27" grpId="0" animBg="1"/>
      <p:bldP spid="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C4959A0A-F048-4809-889E-4ED272BC2354}"/>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0A8F591E-E781-4B82-8A1D-B0A73B8A7B6F}"/>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Examples</a:t>
              </a:r>
            </a:p>
          </p:txBody>
        </p:sp>
        <p:cxnSp>
          <p:nvCxnSpPr>
            <p:cNvPr id="4" name="Straight Connector 3">
              <a:extLst>
                <a:ext uri="{FF2B5EF4-FFF2-40B4-BE49-F238E27FC236}">
                  <a16:creationId xmlns:a16="http://schemas.microsoft.com/office/drawing/2014/main" id="{644C153B-DEE6-480A-AAA9-6894821CDEC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D647942C-C8F3-4253-860C-1AD3A82FFD5A}"/>
              </a:ext>
            </a:extLst>
          </p:cNvPr>
          <p:cNvSpPr txBox="1"/>
          <p:nvPr/>
        </p:nvSpPr>
        <p:spPr>
          <a:xfrm>
            <a:off x="467544" y="908720"/>
            <a:ext cx="3888432"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fourth term of a geometric series is 1.08 and the seventh term is 0.23328.</a:t>
            </a:r>
          </a:p>
          <a:p>
            <a:pPr marL="342900" indent="-342900">
              <a:buAutoNum type="alphaLcParenR"/>
            </a:pPr>
            <a:r>
              <a:rPr lang="en-GB" dirty="0"/>
              <a:t>Show that this series is convergent.</a:t>
            </a:r>
          </a:p>
          <a:p>
            <a:pPr marL="342900" indent="-342900">
              <a:buAutoNum type="alphaLcParenR"/>
            </a:pPr>
            <a:r>
              <a:rPr lang="en-GB" dirty="0"/>
              <a:t>Find the sum to infinity of this series.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2592804-B652-466C-8772-21536782568E}"/>
                  </a:ext>
                </a:extLst>
              </p:cNvPr>
              <p:cNvSpPr txBox="1"/>
              <p:nvPr/>
            </p:nvSpPr>
            <p:spPr>
              <a:xfrm>
                <a:off x="451902" y="3074031"/>
                <a:ext cx="3989469" cy="28007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4</m:t>
                          </m:r>
                        </m:sub>
                      </m:sSub>
                      <m:r>
                        <a:rPr lang="en-GB" b="0" i="1" smtClean="0">
                          <a:latin typeface="Cambria Math" panose="02040503050406030204" pitchFamily="18" charset="0"/>
                        </a:rPr>
                        <m:t>=1.08    →  </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3</m:t>
                          </m:r>
                        </m:sup>
                      </m:sSup>
                      <m:r>
                        <a:rPr lang="en-GB" b="0" i="1" smtClean="0">
                          <a:latin typeface="Cambria Math" panose="02040503050406030204" pitchFamily="18" charset="0"/>
                        </a:rPr>
                        <m:t>=1.08</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7</m:t>
                          </m:r>
                        </m:sub>
                      </m:sSub>
                      <m:r>
                        <a:rPr lang="en-GB" b="0" i="1" smtClean="0">
                          <a:latin typeface="Cambria Math" panose="02040503050406030204" pitchFamily="18" charset="0"/>
                        </a:rPr>
                        <m:t>=0.23328   →  </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6</m:t>
                          </m:r>
                        </m:sup>
                      </m:sSup>
                      <m:r>
                        <a:rPr lang="en-GB" b="0" i="1" smtClean="0">
                          <a:latin typeface="Cambria Math" panose="02040503050406030204" pitchFamily="18" charset="0"/>
                        </a:rPr>
                        <m:t>=0.23328</m:t>
                      </m:r>
                    </m:oMath>
                  </m:oMathPara>
                </a14:m>
                <a:endParaRPr lang="en-GB" dirty="0"/>
              </a:p>
              <a:p>
                <a:r>
                  <a:rPr lang="en-GB" dirty="0"/>
                  <a:t>Dividing:</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3</m:t>
                          </m:r>
                        </m:sup>
                      </m:sSup>
                      <m:r>
                        <a:rPr lang="en-GB" b="0" i="1" smtClean="0">
                          <a:latin typeface="Cambria Math" panose="02040503050406030204" pitchFamily="18" charset="0"/>
                        </a:rPr>
                        <m:t>=0.216   ∴</m:t>
                      </m:r>
                      <m:r>
                        <a:rPr lang="en-GB" b="0" i="1" smtClean="0">
                          <a:latin typeface="Cambria Math" panose="02040503050406030204" pitchFamily="18" charset="0"/>
                        </a:rPr>
                        <m:t>𝑟</m:t>
                      </m:r>
                      <m:r>
                        <a:rPr lang="en-GB" b="0" i="1" smtClean="0">
                          <a:latin typeface="Cambria Math" panose="02040503050406030204" pitchFamily="18" charset="0"/>
                        </a:rPr>
                        <m:t>=0.6</m:t>
                      </m:r>
                    </m:oMath>
                  </m:oMathPara>
                </a14:m>
                <a:endParaRPr lang="en-GB" dirty="0"/>
              </a:p>
              <a:p>
                <a:r>
                  <a:rPr lang="en-GB" dirty="0"/>
                  <a:t>The series converges because </a:t>
                </a:r>
                <a14:m>
                  <m:oMath xmlns:m="http://schemas.openxmlformats.org/officeDocument/2006/math">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0.6</m:t>
                        </m:r>
                      </m:e>
                    </m:d>
                    <m:r>
                      <a:rPr lang="en-GB" b="0" i="1" smtClean="0">
                        <a:latin typeface="Cambria Math" panose="02040503050406030204" pitchFamily="18" charset="0"/>
                      </a:rPr>
                      <m:t>&lt;1</m:t>
                    </m:r>
                  </m:oMath>
                </a14:m>
                <a:r>
                  <a:rPr lang="en-GB" dirty="0"/>
                  <a:t>.</a:t>
                </a:r>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1.08</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3</m:t>
                              </m:r>
                            </m:sup>
                          </m:sSup>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1.08</m:t>
                          </m:r>
                        </m:num>
                        <m:den>
                          <m:r>
                            <a:rPr lang="en-GB" b="0" i="1" smtClean="0">
                              <a:latin typeface="Cambria Math" panose="02040503050406030204" pitchFamily="18" charset="0"/>
                            </a:rPr>
                            <m:t>0.216</m:t>
                          </m:r>
                        </m:den>
                      </m:f>
                      <m:r>
                        <a:rPr lang="en-GB" b="0" i="1" smtClean="0">
                          <a:latin typeface="Cambria Math" panose="02040503050406030204" pitchFamily="18" charset="0"/>
                        </a:rPr>
                        <m:t>=5</m:t>
                      </m:r>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1−0.6</m:t>
                          </m:r>
                        </m:den>
                      </m:f>
                      <m:r>
                        <a:rPr lang="en-GB" b="0" i="1" smtClean="0">
                          <a:latin typeface="Cambria Math" panose="02040503050406030204" pitchFamily="18" charset="0"/>
                        </a:rPr>
                        <m:t>=12.5</m:t>
                      </m:r>
                    </m:oMath>
                  </m:oMathPara>
                </a14:m>
                <a:endParaRPr lang="en-GB" dirty="0"/>
              </a:p>
            </p:txBody>
          </p:sp>
        </mc:Choice>
        <mc:Fallback xmlns="">
          <p:sp>
            <p:nvSpPr>
              <p:cNvPr id="6" name="TextBox 5">
                <a:extLst>
                  <a:ext uri="{FF2B5EF4-FFF2-40B4-BE49-F238E27FC236}">
                    <a16:creationId xmlns:a16="http://schemas.microsoft.com/office/drawing/2014/main" id="{02592804-B652-466C-8772-21536782568E}"/>
                  </a:ext>
                </a:extLst>
              </p:cNvPr>
              <p:cNvSpPr txBox="1">
                <a:spLocks noRot="1" noChangeAspect="1" noMove="1" noResize="1" noEditPoints="1" noAdjustHandles="1" noChangeArrowheads="1" noChangeShapeType="1" noTextEdit="1"/>
              </p:cNvSpPr>
              <p:nvPr/>
            </p:nvSpPr>
            <p:spPr>
              <a:xfrm>
                <a:off x="451902" y="3074031"/>
                <a:ext cx="3989469" cy="2800703"/>
              </a:xfrm>
              <a:prstGeom prst="rect">
                <a:avLst/>
              </a:prstGeom>
              <a:blipFill>
                <a:blip r:embed="rId2"/>
                <a:stretch>
                  <a:fillRect l="-1221"/>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9DD4278B-0AC5-49A7-9CE7-47E609CC135A}"/>
              </a:ext>
            </a:extLst>
          </p:cNvPr>
          <p:cNvSpPr/>
          <p:nvPr/>
        </p:nvSpPr>
        <p:spPr>
          <a:xfrm>
            <a:off x="406046" y="3036382"/>
            <a:ext cx="3949930" cy="15447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p:sp>
        <p:nvSpPr>
          <p:cNvPr id="8" name="Rectangle 7">
            <a:extLst>
              <a:ext uri="{FF2B5EF4-FFF2-40B4-BE49-F238E27FC236}">
                <a16:creationId xmlns:a16="http://schemas.microsoft.com/office/drawing/2014/main" id="{85F4FB15-D552-4C8A-A0E8-5B8F00FC6698}"/>
              </a:ext>
            </a:extLst>
          </p:cNvPr>
          <p:cNvSpPr/>
          <p:nvPr/>
        </p:nvSpPr>
        <p:spPr>
          <a:xfrm>
            <a:off x="406046" y="4650870"/>
            <a:ext cx="3949930" cy="15447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CECC328-B52D-4F80-9A76-D0892ABEE32A}"/>
                  </a:ext>
                </a:extLst>
              </p:cNvPr>
              <p:cNvSpPr txBox="1"/>
              <p:nvPr/>
            </p:nvSpPr>
            <p:spPr>
              <a:xfrm>
                <a:off x="4860032" y="908720"/>
                <a:ext cx="3888432"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For a geometric series with first term </a:t>
                </a:r>
                <a14:m>
                  <m:oMath xmlns:m="http://schemas.openxmlformats.org/officeDocument/2006/math">
                    <m:r>
                      <a:rPr lang="en-GB" b="0" i="1" smtClean="0">
                        <a:latin typeface="Cambria Math" panose="02040503050406030204" pitchFamily="18" charset="0"/>
                      </a:rPr>
                      <m:t>𝑎</m:t>
                    </m:r>
                  </m:oMath>
                </a14:m>
                <a:r>
                  <a:rPr lang="en-GB" dirty="0"/>
                  <a:t> and common ratio </a:t>
                </a:r>
                <a14:m>
                  <m:oMath xmlns:m="http://schemas.openxmlformats.org/officeDocument/2006/math">
                    <m:r>
                      <a:rPr lang="en-GB" b="0" i="1" smtClean="0">
                        <a:latin typeface="Cambria Math" panose="02040503050406030204" pitchFamily="18" charset="0"/>
                      </a:rPr>
                      <m:t>𝑟</m:t>
                    </m:r>
                  </m:oMath>
                </a14:m>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4</m:t>
                        </m:r>
                      </m:sub>
                    </m:sSub>
                    <m:r>
                      <a:rPr lang="en-GB" b="0" i="1" smtClean="0">
                        <a:latin typeface="Cambria Math" panose="02040503050406030204" pitchFamily="18" charset="0"/>
                      </a:rPr>
                      <m:t>=15</m:t>
                    </m:r>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m:t>
                        </m:r>
                      </m:sub>
                    </m:sSub>
                    <m:r>
                      <a:rPr lang="en-GB" b="0" i="1" smtClean="0">
                        <a:latin typeface="Cambria Math" panose="02040503050406030204" pitchFamily="18" charset="0"/>
                      </a:rPr>
                      <m:t>=16</m:t>
                    </m:r>
                  </m:oMath>
                </a14:m>
                <a:r>
                  <a:rPr lang="en-GB" dirty="0"/>
                  <a:t>.</a:t>
                </a:r>
              </a:p>
              <a:p>
                <a:r>
                  <a:rPr lang="en-GB" dirty="0"/>
                  <a:t>a) Find the possible values of </a:t>
                </a:r>
                <a14:m>
                  <m:oMath xmlns:m="http://schemas.openxmlformats.org/officeDocument/2006/math">
                    <m:r>
                      <a:rPr lang="en-GB" b="0" i="1" smtClean="0">
                        <a:latin typeface="Cambria Math" panose="02040503050406030204" pitchFamily="18" charset="0"/>
                      </a:rPr>
                      <m:t>𝑟</m:t>
                    </m:r>
                  </m:oMath>
                </a14:m>
                <a:r>
                  <a:rPr lang="en-GB" dirty="0"/>
                  <a:t>.</a:t>
                </a:r>
              </a:p>
              <a:p>
                <a:r>
                  <a:rPr lang="en-GB" dirty="0"/>
                  <a:t>b) Given that all the terms in the series are positive, find the value of </a:t>
                </a:r>
                <a14:m>
                  <m:oMath xmlns:m="http://schemas.openxmlformats.org/officeDocument/2006/math">
                    <m:r>
                      <a:rPr lang="en-GB" b="0" i="1" smtClean="0">
                        <a:latin typeface="Cambria Math" panose="02040503050406030204" pitchFamily="18" charset="0"/>
                      </a:rPr>
                      <m:t>𝑎</m:t>
                    </m:r>
                  </m:oMath>
                </a14:m>
                <a:r>
                  <a:rPr lang="en-GB" dirty="0"/>
                  <a:t>.</a:t>
                </a:r>
              </a:p>
            </p:txBody>
          </p:sp>
        </mc:Choice>
        <mc:Fallback xmlns="">
          <p:sp>
            <p:nvSpPr>
              <p:cNvPr id="9" name="TextBox 8">
                <a:extLst>
                  <a:ext uri="{FF2B5EF4-FFF2-40B4-BE49-F238E27FC236}">
                    <a16:creationId xmlns:a16="http://schemas.microsoft.com/office/drawing/2014/main" id="{ACECC328-B52D-4F80-9A76-D0892ABEE32A}"/>
                  </a:ext>
                </a:extLst>
              </p:cNvPr>
              <p:cNvSpPr txBox="1">
                <a:spLocks noRot="1" noChangeAspect="1" noMove="1" noResize="1" noEditPoints="1" noAdjustHandles="1" noChangeArrowheads="1" noChangeShapeType="1" noTextEdit="1"/>
              </p:cNvSpPr>
              <p:nvPr/>
            </p:nvSpPr>
            <p:spPr>
              <a:xfrm>
                <a:off x="4860032" y="908720"/>
                <a:ext cx="3888432" cy="1754326"/>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57A5F36-A0FF-44F9-A34A-52A90BE6D754}"/>
                  </a:ext>
                </a:extLst>
              </p:cNvPr>
              <p:cNvSpPr txBox="1"/>
              <p:nvPr/>
            </p:nvSpPr>
            <p:spPr>
              <a:xfrm>
                <a:off x="4755562" y="3781349"/>
                <a:ext cx="4186419" cy="278691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4</m:t>
                          </m:r>
                        </m:sub>
                      </m:sSub>
                      <m:r>
                        <a:rPr lang="en-GB" sz="1600" b="0" i="1" smtClean="0">
                          <a:latin typeface="Cambria Math" panose="02040503050406030204" pitchFamily="18" charset="0"/>
                        </a:rPr>
                        <m:t>=15     →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𝑎</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4</m:t>
                                  </m:r>
                                </m:sup>
                              </m:sSup>
                            </m:e>
                          </m:d>
                        </m:num>
                        <m:den>
                          <m:r>
                            <a:rPr lang="en-GB" sz="1600" b="0" i="1" smtClean="0">
                              <a:latin typeface="Cambria Math" panose="02040503050406030204" pitchFamily="18" charset="0"/>
                            </a:rPr>
                            <m:t>1−</m:t>
                          </m:r>
                          <m:r>
                            <a:rPr lang="en-GB" sz="1600" b="0" i="1" smtClean="0">
                              <a:latin typeface="Cambria Math" panose="02040503050406030204" pitchFamily="18" charset="0"/>
                            </a:rPr>
                            <m:t>𝑟</m:t>
                          </m:r>
                        </m:den>
                      </m:f>
                      <m:r>
                        <a:rPr lang="en-GB" sz="1600" b="0" i="1" smtClean="0">
                          <a:latin typeface="Cambria Math" panose="02040503050406030204" pitchFamily="18" charset="0"/>
                        </a:rPr>
                        <m:t>=15    (1)</m:t>
                      </m:r>
                    </m:oMath>
                  </m:oMathPara>
                </a14:m>
                <a:endParaRPr lang="en-GB" sz="1600" b="0" dirty="0"/>
              </a:p>
              <a:p>
                <a:endParaRPr lang="en-GB" sz="1600" dirty="0"/>
              </a:p>
              <a:p>
                <a:pPr/>
                <a14:m>
                  <m:oMathPara xmlns:m="http://schemas.openxmlformats.org/officeDocument/2006/math">
                    <m:oMathParaPr>
                      <m:jc m:val="left"/>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m:t>
                          </m:r>
                        </m:sub>
                      </m:sSub>
                      <m:r>
                        <a:rPr lang="en-GB" sz="1600" b="0" i="1" smtClean="0">
                          <a:latin typeface="Cambria Math" panose="02040503050406030204" pitchFamily="18" charset="0"/>
                        </a:rPr>
                        <m:t>=16    →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𝑎</m:t>
                          </m:r>
                        </m:num>
                        <m:den>
                          <m:r>
                            <a:rPr lang="en-GB" sz="1600" b="0" i="1" smtClean="0">
                              <a:latin typeface="Cambria Math" panose="02040503050406030204" pitchFamily="18" charset="0"/>
                            </a:rPr>
                            <m:t>1−</m:t>
                          </m:r>
                          <m:r>
                            <a:rPr lang="en-GB" sz="1600" b="0" i="1" smtClean="0">
                              <a:latin typeface="Cambria Math" panose="02040503050406030204" pitchFamily="18" charset="0"/>
                            </a:rPr>
                            <m:t>𝑟</m:t>
                          </m:r>
                        </m:den>
                      </m:f>
                      <m:r>
                        <a:rPr lang="en-GB" sz="1600" b="0" i="1" smtClean="0">
                          <a:latin typeface="Cambria Math" panose="02040503050406030204" pitchFamily="18" charset="0"/>
                        </a:rPr>
                        <m:t>=16             (2)</m:t>
                      </m:r>
                    </m:oMath>
                  </m:oMathPara>
                </a14:m>
                <a:endParaRPr lang="en-GB" sz="1600" dirty="0"/>
              </a:p>
              <a:p>
                <a:r>
                  <a:rPr lang="en-GB" sz="1600" dirty="0"/>
                  <a:t>Substituting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𝑎</m:t>
                        </m:r>
                      </m:num>
                      <m:den>
                        <m:r>
                          <a:rPr lang="en-GB" sz="1600" b="0" i="1" smtClean="0">
                            <a:latin typeface="Cambria Math" panose="02040503050406030204" pitchFamily="18" charset="0"/>
                          </a:rPr>
                          <m:t>1−</m:t>
                        </m:r>
                        <m:r>
                          <a:rPr lang="en-GB" sz="1600" b="0" i="1" smtClean="0">
                            <a:latin typeface="Cambria Math" panose="02040503050406030204" pitchFamily="18" charset="0"/>
                          </a:rPr>
                          <m:t>𝑟</m:t>
                        </m:r>
                      </m:den>
                    </m:f>
                  </m:oMath>
                </a14:m>
                <a:r>
                  <a:rPr lang="en-GB" sz="1600" dirty="0"/>
                  <a:t> for 16 in equation (1):</a:t>
                </a:r>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16</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𝑟</m:t>
                              </m:r>
                            </m:e>
                            <m:sup>
                              <m:r>
                                <a:rPr lang="en-GB" sz="1600" b="0" i="1" smtClean="0">
                                  <a:latin typeface="Cambria Math" panose="02040503050406030204" pitchFamily="18" charset="0"/>
                                </a:rPr>
                                <m:t>4</m:t>
                              </m:r>
                            </m:sup>
                          </m:sSup>
                        </m:e>
                      </m:d>
                      <m:r>
                        <a:rPr lang="en-GB" sz="1600" b="0" i="1" smtClean="0">
                          <a:latin typeface="Cambria Math" panose="02040503050406030204" pitchFamily="18" charset="0"/>
                        </a:rPr>
                        <m:t>=15</m:t>
                      </m:r>
                    </m:oMath>
                  </m:oMathPara>
                </a14:m>
                <a:endParaRPr lang="en-GB" sz="1600" dirty="0"/>
              </a:p>
              <a:p>
                <a:r>
                  <a:rPr lang="en-GB" sz="1600" dirty="0"/>
                  <a:t>Solving: </a:t>
                </a:r>
                <a14:m>
                  <m:oMath xmlns:m="http://schemas.openxmlformats.org/officeDocument/2006/math">
                    <m:r>
                      <a:rPr lang="en-GB" sz="1600" b="0" i="1" smtClean="0">
                        <a:latin typeface="Cambria Math" panose="02040503050406030204" pitchFamily="18" charset="0"/>
                      </a:rPr>
                      <m:t>𝑟</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oMath>
                </a14:m>
                <a:endParaRPr lang="en-GB" sz="1600" dirty="0"/>
              </a:p>
              <a:p>
                <a:endParaRPr lang="en-GB" sz="1600" dirty="0"/>
              </a:p>
              <a:p>
                <a:r>
                  <a:rPr lang="en-GB" sz="1600" dirty="0"/>
                  <a:t>As terms positive, </a:t>
                </a:r>
                <a14:m>
                  <m:oMath xmlns:m="http://schemas.openxmlformats.org/officeDocument/2006/math">
                    <m:r>
                      <a:rPr lang="en-GB" sz="1600" b="0" i="1" smtClean="0">
                        <a:latin typeface="Cambria Math" panose="02040503050406030204" pitchFamily="18" charset="0"/>
                      </a:rPr>
                      <m:t>𝑟</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oMath>
                </a14:m>
                <a:r>
                  <a:rPr lang="en-GB" sz="1600" dirty="0"/>
                  <a:t>,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=16</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e>
                    </m:d>
                    <m:r>
                      <a:rPr lang="en-GB" sz="1600" b="0" i="1" smtClean="0">
                        <a:latin typeface="Cambria Math" panose="02040503050406030204" pitchFamily="18" charset="0"/>
                      </a:rPr>
                      <m:t>=8</m:t>
                    </m:r>
                  </m:oMath>
                </a14:m>
                <a:endParaRPr lang="en-GB" sz="1600" dirty="0"/>
              </a:p>
            </p:txBody>
          </p:sp>
        </mc:Choice>
        <mc:Fallback xmlns="">
          <p:sp>
            <p:nvSpPr>
              <p:cNvPr id="10" name="TextBox 9">
                <a:extLst>
                  <a:ext uri="{FF2B5EF4-FFF2-40B4-BE49-F238E27FC236}">
                    <a16:creationId xmlns:a16="http://schemas.microsoft.com/office/drawing/2014/main" id="{757A5F36-A0FF-44F9-A34A-52A90BE6D754}"/>
                  </a:ext>
                </a:extLst>
              </p:cNvPr>
              <p:cNvSpPr txBox="1">
                <a:spLocks noRot="1" noChangeAspect="1" noMove="1" noResize="1" noEditPoints="1" noAdjustHandles="1" noChangeArrowheads="1" noChangeShapeType="1" noTextEdit="1"/>
              </p:cNvSpPr>
              <p:nvPr/>
            </p:nvSpPr>
            <p:spPr>
              <a:xfrm>
                <a:off x="4755562" y="3781349"/>
                <a:ext cx="4186419" cy="2786917"/>
              </a:xfrm>
              <a:prstGeom prst="rect">
                <a:avLst/>
              </a:prstGeom>
              <a:blipFill>
                <a:blip r:embed="rId4"/>
                <a:stretch>
                  <a:fillRect l="-72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385FBAF-52DD-40D9-94B4-F56DE143C835}"/>
                  </a:ext>
                </a:extLst>
              </p:cNvPr>
              <p:cNvSpPr txBox="1"/>
              <p:nvPr/>
            </p:nvSpPr>
            <p:spPr>
              <a:xfrm>
                <a:off x="6490567" y="2808830"/>
                <a:ext cx="2417553"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Fro Warning</a:t>
                </a:r>
                <a:r>
                  <a:rPr lang="en-GB" sz="1400" dirty="0"/>
                  <a:t>: The power is </a:t>
                </a:r>
                <a14:m>
                  <m:oMath xmlns:m="http://schemas.openxmlformats.org/officeDocument/2006/math">
                    <m:r>
                      <a:rPr lang="en-GB" sz="1400" b="0" i="1" smtClean="0">
                        <a:latin typeface="Cambria Math" panose="02040503050406030204" pitchFamily="18" charset="0"/>
                      </a:rPr>
                      <m:t>𝑛</m:t>
                    </m:r>
                  </m:oMath>
                </a14:m>
                <a:r>
                  <a:rPr lang="en-GB" sz="1400" dirty="0"/>
                  <a:t> in the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𝑆</m:t>
                        </m:r>
                      </m:e>
                      <m:sub>
                        <m:r>
                          <a:rPr lang="en-GB" sz="1400" b="0" i="1" smtClean="0">
                            <a:latin typeface="Cambria Math" panose="02040503050406030204" pitchFamily="18" charset="0"/>
                          </a:rPr>
                          <m:t>𝑛</m:t>
                        </m:r>
                      </m:sub>
                    </m:sSub>
                  </m:oMath>
                </a14:m>
                <a:r>
                  <a:rPr lang="en-GB" sz="1400" dirty="0"/>
                  <a:t> formula but </a:t>
                </a:r>
                <a14:m>
                  <m:oMath xmlns:m="http://schemas.openxmlformats.org/officeDocument/2006/math">
                    <m:r>
                      <a:rPr lang="en-GB" sz="1400" b="0" i="1" smtClean="0">
                        <a:latin typeface="Cambria Math" panose="02040503050406030204" pitchFamily="18" charset="0"/>
                      </a:rPr>
                      <m:t>𝑛</m:t>
                    </m:r>
                    <m:r>
                      <a:rPr lang="en-GB" sz="1400" b="0" i="1" smtClean="0">
                        <a:latin typeface="Cambria Math" panose="02040503050406030204" pitchFamily="18" charset="0"/>
                      </a:rPr>
                      <m:t>−1</m:t>
                    </m:r>
                  </m:oMath>
                </a14:m>
                <a:r>
                  <a:rPr lang="en-GB" sz="1400" dirty="0"/>
                  <a:t> in the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𝑢</m:t>
                        </m:r>
                      </m:e>
                      <m:sub>
                        <m:r>
                          <a:rPr lang="en-GB" sz="1400" b="0" i="1" smtClean="0">
                            <a:latin typeface="Cambria Math" panose="02040503050406030204" pitchFamily="18" charset="0"/>
                          </a:rPr>
                          <m:t>𝑛</m:t>
                        </m:r>
                      </m:sub>
                    </m:sSub>
                  </m:oMath>
                </a14:m>
                <a:r>
                  <a:rPr lang="en-GB" sz="1400" dirty="0"/>
                  <a:t> formula.</a:t>
                </a:r>
              </a:p>
            </p:txBody>
          </p:sp>
        </mc:Choice>
        <mc:Fallback xmlns="">
          <p:sp>
            <p:nvSpPr>
              <p:cNvPr id="11" name="TextBox 10">
                <a:extLst>
                  <a:ext uri="{FF2B5EF4-FFF2-40B4-BE49-F238E27FC236}">
                    <a16:creationId xmlns:a16="http://schemas.microsoft.com/office/drawing/2014/main" id="{E385FBAF-52DD-40D9-94B4-F56DE143C835}"/>
                  </a:ext>
                </a:extLst>
              </p:cNvPr>
              <p:cNvSpPr txBox="1">
                <a:spLocks noRot="1" noChangeAspect="1" noMove="1" noResize="1" noEditPoints="1" noAdjustHandles="1" noChangeArrowheads="1" noChangeShapeType="1" noTextEdit="1"/>
              </p:cNvSpPr>
              <p:nvPr/>
            </p:nvSpPr>
            <p:spPr>
              <a:xfrm>
                <a:off x="6490567" y="2808830"/>
                <a:ext cx="2417553" cy="738664"/>
              </a:xfrm>
              <a:prstGeom prst="rect">
                <a:avLst/>
              </a:prstGeom>
              <a:blipFill>
                <a:blip r:embed="rId5"/>
                <a:stretch>
                  <a:fillRect l="-250" r="-2000" b="-5600"/>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536A1FC2-AF5D-4929-8A99-DCC9B11360D9}"/>
              </a:ext>
            </a:extLst>
          </p:cNvPr>
          <p:cNvSpPr/>
          <p:nvPr/>
        </p:nvSpPr>
        <p:spPr>
          <a:xfrm>
            <a:off x="4735325" y="3713712"/>
            <a:ext cx="4206656" cy="23075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p:sp>
        <p:nvSpPr>
          <p:cNvPr id="13" name="Rectangle 12">
            <a:extLst>
              <a:ext uri="{FF2B5EF4-FFF2-40B4-BE49-F238E27FC236}">
                <a16:creationId xmlns:a16="http://schemas.microsoft.com/office/drawing/2014/main" id="{CBDC97E4-04CE-487A-9DC6-3E620BC5BC4E}"/>
              </a:ext>
            </a:extLst>
          </p:cNvPr>
          <p:cNvSpPr/>
          <p:nvPr/>
        </p:nvSpPr>
        <p:spPr>
          <a:xfrm>
            <a:off x="4735325" y="6021287"/>
            <a:ext cx="4206656" cy="6146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p:spTree>
    <p:extLst>
      <p:ext uri="{BB962C8B-B14F-4D97-AF65-F5344CB8AC3E}">
        <p14:creationId xmlns:p14="http://schemas.microsoft.com/office/powerpoint/2010/main" val="1034061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7" grpId="0" animBg="1"/>
      <p:bldP spid="8"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15" y="1700808"/>
            <a:ext cx="8783877"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17"/>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404551" y="863134"/>
            <a:ext cx="3303353"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dirty="0"/>
              <a:t>Edexcel C2 May 2011 Q6</a:t>
            </a:r>
          </a:p>
        </p:txBody>
      </p:sp>
      <mc:AlternateContent xmlns:mc="http://schemas.openxmlformats.org/markup-compatibility/2006" xmlns:a14="http://schemas.microsoft.com/office/drawing/2010/main">
        <mc:Choice Requires="a14">
          <p:sp>
            <p:nvSpPr>
              <p:cNvPr id="2" name="TextBox 1"/>
              <p:cNvSpPr txBox="1"/>
              <p:nvPr/>
            </p:nvSpPr>
            <p:spPr>
              <a:xfrm>
                <a:off x="4283968" y="2492896"/>
                <a:ext cx="1944216"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𝒓</m:t>
                      </m:r>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𝟑</m:t>
                          </m:r>
                        </m:num>
                        <m:den>
                          <m:r>
                            <a:rPr lang="en-GB" b="1" i="1" smtClean="0">
                              <a:latin typeface="Cambria Math"/>
                            </a:rPr>
                            <m:t>𝟒</m:t>
                          </m:r>
                        </m:den>
                      </m:f>
                    </m:oMath>
                  </m:oMathPara>
                </a14:m>
                <a:endParaRPr lang="en-GB" b="1" dirty="0"/>
              </a:p>
            </p:txBody>
          </p:sp>
        </mc:Choice>
        <mc:Fallback xmlns="">
          <p:sp>
            <p:nvSpPr>
              <p:cNvPr id="2" name="TextBox 1"/>
              <p:cNvSpPr txBox="1">
                <a:spLocks noRot="1" noChangeAspect="1" noMove="1" noResize="1" noEditPoints="1" noAdjustHandles="1" noChangeArrowheads="1" noChangeShapeType="1" noTextEdit="1"/>
              </p:cNvSpPr>
              <p:nvPr/>
            </p:nvSpPr>
            <p:spPr>
              <a:xfrm>
                <a:off x="4283968" y="2492896"/>
                <a:ext cx="1944216" cy="610936"/>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259875" y="3284984"/>
                <a:ext cx="19442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𝒂</m:t>
                      </m:r>
                      <m:r>
                        <a:rPr lang="en-GB" b="1" i="1" smtClean="0">
                          <a:latin typeface="Cambria Math"/>
                        </a:rPr>
                        <m:t>=</m:t>
                      </m:r>
                      <m:r>
                        <a:rPr lang="en-GB" b="1" i="1" smtClean="0">
                          <a:latin typeface="Cambria Math"/>
                        </a:rPr>
                        <m:t>𝟐𝟓𝟔</m:t>
                      </m:r>
                    </m:oMath>
                  </m:oMathPara>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4259875" y="3284984"/>
                <a:ext cx="1944216" cy="369332"/>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317369" y="3911314"/>
                <a:ext cx="19442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a:rPr>
                            <m:t>𝑺</m:t>
                          </m:r>
                        </m:e>
                        <m:sub>
                          <m:r>
                            <a:rPr lang="en-GB" b="1" i="1" smtClean="0">
                              <a:latin typeface="Cambria Math"/>
                            </a:rPr>
                            <m:t>∞</m:t>
                          </m:r>
                        </m:sub>
                      </m:sSub>
                      <m:r>
                        <a:rPr lang="en-GB" b="1" i="1" smtClean="0">
                          <a:latin typeface="Cambria Math"/>
                        </a:rPr>
                        <m:t>=</m:t>
                      </m:r>
                      <m:r>
                        <a:rPr lang="en-GB" b="1" i="1" smtClean="0">
                          <a:latin typeface="Cambria Math"/>
                        </a:rPr>
                        <m:t>𝟏𝟎𝟐𝟒</m:t>
                      </m:r>
                    </m:oMath>
                  </m:oMathPara>
                </a14:m>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4317369" y="3911314"/>
                <a:ext cx="1944216" cy="36933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210301" y="4869160"/>
                <a:ext cx="4536504" cy="19028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a:rPr>
                            <m:t>𝟐𝟓𝟔</m:t>
                          </m:r>
                          <m:d>
                            <m:dPr>
                              <m:ctrlPr>
                                <a:rPr lang="en-GB" b="1" i="1" smtClean="0">
                                  <a:latin typeface="Cambria Math" panose="02040503050406030204" pitchFamily="18" charset="0"/>
                                </a:rPr>
                              </m:ctrlPr>
                            </m:dPr>
                            <m:e>
                              <m:r>
                                <a:rPr lang="en-GB" b="1" i="1" smtClean="0">
                                  <a:latin typeface="Cambria Math"/>
                                </a:rPr>
                                <m:t>𝟏</m:t>
                              </m:r>
                              <m:r>
                                <a:rPr lang="en-GB" b="1" i="1" smtClean="0">
                                  <a:latin typeface="Cambria Math"/>
                                </a:rPr>
                                <m:t>−</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a:rPr>
                                            <m:t>𝟑</m:t>
                                          </m:r>
                                        </m:num>
                                        <m:den>
                                          <m:r>
                                            <a:rPr lang="en-GB" b="1" i="1" smtClean="0">
                                              <a:latin typeface="Cambria Math"/>
                                            </a:rPr>
                                            <m:t>𝟒</m:t>
                                          </m:r>
                                        </m:den>
                                      </m:f>
                                    </m:e>
                                  </m:d>
                                </m:e>
                                <m:sup>
                                  <m:r>
                                    <a:rPr lang="en-GB" b="1" i="1" smtClean="0">
                                      <a:latin typeface="Cambria Math"/>
                                    </a:rPr>
                                    <m:t>𝒏</m:t>
                                  </m:r>
                                </m:sup>
                              </m:sSup>
                            </m:e>
                          </m:d>
                        </m:num>
                        <m:den>
                          <m:r>
                            <a:rPr lang="en-GB" b="1" i="1" smtClean="0">
                              <a:latin typeface="Cambria Math"/>
                            </a:rPr>
                            <m:t>𝟎</m:t>
                          </m:r>
                          <m:r>
                            <a:rPr lang="en-GB" b="1" i="1" smtClean="0">
                              <a:latin typeface="Cambria Math"/>
                            </a:rPr>
                            <m:t>.</m:t>
                          </m:r>
                          <m:r>
                            <a:rPr lang="en-GB" b="1" i="1" smtClean="0">
                              <a:latin typeface="Cambria Math"/>
                            </a:rPr>
                            <m:t>𝟐𝟓</m:t>
                          </m:r>
                        </m:den>
                      </m:f>
                      <m:r>
                        <a:rPr lang="en-GB" b="1" i="1" smtClean="0">
                          <a:latin typeface="Cambria Math"/>
                        </a:rPr>
                        <m:t>&gt;</m:t>
                      </m:r>
                      <m:r>
                        <a:rPr lang="en-GB" b="1" i="1" smtClean="0">
                          <a:latin typeface="Cambria Math"/>
                        </a:rPr>
                        <m:t>𝟏𝟎𝟎𝟎</m:t>
                      </m:r>
                    </m:oMath>
                  </m:oMathPara>
                </a14:m>
                <a:endParaRPr lang="en-GB" b="1" dirty="0"/>
              </a:p>
              <a:p>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a:rPr>
                        <m:t>𝒏</m:t>
                      </m:r>
                      <m:r>
                        <a:rPr lang="en-GB" b="1" i="1" smtClean="0">
                          <a:latin typeface="Cambria Math"/>
                        </a:rPr>
                        <m:t>&gt;</m:t>
                      </m:r>
                      <m:f>
                        <m:fPr>
                          <m:ctrlPr>
                            <a:rPr lang="en-GB" b="1" i="1" smtClean="0">
                              <a:latin typeface="Cambria Math" panose="02040503050406030204" pitchFamily="18" charset="0"/>
                            </a:rPr>
                          </m:ctrlPr>
                        </m:fPr>
                        <m:num>
                          <m:r>
                            <a:rPr lang="en-GB" b="1" i="1" smtClean="0">
                              <a:latin typeface="Cambria Math"/>
                            </a:rPr>
                            <m:t>𝒍𝒐𝒈</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a:rPr>
                                    <m:t>𝟔</m:t>
                                  </m:r>
                                </m:num>
                                <m:den>
                                  <m:r>
                                    <a:rPr lang="en-GB" b="1" i="1" smtClean="0">
                                      <a:latin typeface="Cambria Math"/>
                                    </a:rPr>
                                    <m:t>𝟐𝟓𝟔</m:t>
                                  </m:r>
                                </m:den>
                              </m:f>
                            </m:e>
                          </m:d>
                        </m:num>
                        <m:den>
                          <m:r>
                            <a:rPr lang="en-GB" b="1" i="1" smtClean="0">
                              <a:latin typeface="Cambria Math"/>
                            </a:rPr>
                            <m:t>𝒍𝒐𝒈</m:t>
                          </m:r>
                          <m:d>
                            <m:dPr>
                              <m:ctrlPr>
                                <a:rPr lang="en-GB" b="1" i="1" smtClean="0">
                                  <a:latin typeface="Cambria Math" panose="02040503050406030204" pitchFamily="18" charset="0"/>
                                </a:rPr>
                              </m:ctrlPr>
                            </m:dPr>
                            <m:e>
                              <m:r>
                                <a:rPr lang="en-GB" b="1" i="1" smtClean="0">
                                  <a:latin typeface="Cambria Math"/>
                                </a:rPr>
                                <m:t>𝟎</m:t>
                              </m:r>
                              <m:r>
                                <a:rPr lang="en-GB" b="1" i="1" smtClean="0">
                                  <a:latin typeface="Cambria Math"/>
                                </a:rPr>
                                <m:t>.</m:t>
                              </m:r>
                              <m:r>
                                <a:rPr lang="en-GB" b="1" i="1" smtClean="0">
                                  <a:latin typeface="Cambria Math"/>
                                </a:rPr>
                                <m:t>𝟕𝟓</m:t>
                              </m:r>
                            </m:e>
                          </m:d>
                        </m:den>
                      </m:f>
                      <m:r>
                        <a:rPr lang="en-GB" b="1" i="1" smtClean="0">
                          <a:latin typeface="Cambria Math"/>
                        </a:rPr>
                        <m:t>        ⇒</m:t>
                      </m:r>
                      <m:r>
                        <a:rPr lang="en-GB" b="1" i="1" smtClean="0">
                          <a:latin typeface="Cambria Math"/>
                        </a:rPr>
                        <m:t>𝒏</m:t>
                      </m:r>
                      <m:r>
                        <a:rPr lang="en-GB" b="1" i="1" smtClean="0">
                          <a:latin typeface="Cambria Math"/>
                        </a:rPr>
                        <m:t>=</m:t>
                      </m:r>
                      <m:r>
                        <a:rPr lang="en-GB" b="1" i="1" smtClean="0">
                          <a:latin typeface="Cambria Math"/>
                        </a:rPr>
                        <m:t>𝟏𝟒</m:t>
                      </m:r>
                    </m:oMath>
                  </m:oMathPara>
                </a14:m>
                <a:endParaRPr lang="en-GB"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2210301" y="4869160"/>
                <a:ext cx="4536504" cy="1902829"/>
              </a:xfrm>
              <a:prstGeom prst="rect">
                <a:avLst/>
              </a:prstGeom>
              <a:blipFill rotWithShape="1">
                <a:blip r:embed="rId6"/>
                <a:stretch>
                  <a:fillRect/>
                </a:stretch>
              </a:blipFill>
            </p:spPr>
            <p:txBody>
              <a:bodyPr/>
              <a:lstStyle/>
              <a:p>
                <a:r>
                  <a:rPr lang="en-GB">
                    <a:noFill/>
                  </a:rPr>
                  <a:t> </a:t>
                </a:r>
              </a:p>
            </p:txBody>
          </p:sp>
        </mc:Fallback>
      </mc:AlternateContent>
      <p:sp>
        <p:nvSpPr>
          <p:cNvPr id="12" name="Rectangle 11"/>
          <p:cNvSpPr/>
          <p:nvPr/>
        </p:nvSpPr>
        <p:spPr>
          <a:xfrm>
            <a:off x="5289477" y="2402322"/>
            <a:ext cx="576418" cy="701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289477" y="3134339"/>
            <a:ext cx="576418" cy="701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272714" y="3835849"/>
            <a:ext cx="576418" cy="701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627783" y="4868091"/>
            <a:ext cx="3576307" cy="19038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252002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0"/>
            <a:ext cx="9143074" cy="599127"/>
            <a:chOff x="0" y="13335"/>
            <a:chExt cx="9144218" cy="599127"/>
          </a:xfrm>
        </p:grpSpPr>
        <p:sp>
          <p:nvSpPr>
            <p:cNvPr id="2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3E</a:t>
              </a:r>
              <a:endParaRPr lang="en-GB" sz="3200" dirty="0"/>
            </a:p>
          </p:txBody>
        </p:sp>
        <p:cxnSp>
          <p:nvCxnSpPr>
            <p:cNvPr id="21" name="Straight Connector 2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2" name="TextBox 21"/>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75-76</a:t>
            </a:r>
          </a:p>
        </p:txBody>
      </p:sp>
      <p:cxnSp>
        <p:nvCxnSpPr>
          <p:cNvPr id="23" name="Straight Connector 22"/>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DD344031-24D8-49A3-9EA5-DDB4DA46A3EC}"/>
              </a:ext>
            </a:extLst>
          </p:cNvPr>
          <p:cNvSpPr txBox="1"/>
          <p:nvPr/>
        </p:nvSpPr>
        <p:spPr>
          <a:xfrm>
            <a:off x="236048" y="4122089"/>
            <a:ext cx="3672408" cy="369332"/>
          </a:xfrm>
          <a:prstGeom prst="rect">
            <a:avLst/>
          </a:prstGeom>
          <a:noFill/>
        </p:spPr>
        <p:txBody>
          <a:bodyPr wrap="square" rtlCol="0">
            <a:spAutoFit/>
          </a:bodyPr>
          <a:lstStyle/>
          <a:p>
            <a:r>
              <a:rPr lang="en-GB" b="1" dirty="0"/>
              <a:t>Extension</a:t>
            </a: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7623D7B7-2A65-410F-B326-6CD1C732411C}"/>
                  </a:ext>
                </a:extLst>
              </p:cNvPr>
              <p:cNvSpPr txBox="1"/>
              <p:nvPr/>
            </p:nvSpPr>
            <p:spPr>
              <a:xfrm>
                <a:off x="4967940" y="4316531"/>
                <a:ext cx="4203522" cy="2410788"/>
              </a:xfrm>
              <a:prstGeom prst="rect">
                <a:avLst/>
              </a:prstGeom>
              <a:noFill/>
            </p:spPr>
            <p:txBody>
              <a:bodyPr wrap="square" rtlCol="0">
                <a:spAutoFit/>
              </a:bodyPr>
              <a:lstStyle/>
              <a:p>
                <a:r>
                  <a:rPr lang="en-GB" sz="1400" dirty="0"/>
                  <a:t>[MAT 2006 1H] How many solutions does the equation</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sin</m:t>
                              </m:r>
                            </m:e>
                            <m:sup>
                              <m:r>
                                <a:rPr lang="en-GB" sz="1400" b="0" i="1" smtClean="0">
                                  <a:latin typeface="Cambria Math" panose="02040503050406030204" pitchFamily="18" charset="0"/>
                                </a:rPr>
                                <m:t>2</m:t>
                              </m:r>
                            </m:sup>
                          </m:sSup>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sin</m:t>
                              </m:r>
                            </m:e>
                            <m:sup>
                              <m:r>
                                <a:rPr lang="en-GB" sz="1400" b="0" i="1" smtClean="0">
                                  <a:latin typeface="Cambria Math" panose="02040503050406030204" pitchFamily="18" charset="0"/>
                                </a:rPr>
                                <m:t>3</m:t>
                              </m:r>
                            </m:sup>
                          </m:sSup>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sin</m:t>
                              </m:r>
                            </m:e>
                            <m:sup>
                              <m:r>
                                <a:rPr lang="en-GB" sz="1400" b="0" i="1" smtClean="0">
                                  <a:latin typeface="Cambria Math" panose="02040503050406030204" pitchFamily="18" charset="0"/>
                                </a:rPr>
                                <m:t>4</m:t>
                              </m:r>
                            </m:sup>
                          </m:sSup>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m:t>
                      </m:r>
                    </m:oMath>
                  </m:oMathPara>
                </a14:m>
                <a:endParaRPr lang="en-GB" sz="1400" dirty="0"/>
              </a:p>
              <a:p>
                <a:r>
                  <a:rPr lang="en-GB" sz="1400" dirty="0"/>
                  <a:t>have in the range </a:t>
                </a:r>
                <a14:m>
                  <m:oMath xmlns:m="http://schemas.openxmlformats.org/officeDocument/2006/math">
                    <m:r>
                      <a:rPr lang="en-GB" sz="1400" b="0" i="1" smtClean="0">
                        <a:latin typeface="Cambria Math" panose="02040503050406030204" pitchFamily="18" charset="0"/>
                      </a:rPr>
                      <m:t>0≤</m:t>
                    </m:r>
                    <m:r>
                      <a:rPr lang="en-GB" sz="1400" b="0" i="1" smtClean="0">
                        <a:latin typeface="Cambria Math" panose="02040503050406030204" pitchFamily="18" charset="0"/>
                      </a:rPr>
                      <m:t>𝑥</m:t>
                    </m:r>
                    <m:r>
                      <a:rPr lang="en-GB" sz="1400" b="0" i="1" smtClean="0">
                        <a:latin typeface="Cambria Math" panose="02040503050406030204" pitchFamily="18" charset="0"/>
                      </a:rPr>
                      <m:t>&lt;2</m:t>
                    </m:r>
                    <m:r>
                      <a:rPr lang="en-GB" sz="1400" b="0" i="1" smtClean="0">
                        <a:latin typeface="Cambria Math" panose="02040503050406030204" pitchFamily="18" charset="0"/>
                      </a:rPr>
                      <m:t>𝜋</m:t>
                    </m:r>
                  </m:oMath>
                </a14:m>
                <a:endParaRPr lang="en-GB" sz="1400" dirty="0"/>
              </a:p>
              <a:p>
                <a:endParaRPr lang="en-GB" sz="1400" dirty="0"/>
              </a:p>
              <a:p>
                <a:r>
                  <a:rPr lang="en-GB" sz="1400" b="1" dirty="0"/>
                  <a:t>RHS is geometric series. </a:t>
                </a:r>
                <a14:m>
                  <m:oMath xmlns:m="http://schemas.openxmlformats.org/officeDocument/2006/math">
                    <m:r>
                      <a:rPr lang="en-GB" sz="1400" b="1" i="1" smtClean="0">
                        <a:latin typeface="Cambria Math" panose="02040503050406030204" pitchFamily="18" charset="0"/>
                      </a:rPr>
                      <m:t>𝒂</m:t>
                    </m:r>
                    <m:r>
                      <a:rPr lang="en-GB" sz="1400" b="1" i="1" smtClean="0">
                        <a:latin typeface="Cambria Math" panose="02040503050406030204" pitchFamily="18" charset="0"/>
                      </a:rPr>
                      <m:t>=</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𝒙</m:t>
                        </m:r>
                      </m:e>
                    </m:func>
                    <m:r>
                      <a:rPr lang="en-GB" sz="1400" b="1" i="1" smtClean="0">
                        <a:latin typeface="Cambria Math" panose="02040503050406030204" pitchFamily="18" charset="0"/>
                      </a:rPr>
                      <m:t>, </m:t>
                    </m:r>
                    <m:r>
                      <a:rPr lang="en-GB" sz="1400" b="1" i="1" smtClean="0">
                        <a:latin typeface="Cambria Math" panose="02040503050406030204" pitchFamily="18" charset="0"/>
                      </a:rPr>
                      <m:t>𝒓</m:t>
                    </m:r>
                    <m:r>
                      <a:rPr lang="en-GB" sz="1400" b="1" i="1" smtClean="0">
                        <a:latin typeface="Cambria Math" panose="02040503050406030204" pitchFamily="18" charset="0"/>
                      </a:rPr>
                      <m:t>=</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𝒙</m:t>
                        </m:r>
                      </m:e>
                    </m:func>
                  </m:oMath>
                </a14:m>
                <a:r>
                  <a:rPr lang="en-GB" sz="1400" b="1" dirty="0"/>
                  <a:t>.</a:t>
                </a:r>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𝟐</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𝒙</m:t>
                              </m:r>
                            </m:e>
                          </m:func>
                        </m:num>
                        <m:den>
                          <m:r>
                            <a:rPr lang="en-GB" sz="1400" b="1" i="1" smtClean="0">
                              <a:latin typeface="Cambria Math" panose="02040503050406030204" pitchFamily="18" charset="0"/>
                            </a:rPr>
                            <m:t>𝟏</m:t>
                          </m:r>
                          <m:r>
                            <a:rPr lang="en-GB" sz="1400" b="1" i="1" smtClean="0">
                              <a:latin typeface="Cambria Math" panose="02040503050406030204" pitchFamily="18" charset="0"/>
                            </a:rPr>
                            <m:t>−</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𝒙</m:t>
                              </m:r>
                            </m:e>
                          </m:func>
                        </m:den>
                      </m:f>
                      <m:r>
                        <a:rPr lang="en-GB" sz="1400" b="1" i="1" smtClean="0">
                          <a:latin typeface="Cambria Math" panose="02040503050406030204" pitchFamily="18" charset="0"/>
                        </a:rPr>
                        <m:t>   →   </m:t>
                      </m:r>
                      <m:r>
                        <a:rPr lang="en-GB" sz="1400" b="1" i="1" smtClean="0">
                          <a:latin typeface="Cambria Math" panose="02040503050406030204" pitchFamily="18" charset="0"/>
                        </a:rPr>
                        <m:t>𝟐</m:t>
                      </m:r>
                      <m:r>
                        <a:rPr lang="en-GB" sz="1400" b="1" i="1" smtClean="0">
                          <a:latin typeface="Cambria Math" panose="02040503050406030204" pitchFamily="18" charset="0"/>
                        </a:rPr>
                        <m:t>−</m:t>
                      </m:r>
                      <m:r>
                        <a:rPr lang="en-GB" sz="1400" b="1" i="1" smtClean="0">
                          <a:latin typeface="Cambria Math" panose="02040503050406030204" pitchFamily="18" charset="0"/>
                        </a:rPr>
                        <m:t>𝟐</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𝒙</m:t>
                          </m:r>
                        </m:e>
                      </m:func>
                      <m:r>
                        <a:rPr lang="en-GB" sz="1400" b="1" i="1" smtClean="0">
                          <a:latin typeface="Cambria Math" panose="02040503050406030204" pitchFamily="18" charset="0"/>
                        </a:rPr>
                        <m:t>=</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𝒙</m:t>
                          </m:r>
                        </m:e>
                      </m:func>
                    </m:oMath>
                    <m:oMath xmlns:m="http://schemas.openxmlformats.org/officeDocument/2006/math">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𝒙</m:t>
                          </m:r>
                        </m:e>
                      </m:func>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𝟐</m:t>
                          </m:r>
                        </m:num>
                        <m:den>
                          <m:r>
                            <a:rPr lang="en-GB" sz="1400" b="1" i="1" smtClean="0">
                              <a:latin typeface="Cambria Math" panose="02040503050406030204" pitchFamily="18" charset="0"/>
                            </a:rPr>
                            <m:t>𝟑</m:t>
                          </m:r>
                        </m:den>
                      </m:f>
                    </m:oMath>
                  </m:oMathPara>
                </a14:m>
                <a:endParaRPr lang="en-GB" sz="1400" b="1" dirty="0"/>
              </a:p>
              <a:p>
                <a:r>
                  <a:rPr lang="en-GB" sz="1400" b="1" dirty="0"/>
                  <a:t>By considering the graph of sin for </a:t>
                </a:r>
                <a14:m>
                  <m:oMath xmlns:m="http://schemas.openxmlformats.org/officeDocument/2006/math">
                    <m:r>
                      <a:rPr lang="en-GB" sz="1400" b="1" i="1">
                        <a:latin typeface="Cambria Math" panose="02040503050406030204" pitchFamily="18" charset="0"/>
                      </a:rPr>
                      <m:t>𝟎</m:t>
                    </m:r>
                    <m:r>
                      <a:rPr lang="en-GB" sz="1400" b="1" i="1">
                        <a:latin typeface="Cambria Math" panose="02040503050406030204" pitchFamily="18" charset="0"/>
                      </a:rPr>
                      <m:t>≤</m:t>
                    </m:r>
                    <m:r>
                      <a:rPr lang="en-GB" sz="1400" b="1" i="1">
                        <a:latin typeface="Cambria Math" panose="02040503050406030204" pitchFamily="18" charset="0"/>
                      </a:rPr>
                      <m:t>𝒙</m:t>
                    </m:r>
                    <m:r>
                      <a:rPr lang="en-GB" sz="1400" b="1" i="1">
                        <a:latin typeface="Cambria Math" panose="02040503050406030204" pitchFamily="18" charset="0"/>
                      </a:rPr>
                      <m:t>&lt;</m:t>
                    </m:r>
                    <m:r>
                      <a:rPr lang="en-GB" sz="1400" b="1" i="1">
                        <a:latin typeface="Cambria Math" panose="02040503050406030204" pitchFamily="18" charset="0"/>
                      </a:rPr>
                      <m:t>𝟐</m:t>
                    </m:r>
                    <m:r>
                      <a:rPr lang="en-GB" sz="1400" b="1" i="1">
                        <a:latin typeface="Cambria Math" panose="02040503050406030204" pitchFamily="18" charset="0"/>
                      </a:rPr>
                      <m:t>𝝅</m:t>
                    </m:r>
                    <m:r>
                      <a:rPr lang="en-GB" sz="1400" b="1" i="1">
                        <a:latin typeface="Cambria Math" panose="02040503050406030204" pitchFamily="18" charset="0"/>
                      </a:rPr>
                      <m:t> </m:t>
                    </m:r>
                  </m:oMath>
                </a14:m>
                <a:r>
                  <a:rPr lang="en-GB" sz="1400" b="1" dirty="0"/>
                  <a:t>, this has 2 solutions.</a:t>
                </a:r>
              </a:p>
            </p:txBody>
          </p:sp>
        </mc:Choice>
        <mc:Fallback>
          <p:sp>
            <p:nvSpPr>
              <p:cNvPr id="25" name="TextBox 24">
                <a:extLst>
                  <a:ext uri="{FF2B5EF4-FFF2-40B4-BE49-F238E27FC236}">
                    <a16:creationId xmlns:a16="http://schemas.microsoft.com/office/drawing/2014/main" id="{7623D7B7-2A65-410F-B326-6CD1C732411C}"/>
                  </a:ext>
                </a:extLst>
              </p:cNvPr>
              <p:cNvSpPr txBox="1">
                <a:spLocks noRot="1" noChangeAspect="1" noMove="1" noResize="1" noEditPoints="1" noAdjustHandles="1" noChangeArrowheads="1" noChangeShapeType="1" noTextEdit="1"/>
              </p:cNvSpPr>
              <p:nvPr/>
            </p:nvSpPr>
            <p:spPr>
              <a:xfrm>
                <a:off x="4967940" y="4316531"/>
                <a:ext cx="4203522" cy="2410788"/>
              </a:xfrm>
              <a:prstGeom prst="rect">
                <a:avLst/>
              </a:prstGeom>
              <a:blipFill>
                <a:blip r:embed="rId2"/>
                <a:stretch>
                  <a:fillRect l="-435" t="-505" b="-17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027A6E35-42D0-4502-A283-BB08F339E316}"/>
                  </a:ext>
                </a:extLst>
              </p:cNvPr>
              <p:cNvSpPr txBox="1"/>
              <p:nvPr/>
            </p:nvSpPr>
            <p:spPr>
              <a:xfrm>
                <a:off x="480960" y="4562254"/>
                <a:ext cx="3952817" cy="2118657"/>
              </a:xfrm>
              <a:prstGeom prst="rect">
                <a:avLst/>
              </a:prstGeom>
              <a:noFill/>
            </p:spPr>
            <p:txBody>
              <a:bodyPr wrap="square" rtlCol="0">
                <a:spAutoFit/>
              </a:bodyPr>
              <a:lstStyle/>
              <a:p>
                <a:r>
                  <a:rPr lang="en-GB" sz="1400" dirty="0"/>
                  <a:t>[Frost] Determine the value of </a:t>
                </a:r>
                <a14:m>
                  <m:oMath xmlns:m="http://schemas.openxmlformats.org/officeDocument/2006/math">
                    <m:r>
                      <a:rPr lang="en-GB" sz="1400" b="0" i="1" smtClean="0">
                        <a:latin typeface="Cambria Math" panose="02040503050406030204" pitchFamily="18" charset="0"/>
                      </a:rPr>
                      <m:t>𝑥</m:t>
                    </m:r>
                  </m:oMath>
                </a14:m>
                <a:r>
                  <a:rPr lang="en-GB" sz="1400" dirty="0"/>
                  <a:t> where:</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1</m:t>
                          </m:r>
                        </m:den>
                      </m:f>
                      <m:r>
                        <a:rPr lang="en-GB" sz="1400" b="0" i="1" smtClean="0">
                          <a:latin typeface="Cambria Math" panose="02040503050406030204" pitchFamily="18" charset="0"/>
                        </a:rPr>
                        <m:t>+</m:t>
                      </m:r>
                      <m:f>
                        <m:fPr>
                          <m:ctrlPr>
                            <a:rPr lang="en-GB" sz="140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m:t>
                      </m:r>
                      <m:f>
                        <m:fPr>
                          <m:ctrlPr>
                            <a:rPr lang="en-GB" sz="140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m:t>
                      </m:r>
                      <m:f>
                        <m:fPr>
                          <m:ctrlPr>
                            <a:rPr lang="en-GB" sz="1400" i="1" smtClean="0">
                              <a:latin typeface="Cambria Math" panose="02040503050406030204" pitchFamily="18" charset="0"/>
                            </a:rPr>
                          </m:ctrlPr>
                        </m:fPr>
                        <m:num>
                          <m:r>
                            <a:rPr lang="en-GB" sz="1400" b="0" i="1" smtClean="0">
                              <a:latin typeface="Cambria Math" panose="02040503050406030204" pitchFamily="18" charset="0"/>
                            </a:rPr>
                            <m:t>4</m:t>
                          </m:r>
                        </m:num>
                        <m:den>
                          <m:r>
                            <a:rPr lang="en-GB" sz="1400" b="0" i="1" smtClean="0">
                              <a:latin typeface="Cambria Math" panose="02040503050406030204" pitchFamily="18" charset="0"/>
                            </a:rPr>
                            <m:t>8</m:t>
                          </m:r>
                        </m:den>
                      </m:f>
                      <m:r>
                        <a:rPr lang="en-GB" sz="1400" b="0" i="1" smtClean="0">
                          <a:latin typeface="Cambria Math" panose="02040503050406030204" pitchFamily="18" charset="0"/>
                        </a:rPr>
                        <m:t>+</m:t>
                      </m:r>
                      <m:f>
                        <m:fPr>
                          <m:ctrlPr>
                            <a:rPr lang="en-GB" sz="1400" i="1" smtClean="0">
                              <a:latin typeface="Cambria Math" panose="02040503050406030204" pitchFamily="18" charset="0"/>
                            </a:rPr>
                          </m:ctrlPr>
                        </m:fPr>
                        <m:num>
                          <m:r>
                            <a:rPr lang="en-GB" sz="1400" b="0" i="1" smtClean="0">
                              <a:latin typeface="Cambria Math" panose="02040503050406030204" pitchFamily="18" charset="0"/>
                            </a:rPr>
                            <m:t>5</m:t>
                          </m:r>
                        </m:num>
                        <m:den>
                          <m:r>
                            <a:rPr lang="en-GB" sz="1400" b="0" i="1" smtClean="0">
                              <a:latin typeface="Cambria Math" panose="02040503050406030204" pitchFamily="18" charset="0"/>
                            </a:rPr>
                            <m:t>16</m:t>
                          </m:r>
                        </m:den>
                      </m:f>
                      <m:r>
                        <a:rPr lang="en-GB" sz="1400" b="0" i="1" smtClean="0">
                          <a:latin typeface="Cambria Math" panose="02040503050406030204" pitchFamily="18" charset="0"/>
                        </a:rPr>
                        <m:t>+</m:t>
                      </m:r>
                      <m:f>
                        <m:fPr>
                          <m:ctrlPr>
                            <a:rPr lang="en-GB" sz="140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32</m:t>
                          </m:r>
                        </m:den>
                      </m:f>
                      <m:r>
                        <a:rPr lang="en-GB" sz="1400" b="0" i="1" smtClean="0">
                          <a:latin typeface="Cambria Math" panose="02040503050406030204" pitchFamily="18" charset="0"/>
                        </a:rPr>
                        <m:t>+…</m:t>
                      </m:r>
                    </m:oMath>
                  </m:oMathPara>
                </a14:m>
                <a:endParaRPr lang="en-GB" sz="1400" dirty="0"/>
              </a:p>
              <a:p>
                <a:r>
                  <a:rPr lang="en-GB" sz="1100" dirty="0"/>
                  <a:t>(Hint: Use an approach similar to proof of geometric </a:t>
                </a:r>
                <a14:m>
                  <m:oMath xmlns:m="http://schemas.openxmlformats.org/officeDocument/2006/math">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𝑆</m:t>
                        </m:r>
                      </m:e>
                      <m:sub>
                        <m:r>
                          <a:rPr lang="en-GB" sz="1100" b="0" i="1" smtClean="0">
                            <a:latin typeface="Cambria Math" panose="02040503050406030204" pitchFamily="18" charset="0"/>
                          </a:rPr>
                          <m:t>𝑛</m:t>
                        </m:r>
                      </m:sub>
                    </m:sSub>
                  </m:oMath>
                </a14:m>
                <a:r>
                  <a:rPr lang="en-GB" sz="1100" dirty="0"/>
                  <a:t> formula)</a:t>
                </a:r>
              </a:p>
              <a:p>
                <a:r>
                  <a:rPr lang="en-GB" sz="1100" b="1" dirty="0"/>
                  <a:t>Doubling:</a:t>
                </a:r>
              </a:p>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𝟐</m:t>
                      </m:r>
                      <m:r>
                        <a:rPr lang="en-GB" sz="1200" b="1" i="1" smtClean="0">
                          <a:latin typeface="Cambria Math" panose="02040503050406030204" pitchFamily="18" charset="0"/>
                        </a:rPr>
                        <m:t>𝒙</m:t>
                      </m:r>
                      <m:r>
                        <a:rPr lang="en-GB" sz="1200" b="1" i="1" smtClean="0">
                          <a:latin typeface="Cambria Math" panose="02040503050406030204" pitchFamily="18" charset="0"/>
                        </a:rPr>
                        <m:t>=</m:t>
                      </m:r>
                      <m:r>
                        <a:rPr lang="en-GB" sz="1200" b="1" i="1" smtClean="0">
                          <a:latin typeface="Cambria Math" panose="02040503050406030204" pitchFamily="18" charset="0"/>
                        </a:rPr>
                        <m:t>𝟐</m:t>
                      </m:r>
                      <m:r>
                        <a:rPr lang="en-GB" sz="1200" b="1" i="1" smtClean="0">
                          <a:latin typeface="Cambria Math" panose="02040503050406030204" pitchFamily="18" charset="0"/>
                        </a:rPr>
                        <m:t>+</m:t>
                      </m:r>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𝟏</m:t>
                          </m:r>
                        </m:num>
                        <m:den>
                          <m:r>
                            <a:rPr lang="en-GB" sz="1200" b="1" i="1" smtClean="0">
                              <a:latin typeface="Cambria Math" panose="02040503050406030204" pitchFamily="18" charset="0"/>
                            </a:rPr>
                            <m:t>𝟏</m:t>
                          </m:r>
                        </m:den>
                      </m:f>
                      <m:r>
                        <a:rPr lang="en-GB" sz="1200" b="1" i="1" smtClean="0">
                          <a:latin typeface="Cambria Math" panose="02040503050406030204" pitchFamily="18" charset="0"/>
                        </a:rPr>
                        <m:t>+</m:t>
                      </m:r>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𝟏</m:t>
                          </m:r>
                        </m:num>
                        <m:den>
                          <m:r>
                            <a:rPr lang="en-GB" sz="1200" b="1" i="1" smtClean="0">
                              <a:latin typeface="Cambria Math" panose="02040503050406030204" pitchFamily="18" charset="0"/>
                            </a:rPr>
                            <m:t>𝟐</m:t>
                          </m:r>
                        </m:den>
                      </m:f>
                      <m:r>
                        <a:rPr lang="en-GB" sz="1200" b="1" i="1" smtClean="0">
                          <a:latin typeface="Cambria Math" panose="02040503050406030204" pitchFamily="18" charset="0"/>
                        </a:rPr>
                        <m:t>+</m:t>
                      </m:r>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𝟏</m:t>
                          </m:r>
                        </m:num>
                        <m:den>
                          <m:r>
                            <a:rPr lang="en-GB" sz="1200" b="1" i="1" smtClean="0">
                              <a:latin typeface="Cambria Math" panose="02040503050406030204" pitchFamily="18" charset="0"/>
                            </a:rPr>
                            <m:t>𝟒</m:t>
                          </m:r>
                        </m:den>
                      </m:f>
                      <m:r>
                        <a:rPr lang="en-GB" sz="1200" b="1" i="1" smtClean="0">
                          <a:latin typeface="Cambria Math" panose="02040503050406030204" pitchFamily="18" charset="0"/>
                        </a:rPr>
                        <m:t>+</m:t>
                      </m:r>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𝟏</m:t>
                          </m:r>
                        </m:num>
                        <m:den>
                          <m:r>
                            <a:rPr lang="en-GB" sz="1200" b="1" i="1" smtClean="0">
                              <a:latin typeface="Cambria Math" panose="02040503050406030204" pitchFamily="18" charset="0"/>
                            </a:rPr>
                            <m:t>𝟖</m:t>
                          </m:r>
                        </m:den>
                      </m:f>
                      <m:r>
                        <a:rPr lang="en-GB" sz="1200" b="1" i="1" smtClean="0">
                          <a:latin typeface="Cambria Math" panose="02040503050406030204" pitchFamily="18" charset="0"/>
                        </a:rPr>
                        <m:t>+…</m:t>
                      </m:r>
                    </m:oMath>
                  </m:oMathPara>
                </a14:m>
                <a:endParaRPr lang="en-GB" sz="1200" b="1" dirty="0"/>
              </a:p>
              <a:p>
                <a:r>
                  <a:rPr lang="en-GB" sz="1200" b="1" dirty="0"/>
                  <a:t>Subtracting the two equations:</a:t>
                </a:r>
              </a:p>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𝒙</m:t>
                      </m:r>
                      <m:r>
                        <a:rPr lang="en-GB" sz="1200" b="1" i="1" smtClean="0">
                          <a:latin typeface="Cambria Math" panose="02040503050406030204" pitchFamily="18" charset="0"/>
                        </a:rPr>
                        <m:t>=</m:t>
                      </m:r>
                      <m:r>
                        <a:rPr lang="en-GB" sz="1200" b="1" i="1" smtClean="0">
                          <a:latin typeface="Cambria Math" panose="02040503050406030204" pitchFamily="18" charset="0"/>
                        </a:rPr>
                        <m:t>𝟐</m:t>
                      </m:r>
                      <m:r>
                        <a:rPr lang="en-GB" sz="1200" b="1" i="1" smtClean="0">
                          <a:latin typeface="Cambria Math" panose="02040503050406030204" pitchFamily="18" charset="0"/>
                        </a:rPr>
                        <m:t>+</m:t>
                      </m:r>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𝟏</m:t>
                          </m:r>
                        </m:num>
                        <m:den>
                          <m:r>
                            <a:rPr lang="en-GB" sz="1200" b="1" i="1" smtClean="0">
                              <a:latin typeface="Cambria Math" panose="02040503050406030204" pitchFamily="18" charset="0"/>
                            </a:rPr>
                            <m:t>𝟏</m:t>
                          </m:r>
                        </m:den>
                      </m:f>
                      <m:r>
                        <a:rPr lang="en-GB" sz="1200" b="1" i="1" smtClean="0">
                          <a:latin typeface="Cambria Math" panose="02040503050406030204" pitchFamily="18" charset="0"/>
                        </a:rPr>
                        <m:t>+</m:t>
                      </m:r>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𝟏</m:t>
                          </m:r>
                        </m:num>
                        <m:den>
                          <m:r>
                            <a:rPr lang="en-GB" sz="1200" b="1" i="1" smtClean="0">
                              <a:latin typeface="Cambria Math" panose="02040503050406030204" pitchFamily="18" charset="0"/>
                            </a:rPr>
                            <m:t>𝟐</m:t>
                          </m:r>
                        </m:den>
                      </m:f>
                      <m:r>
                        <a:rPr lang="en-GB" sz="1200" b="1" i="1" smtClean="0">
                          <a:latin typeface="Cambria Math" panose="02040503050406030204" pitchFamily="18" charset="0"/>
                        </a:rPr>
                        <m:t>+</m:t>
                      </m:r>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𝟏</m:t>
                          </m:r>
                        </m:num>
                        <m:den>
                          <m:r>
                            <a:rPr lang="en-GB" sz="1200" b="1" i="1" smtClean="0">
                              <a:latin typeface="Cambria Math" panose="02040503050406030204" pitchFamily="18" charset="0"/>
                            </a:rPr>
                            <m:t>𝟒</m:t>
                          </m:r>
                        </m:den>
                      </m:f>
                      <m:r>
                        <a:rPr lang="en-GB" sz="1200" b="1" i="1" smtClean="0">
                          <a:latin typeface="Cambria Math" panose="02040503050406030204" pitchFamily="18" charset="0"/>
                        </a:rPr>
                        <m:t>+</m:t>
                      </m:r>
                      <m:f>
                        <m:fPr>
                          <m:ctrlPr>
                            <a:rPr lang="en-GB" sz="1200" b="1" i="1" smtClean="0">
                              <a:latin typeface="Cambria Math" panose="02040503050406030204" pitchFamily="18" charset="0"/>
                            </a:rPr>
                          </m:ctrlPr>
                        </m:fPr>
                        <m:num>
                          <m:r>
                            <a:rPr lang="en-GB" sz="1200" b="1" i="1" smtClean="0">
                              <a:latin typeface="Cambria Math" panose="02040503050406030204" pitchFamily="18" charset="0"/>
                            </a:rPr>
                            <m:t>𝟏</m:t>
                          </m:r>
                        </m:num>
                        <m:den>
                          <m:r>
                            <a:rPr lang="en-GB" sz="1200" b="1" i="1" smtClean="0">
                              <a:latin typeface="Cambria Math" panose="02040503050406030204" pitchFamily="18" charset="0"/>
                            </a:rPr>
                            <m:t>𝟖</m:t>
                          </m:r>
                        </m:den>
                      </m:f>
                      <m:r>
                        <a:rPr lang="en-GB" sz="1200" b="1" i="1" smtClean="0">
                          <a:latin typeface="Cambria Math" panose="02040503050406030204" pitchFamily="18" charset="0"/>
                        </a:rPr>
                        <m:t>+…</m:t>
                      </m:r>
                    </m:oMath>
                    <m:oMath xmlns:m="http://schemas.openxmlformats.org/officeDocument/2006/math">
                      <m:r>
                        <a:rPr lang="en-GB" sz="1200" b="1" i="1" smtClean="0">
                          <a:latin typeface="Cambria Math" panose="02040503050406030204" pitchFamily="18" charset="0"/>
                        </a:rPr>
                        <m:t>=</m:t>
                      </m:r>
                      <m:r>
                        <a:rPr lang="en-GB" sz="1200" b="1" i="1" smtClean="0">
                          <a:latin typeface="Cambria Math" panose="02040503050406030204" pitchFamily="18" charset="0"/>
                        </a:rPr>
                        <m:t>𝟐</m:t>
                      </m:r>
                      <m:r>
                        <a:rPr lang="en-GB" sz="1200" b="1" i="1" smtClean="0">
                          <a:latin typeface="Cambria Math" panose="02040503050406030204" pitchFamily="18" charset="0"/>
                        </a:rPr>
                        <m:t>+</m:t>
                      </m:r>
                      <m:r>
                        <a:rPr lang="en-GB" sz="1200" b="1" i="1" smtClean="0">
                          <a:latin typeface="Cambria Math" panose="02040503050406030204" pitchFamily="18" charset="0"/>
                        </a:rPr>
                        <m:t>𝟐</m:t>
                      </m:r>
                      <m:r>
                        <a:rPr lang="en-GB" sz="1200" b="1" i="1" smtClean="0">
                          <a:latin typeface="Cambria Math" panose="02040503050406030204" pitchFamily="18" charset="0"/>
                        </a:rPr>
                        <m:t>=</m:t>
                      </m:r>
                      <m:r>
                        <a:rPr lang="en-GB" sz="1200" b="1" i="1" smtClean="0">
                          <a:latin typeface="Cambria Math" panose="02040503050406030204" pitchFamily="18" charset="0"/>
                        </a:rPr>
                        <m:t>𝟒</m:t>
                      </m:r>
                    </m:oMath>
                  </m:oMathPara>
                </a14:m>
                <a:endParaRPr lang="en-GB" sz="1200" b="1" dirty="0"/>
              </a:p>
            </p:txBody>
          </p:sp>
        </mc:Choice>
        <mc:Fallback>
          <p:sp>
            <p:nvSpPr>
              <p:cNvPr id="26" name="TextBox 25">
                <a:extLst>
                  <a:ext uri="{FF2B5EF4-FFF2-40B4-BE49-F238E27FC236}">
                    <a16:creationId xmlns:a16="http://schemas.microsoft.com/office/drawing/2014/main" id="{027A6E35-42D0-4502-A283-BB08F339E316}"/>
                  </a:ext>
                </a:extLst>
              </p:cNvPr>
              <p:cNvSpPr txBox="1">
                <a:spLocks noRot="1" noChangeAspect="1" noMove="1" noResize="1" noEditPoints="1" noAdjustHandles="1" noChangeArrowheads="1" noChangeShapeType="1" noTextEdit="1"/>
              </p:cNvSpPr>
              <p:nvPr/>
            </p:nvSpPr>
            <p:spPr>
              <a:xfrm>
                <a:off x="480960" y="4562254"/>
                <a:ext cx="3952817" cy="2118657"/>
              </a:xfrm>
              <a:prstGeom prst="rect">
                <a:avLst/>
              </a:prstGeom>
              <a:blipFill>
                <a:blip r:embed="rId3"/>
                <a:stretch>
                  <a:fillRect l="-463" t="-287"/>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65F43436-9CCA-4534-82D6-20F18C4A8C93}"/>
              </a:ext>
            </a:extLst>
          </p:cNvPr>
          <p:cNvSpPr/>
          <p:nvPr/>
        </p:nvSpPr>
        <p:spPr>
          <a:xfrm>
            <a:off x="5004048" y="5160902"/>
            <a:ext cx="3925417" cy="15200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a:extLst>
              <a:ext uri="{FF2B5EF4-FFF2-40B4-BE49-F238E27FC236}">
                <a16:creationId xmlns:a16="http://schemas.microsoft.com/office/drawing/2014/main" id="{2E6BE3FA-2988-4FE3-A5B2-D5BF203D7DA3}"/>
              </a:ext>
            </a:extLst>
          </p:cNvPr>
          <p:cNvSpPr/>
          <p:nvPr/>
        </p:nvSpPr>
        <p:spPr>
          <a:xfrm>
            <a:off x="551718" y="5419825"/>
            <a:ext cx="3872015" cy="13238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TextBox 28">
            <a:extLst>
              <a:ext uri="{FF2B5EF4-FFF2-40B4-BE49-F238E27FC236}">
                <a16:creationId xmlns:a16="http://schemas.microsoft.com/office/drawing/2014/main" id="{3C2757C8-9E05-744B-B383-5BCF852D2CC8}"/>
              </a:ext>
            </a:extLst>
          </p:cNvPr>
          <p:cNvSpPr txBox="1"/>
          <p:nvPr/>
        </p:nvSpPr>
        <p:spPr>
          <a:xfrm>
            <a:off x="659799" y="1696467"/>
            <a:ext cx="8616281" cy="2677656"/>
          </a:xfrm>
          <a:prstGeom prst="rect">
            <a:avLst/>
          </a:prstGeom>
          <a:noFill/>
        </p:spPr>
        <p:txBody>
          <a:bodyPr wrap="square" rtlCol="0">
            <a:spAutoFit/>
          </a:bodyPr>
          <a:lstStyle/>
          <a:p>
            <a:r>
              <a:rPr lang="en-US" sz="2400" dirty="0"/>
              <a:t>Complete before the lesson		Q1-5</a:t>
            </a:r>
          </a:p>
          <a:p>
            <a:endParaRPr lang="en-US" sz="2400" dirty="0"/>
          </a:p>
          <a:p>
            <a:r>
              <a:rPr lang="en-US" sz="2400" dirty="0"/>
              <a:t>In Class:			</a:t>
            </a:r>
          </a:p>
          <a:p>
            <a:r>
              <a:rPr lang="en-US" sz="2400" dirty="0">
                <a:solidFill>
                  <a:srgbClr val="00B050"/>
                </a:solidFill>
              </a:rPr>
              <a:t>Green</a:t>
            </a:r>
            <a:r>
              <a:rPr lang="en-US" sz="2400" dirty="0"/>
              <a:t>					Q6-7</a:t>
            </a:r>
          </a:p>
          <a:p>
            <a:r>
              <a:rPr lang="en-US" sz="2400" dirty="0">
                <a:solidFill>
                  <a:schemeClr val="accent6"/>
                </a:solidFill>
              </a:rPr>
              <a:t>Amber</a:t>
            </a:r>
            <a:r>
              <a:rPr lang="en-US" sz="2400" dirty="0"/>
              <a:t> 					Q8-9</a:t>
            </a:r>
          </a:p>
          <a:p>
            <a:r>
              <a:rPr lang="en-US" sz="2400" dirty="0">
                <a:solidFill>
                  <a:srgbClr val="FF0000"/>
                </a:solidFill>
              </a:rPr>
              <a:t>Red</a:t>
            </a:r>
            <a:r>
              <a:rPr lang="en-US" sz="2400" dirty="0"/>
              <a:t>					Q10-11 &amp; Challenge &amp; Ext</a:t>
            </a:r>
          </a:p>
          <a:p>
            <a:endParaRPr lang="en-US" sz="2400" dirty="0"/>
          </a:p>
        </p:txBody>
      </p:sp>
    </p:spTree>
    <p:extLst>
      <p:ext uri="{BB962C8B-B14F-4D97-AF65-F5344CB8AC3E}">
        <p14:creationId xmlns:p14="http://schemas.microsoft.com/office/powerpoint/2010/main" val="1459104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7" grpId="0" animBg="1"/>
      <p:bldP spid="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FD72D4-6B23-4FEC-A678-52956E9381F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2AB1B41-69EC-44EB-9209-D0BB28C60F6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Sigma Notation</a:t>
              </a:r>
              <a:endParaRPr lang="en-GB" sz="3200" dirty="0"/>
            </a:p>
          </p:txBody>
        </p:sp>
        <p:cxnSp>
          <p:nvCxnSpPr>
            <p:cNvPr id="4" name="Straight Connector 3">
              <a:extLst>
                <a:ext uri="{FF2B5EF4-FFF2-40B4-BE49-F238E27FC236}">
                  <a16:creationId xmlns:a16="http://schemas.microsoft.com/office/drawing/2014/main" id="{5A4F3148-9AD5-45FC-9BFD-487ACB81F580}"/>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16061C2-00F7-4AA1-A702-B0F4BF79589A}"/>
                  </a:ext>
                </a:extLst>
              </p:cNvPr>
              <p:cNvSpPr txBox="1"/>
              <p:nvPr/>
            </p:nvSpPr>
            <p:spPr>
              <a:xfrm>
                <a:off x="1036862" y="1731751"/>
                <a:ext cx="6730548" cy="181947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nary>
                        <m:naryPr>
                          <m:chr m:val="∑"/>
                          <m:ctrlPr>
                            <a:rPr lang="en-GB" sz="4000" i="1" smtClean="0">
                              <a:latin typeface="Cambria Math" panose="02040503050406030204" pitchFamily="18" charset="0"/>
                            </a:rPr>
                          </m:ctrlPr>
                        </m:naryPr>
                        <m:sub>
                          <m:r>
                            <a:rPr lang="en-GB" sz="4000" b="0" i="1" smtClean="0">
                              <a:latin typeface="Cambria Math" panose="02040503050406030204" pitchFamily="18" charset="0"/>
                            </a:rPr>
                            <m:t>𝑟</m:t>
                          </m:r>
                          <m:r>
                            <a:rPr lang="en-GB" sz="4000" b="0" i="1" smtClean="0">
                              <a:latin typeface="Cambria Math"/>
                            </a:rPr>
                            <m:t>=1</m:t>
                          </m:r>
                        </m:sub>
                        <m:sup>
                          <m:r>
                            <a:rPr lang="en-GB" sz="4000" b="0" i="1" smtClean="0">
                              <a:latin typeface="Cambria Math" panose="02040503050406030204" pitchFamily="18" charset="0"/>
                            </a:rPr>
                            <m:t>5</m:t>
                          </m:r>
                        </m:sup>
                        <m:e>
                          <m:r>
                            <a:rPr lang="en-GB" sz="4000" b="0" i="1" smtClean="0">
                              <a:latin typeface="Cambria Math" panose="02040503050406030204" pitchFamily="18" charset="0"/>
                            </a:rPr>
                            <m:t>(2</m:t>
                          </m:r>
                          <m:r>
                            <a:rPr lang="en-GB" sz="4000" b="0" i="1" smtClean="0">
                              <a:latin typeface="Cambria Math" panose="02040503050406030204" pitchFamily="18" charset="0"/>
                            </a:rPr>
                            <m:t>𝑟</m:t>
                          </m:r>
                          <m:r>
                            <a:rPr lang="en-GB" sz="4000" b="0" i="1" smtClean="0">
                              <a:latin typeface="Cambria Math" panose="02040503050406030204" pitchFamily="18" charset="0"/>
                            </a:rPr>
                            <m:t>+1)</m:t>
                          </m:r>
                        </m:e>
                      </m:nary>
                    </m:oMath>
                  </m:oMathPara>
                </a14:m>
                <a:endParaRPr lang="en-GB" sz="2400" dirty="0"/>
              </a:p>
            </p:txBody>
          </p:sp>
        </mc:Choice>
        <mc:Fallback xmlns="">
          <p:sp>
            <p:nvSpPr>
              <p:cNvPr id="5" name="TextBox 4">
                <a:extLst>
                  <a:ext uri="{FF2B5EF4-FFF2-40B4-BE49-F238E27FC236}">
                    <a16:creationId xmlns:a16="http://schemas.microsoft.com/office/drawing/2014/main" id="{D16061C2-00F7-4AA1-A702-B0F4BF79589A}"/>
                  </a:ext>
                </a:extLst>
              </p:cNvPr>
              <p:cNvSpPr txBox="1">
                <a:spLocks noRot="1" noChangeAspect="1" noMove="1" noResize="1" noEditPoints="1" noAdjustHandles="1" noChangeArrowheads="1" noChangeShapeType="1" noTextEdit="1"/>
              </p:cNvSpPr>
              <p:nvPr/>
            </p:nvSpPr>
            <p:spPr>
              <a:xfrm>
                <a:off x="1036862" y="1731751"/>
                <a:ext cx="6730548" cy="1819472"/>
              </a:xfrm>
              <a:prstGeom prst="rect">
                <a:avLst/>
              </a:prstGeom>
              <a:blipFill>
                <a:blip r:embed="rId2"/>
                <a:stretch>
                  <a:fillRect/>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E15E561D-5C23-467F-B69C-49ED4F4B640E}"/>
              </a:ext>
            </a:extLst>
          </p:cNvPr>
          <p:cNvSpPr txBox="1"/>
          <p:nvPr/>
        </p:nvSpPr>
        <p:spPr>
          <a:xfrm>
            <a:off x="323528" y="764704"/>
            <a:ext cx="4464496" cy="369332"/>
          </a:xfrm>
          <a:prstGeom prst="rect">
            <a:avLst/>
          </a:prstGeom>
          <a:noFill/>
        </p:spPr>
        <p:txBody>
          <a:bodyPr wrap="square" rtlCol="0">
            <a:spAutoFit/>
          </a:bodyPr>
          <a:lstStyle/>
          <a:p>
            <a:r>
              <a:rPr lang="en-GB" dirty="0"/>
              <a:t>What does each bit of this expression mean?</a:t>
            </a:r>
          </a:p>
        </p:txBody>
      </p:sp>
      <p:sp>
        <p:nvSpPr>
          <p:cNvPr id="7" name="TextBox 6">
            <a:extLst>
              <a:ext uri="{FF2B5EF4-FFF2-40B4-BE49-F238E27FC236}">
                <a16:creationId xmlns:a16="http://schemas.microsoft.com/office/drawing/2014/main" id="{75EEC6FF-B2E7-4316-8487-500442DC3CC6}"/>
              </a:ext>
            </a:extLst>
          </p:cNvPr>
          <p:cNvSpPr txBox="1"/>
          <p:nvPr/>
        </p:nvSpPr>
        <p:spPr>
          <a:xfrm>
            <a:off x="505673" y="1674834"/>
            <a:ext cx="1594370"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The Greek letter, capital sigma, means ‘sum’.</a:t>
            </a:r>
          </a:p>
        </p:txBody>
      </p:sp>
      <p:cxnSp>
        <p:nvCxnSpPr>
          <p:cNvPr id="9" name="Straight Arrow Connector 8">
            <a:extLst>
              <a:ext uri="{FF2B5EF4-FFF2-40B4-BE49-F238E27FC236}">
                <a16:creationId xmlns:a16="http://schemas.microsoft.com/office/drawing/2014/main" id="{8404E668-8A29-4E1B-A4F6-7E50082099CC}"/>
              </a:ext>
            </a:extLst>
          </p:cNvPr>
          <p:cNvCxnSpPr>
            <a:stCxn id="7" idx="3"/>
          </p:cNvCxnSpPr>
          <p:nvPr/>
        </p:nvCxnSpPr>
        <p:spPr>
          <a:xfrm>
            <a:off x="2100043" y="2090333"/>
            <a:ext cx="983399" cy="4083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FB757BD-5058-4354-BAAB-E17A10CF4B9D}"/>
                  </a:ext>
                </a:extLst>
              </p:cNvPr>
              <p:cNvSpPr txBox="1"/>
              <p:nvPr/>
            </p:nvSpPr>
            <p:spPr>
              <a:xfrm>
                <a:off x="611560" y="3043294"/>
                <a:ext cx="1908356"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The numbers top and bottom tells us what </a:t>
                </a:r>
                <a14:m>
                  <m:oMath xmlns:m="http://schemas.openxmlformats.org/officeDocument/2006/math">
                    <m:r>
                      <a:rPr lang="en-GB" sz="1600" b="0" i="1" smtClean="0">
                        <a:latin typeface="Cambria Math" panose="02040503050406030204" pitchFamily="18" charset="0"/>
                      </a:rPr>
                      <m:t>𝑟</m:t>
                    </m:r>
                  </m:oMath>
                </a14:m>
                <a:r>
                  <a:rPr lang="en-GB" sz="1600" dirty="0"/>
                  <a:t> varies between. It goes up by 1 each time.</a:t>
                </a:r>
              </a:p>
            </p:txBody>
          </p:sp>
        </mc:Choice>
        <mc:Fallback xmlns="">
          <p:sp>
            <p:nvSpPr>
              <p:cNvPr id="10" name="TextBox 9">
                <a:extLst>
                  <a:ext uri="{FF2B5EF4-FFF2-40B4-BE49-F238E27FC236}">
                    <a16:creationId xmlns:a16="http://schemas.microsoft.com/office/drawing/2014/main" id="{AFB757BD-5058-4354-BAAB-E17A10CF4B9D}"/>
                  </a:ext>
                </a:extLst>
              </p:cNvPr>
              <p:cNvSpPr txBox="1">
                <a:spLocks noRot="1" noChangeAspect="1" noMove="1" noResize="1" noEditPoints="1" noAdjustHandles="1" noChangeArrowheads="1" noChangeShapeType="1" noTextEdit="1"/>
              </p:cNvSpPr>
              <p:nvPr/>
            </p:nvSpPr>
            <p:spPr>
              <a:xfrm>
                <a:off x="611560" y="3043294"/>
                <a:ext cx="1908356" cy="1323439"/>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1" name="Straight Arrow Connector 10">
            <a:extLst>
              <a:ext uri="{FF2B5EF4-FFF2-40B4-BE49-F238E27FC236}">
                <a16:creationId xmlns:a16="http://schemas.microsoft.com/office/drawing/2014/main" id="{6259D4D0-AC4F-4A72-9B1F-043C8F7FE323}"/>
              </a:ext>
            </a:extLst>
          </p:cNvPr>
          <p:cNvCxnSpPr>
            <a:cxnSpLocks/>
          </p:cNvCxnSpPr>
          <p:nvPr/>
        </p:nvCxnSpPr>
        <p:spPr>
          <a:xfrm flipV="1">
            <a:off x="2532937" y="3349256"/>
            <a:ext cx="486710" cy="1786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8E516DF-89F7-474A-8A15-E36E3E54354B}"/>
                  </a:ext>
                </a:extLst>
              </p:cNvPr>
              <p:cNvSpPr txBox="1"/>
              <p:nvPr/>
            </p:nvSpPr>
            <p:spPr>
              <a:xfrm>
                <a:off x="6390243" y="2534041"/>
                <a:ext cx="1908356"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We work out this expression for each value of </a:t>
                </a:r>
                <a14:m>
                  <m:oMath xmlns:m="http://schemas.openxmlformats.org/officeDocument/2006/math">
                    <m:r>
                      <a:rPr lang="en-GB" sz="1600" b="0" i="1" smtClean="0">
                        <a:latin typeface="Cambria Math" panose="02040503050406030204" pitchFamily="18" charset="0"/>
                      </a:rPr>
                      <m:t>𝑟</m:t>
                    </m:r>
                  </m:oMath>
                </a14:m>
                <a:r>
                  <a:rPr lang="en-GB" sz="1600" dirty="0"/>
                  <a:t> (between 1 and 5), and add them together.</a:t>
                </a:r>
              </a:p>
            </p:txBody>
          </p:sp>
        </mc:Choice>
        <mc:Fallback xmlns="">
          <p:sp>
            <p:nvSpPr>
              <p:cNvPr id="13" name="TextBox 12">
                <a:extLst>
                  <a:ext uri="{FF2B5EF4-FFF2-40B4-BE49-F238E27FC236}">
                    <a16:creationId xmlns:a16="http://schemas.microsoft.com/office/drawing/2014/main" id="{38E516DF-89F7-474A-8A15-E36E3E54354B}"/>
                  </a:ext>
                </a:extLst>
              </p:cNvPr>
              <p:cNvSpPr txBox="1">
                <a:spLocks noRot="1" noChangeAspect="1" noMove="1" noResize="1" noEditPoints="1" noAdjustHandles="1" noChangeArrowheads="1" noChangeShapeType="1" noTextEdit="1"/>
              </p:cNvSpPr>
              <p:nvPr/>
            </p:nvSpPr>
            <p:spPr>
              <a:xfrm>
                <a:off x="6390243" y="2534041"/>
                <a:ext cx="1908356" cy="1323439"/>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4" name="Straight Arrow Connector 13">
            <a:extLst>
              <a:ext uri="{FF2B5EF4-FFF2-40B4-BE49-F238E27FC236}">
                <a16:creationId xmlns:a16="http://schemas.microsoft.com/office/drawing/2014/main" id="{CEBD1883-6E04-4D9A-BCE3-AC5597263F1E}"/>
              </a:ext>
            </a:extLst>
          </p:cNvPr>
          <p:cNvCxnSpPr>
            <a:cxnSpLocks/>
            <a:stCxn id="13" idx="1"/>
          </p:cNvCxnSpPr>
          <p:nvPr/>
        </p:nvCxnSpPr>
        <p:spPr>
          <a:xfrm flipH="1" flipV="1">
            <a:off x="5794744" y="2870791"/>
            <a:ext cx="595499" cy="3249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F1B9EA3-C021-4D31-B787-86F6CDEE354A}"/>
                  </a:ext>
                </a:extLst>
              </p:cNvPr>
              <p:cNvSpPr txBox="1"/>
              <p:nvPr/>
            </p:nvSpPr>
            <p:spPr>
              <a:xfrm>
                <a:off x="910225" y="5048446"/>
                <a:ext cx="101426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=3</m:t>
                      </m:r>
                    </m:oMath>
                  </m:oMathPara>
                </a14:m>
                <a:endParaRPr lang="en-GB" sz="3600" dirty="0"/>
              </a:p>
            </p:txBody>
          </p:sp>
        </mc:Choice>
        <mc:Fallback xmlns="">
          <p:sp>
            <p:nvSpPr>
              <p:cNvPr id="17" name="TextBox 16">
                <a:extLst>
                  <a:ext uri="{FF2B5EF4-FFF2-40B4-BE49-F238E27FC236}">
                    <a16:creationId xmlns:a16="http://schemas.microsoft.com/office/drawing/2014/main" id="{FF1B9EA3-C021-4D31-B787-86F6CDEE354A}"/>
                  </a:ext>
                </a:extLst>
              </p:cNvPr>
              <p:cNvSpPr txBox="1">
                <a:spLocks noRot="1" noChangeAspect="1" noMove="1" noResize="1" noEditPoints="1" noAdjustHandles="1" noChangeArrowheads="1" noChangeShapeType="1" noTextEdit="1"/>
              </p:cNvSpPr>
              <p:nvPr/>
            </p:nvSpPr>
            <p:spPr>
              <a:xfrm>
                <a:off x="910225" y="5048446"/>
                <a:ext cx="1014268" cy="64633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8B76D91-55A1-4ABD-93D7-E88707DA1DB4}"/>
                  </a:ext>
                </a:extLst>
              </p:cNvPr>
              <p:cNvSpPr txBox="1"/>
              <p:nvPr/>
            </p:nvSpPr>
            <p:spPr>
              <a:xfrm>
                <a:off x="1240787" y="4770094"/>
                <a:ext cx="792088"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𝑟</m:t>
                      </m:r>
                      <m:r>
                        <a:rPr lang="en-GB" sz="1100" b="0" i="1" smtClean="0">
                          <a:latin typeface="Cambria Math" panose="02040503050406030204" pitchFamily="18" charset="0"/>
                        </a:rPr>
                        <m:t>=1</m:t>
                      </m:r>
                    </m:oMath>
                  </m:oMathPara>
                </a14:m>
                <a:endParaRPr lang="en-GB" dirty="0"/>
              </a:p>
            </p:txBody>
          </p:sp>
        </mc:Choice>
        <mc:Fallback xmlns="">
          <p:sp>
            <p:nvSpPr>
              <p:cNvPr id="18" name="TextBox 17">
                <a:extLst>
                  <a:ext uri="{FF2B5EF4-FFF2-40B4-BE49-F238E27FC236}">
                    <a16:creationId xmlns:a16="http://schemas.microsoft.com/office/drawing/2014/main" id="{68B76D91-55A1-4ABD-93D7-E88707DA1DB4}"/>
                  </a:ext>
                </a:extLst>
              </p:cNvPr>
              <p:cNvSpPr txBox="1">
                <a:spLocks noRot="1" noChangeAspect="1" noMove="1" noResize="1" noEditPoints="1" noAdjustHandles="1" noChangeArrowheads="1" noChangeShapeType="1" noTextEdit="1"/>
              </p:cNvSpPr>
              <p:nvPr/>
            </p:nvSpPr>
            <p:spPr>
              <a:xfrm>
                <a:off x="1240787" y="4770094"/>
                <a:ext cx="792088" cy="26161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A2F3D94-1943-4C38-A082-74136BC96AF0}"/>
                  </a:ext>
                </a:extLst>
              </p:cNvPr>
              <p:cNvSpPr txBox="1"/>
              <p:nvPr/>
            </p:nvSpPr>
            <p:spPr>
              <a:xfrm>
                <a:off x="2007723" y="5059079"/>
                <a:ext cx="101426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+5</m:t>
                      </m:r>
                    </m:oMath>
                  </m:oMathPara>
                </a14:m>
                <a:endParaRPr lang="en-GB" sz="3600" dirty="0"/>
              </a:p>
            </p:txBody>
          </p:sp>
        </mc:Choice>
        <mc:Fallback xmlns="">
          <p:sp>
            <p:nvSpPr>
              <p:cNvPr id="19" name="TextBox 18">
                <a:extLst>
                  <a:ext uri="{FF2B5EF4-FFF2-40B4-BE49-F238E27FC236}">
                    <a16:creationId xmlns:a16="http://schemas.microsoft.com/office/drawing/2014/main" id="{EA2F3D94-1943-4C38-A082-74136BC96AF0}"/>
                  </a:ext>
                </a:extLst>
              </p:cNvPr>
              <p:cNvSpPr txBox="1">
                <a:spLocks noRot="1" noChangeAspect="1" noMove="1" noResize="1" noEditPoints="1" noAdjustHandles="1" noChangeArrowheads="1" noChangeShapeType="1" noTextEdit="1"/>
              </p:cNvSpPr>
              <p:nvPr/>
            </p:nvSpPr>
            <p:spPr>
              <a:xfrm>
                <a:off x="2007723" y="5059079"/>
                <a:ext cx="1014268" cy="64633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916F5D4-84EB-4E47-A367-EABB77D52623}"/>
                  </a:ext>
                </a:extLst>
              </p:cNvPr>
              <p:cNvSpPr txBox="1"/>
              <p:nvPr/>
            </p:nvSpPr>
            <p:spPr>
              <a:xfrm>
                <a:off x="2088094" y="4770094"/>
                <a:ext cx="792088"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𝑟</m:t>
                      </m:r>
                      <m:r>
                        <a:rPr lang="en-GB" sz="1100" b="0" i="1" smtClean="0">
                          <a:latin typeface="Cambria Math" panose="02040503050406030204" pitchFamily="18" charset="0"/>
                        </a:rPr>
                        <m:t>=2</m:t>
                      </m:r>
                    </m:oMath>
                  </m:oMathPara>
                </a14:m>
                <a:endParaRPr lang="en-GB" dirty="0"/>
              </a:p>
            </p:txBody>
          </p:sp>
        </mc:Choice>
        <mc:Fallback xmlns="">
          <p:sp>
            <p:nvSpPr>
              <p:cNvPr id="20" name="TextBox 19">
                <a:extLst>
                  <a:ext uri="{FF2B5EF4-FFF2-40B4-BE49-F238E27FC236}">
                    <a16:creationId xmlns:a16="http://schemas.microsoft.com/office/drawing/2014/main" id="{E916F5D4-84EB-4E47-A367-EABB77D52623}"/>
                  </a:ext>
                </a:extLst>
              </p:cNvPr>
              <p:cNvSpPr txBox="1">
                <a:spLocks noRot="1" noChangeAspect="1" noMove="1" noResize="1" noEditPoints="1" noAdjustHandles="1" noChangeArrowheads="1" noChangeShapeType="1" noTextEdit="1"/>
              </p:cNvSpPr>
              <p:nvPr/>
            </p:nvSpPr>
            <p:spPr>
              <a:xfrm>
                <a:off x="2088094" y="4770094"/>
                <a:ext cx="792088" cy="26161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DD530DF-8F38-4721-9CDD-CC77A67BC119}"/>
                  </a:ext>
                </a:extLst>
              </p:cNvPr>
              <p:cNvSpPr txBox="1"/>
              <p:nvPr/>
            </p:nvSpPr>
            <p:spPr>
              <a:xfrm>
                <a:off x="3105221" y="5048446"/>
                <a:ext cx="101426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+7</m:t>
                      </m:r>
                    </m:oMath>
                  </m:oMathPara>
                </a14:m>
                <a:endParaRPr lang="en-GB" sz="3600" dirty="0"/>
              </a:p>
            </p:txBody>
          </p:sp>
        </mc:Choice>
        <mc:Fallback xmlns="">
          <p:sp>
            <p:nvSpPr>
              <p:cNvPr id="21" name="TextBox 20">
                <a:extLst>
                  <a:ext uri="{FF2B5EF4-FFF2-40B4-BE49-F238E27FC236}">
                    <a16:creationId xmlns:a16="http://schemas.microsoft.com/office/drawing/2014/main" id="{2DD530DF-8F38-4721-9CDD-CC77A67BC119}"/>
                  </a:ext>
                </a:extLst>
              </p:cNvPr>
              <p:cNvSpPr txBox="1">
                <a:spLocks noRot="1" noChangeAspect="1" noMove="1" noResize="1" noEditPoints="1" noAdjustHandles="1" noChangeArrowheads="1" noChangeShapeType="1" noTextEdit="1"/>
              </p:cNvSpPr>
              <p:nvPr/>
            </p:nvSpPr>
            <p:spPr>
              <a:xfrm>
                <a:off x="3105221" y="5048446"/>
                <a:ext cx="1014268" cy="646331"/>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DEA3E2A-35E1-469A-872C-09AE57B46894}"/>
                  </a:ext>
                </a:extLst>
              </p:cNvPr>
              <p:cNvSpPr txBox="1"/>
              <p:nvPr/>
            </p:nvSpPr>
            <p:spPr>
              <a:xfrm>
                <a:off x="3185592" y="4759461"/>
                <a:ext cx="792088"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𝑟</m:t>
                      </m:r>
                      <m:r>
                        <a:rPr lang="en-GB" sz="1100" b="0" i="1" smtClean="0">
                          <a:latin typeface="Cambria Math" panose="02040503050406030204" pitchFamily="18" charset="0"/>
                        </a:rPr>
                        <m:t>=3</m:t>
                      </m:r>
                    </m:oMath>
                  </m:oMathPara>
                </a14:m>
                <a:endParaRPr lang="en-GB" dirty="0"/>
              </a:p>
            </p:txBody>
          </p:sp>
        </mc:Choice>
        <mc:Fallback xmlns="">
          <p:sp>
            <p:nvSpPr>
              <p:cNvPr id="22" name="TextBox 21">
                <a:extLst>
                  <a:ext uri="{FF2B5EF4-FFF2-40B4-BE49-F238E27FC236}">
                    <a16:creationId xmlns:a16="http://schemas.microsoft.com/office/drawing/2014/main" id="{4DEA3E2A-35E1-469A-872C-09AE57B46894}"/>
                  </a:ext>
                </a:extLst>
              </p:cNvPr>
              <p:cNvSpPr txBox="1">
                <a:spLocks noRot="1" noChangeAspect="1" noMove="1" noResize="1" noEditPoints="1" noAdjustHandles="1" noChangeArrowheads="1" noChangeShapeType="1" noTextEdit="1"/>
              </p:cNvSpPr>
              <p:nvPr/>
            </p:nvSpPr>
            <p:spPr>
              <a:xfrm>
                <a:off x="3185592" y="4759461"/>
                <a:ext cx="792088" cy="26161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1789C2A-A15B-4548-BD6F-C2C9528C418A}"/>
                  </a:ext>
                </a:extLst>
              </p:cNvPr>
              <p:cNvSpPr txBox="1"/>
              <p:nvPr/>
            </p:nvSpPr>
            <p:spPr>
              <a:xfrm>
                <a:off x="4116129" y="5031704"/>
                <a:ext cx="101426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+9</m:t>
                      </m:r>
                    </m:oMath>
                  </m:oMathPara>
                </a14:m>
                <a:endParaRPr lang="en-GB" sz="3600" dirty="0"/>
              </a:p>
            </p:txBody>
          </p:sp>
        </mc:Choice>
        <mc:Fallback xmlns="">
          <p:sp>
            <p:nvSpPr>
              <p:cNvPr id="23" name="TextBox 22">
                <a:extLst>
                  <a:ext uri="{FF2B5EF4-FFF2-40B4-BE49-F238E27FC236}">
                    <a16:creationId xmlns:a16="http://schemas.microsoft.com/office/drawing/2014/main" id="{21789C2A-A15B-4548-BD6F-C2C9528C418A}"/>
                  </a:ext>
                </a:extLst>
              </p:cNvPr>
              <p:cNvSpPr txBox="1">
                <a:spLocks noRot="1" noChangeAspect="1" noMove="1" noResize="1" noEditPoints="1" noAdjustHandles="1" noChangeArrowheads="1" noChangeShapeType="1" noTextEdit="1"/>
              </p:cNvSpPr>
              <p:nvPr/>
            </p:nvSpPr>
            <p:spPr>
              <a:xfrm>
                <a:off x="4116129" y="5031704"/>
                <a:ext cx="1014268" cy="64633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1628FFB-A459-4F76-A5DA-ACEC69BA7EB2}"/>
                  </a:ext>
                </a:extLst>
              </p:cNvPr>
              <p:cNvSpPr txBox="1"/>
              <p:nvPr/>
            </p:nvSpPr>
            <p:spPr>
              <a:xfrm>
                <a:off x="4196500" y="4742719"/>
                <a:ext cx="792088"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𝑟</m:t>
                      </m:r>
                      <m:r>
                        <a:rPr lang="en-GB" sz="1100" b="0" i="1" smtClean="0">
                          <a:latin typeface="Cambria Math" panose="02040503050406030204" pitchFamily="18" charset="0"/>
                        </a:rPr>
                        <m:t>=4</m:t>
                      </m:r>
                    </m:oMath>
                  </m:oMathPara>
                </a14:m>
                <a:endParaRPr lang="en-GB" dirty="0"/>
              </a:p>
            </p:txBody>
          </p:sp>
        </mc:Choice>
        <mc:Fallback xmlns="">
          <p:sp>
            <p:nvSpPr>
              <p:cNvPr id="24" name="TextBox 23">
                <a:extLst>
                  <a:ext uri="{FF2B5EF4-FFF2-40B4-BE49-F238E27FC236}">
                    <a16:creationId xmlns:a16="http://schemas.microsoft.com/office/drawing/2014/main" id="{91628FFB-A459-4F76-A5DA-ACEC69BA7EB2}"/>
                  </a:ext>
                </a:extLst>
              </p:cNvPr>
              <p:cNvSpPr txBox="1">
                <a:spLocks noRot="1" noChangeAspect="1" noMove="1" noResize="1" noEditPoints="1" noAdjustHandles="1" noChangeArrowheads="1" noChangeShapeType="1" noTextEdit="1"/>
              </p:cNvSpPr>
              <p:nvPr/>
            </p:nvSpPr>
            <p:spPr>
              <a:xfrm>
                <a:off x="4196500" y="4742719"/>
                <a:ext cx="792088" cy="26161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C1BCB4D-55A6-4774-818F-00E438EDF7A9}"/>
                  </a:ext>
                </a:extLst>
              </p:cNvPr>
              <p:cNvSpPr txBox="1"/>
              <p:nvPr/>
            </p:nvSpPr>
            <p:spPr>
              <a:xfrm>
                <a:off x="5065716" y="5022179"/>
                <a:ext cx="101426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+11</m:t>
                      </m:r>
                    </m:oMath>
                  </m:oMathPara>
                </a14:m>
                <a:endParaRPr lang="en-GB" sz="3600" dirty="0"/>
              </a:p>
            </p:txBody>
          </p:sp>
        </mc:Choice>
        <mc:Fallback xmlns="">
          <p:sp>
            <p:nvSpPr>
              <p:cNvPr id="25" name="TextBox 24">
                <a:extLst>
                  <a:ext uri="{FF2B5EF4-FFF2-40B4-BE49-F238E27FC236}">
                    <a16:creationId xmlns:a16="http://schemas.microsoft.com/office/drawing/2014/main" id="{6C1BCB4D-55A6-4774-818F-00E438EDF7A9}"/>
                  </a:ext>
                </a:extLst>
              </p:cNvPr>
              <p:cNvSpPr txBox="1">
                <a:spLocks noRot="1" noChangeAspect="1" noMove="1" noResize="1" noEditPoints="1" noAdjustHandles="1" noChangeArrowheads="1" noChangeShapeType="1" noTextEdit="1"/>
              </p:cNvSpPr>
              <p:nvPr/>
            </p:nvSpPr>
            <p:spPr>
              <a:xfrm>
                <a:off x="5065716" y="5022179"/>
                <a:ext cx="1014268" cy="646331"/>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857AF4E-4B0F-43D6-904E-3BFF3E87BB23}"/>
                  </a:ext>
                </a:extLst>
              </p:cNvPr>
              <p:cNvSpPr txBox="1"/>
              <p:nvPr/>
            </p:nvSpPr>
            <p:spPr>
              <a:xfrm>
                <a:off x="5127037" y="4742719"/>
                <a:ext cx="792088"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rPr>
                        <m:t>𝑟</m:t>
                      </m:r>
                      <m:r>
                        <a:rPr lang="en-GB" sz="1100" b="0" i="1" smtClean="0">
                          <a:latin typeface="Cambria Math" panose="02040503050406030204" pitchFamily="18" charset="0"/>
                        </a:rPr>
                        <m:t>=5</m:t>
                      </m:r>
                    </m:oMath>
                  </m:oMathPara>
                </a14:m>
                <a:endParaRPr lang="en-GB" dirty="0"/>
              </a:p>
            </p:txBody>
          </p:sp>
        </mc:Choice>
        <mc:Fallback xmlns="">
          <p:sp>
            <p:nvSpPr>
              <p:cNvPr id="26" name="TextBox 25">
                <a:extLst>
                  <a:ext uri="{FF2B5EF4-FFF2-40B4-BE49-F238E27FC236}">
                    <a16:creationId xmlns:a16="http://schemas.microsoft.com/office/drawing/2014/main" id="{E857AF4E-4B0F-43D6-904E-3BFF3E87BB23}"/>
                  </a:ext>
                </a:extLst>
              </p:cNvPr>
              <p:cNvSpPr txBox="1">
                <a:spLocks noRot="1" noChangeAspect="1" noMove="1" noResize="1" noEditPoints="1" noAdjustHandles="1" noChangeArrowheads="1" noChangeShapeType="1" noTextEdit="1"/>
              </p:cNvSpPr>
              <p:nvPr/>
            </p:nvSpPr>
            <p:spPr>
              <a:xfrm>
                <a:off x="5127037" y="4742719"/>
                <a:ext cx="792088" cy="261610"/>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DC919BB-4F42-4D60-9D13-C865D462443F}"/>
                  </a:ext>
                </a:extLst>
              </p:cNvPr>
              <p:cNvSpPr txBox="1"/>
              <p:nvPr/>
            </p:nvSpPr>
            <p:spPr>
              <a:xfrm>
                <a:off x="6441753" y="4994480"/>
                <a:ext cx="101426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=35</m:t>
                      </m:r>
                    </m:oMath>
                  </m:oMathPara>
                </a14:m>
                <a:endParaRPr lang="en-GB" sz="3600" dirty="0"/>
              </a:p>
            </p:txBody>
          </p:sp>
        </mc:Choice>
        <mc:Fallback xmlns="">
          <p:sp>
            <p:nvSpPr>
              <p:cNvPr id="27" name="TextBox 26">
                <a:extLst>
                  <a:ext uri="{FF2B5EF4-FFF2-40B4-BE49-F238E27FC236}">
                    <a16:creationId xmlns:a16="http://schemas.microsoft.com/office/drawing/2014/main" id="{DDC919BB-4F42-4D60-9D13-C865D462443F}"/>
                  </a:ext>
                </a:extLst>
              </p:cNvPr>
              <p:cNvSpPr txBox="1">
                <a:spLocks noRot="1" noChangeAspect="1" noMove="1" noResize="1" noEditPoints="1" noAdjustHandles="1" noChangeArrowheads="1" noChangeShapeType="1" noTextEdit="1"/>
              </p:cNvSpPr>
              <p:nvPr/>
            </p:nvSpPr>
            <p:spPr>
              <a:xfrm>
                <a:off x="6441753" y="4994480"/>
                <a:ext cx="1014268" cy="646331"/>
              </a:xfrm>
              <a:prstGeom prst="rect">
                <a:avLst/>
              </a:prstGeom>
              <a:blipFill>
                <a:blip r:embed="rId15"/>
                <a:stretch>
                  <a:fillRect r="-2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A56D679-C0A5-4944-8129-1E81574EDDAE}"/>
                  </a:ext>
                </a:extLst>
              </p:cNvPr>
              <p:cNvSpPr txBox="1"/>
              <p:nvPr/>
            </p:nvSpPr>
            <p:spPr>
              <a:xfrm>
                <a:off x="1543596" y="5750272"/>
                <a:ext cx="6462903" cy="923330"/>
              </a:xfrm>
              <a:prstGeom prst="rect">
                <a:avLst/>
              </a:prstGeom>
              <a:noFill/>
            </p:spPr>
            <p:txBody>
              <a:bodyPr wrap="square" rtlCol="0">
                <a:spAutoFit/>
              </a:bodyPr>
              <a:lstStyle/>
              <a:p>
                <a:r>
                  <a:rPr lang="en-GB" dirty="0"/>
                  <a:t>If the expression being summed (in this case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𝑟</m:t>
                    </m:r>
                    <m:r>
                      <a:rPr lang="en-GB" b="0" i="1" smtClean="0">
                        <a:latin typeface="Cambria Math" panose="02040503050406030204" pitchFamily="18" charset="0"/>
                      </a:rPr>
                      <m:t>+1</m:t>
                    </m:r>
                  </m:oMath>
                </a14:m>
                <a:r>
                  <a:rPr lang="en-GB" dirty="0"/>
                  <a:t>) is </a:t>
                </a:r>
                <a:r>
                  <a:rPr lang="en-GB" b="1" dirty="0"/>
                  <a:t>linear</a:t>
                </a:r>
                <a:r>
                  <a:rPr lang="en-GB" dirty="0"/>
                  <a:t>, we get an </a:t>
                </a:r>
                <a:r>
                  <a:rPr lang="en-GB" b="1" dirty="0"/>
                  <a:t>arithmetic series</a:t>
                </a:r>
                <a:r>
                  <a:rPr lang="en-GB" dirty="0"/>
                  <a:t>. We can therefore apply our usual approach of establishing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 </m:t>
                    </m:r>
                    <m:r>
                      <a:rPr lang="en-GB" b="0" i="1" smtClean="0">
                        <a:latin typeface="Cambria Math" panose="02040503050406030204" pitchFamily="18" charset="0"/>
                      </a:rPr>
                      <m:t>𝑑</m:t>
                    </m:r>
                  </m:oMath>
                </a14:m>
                <a:r>
                  <a:rPr lang="en-GB" dirty="0"/>
                  <a:t> and </a:t>
                </a:r>
                <a14:m>
                  <m:oMath xmlns:m="http://schemas.openxmlformats.org/officeDocument/2006/math">
                    <m:r>
                      <a:rPr lang="en-GB" b="0" i="1" smtClean="0">
                        <a:latin typeface="Cambria Math" panose="02040503050406030204" pitchFamily="18" charset="0"/>
                      </a:rPr>
                      <m:t>𝑛</m:t>
                    </m:r>
                  </m:oMath>
                </a14:m>
                <a:r>
                  <a:rPr lang="en-GB" dirty="0"/>
                  <a:t> before applying the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𝑛</m:t>
                        </m:r>
                      </m:sub>
                    </m:sSub>
                  </m:oMath>
                </a14:m>
                <a:r>
                  <a:rPr lang="en-GB" dirty="0"/>
                  <a:t> formula.</a:t>
                </a:r>
              </a:p>
            </p:txBody>
          </p:sp>
        </mc:Choice>
        <mc:Fallback xmlns="">
          <p:sp>
            <p:nvSpPr>
              <p:cNvPr id="28" name="TextBox 27">
                <a:extLst>
                  <a:ext uri="{FF2B5EF4-FFF2-40B4-BE49-F238E27FC236}">
                    <a16:creationId xmlns:a16="http://schemas.microsoft.com/office/drawing/2014/main" id="{EA56D679-C0A5-4944-8129-1E81574EDDAE}"/>
                  </a:ext>
                </a:extLst>
              </p:cNvPr>
              <p:cNvSpPr txBox="1">
                <a:spLocks noRot="1" noChangeAspect="1" noMove="1" noResize="1" noEditPoints="1" noAdjustHandles="1" noChangeArrowheads="1" noChangeShapeType="1" noTextEdit="1"/>
              </p:cNvSpPr>
              <p:nvPr/>
            </p:nvSpPr>
            <p:spPr>
              <a:xfrm>
                <a:off x="1543596" y="5750272"/>
                <a:ext cx="6462903" cy="923330"/>
              </a:xfrm>
              <a:prstGeom prst="rect">
                <a:avLst/>
              </a:prstGeom>
              <a:blipFill>
                <a:blip r:embed="rId16"/>
                <a:stretch>
                  <a:fillRect l="-755" t="-3289" r="-755" b="-9211"/>
                </a:stretch>
              </a:blipFill>
            </p:spPr>
            <p:txBody>
              <a:bodyPr/>
              <a:lstStyle/>
              <a:p>
                <a:r>
                  <a:rPr lang="en-GB">
                    <a:noFill/>
                  </a:rPr>
                  <a:t> </a:t>
                </a:r>
              </a:p>
            </p:txBody>
          </p:sp>
        </mc:Fallback>
      </mc:AlternateContent>
    </p:spTree>
    <p:extLst>
      <p:ext uri="{BB962C8B-B14F-4D97-AF65-F5344CB8AC3E}">
        <p14:creationId xmlns:p14="http://schemas.microsoft.com/office/powerpoint/2010/main" val="381081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Determining the value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108811" y="1822414"/>
                <a:ext cx="1367798" cy="95583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chr m:val="∑"/>
                          <m:ctrlPr>
                            <a:rPr lang="en-GB" sz="2000" i="1" smtClean="0">
                              <a:latin typeface="Cambria Math" panose="02040503050406030204" pitchFamily="18" charset="0"/>
                            </a:rPr>
                          </m:ctrlPr>
                        </m:naryPr>
                        <m:sub>
                          <m:r>
                            <m:rPr>
                              <m:brk m:alnAt="23"/>
                            </m:rPr>
                            <a:rPr lang="en-GB" sz="2000" b="0" i="1" smtClean="0">
                              <a:latin typeface="Cambria Math"/>
                            </a:rPr>
                            <m:t>𝑛</m:t>
                          </m:r>
                          <m:r>
                            <a:rPr lang="en-GB" sz="2000" b="0" i="1" smtClean="0">
                              <a:latin typeface="Cambria Math"/>
                            </a:rPr>
                            <m:t>=1</m:t>
                          </m:r>
                        </m:sub>
                        <m:sup>
                          <m:r>
                            <a:rPr lang="en-GB" sz="2000" b="0" i="1" smtClean="0">
                              <a:latin typeface="Cambria Math" panose="02040503050406030204" pitchFamily="18" charset="0"/>
                            </a:rPr>
                            <m:t>7</m:t>
                          </m:r>
                        </m:sup>
                        <m:e>
                          <m:r>
                            <a:rPr lang="en-GB" sz="2000" b="0" i="1" smtClean="0">
                              <a:latin typeface="Cambria Math" panose="02040503050406030204" pitchFamily="18" charset="0"/>
                            </a:rPr>
                            <m:t>3</m:t>
                          </m:r>
                          <m:r>
                            <a:rPr lang="en-GB" sz="2000" b="0" i="1" smtClean="0">
                              <a:latin typeface="Cambria Math"/>
                            </a:rPr>
                            <m:t>𝑛</m:t>
                          </m:r>
                        </m:e>
                      </m:nary>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08811" y="1822414"/>
                <a:ext cx="1367798" cy="95583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6280" y="2784597"/>
                <a:ext cx="1698724" cy="9623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chr m:val="∑"/>
                          <m:ctrlPr>
                            <a:rPr lang="en-GB" sz="2000" i="1" smtClean="0">
                              <a:latin typeface="Cambria Math" panose="02040503050406030204" pitchFamily="18" charset="0"/>
                            </a:rPr>
                          </m:ctrlPr>
                        </m:naryPr>
                        <m:sub>
                          <m:r>
                            <m:rPr>
                              <m:brk m:alnAt="23"/>
                            </m:rPr>
                            <a:rPr lang="en-GB" sz="2000" b="0" i="1" smtClean="0">
                              <a:latin typeface="Cambria Math"/>
                            </a:rPr>
                            <m:t>𝑘</m:t>
                          </m:r>
                          <m:r>
                            <a:rPr lang="en-GB" sz="2000" b="0" i="1" smtClean="0">
                              <a:latin typeface="Cambria Math"/>
                            </a:rPr>
                            <m:t>=5</m:t>
                          </m:r>
                        </m:sub>
                        <m:sup>
                          <m:r>
                            <a:rPr lang="en-GB" sz="2000" b="0" i="1" smtClean="0">
                              <a:latin typeface="Cambria Math"/>
                            </a:rPr>
                            <m:t>15</m:t>
                          </m:r>
                        </m:sup>
                        <m:e>
                          <m:d>
                            <m:dPr>
                              <m:ctrlPr>
                                <a:rPr lang="en-GB" sz="2000" b="0" i="1" smtClean="0">
                                  <a:latin typeface="Cambria Math" panose="02040503050406030204" pitchFamily="18" charset="0"/>
                                </a:rPr>
                              </m:ctrlPr>
                            </m:dPr>
                            <m:e>
                              <m:r>
                                <a:rPr lang="en-GB" sz="2000" b="0" i="1" smtClean="0">
                                  <a:latin typeface="Cambria Math"/>
                                </a:rPr>
                                <m:t>10−2</m:t>
                              </m:r>
                              <m:r>
                                <a:rPr lang="en-GB" sz="2000" b="0" i="1" smtClean="0">
                                  <a:latin typeface="Cambria Math"/>
                                </a:rPr>
                                <m:t>𝑘</m:t>
                              </m:r>
                            </m:e>
                          </m:d>
                        </m:e>
                      </m:nary>
                    </m:oMath>
                  </m:oMathPara>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66280" y="2784597"/>
                <a:ext cx="1698724" cy="962315"/>
              </a:xfrm>
              <a:prstGeom prst="rect">
                <a:avLst/>
              </a:prstGeom>
              <a:blipFill>
                <a:blip r:embed="rId3"/>
                <a:stretch>
                  <a:fillRect/>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CBE1D580-9CBA-40CD-BC74-629ED08DACF9}"/>
              </a:ext>
            </a:extLst>
          </p:cNvPr>
          <p:cNvSpPr txBox="1"/>
          <p:nvPr/>
        </p:nvSpPr>
        <p:spPr>
          <a:xfrm>
            <a:off x="1753054" y="1071581"/>
            <a:ext cx="2674929"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First few terms?</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1F1D8C9-7AE8-4C3E-8FFC-05DE6FEA7208}"/>
                  </a:ext>
                </a:extLst>
              </p:cNvPr>
              <p:cNvSpPr txBox="1"/>
              <p:nvPr/>
            </p:nvSpPr>
            <p:spPr>
              <a:xfrm>
                <a:off x="4427984" y="1077054"/>
                <a:ext cx="2453666"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Values of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 </m:t>
                    </m:r>
                    <m:r>
                      <a:rPr lang="en-GB" b="0" i="1" smtClean="0">
                        <a:latin typeface="Cambria Math" panose="02040503050406030204" pitchFamily="18" charset="0"/>
                      </a:rPr>
                      <m:t>𝑛</m:t>
                    </m:r>
                    <m:r>
                      <a:rPr lang="en-GB" b="0" i="1" smtClean="0">
                        <a:latin typeface="Cambria Math" panose="02040503050406030204" pitchFamily="18" charset="0"/>
                      </a:rPr>
                      <m:t>, </m:t>
                    </m:r>
                    <m:r>
                      <a:rPr lang="en-GB" b="0" i="1" smtClean="0">
                        <a:latin typeface="Cambria Math" panose="02040503050406030204" pitchFamily="18" charset="0"/>
                      </a:rPr>
                      <m:t>𝑑</m:t>
                    </m:r>
                    <m:r>
                      <a:rPr lang="en-GB" b="0" i="1" smtClean="0">
                        <a:latin typeface="Cambria Math" panose="02040503050406030204" pitchFamily="18" charset="0"/>
                      </a:rPr>
                      <m:t>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𝑟</m:t>
                    </m:r>
                  </m:oMath>
                </a14:m>
                <a:r>
                  <a:rPr lang="en-GB" dirty="0"/>
                  <a:t>?</a:t>
                </a:r>
              </a:p>
            </p:txBody>
          </p:sp>
        </mc:Choice>
        <mc:Fallback xmlns="">
          <p:sp>
            <p:nvSpPr>
              <p:cNvPr id="15" name="TextBox 14">
                <a:extLst>
                  <a:ext uri="{FF2B5EF4-FFF2-40B4-BE49-F238E27FC236}">
                    <a16:creationId xmlns:a16="http://schemas.microsoft.com/office/drawing/2014/main" id="{11F1D8C9-7AE8-4C3E-8FFC-05DE6FEA7208}"/>
                  </a:ext>
                </a:extLst>
              </p:cNvPr>
              <p:cNvSpPr txBox="1">
                <a:spLocks noRot="1" noChangeAspect="1" noMove="1" noResize="1" noEditPoints="1" noAdjustHandles="1" noChangeArrowheads="1" noChangeShapeType="1" noTextEdit="1"/>
              </p:cNvSpPr>
              <p:nvPr/>
            </p:nvSpPr>
            <p:spPr>
              <a:xfrm>
                <a:off x="4427984" y="1077054"/>
                <a:ext cx="2453666" cy="369332"/>
              </a:xfrm>
              <a:prstGeom prst="rect">
                <a:avLst/>
              </a:prstGeom>
              <a:blipFill>
                <a:blip r:embed="rId4"/>
                <a:stretch>
                  <a:fillRect b="-476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D9E93A4-DAAF-45DF-8024-CC67D5C99F50}"/>
                  </a:ext>
                </a:extLst>
              </p:cNvPr>
              <p:cNvSpPr txBox="1"/>
              <p:nvPr/>
            </p:nvSpPr>
            <p:spPr>
              <a:xfrm>
                <a:off x="1677674" y="2053551"/>
                <a:ext cx="2424737"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m:t>
                      </m:r>
                      <m:r>
                        <a:rPr lang="en-GB" sz="2400" i="1" smtClean="0">
                          <a:latin typeface="Cambria Math" panose="02040503050406030204" pitchFamily="18" charset="0"/>
                        </a:rPr>
                        <m:t>3</m:t>
                      </m:r>
                      <m:r>
                        <a:rPr lang="en-GB" sz="2400" b="0" i="1" smtClean="0">
                          <a:latin typeface="Cambria Math" panose="02040503050406030204" pitchFamily="18" charset="0"/>
                        </a:rPr>
                        <m:t>+6+9+…</m:t>
                      </m:r>
                    </m:oMath>
                  </m:oMathPara>
                </a14:m>
                <a:endParaRPr lang="en-GB" sz="2400" dirty="0"/>
              </a:p>
            </p:txBody>
          </p:sp>
        </mc:Choice>
        <mc:Fallback xmlns="">
          <p:sp>
            <p:nvSpPr>
              <p:cNvPr id="16" name="TextBox 15">
                <a:extLst>
                  <a:ext uri="{FF2B5EF4-FFF2-40B4-BE49-F238E27FC236}">
                    <a16:creationId xmlns:a16="http://schemas.microsoft.com/office/drawing/2014/main" id="{5D9E93A4-DAAF-45DF-8024-CC67D5C99F50}"/>
                  </a:ext>
                </a:extLst>
              </p:cNvPr>
              <p:cNvSpPr txBox="1">
                <a:spLocks noRot="1" noChangeAspect="1" noMove="1" noResize="1" noEditPoints="1" noAdjustHandles="1" noChangeArrowheads="1" noChangeShapeType="1" noTextEdit="1"/>
              </p:cNvSpPr>
              <p:nvPr/>
            </p:nvSpPr>
            <p:spPr>
              <a:xfrm>
                <a:off x="1677674" y="2053551"/>
                <a:ext cx="2424737" cy="46166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AB73255-FE34-450C-9236-8A33EEE2996D}"/>
                  </a:ext>
                </a:extLst>
              </p:cNvPr>
              <p:cNvSpPr txBox="1"/>
              <p:nvPr/>
            </p:nvSpPr>
            <p:spPr>
              <a:xfrm>
                <a:off x="4554863" y="2072725"/>
                <a:ext cx="2424737"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=3, </m:t>
                      </m:r>
                      <m:r>
                        <a:rPr lang="en-GB" b="0" i="1" smtClean="0">
                          <a:latin typeface="Cambria Math" panose="02040503050406030204" pitchFamily="18" charset="0"/>
                        </a:rPr>
                        <m:t>𝑑</m:t>
                      </m:r>
                      <m:r>
                        <a:rPr lang="en-GB" b="0" i="1" smtClean="0">
                          <a:latin typeface="Cambria Math" panose="02040503050406030204" pitchFamily="18" charset="0"/>
                        </a:rPr>
                        <m:t>=3, </m:t>
                      </m:r>
                      <m:r>
                        <a:rPr lang="en-GB" b="0" i="1" smtClean="0">
                          <a:latin typeface="Cambria Math" panose="02040503050406030204" pitchFamily="18" charset="0"/>
                        </a:rPr>
                        <m:t>𝑛</m:t>
                      </m:r>
                      <m:r>
                        <a:rPr lang="en-GB" b="0" i="1" smtClean="0">
                          <a:latin typeface="Cambria Math" panose="02040503050406030204" pitchFamily="18" charset="0"/>
                        </a:rPr>
                        <m:t>=7</m:t>
                      </m:r>
                    </m:oMath>
                  </m:oMathPara>
                </a14:m>
                <a:endParaRPr lang="en-GB" dirty="0"/>
              </a:p>
            </p:txBody>
          </p:sp>
        </mc:Choice>
        <mc:Fallback xmlns="">
          <p:sp>
            <p:nvSpPr>
              <p:cNvPr id="17" name="TextBox 16">
                <a:extLst>
                  <a:ext uri="{FF2B5EF4-FFF2-40B4-BE49-F238E27FC236}">
                    <a16:creationId xmlns:a16="http://schemas.microsoft.com/office/drawing/2014/main" id="{9AB73255-FE34-450C-9236-8A33EEE2996D}"/>
                  </a:ext>
                </a:extLst>
              </p:cNvPr>
              <p:cNvSpPr txBox="1">
                <a:spLocks noRot="1" noChangeAspect="1" noMove="1" noResize="1" noEditPoints="1" noAdjustHandles="1" noChangeArrowheads="1" noChangeShapeType="1" noTextEdit="1"/>
              </p:cNvSpPr>
              <p:nvPr/>
            </p:nvSpPr>
            <p:spPr>
              <a:xfrm>
                <a:off x="4554863" y="2072725"/>
                <a:ext cx="2424737" cy="369332"/>
              </a:xfrm>
              <a:prstGeom prst="rect">
                <a:avLst/>
              </a:prstGeom>
              <a:blipFill>
                <a:blip r:embed="rId6"/>
                <a:stretch>
                  <a:fillRect/>
                </a:stretch>
              </a:blipFill>
            </p:spPr>
            <p:txBody>
              <a:bodyPr/>
              <a:lstStyle/>
              <a:p>
                <a:r>
                  <a:rPr lang="en-GB">
                    <a:noFill/>
                  </a:rPr>
                  <a:t> </a:t>
                </a:r>
              </a:p>
            </p:txBody>
          </p:sp>
        </mc:Fallback>
      </mc:AlternateContent>
      <p:sp>
        <p:nvSpPr>
          <p:cNvPr id="18" name="TextBox 17">
            <a:extLst>
              <a:ext uri="{FF2B5EF4-FFF2-40B4-BE49-F238E27FC236}">
                <a16:creationId xmlns:a16="http://schemas.microsoft.com/office/drawing/2014/main" id="{B29A2109-963E-4A7F-BCA9-E69487CE4710}"/>
              </a:ext>
            </a:extLst>
          </p:cNvPr>
          <p:cNvSpPr txBox="1"/>
          <p:nvPr/>
        </p:nvSpPr>
        <p:spPr>
          <a:xfrm>
            <a:off x="6881650" y="1077054"/>
            <a:ext cx="217729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Final result?</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C56692C-435C-4CD8-94A7-47FC87033CCD}"/>
                  </a:ext>
                </a:extLst>
              </p:cNvPr>
              <p:cNvSpPr txBox="1"/>
              <p:nvPr/>
            </p:nvSpPr>
            <p:spPr>
              <a:xfrm>
                <a:off x="6969939" y="1897698"/>
                <a:ext cx="1956860" cy="7979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7</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7</m:t>
                          </m:r>
                        </m:num>
                        <m:den>
                          <m:r>
                            <a:rPr lang="en-GB" sz="1600" b="0" i="1" smtClean="0">
                              <a:latin typeface="Cambria Math" panose="02040503050406030204" pitchFamily="18" charset="0"/>
                            </a:rPr>
                            <m:t>2</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6+6×3</m:t>
                          </m:r>
                        </m:e>
                      </m:d>
                    </m:oMath>
                    <m:oMath xmlns:m="http://schemas.openxmlformats.org/officeDocument/2006/math">
                      <m:r>
                        <a:rPr lang="en-GB" sz="1600" b="0" i="1" smtClean="0">
                          <a:latin typeface="Cambria Math" panose="02040503050406030204" pitchFamily="18" charset="0"/>
                        </a:rPr>
                        <m:t>=84</m:t>
                      </m:r>
                    </m:oMath>
                  </m:oMathPara>
                </a14:m>
                <a:endParaRPr lang="en-GB" dirty="0"/>
              </a:p>
            </p:txBody>
          </p:sp>
        </mc:Choice>
        <mc:Fallback xmlns="">
          <p:sp>
            <p:nvSpPr>
              <p:cNvPr id="19" name="TextBox 18">
                <a:extLst>
                  <a:ext uri="{FF2B5EF4-FFF2-40B4-BE49-F238E27FC236}">
                    <a16:creationId xmlns:a16="http://schemas.microsoft.com/office/drawing/2014/main" id="{4C56692C-435C-4CD8-94A7-47FC87033CCD}"/>
                  </a:ext>
                </a:extLst>
              </p:cNvPr>
              <p:cNvSpPr txBox="1">
                <a:spLocks noRot="1" noChangeAspect="1" noMove="1" noResize="1" noEditPoints="1" noAdjustHandles="1" noChangeArrowheads="1" noChangeShapeType="1" noTextEdit="1"/>
              </p:cNvSpPr>
              <p:nvPr/>
            </p:nvSpPr>
            <p:spPr>
              <a:xfrm>
                <a:off x="6969939" y="1897698"/>
                <a:ext cx="1956860" cy="79797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58F6ABDF-EDEE-4097-A32B-D74F04AE96A8}"/>
                  </a:ext>
                </a:extLst>
              </p:cNvPr>
              <p:cNvSpPr/>
              <p:nvPr/>
            </p:nvSpPr>
            <p:spPr>
              <a:xfrm>
                <a:off x="1760059" y="3095478"/>
                <a:ext cx="26132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smtClean="0">
                          <a:latin typeface="Cambria Math"/>
                        </a:rPr>
                        <m:t>=0+</m:t>
                      </m:r>
                      <m:d>
                        <m:dPr>
                          <m:ctrlPr>
                            <a:rPr lang="en-GB" i="1">
                              <a:latin typeface="Cambria Math" panose="02040503050406030204" pitchFamily="18" charset="0"/>
                            </a:rPr>
                          </m:ctrlPr>
                        </m:dPr>
                        <m:e>
                          <m:r>
                            <a:rPr lang="en-GB" i="1">
                              <a:latin typeface="Cambria Math"/>
                            </a:rPr>
                            <m:t>−2</m:t>
                          </m:r>
                        </m:e>
                      </m:d>
                      <m:r>
                        <a:rPr lang="en-GB" i="1">
                          <a:latin typeface="Cambria Math"/>
                        </a:rPr>
                        <m:t>+</m:t>
                      </m:r>
                      <m:d>
                        <m:dPr>
                          <m:ctrlPr>
                            <a:rPr lang="en-GB" i="1">
                              <a:latin typeface="Cambria Math" panose="02040503050406030204" pitchFamily="18" charset="0"/>
                            </a:rPr>
                          </m:ctrlPr>
                        </m:dPr>
                        <m:e>
                          <m:r>
                            <a:rPr lang="en-GB" i="1">
                              <a:latin typeface="Cambria Math"/>
                            </a:rPr>
                            <m:t>−4</m:t>
                          </m:r>
                        </m:e>
                      </m:d>
                      <m:r>
                        <a:rPr lang="en-GB" b="0" i="1" smtClean="0">
                          <a:latin typeface="Cambria Math" panose="02040503050406030204" pitchFamily="18" charset="0"/>
                        </a:rPr>
                        <m:t>+…</m:t>
                      </m:r>
                    </m:oMath>
                  </m:oMathPara>
                </a14:m>
                <a:endParaRPr lang="en-GB" dirty="0"/>
              </a:p>
            </p:txBody>
          </p:sp>
        </mc:Choice>
        <mc:Fallback xmlns="">
          <p:sp>
            <p:nvSpPr>
              <p:cNvPr id="20" name="Rectangle 19">
                <a:extLst>
                  <a:ext uri="{FF2B5EF4-FFF2-40B4-BE49-F238E27FC236}">
                    <a16:creationId xmlns:a16="http://schemas.microsoft.com/office/drawing/2014/main" id="{58F6ABDF-EDEE-4097-A32B-D74F04AE96A8}"/>
                  </a:ext>
                </a:extLst>
              </p:cNvPr>
              <p:cNvSpPr>
                <a:spLocks noRot="1" noChangeAspect="1" noMove="1" noResize="1" noEditPoints="1" noAdjustHandles="1" noChangeArrowheads="1" noChangeShapeType="1" noTextEdit="1"/>
              </p:cNvSpPr>
              <p:nvPr/>
            </p:nvSpPr>
            <p:spPr>
              <a:xfrm>
                <a:off x="1760059" y="3095478"/>
                <a:ext cx="2613279"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EC4D1FD-14A6-4273-A929-E75C4F90D1AB}"/>
                  </a:ext>
                </a:extLst>
              </p:cNvPr>
              <p:cNvSpPr txBox="1"/>
              <p:nvPr/>
            </p:nvSpPr>
            <p:spPr>
              <a:xfrm>
                <a:off x="4497317" y="3003522"/>
                <a:ext cx="2424737"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=0, </m:t>
                      </m:r>
                      <m:r>
                        <a:rPr lang="en-GB" b="0" i="1" smtClean="0">
                          <a:latin typeface="Cambria Math" panose="02040503050406030204" pitchFamily="18" charset="0"/>
                        </a:rPr>
                        <m:t>𝑑</m:t>
                      </m:r>
                      <m:r>
                        <a:rPr lang="en-GB" b="0" i="1" smtClean="0">
                          <a:latin typeface="Cambria Math" panose="02040503050406030204" pitchFamily="18" charset="0"/>
                        </a:rPr>
                        <m:t>=−2, </m:t>
                      </m:r>
                      <m:r>
                        <a:rPr lang="en-GB" b="0" i="1" smtClean="0">
                          <a:latin typeface="Cambria Math" panose="02040503050406030204" pitchFamily="18" charset="0"/>
                        </a:rPr>
                        <m:t>𝑛</m:t>
                      </m:r>
                      <m:r>
                        <a:rPr lang="en-GB" b="0" i="1" smtClean="0">
                          <a:latin typeface="Cambria Math" panose="02040503050406030204" pitchFamily="18" charset="0"/>
                        </a:rPr>
                        <m:t>=11</m:t>
                      </m:r>
                    </m:oMath>
                  </m:oMathPara>
                </a14:m>
                <a:endParaRPr lang="en-GB" dirty="0"/>
              </a:p>
            </p:txBody>
          </p:sp>
        </mc:Choice>
        <mc:Fallback xmlns="">
          <p:sp>
            <p:nvSpPr>
              <p:cNvPr id="21" name="TextBox 20">
                <a:extLst>
                  <a:ext uri="{FF2B5EF4-FFF2-40B4-BE49-F238E27FC236}">
                    <a16:creationId xmlns:a16="http://schemas.microsoft.com/office/drawing/2014/main" id="{5EC4D1FD-14A6-4273-A929-E75C4F90D1AB}"/>
                  </a:ext>
                </a:extLst>
              </p:cNvPr>
              <p:cNvSpPr txBox="1">
                <a:spLocks noRot="1" noChangeAspect="1" noMove="1" noResize="1" noEditPoints="1" noAdjustHandles="1" noChangeArrowheads="1" noChangeShapeType="1" noTextEdit="1"/>
              </p:cNvSpPr>
              <p:nvPr/>
            </p:nvSpPr>
            <p:spPr>
              <a:xfrm>
                <a:off x="4497317" y="3003522"/>
                <a:ext cx="2424737" cy="369332"/>
              </a:xfrm>
              <a:prstGeom prst="rect">
                <a:avLst/>
              </a:prstGeom>
              <a:blipFill>
                <a:blip r:embed="rId9"/>
                <a:stretch>
                  <a:fillRect/>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13878DD2-3650-44ED-9639-51CB84661B28}"/>
              </a:ext>
            </a:extLst>
          </p:cNvPr>
          <p:cNvSpPr txBox="1"/>
          <p:nvPr/>
        </p:nvSpPr>
        <p:spPr>
          <a:xfrm>
            <a:off x="4688385" y="3369117"/>
            <a:ext cx="1944788" cy="6001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dirty="0"/>
              <a:t>Be careful, there are 11 numbers between 5 and 15 inclusive. Subtract and +1.</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DDFB5FD-E1E8-4373-9EBB-4438D3095336}"/>
                  </a:ext>
                </a:extLst>
              </p:cNvPr>
              <p:cNvSpPr txBox="1"/>
              <p:nvPr/>
            </p:nvSpPr>
            <p:spPr>
              <a:xfrm>
                <a:off x="6901434" y="2875098"/>
                <a:ext cx="2274462" cy="79957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11</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11</m:t>
                          </m:r>
                        </m:num>
                        <m:den>
                          <m:r>
                            <a:rPr lang="en-GB" sz="1600" b="0" i="1" smtClean="0">
                              <a:latin typeface="Cambria Math" panose="02040503050406030204" pitchFamily="18" charset="0"/>
                            </a:rPr>
                            <m:t>2</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0+10×−2</m:t>
                          </m:r>
                        </m:e>
                      </m:d>
                    </m:oMath>
                    <m:oMath xmlns:m="http://schemas.openxmlformats.org/officeDocument/2006/math">
                      <m:r>
                        <a:rPr lang="en-GB" sz="1600" b="0" i="1" smtClean="0">
                          <a:latin typeface="Cambria Math" panose="02040503050406030204" pitchFamily="18" charset="0"/>
                        </a:rPr>
                        <m:t>=−110</m:t>
                      </m:r>
                    </m:oMath>
                  </m:oMathPara>
                </a14:m>
                <a:endParaRPr lang="en-GB" dirty="0"/>
              </a:p>
            </p:txBody>
          </p:sp>
        </mc:Choice>
        <mc:Fallback xmlns="">
          <p:sp>
            <p:nvSpPr>
              <p:cNvPr id="23" name="TextBox 22">
                <a:extLst>
                  <a:ext uri="{FF2B5EF4-FFF2-40B4-BE49-F238E27FC236}">
                    <a16:creationId xmlns:a16="http://schemas.microsoft.com/office/drawing/2014/main" id="{4DDFB5FD-E1E8-4373-9EBB-4438D3095336}"/>
                  </a:ext>
                </a:extLst>
              </p:cNvPr>
              <p:cNvSpPr txBox="1">
                <a:spLocks noRot="1" noChangeAspect="1" noMove="1" noResize="1" noEditPoints="1" noAdjustHandles="1" noChangeArrowheads="1" noChangeShapeType="1" noTextEdit="1"/>
              </p:cNvSpPr>
              <p:nvPr/>
            </p:nvSpPr>
            <p:spPr>
              <a:xfrm>
                <a:off x="6901434" y="2875098"/>
                <a:ext cx="2274462" cy="799578"/>
              </a:xfrm>
              <a:prstGeom prst="rect">
                <a:avLst/>
              </a:prstGeom>
              <a:blipFill>
                <a:blip r:embed="rId10"/>
                <a:stretch>
                  <a:fillRect/>
                </a:stretch>
              </a:blipFill>
            </p:spPr>
            <p:txBody>
              <a:bodyPr/>
              <a:lstStyle/>
              <a:p>
                <a:r>
                  <a:rPr lang="en-GB">
                    <a:noFill/>
                  </a:rPr>
                  <a:t> </a:t>
                </a:r>
              </a:p>
            </p:txBody>
          </p:sp>
        </mc:Fallback>
      </mc:AlternateContent>
      <p:cxnSp>
        <p:nvCxnSpPr>
          <p:cNvPr id="25" name="Straight Connector 24">
            <a:extLst>
              <a:ext uri="{FF2B5EF4-FFF2-40B4-BE49-F238E27FC236}">
                <a16:creationId xmlns:a16="http://schemas.microsoft.com/office/drawing/2014/main" id="{7C1653B8-EA9F-436C-B5BC-B1F0C29B0962}"/>
              </a:ext>
            </a:extLst>
          </p:cNvPr>
          <p:cNvCxnSpPr/>
          <p:nvPr/>
        </p:nvCxnSpPr>
        <p:spPr>
          <a:xfrm>
            <a:off x="4415869" y="1449970"/>
            <a:ext cx="0" cy="4355294"/>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8C1168A5-C490-42FE-BD53-B62640B4C4F9}"/>
              </a:ext>
            </a:extLst>
          </p:cNvPr>
          <p:cNvCxnSpPr/>
          <p:nvPr/>
        </p:nvCxnSpPr>
        <p:spPr>
          <a:xfrm>
            <a:off x="6869537" y="1442564"/>
            <a:ext cx="0" cy="435529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1EB4B2B-63A1-4055-8D2F-26579C32C44E}"/>
                  </a:ext>
                </a:extLst>
              </p:cNvPr>
              <p:cNvSpPr txBox="1"/>
              <p:nvPr/>
            </p:nvSpPr>
            <p:spPr>
              <a:xfrm>
                <a:off x="66280" y="4033008"/>
                <a:ext cx="1698724" cy="9623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chr m:val="∑"/>
                          <m:ctrlPr>
                            <a:rPr lang="en-GB" sz="2000" i="1" smtClean="0">
                              <a:latin typeface="Cambria Math" panose="02040503050406030204" pitchFamily="18" charset="0"/>
                            </a:rPr>
                          </m:ctrlPr>
                        </m:naryPr>
                        <m:sub>
                          <m:r>
                            <m:rPr>
                              <m:brk m:alnAt="23"/>
                            </m:rPr>
                            <a:rPr lang="en-GB" sz="2000" b="0" i="1" smtClean="0">
                              <a:latin typeface="Cambria Math"/>
                            </a:rPr>
                            <m:t>𝑘</m:t>
                          </m:r>
                          <m:r>
                            <a:rPr lang="en-GB" sz="2000" b="0" i="1" smtClean="0">
                              <a:latin typeface="Cambria Math"/>
                            </a:rPr>
                            <m:t>=</m:t>
                          </m:r>
                          <m:r>
                            <a:rPr lang="en-GB" sz="2000" b="0" i="1" smtClean="0">
                              <a:latin typeface="Cambria Math" panose="02040503050406030204" pitchFamily="18" charset="0"/>
                            </a:rPr>
                            <m:t>1</m:t>
                          </m:r>
                        </m:sub>
                        <m:sup>
                          <m:r>
                            <a:rPr lang="en-GB" sz="2000" b="0" i="1" smtClean="0">
                              <a:latin typeface="Cambria Math" panose="02040503050406030204" pitchFamily="18" charset="0"/>
                            </a:rPr>
                            <m:t>12</m:t>
                          </m:r>
                        </m:sup>
                        <m:e>
                          <m:r>
                            <a:rPr lang="en-GB" sz="2000" b="0" i="1" smtClean="0">
                              <a:latin typeface="Cambria Math" panose="02040503050406030204" pitchFamily="18" charset="0"/>
                            </a:rPr>
                            <m:t>5×</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3</m:t>
                              </m:r>
                            </m:e>
                            <m:sup>
                              <m:r>
                                <a:rPr lang="en-GB" sz="2000" b="0" i="1" smtClean="0">
                                  <a:latin typeface="Cambria Math" panose="02040503050406030204" pitchFamily="18" charset="0"/>
                                </a:rPr>
                                <m:t>𝑘</m:t>
                              </m:r>
                              <m:r>
                                <a:rPr lang="en-GB" sz="2000" b="0" i="1" smtClean="0">
                                  <a:latin typeface="Cambria Math" panose="02040503050406030204" pitchFamily="18" charset="0"/>
                                </a:rPr>
                                <m:t>−1</m:t>
                              </m:r>
                            </m:sup>
                          </m:sSup>
                        </m:e>
                      </m:nary>
                    </m:oMath>
                  </m:oMathPara>
                </a14:m>
                <a:endParaRPr lang="en-GB" sz="2400" dirty="0"/>
              </a:p>
            </p:txBody>
          </p:sp>
        </mc:Choice>
        <mc:Fallback xmlns="">
          <p:sp>
            <p:nvSpPr>
              <p:cNvPr id="27" name="TextBox 26">
                <a:extLst>
                  <a:ext uri="{FF2B5EF4-FFF2-40B4-BE49-F238E27FC236}">
                    <a16:creationId xmlns:a16="http://schemas.microsoft.com/office/drawing/2014/main" id="{21EB4B2B-63A1-4055-8D2F-26579C32C44E}"/>
                  </a:ext>
                </a:extLst>
              </p:cNvPr>
              <p:cNvSpPr txBox="1">
                <a:spLocks noRot="1" noChangeAspect="1" noMove="1" noResize="1" noEditPoints="1" noAdjustHandles="1" noChangeArrowheads="1" noChangeShapeType="1" noTextEdit="1"/>
              </p:cNvSpPr>
              <p:nvPr/>
            </p:nvSpPr>
            <p:spPr>
              <a:xfrm>
                <a:off x="66280" y="4033008"/>
                <a:ext cx="1698724" cy="962315"/>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B9120358-C71D-48D2-971E-05F9C97975F8}"/>
                  </a:ext>
                </a:extLst>
              </p:cNvPr>
              <p:cNvSpPr/>
              <p:nvPr/>
            </p:nvSpPr>
            <p:spPr>
              <a:xfrm>
                <a:off x="1738165" y="4371491"/>
                <a:ext cx="21403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i="1" smtClean="0">
                          <a:latin typeface="Cambria Math"/>
                        </a:rPr>
                        <m:t>=</m:t>
                      </m:r>
                      <m:r>
                        <a:rPr lang="en-GB" i="1" smtClean="0">
                          <a:latin typeface="Cambria Math" panose="02040503050406030204" pitchFamily="18" charset="0"/>
                        </a:rPr>
                        <m:t>5</m:t>
                      </m:r>
                      <m:r>
                        <a:rPr lang="en-GB" b="0" i="1" smtClean="0">
                          <a:latin typeface="Cambria Math" panose="02040503050406030204" pitchFamily="18" charset="0"/>
                        </a:rPr>
                        <m:t>+15+45+…</m:t>
                      </m:r>
                    </m:oMath>
                  </m:oMathPara>
                </a14:m>
                <a:endParaRPr lang="en-GB" dirty="0"/>
              </a:p>
            </p:txBody>
          </p:sp>
        </mc:Choice>
        <mc:Fallback xmlns="">
          <p:sp>
            <p:nvSpPr>
              <p:cNvPr id="28" name="Rectangle 27">
                <a:extLst>
                  <a:ext uri="{FF2B5EF4-FFF2-40B4-BE49-F238E27FC236}">
                    <a16:creationId xmlns:a16="http://schemas.microsoft.com/office/drawing/2014/main" id="{B9120358-C71D-48D2-971E-05F9C97975F8}"/>
                  </a:ext>
                </a:extLst>
              </p:cNvPr>
              <p:cNvSpPr>
                <a:spLocks noRot="1" noChangeAspect="1" noMove="1" noResize="1" noEditPoints="1" noAdjustHandles="1" noChangeArrowheads="1" noChangeShapeType="1" noTextEdit="1"/>
              </p:cNvSpPr>
              <p:nvPr/>
            </p:nvSpPr>
            <p:spPr>
              <a:xfrm>
                <a:off x="1738165" y="4371491"/>
                <a:ext cx="2140330"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41F7F1A-27A0-414F-B329-43F008D410EA}"/>
                  </a:ext>
                </a:extLst>
              </p:cNvPr>
              <p:cNvSpPr txBox="1"/>
              <p:nvPr/>
            </p:nvSpPr>
            <p:spPr>
              <a:xfrm>
                <a:off x="4496258" y="4342252"/>
                <a:ext cx="2424737"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=5, </m:t>
                      </m:r>
                      <m:r>
                        <a:rPr lang="en-GB" b="0" i="1" smtClean="0">
                          <a:latin typeface="Cambria Math" panose="02040503050406030204" pitchFamily="18" charset="0"/>
                        </a:rPr>
                        <m:t>𝑟</m:t>
                      </m:r>
                      <m:r>
                        <a:rPr lang="en-GB" b="0" i="1" smtClean="0">
                          <a:latin typeface="Cambria Math" panose="02040503050406030204" pitchFamily="18" charset="0"/>
                        </a:rPr>
                        <m:t>=3, </m:t>
                      </m:r>
                      <m:r>
                        <a:rPr lang="en-GB" b="0" i="1" smtClean="0">
                          <a:latin typeface="Cambria Math" panose="02040503050406030204" pitchFamily="18" charset="0"/>
                        </a:rPr>
                        <m:t>𝑛</m:t>
                      </m:r>
                      <m:r>
                        <a:rPr lang="en-GB" b="0" i="1" smtClean="0">
                          <a:latin typeface="Cambria Math" panose="02040503050406030204" pitchFamily="18" charset="0"/>
                        </a:rPr>
                        <m:t>=12</m:t>
                      </m:r>
                    </m:oMath>
                  </m:oMathPara>
                </a14:m>
                <a:endParaRPr lang="en-GB" dirty="0"/>
              </a:p>
            </p:txBody>
          </p:sp>
        </mc:Choice>
        <mc:Fallback xmlns="">
          <p:sp>
            <p:nvSpPr>
              <p:cNvPr id="29" name="TextBox 28">
                <a:extLst>
                  <a:ext uri="{FF2B5EF4-FFF2-40B4-BE49-F238E27FC236}">
                    <a16:creationId xmlns:a16="http://schemas.microsoft.com/office/drawing/2014/main" id="{241F7F1A-27A0-414F-B329-43F008D410EA}"/>
                  </a:ext>
                </a:extLst>
              </p:cNvPr>
              <p:cNvSpPr txBox="1">
                <a:spLocks noRot="1" noChangeAspect="1" noMove="1" noResize="1" noEditPoints="1" noAdjustHandles="1" noChangeArrowheads="1" noChangeShapeType="1" noTextEdit="1"/>
              </p:cNvSpPr>
              <p:nvPr/>
            </p:nvSpPr>
            <p:spPr>
              <a:xfrm>
                <a:off x="4496258" y="4342252"/>
                <a:ext cx="2424737"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B91F69D-9390-4BB8-A91D-97FBA6969BDB}"/>
                  </a:ext>
                </a:extLst>
              </p:cNvPr>
              <p:cNvSpPr txBox="1"/>
              <p:nvPr/>
            </p:nvSpPr>
            <p:spPr>
              <a:xfrm>
                <a:off x="6885825" y="4311795"/>
                <a:ext cx="2274462" cy="83266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𝑆</m:t>
                          </m:r>
                        </m:e>
                        <m:sub>
                          <m:r>
                            <a:rPr lang="en-GB" sz="1600" b="0" i="1" smtClean="0">
                              <a:latin typeface="Cambria Math" panose="02040503050406030204" pitchFamily="18" charset="0"/>
                            </a:rPr>
                            <m:t>12</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3</m:t>
                                  </m:r>
                                </m:e>
                                <m:sup>
                                  <m:r>
                                    <a:rPr lang="en-GB" sz="1600" b="0" i="1" smtClean="0">
                                      <a:latin typeface="Cambria Math" panose="02040503050406030204" pitchFamily="18" charset="0"/>
                                    </a:rPr>
                                    <m:t>12</m:t>
                                  </m:r>
                                </m:sup>
                              </m:sSup>
                            </m:e>
                          </m:d>
                        </m:num>
                        <m:den>
                          <m:r>
                            <a:rPr lang="en-GB" sz="1600" b="0" i="1" smtClean="0">
                              <a:latin typeface="Cambria Math" panose="02040503050406030204" pitchFamily="18" charset="0"/>
                            </a:rPr>
                            <m:t>1−3</m:t>
                          </m:r>
                        </m:den>
                      </m:f>
                      <m:r>
                        <a:rPr lang="en-GB" sz="1600" b="0" i="1" smtClean="0">
                          <a:latin typeface="Cambria Math" panose="02040503050406030204" pitchFamily="18" charset="0"/>
                        </a:rPr>
                        <m:t>=1328600</m:t>
                      </m:r>
                    </m:oMath>
                  </m:oMathPara>
                </a14:m>
                <a:endParaRPr lang="en-GB" dirty="0"/>
              </a:p>
            </p:txBody>
          </p:sp>
        </mc:Choice>
        <mc:Fallback xmlns="">
          <p:sp>
            <p:nvSpPr>
              <p:cNvPr id="30" name="TextBox 29">
                <a:extLst>
                  <a:ext uri="{FF2B5EF4-FFF2-40B4-BE49-F238E27FC236}">
                    <a16:creationId xmlns:a16="http://schemas.microsoft.com/office/drawing/2014/main" id="{CB91F69D-9390-4BB8-A91D-97FBA6969BDB}"/>
                  </a:ext>
                </a:extLst>
              </p:cNvPr>
              <p:cNvSpPr txBox="1">
                <a:spLocks noRot="1" noChangeAspect="1" noMove="1" noResize="1" noEditPoints="1" noAdjustHandles="1" noChangeArrowheads="1" noChangeShapeType="1" noTextEdit="1"/>
              </p:cNvSpPr>
              <p:nvPr/>
            </p:nvSpPr>
            <p:spPr>
              <a:xfrm>
                <a:off x="6885825" y="4311795"/>
                <a:ext cx="2274462" cy="832664"/>
              </a:xfrm>
              <a:prstGeom prst="rect">
                <a:avLst/>
              </a:prstGeom>
              <a:blipFill>
                <a:blip r:embed="rId14"/>
                <a:stretch>
                  <a:fillRect/>
                </a:stretch>
              </a:blipFill>
            </p:spPr>
            <p:txBody>
              <a:bodyPr/>
              <a:lstStyle/>
              <a:p>
                <a:r>
                  <a:rPr lang="en-GB">
                    <a:noFill/>
                  </a:rPr>
                  <a:t> </a:t>
                </a:r>
              </a:p>
            </p:txBody>
          </p:sp>
        </mc:Fallback>
      </mc:AlternateContent>
      <p:cxnSp>
        <p:nvCxnSpPr>
          <p:cNvPr id="31" name="Straight Connector 30">
            <a:extLst>
              <a:ext uri="{FF2B5EF4-FFF2-40B4-BE49-F238E27FC236}">
                <a16:creationId xmlns:a16="http://schemas.microsoft.com/office/drawing/2014/main" id="{49C2CAF1-1B02-4B92-80E1-E18A69CB60CA}"/>
              </a:ext>
            </a:extLst>
          </p:cNvPr>
          <p:cNvCxnSpPr/>
          <p:nvPr/>
        </p:nvCxnSpPr>
        <p:spPr>
          <a:xfrm>
            <a:off x="1742151" y="1449970"/>
            <a:ext cx="0" cy="435529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841548E-99F9-4CB9-B619-BDAAB0F37333}"/>
                  </a:ext>
                </a:extLst>
              </p:cNvPr>
              <p:cNvSpPr txBox="1"/>
              <p:nvPr/>
            </p:nvSpPr>
            <p:spPr>
              <a:xfrm>
                <a:off x="54330" y="4999686"/>
                <a:ext cx="1698724" cy="9623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chr m:val="∑"/>
                          <m:ctrlPr>
                            <a:rPr lang="en-GB" sz="2000" i="1" smtClean="0">
                              <a:latin typeface="Cambria Math" panose="02040503050406030204" pitchFamily="18" charset="0"/>
                            </a:rPr>
                          </m:ctrlPr>
                        </m:naryPr>
                        <m:sub>
                          <m:r>
                            <m:rPr>
                              <m:brk m:alnAt="23"/>
                            </m:rPr>
                            <a:rPr lang="en-GB" sz="2000" b="0" i="1" smtClean="0">
                              <a:latin typeface="Cambria Math"/>
                            </a:rPr>
                            <m:t>𝑘</m:t>
                          </m:r>
                          <m:r>
                            <a:rPr lang="en-GB" sz="2000" b="0" i="1" smtClean="0">
                              <a:latin typeface="Cambria Math"/>
                            </a:rPr>
                            <m:t>=</m:t>
                          </m:r>
                          <m:r>
                            <a:rPr lang="en-GB" sz="2000" b="0" i="1" smtClean="0">
                              <a:latin typeface="Cambria Math" panose="02040503050406030204" pitchFamily="18" charset="0"/>
                            </a:rPr>
                            <m:t>5</m:t>
                          </m:r>
                        </m:sub>
                        <m:sup>
                          <m:r>
                            <a:rPr lang="en-GB" sz="2000" b="0" i="1" smtClean="0">
                              <a:latin typeface="Cambria Math" panose="02040503050406030204" pitchFamily="18" charset="0"/>
                            </a:rPr>
                            <m:t>12</m:t>
                          </m:r>
                        </m:sup>
                        <m:e>
                          <m:r>
                            <a:rPr lang="en-GB" sz="2000" b="0" i="1" smtClean="0">
                              <a:latin typeface="Cambria Math" panose="02040503050406030204" pitchFamily="18" charset="0"/>
                            </a:rPr>
                            <m:t>5×</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3</m:t>
                              </m:r>
                            </m:e>
                            <m:sup>
                              <m:r>
                                <a:rPr lang="en-GB" sz="2000" b="0" i="1" smtClean="0">
                                  <a:latin typeface="Cambria Math" panose="02040503050406030204" pitchFamily="18" charset="0"/>
                                </a:rPr>
                                <m:t>𝑘</m:t>
                              </m:r>
                              <m:r>
                                <a:rPr lang="en-GB" sz="2000" b="0" i="1" smtClean="0">
                                  <a:latin typeface="Cambria Math" panose="02040503050406030204" pitchFamily="18" charset="0"/>
                                </a:rPr>
                                <m:t>−1</m:t>
                              </m:r>
                            </m:sup>
                          </m:sSup>
                        </m:e>
                      </m:nary>
                    </m:oMath>
                  </m:oMathPara>
                </a14:m>
                <a:endParaRPr lang="en-GB" sz="2400" dirty="0"/>
              </a:p>
            </p:txBody>
          </p:sp>
        </mc:Choice>
        <mc:Fallback xmlns="">
          <p:sp>
            <p:nvSpPr>
              <p:cNvPr id="32" name="TextBox 31">
                <a:extLst>
                  <a:ext uri="{FF2B5EF4-FFF2-40B4-BE49-F238E27FC236}">
                    <a16:creationId xmlns:a16="http://schemas.microsoft.com/office/drawing/2014/main" id="{9841548E-99F9-4CB9-B619-BDAAB0F37333}"/>
                  </a:ext>
                </a:extLst>
              </p:cNvPr>
              <p:cNvSpPr txBox="1">
                <a:spLocks noRot="1" noChangeAspect="1" noMove="1" noResize="1" noEditPoints="1" noAdjustHandles="1" noChangeArrowheads="1" noChangeShapeType="1" noTextEdit="1"/>
              </p:cNvSpPr>
              <p:nvPr/>
            </p:nvSpPr>
            <p:spPr>
              <a:xfrm>
                <a:off x="54330" y="4999686"/>
                <a:ext cx="1698724" cy="962315"/>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86FA626-86FC-4169-96B4-F294BECA263B}"/>
                  </a:ext>
                </a:extLst>
              </p:cNvPr>
              <p:cNvSpPr txBox="1"/>
              <p:nvPr/>
            </p:nvSpPr>
            <p:spPr>
              <a:xfrm>
                <a:off x="1886439" y="5216147"/>
                <a:ext cx="6912768" cy="1553952"/>
              </a:xfrm>
              <a:prstGeom prst="rect">
                <a:avLst/>
              </a:prstGeom>
              <a:solidFill>
                <a:schemeClr val="bg1"/>
              </a:solidFill>
            </p:spPr>
            <p:txBody>
              <a:bodyPr wrap="square" rtlCol="0">
                <a:spAutoFit/>
              </a:bodyPr>
              <a:lstStyle/>
              <a:p>
                <a:r>
                  <a:rPr lang="en-GB" sz="1600" dirty="0"/>
                  <a:t>Note: You can either find from scratch by finding the first few terms (the first when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=5</m:t>
                    </m:r>
                  </m:oMath>
                </a14:m>
                <a:r>
                  <a:rPr lang="en-GB" sz="1600" dirty="0"/>
                  <a:t>), or by calculating:</a:t>
                </a:r>
              </a:p>
              <a:p>
                <a:pPr/>
                <a14:m>
                  <m:oMathPara xmlns:m="http://schemas.openxmlformats.org/officeDocument/2006/math">
                    <m:oMathParaPr>
                      <m:jc m:val="centerGroup"/>
                    </m:oMathParaPr>
                    <m:oMath xmlns:m="http://schemas.openxmlformats.org/officeDocument/2006/math">
                      <m:nary>
                        <m:naryPr>
                          <m:chr m:val="∑"/>
                          <m:ctrlPr>
                            <a:rPr lang="en-GB" sz="1600" i="1">
                              <a:latin typeface="Cambria Math" panose="02040503050406030204" pitchFamily="18" charset="0"/>
                            </a:rPr>
                          </m:ctrlPr>
                        </m:naryPr>
                        <m:sub>
                          <m:r>
                            <m:rPr>
                              <m:brk m:alnAt="23"/>
                            </m:rPr>
                            <a:rPr lang="en-GB" sz="1600" i="1">
                              <a:latin typeface="Cambria Math"/>
                            </a:rPr>
                            <m:t>𝑘</m:t>
                          </m:r>
                          <m:r>
                            <a:rPr lang="en-GB" sz="1600" i="1">
                              <a:latin typeface="Cambria Math"/>
                            </a:rPr>
                            <m:t>=</m:t>
                          </m:r>
                          <m:r>
                            <a:rPr lang="en-GB" sz="1600" b="0" i="1" smtClean="0">
                              <a:latin typeface="Cambria Math" panose="02040503050406030204" pitchFamily="18" charset="0"/>
                            </a:rPr>
                            <m:t>1</m:t>
                          </m:r>
                        </m:sub>
                        <m:sup>
                          <m:r>
                            <a:rPr lang="en-GB" sz="1600" i="1">
                              <a:latin typeface="Cambria Math" panose="02040503050406030204" pitchFamily="18" charset="0"/>
                            </a:rPr>
                            <m:t>12</m:t>
                          </m:r>
                        </m:sup>
                        <m:e>
                          <m:r>
                            <a:rPr lang="en-GB" sz="1600" i="1">
                              <a:latin typeface="Cambria Math" panose="02040503050406030204" pitchFamily="18" charset="0"/>
                            </a:rPr>
                            <m:t>5×</m:t>
                          </m:r>
                          <m:sSup>
                            <m:sSupPr>
                              <m:ctrlPr>
                                <a:rPr lang="en-GB" sz="1600" i="1">
                                  <a:latin typeface="Cambria Math" panose="02040503050406030204" pitchFamily="18" charset="0"/>
                                </a:rPr>
                              </m:ctrlPr>
                            </m:sSupPr>
                            <m:e>
                              <m:r>
                                <a:rPr lang="en-GB" sz="1600" i="1">
                                  <a:latin typeface="Cambria Math" panose="02040503050406030204" pitchFamily="18" charset="0"/>
                                </a:rPr>
                                <m:t>3</m:t>
                              </m:r>
                            </m:e>
                            <m:sup>
                              <m:r>
                                <a:rPr lang="en-GB" sz="1600" i="1">
                                  <a:latin typeface="Cambria Math" panose="02040503050406030204" pitchFamily="18" charset="0"/>
                                </a:rPr>
                                <m:t>𝑘</m:t>
                              </m:r>
                              <m:r>
                                <a:rPr lang="en-GB" sz="1600" i="1">
                                  <a:latin typeface="Cambria Math" panose="02040503050406030204" pitchFamily="18" charset="0"/>
                                </a:rPr>
                                <m:t>−1</m:t>
                              </m:r>
                            </m:sup>
                          </m:sSup>
                        </m:e>
                      </m:nary>
                      <m:r>
                        <a:rPr lang="en-GB" sz="1600" b="0" i="1" smtClean="0">
                          <a:latin typeface="Cambria Math" panose="02040503050406030204" pitchFamily="18" charset="0"/>
                        </a:rPr>
                        <m:t>−</m:t>
                      </m:r>
                      <m:nary>
                        <m:naryPr>
                          <m:chr m:val="∑"/>
                          <m:ctrlPr>
                            <a:rPr lang="en-GB" sz="1600" i="1">
                              <a:latin typeface="Cambria Math" panose="02040503050406030204" pitchFamily="18" charset="0"/>
                            </a:rPr>
                          </m:ctrlPr>
                        </m:naryPr>
                        <m:sub>
                          <m:r>
                            <m:rPr>
                              <m:brk m:alnAt="23"/>
                            </m:rPr>
                            <a:rPr lang="en-GB" sz="1600" i="1">
                              <a:latin typeface="Cambria Math"/>
                            </a:rPr>
                            <m:t>𝑘</m:t>
                          </m:r>
                          <m:r>
                            <a:rPr lang="en-GB" sz="1600" i="1">
                              <a:latin typeface="Cambria Math"/>
                            </a:rPr>
                            <m:t>=</m:t>
                          </m:r>
                          <m:r>
                            <a:rPr lang="en-GB" sz="1600" i="1">
                              <a:latin typeface="Cambria Math" panose="02040503050406030204" pitchFamily="18" charset="0"/>
                            </a:rPr>
                            <m:t>1</m:t>
                          </m:r>
                        </m:sub>
                        <m:sup>
                          <m:r>
                            <a:rPr lang="en-GB" sz="1600" b="0" i="1" smtClean="0">
                              <a:latin typeface="Cambria Math" panose="02040503050406030204" pitchFamily="18" charset="0"/>
                            </a:rPr>
                            <m:t>4</m:t>
                          </m:r>
                        </m:sup>
                        <m:e>
                          <m:r>
                            <a:rPr lang="en-GB" sz="1600" i="1">
                              <a:latin typeface="Cambria Math" panose="02040503050406030204" pitchFamily="18" charset="0"/>
                            </a:rPr>
                            <m:t>5×</m:t>
                          </m:r>
                          <m:sSup>
                            <m:sSupPr>
                              <m:ctrlPr>
                                <a:rPr lang="en-GB" sz="1600" i="1">
                                  <a:latin typeface="Cambria Math" panose="02040503050406030204" pitchFamily="18" charset="0"/>
                                </a:rPr>
                              </m:ctrlPr>
                            </m:sSupPr>
                            <m:e>
                              <m:r>
                                <a:rPr lang="en-GB" sz="1600" i="1">
                                  <a:latin typeface="Cambria Math" panose="02040503050406030204" pitchFamily="18" charset="0"/>
                                </a:rPr>
                                <m:t>3</m:t>
                              </m:r>
                            </m:e>
                            <m:sup>
                              <m:r>
                                <a:rPr lang="en-GB" sz="1600" i="1">
                                  <a:latin typeface="Cambria Math" panose="02040503050406030204" pitchFamily="18" charset="0"/>
                                </a:rPr>
                                <m:t>𝑘</m:t>
                              </m:r>
                              <m:r>
                                <a:rPr lang="en-GB" sz="1600" i="1">
                                  <a:latin typeface="Cambria Math" panose="02040503050406030204" pitchFamily="18" charset="0"/>
                                </a:rPr>
                                <m:t>−1</m:t>
                              </m:r>
                            </m:sup>
                          </m:sSup>
                        </m:e>
                      </m:nary>
                    </m:oMath>
                  </m:oMathPara>
                </a14:m>
                <a:endParaRPr lang="en-GB" sz="1600" dirty="0"/>
              </a:p>
              <a:p>
                <a:r>
                  <a:rPr lang="en-GB" sz="1600" dirty="0"/>
                  <a:t>i.e. We start with the first 12 terms, and subtract the first 4 terms.</a:t>
                </a:r>
              </a:p>
            </p:txBody>
          </p:sp>
        </mc:Choice>
        <mc:Fallback xmlns="">
          <p:sp>
            <p:nvSpPr>
              <p:cNvPr id="33" name="TextBox 32">
                <a:extLst>
                  <a:ext uri="{FF2B5EF4-FFF2-40B4-BE49-F238E27FC236}">
                    <a16:creationId xmlns:a16="http://schemas.microsoft.com/office/drawing/2014/main" id="{386FA626-86FC-4169-96B4-F294BECA263B}"/>
                  </a:ext>
                </a:extLst>
              </p:cNvPr>
              <p:cNvSpPr txBox="1">
                <a:spLocks noRot="1" noChangeAspect="1" noMove="1" noResize="1" noEditPoints="1" noAdjustHandles="1" noChangeArrowheads="1" noChangeShapeType="1" noTextEdit="1"/>
              </p:cNvSpPr>
              <p:nvPr/>
            </p:nvSpPr>
            <p:spPr>
              <a:xfrm>
                <a:off x="1886439" y="5216147"/>
                <a:ext cx="6912768" cy="1553952"/>
              </a:xfrm>
              <a:prstGeom prst="rect">
                <a:avLst/>
              </a:prstGeom>
              <a:blipFill>
                <a:blip r:embed="rId16"/>
                <a:stretch>
                  <a:fillRect l="-441" t="-1176" b="-2353"/>
                </a:stretch>
              </a:blipFill>
            </p:spPr>
            <p:txBody>
              <a:bodyPr/>
              <a:lstStyle/>
              <a:p>
                <a:r>
                  <a:rPr lang="en-GB">
                    <a:noFill/>
                  </a:rPr>
                  <a:t> </a:t>
                </a:r>
              </a:p>
            </p:txBody>
          </p:sp>
        </mc:Fallback>
      </mc:AlternateContent>
      <p:sp>
        <p:nvSpPr>
          <p:cNvPr id="34" name="Rectangle 33">
            <a:extLst>
              <a:ext uri="{FF2B5EF4-FFF2-40B4-BE49-F238E27FC236}">
                <a16:creationId xmlns:a16="http://schemas.microsoft.com/office/drawing/2014/main" id="{DF9C9658-FF49-483D-A329-BDAF05AC9423}"/>
              </a:ext>
            </a:extLst>
          </p:cNvPr>
          <p:cNvSpPr/>
          <p:nvPr/>
        </p:nvSpPr>
        <p:spPr>
          <a:xfrm>
            <a:off x="1753053" y="1837138"/>
            <a:ext cx="2674929" cy="856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a:extLst>
              <a:ext uri="{FF2B5EF4-FFF2-40B4-BE49-F238E27FC236}">
                <a16:creationId xmlns:a16="http://schemas.microsoft.com/office/drawing/2014/main" id="{FC09C08B-D5BC-4D42-8C8D-B14F47AE1D07}"/>
              </a:ext>
            </a:extLst>
          </p:cNvPr>
          <p:cNvSpPr/>
          <p:nvPr/>
        </p:nvSpPr>
        <p:spPr>
          <a:xfrm>
            <a:off x="4407217" y="1837670"/>
            <a:ext cx="2474433" cy="856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a:extLst>
              <a:ext uri="{FF2B5EF4-FFF2-40B4-BE49-F238E27FC236}">
                <a16:creationId xmlns:a16="http://schemas.microsoft.com/office/drawing/2014/main" id="{5668E422-970F-4A48-831C-BCF554DEE7F4}"/>
              </a:ext>
            </a:extLst>
          </p:cNvPr>
          <p:cNvSpPr/>
          <p:nvPr/>
        </p:nvSpPr>
        <p:spPr>
          <a:xfrm>
            <a:off x="6869537" y="1837138"/>
            <a:ext cx="2189403" cy="856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a:extLst>
              <a:ext uri="{FF2B5EF4-FFF2-40B4-BE49-F238E27FC236}">
                <a16:creationId xmlns:a16="http://schemas.microsoft.com/office/drawing/2014/main" id="{E91E9457-C3C1-49F4-B837-E79E0A5F10EA}"/>
              </a:ext>
            </a:extLst>
          </p:cNvPr>
          <p:cNvSpPr/>
          <p:nvPr/>
        </p:nvSpPr>
        <p:spPr>
          <a:xfrm>
            <a:off x="1753053" y="2677112"/>
            <a:ext cx="2674929" cy="1490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a:extLst>
              <a:ext uri="{FF2B5EF4-FFF2-40B4-BE49-F238E27FC236}">
                <a16:creationId xmlns:a16="http://schemas.microsoft.com/office/drawing/2014/main" id="{7956F3E1-2F11-46AA-8D92-352FDB4195D7}"/>
              </a:ext>
            </a:extLst>
          </p:cNvPr>
          <p:cNvSpPr/>
          <p:nvPr/>
        </p:nvSpPr>
        <p:spPr>
          <a:xfrm>
            <a:off x="4407217" y="2677644"/>
            <a:ext cx="2474433" cy="1490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a:extLst>
              <a:ext uri="{FF2B5EF4-FFF2-40B4-BE49-F238E27FC236}">
                <a16:creationId xmlns:a16="http://schemas.microsoft.com/office/drawing/2014/main" id="{A9C20A0B-5F26-4FCE-A1F8-BF94A9AA75BC}"/>
              </a:ext>
            </a:extLst>
          </p:cNvPr>
          <p:cNvSpPr/>
          <p:nvPr/>
        </p:nvSpPr>
        <p:spPr>
          <a:xfrm>
            <a:off x="6869537" y="2677112"/>
            <a:ext cx="2189403" cy="14903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a:extLst>
              <a:ext uri="{FF2B5EF4-FFF2-40B4-BE49-F238E27FC236}">
                <a16:creationId xmlns:a16="http://schemas.microsoft.com/office/drawing/2014/main" id="{DF1933F2-337D-4831-A6BA-342A7440FA39}"/>
              </a:ext>
            </a:extLst>
          </p:cNvPr>
          <p:cNvSpPr/>
          <p:nvPr/>
        </p:nvSpPr>
        <p:spPr>
          <a:xfrm>
            <a:off x="1753053" y="4164729"/>
            <a:ext cx="2674929" cy="9495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1" name="Rectangle 40">
            <a:extLst>
              <a:ext uri="{FF2B5EF4-FFF2-40B4-BE49-F238E27FC236}">
                <a16:creationId xmlns:a16="http://schemas.microsoft.com/office/drawing/2014/main" id="{DC543C21-1F60-4A58-96BF-535FB4BD14A4}"/>
              </a:ext>
            </a:extLst>
          </p:cNvPr>
          <p:cNvSpPr/>
          <p:nvPr/>
        </p:nvSpPr>
        <p:spPr>
          <a:xfrm>
            <a:off x="4407217" y="4165261"/>
            <a:ext cx="2474433" cy="9495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2" name="Rectangle 41">
            <a:extLst>
              <a:ext uri="{FF2B5EF4-FFF2-40B4-BE49-F238E27FC236}">
                <a16:creationId xmlns:a16="http://schemas.microsoft.com/office/drawing/2014/main" id="{835C5287-CCF6-4DF4-BDC5-45AC7FB87EF7}"/>
              </a:ext>
            </a:extLst>
          </p:cNvPr>
          <p:cNvSpPr/>
          <p:nvPr/>
        </p:nvSpPr>
        <p:spPr>
          <a:xfrm>
            <a:off x="6869537" y="4164729"/>
            <a:ext cx="2189403" cy="9495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a:extLst>
              <a:ext uri="{FF2B5EF4-FFF2-40B4-BE49-F238E27FC236}">
                <a16:creationId xmlns:a16="http://schemas.microsoft.com/office/drawing/2014/main" id="{A2495F3D-8F69-4A69-AC8F-12E87115C421}"/>
              </a:ext>
            </a:extLst>
          </p:cNvPr>
          <p:cNvSpPr/>
          <p:nvPr/>
        </p:nvSpPr>
        <p:spPr>
          <a:xfrm>
            <a:off x="1753053" y="5114260"/>
            <a:ext cx="7305887" cy="16558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238953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0" restart="whenNotActive" fill="hold" evtFilter="cancelBubble" nodeType="interactiveSeq">
                <p:stCondLst>
                  <p:cond evt="onClick" delay="0">
                    <p:tgtEl>
                      <p:spTgt spid="3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6" restart="whenNotActive" fill="hold" evtFilter="cancelBubble" nodeType="interactiveSeq">
                <p:stCondLst>
                  <p:cond evt="onClick" delay="0">
                    <p:tgtEl>
                      <p:spTgt spid="3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9"/>
                                        </p:tgtEl>
                                      </p:cBhvr>
                                    </p:animEffect>
                                    <p:set>
                                      <p:cBhvr>
                                        <p:cTn id="3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8" restart="whenNotActive" fill="hold" evtFilter="cancelBubble" nodeType="interactiveSeq">
                <p:stCondLst>
                  <p:cond evt="onClick" delay="0">
                    <p:tgtEl>
                      <p:spTgt spid="4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0"/>
                                        </p:tgtEl>
                                      </p:cBhvr>
                                    </p:animEffect>
                                    <p:set>
                                      <p:cBhvr>
                                        <p:cTn id="4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4" restart="whenNotActive" fill="hold" evtFilter="cancelBubble" nodeType="interactiveSeq">
                <p:stCondLst>
                  <p:cond evt="onClick" delay="0">
                    <p:tgtEl>
                      <p:spTgt spid="4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1"/>
                                        </p:tgtEl>
                                      </p:cBhvr>
                                    </p:animEffect>
                                    <p:set>
                                      <p:cBhvr>
                                        <p:cTn id="4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0" restart="whenNotActive" fill="hold" evtFilter="cancelBubble" nodeType="interactiveSeq">
                <p:stCondLst>
                  <p:cond evt="onClick" delay="0">
                    <p:tgtEl>
                      <p:spTgt spid="4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2"/>
                                        </p:tgtEl>
                                      </p:cBhvr>
                                    </p:animEffect>
                                    <p:set>
                                      <p:cBhvr>
                                        <p:cTn id="55"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56" restart="whenNotActive" fill="hold" evtFilter="cancelBubble" nodeType="interactiveSeq">
                <p:stCondLst>
                  <p:cond evt="onClick" delay="0">
                    <p:tgtEl>
                      <p:spTgt spid="4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3"/>
                                        </p:tgtEl>
                                      </p:cBhvr>
                                    </p:animEffect>
                                    <p:set>
                                      <p:cBhvr>
                                        <p:cTn id="6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82F8C2-A63E-4D28-B71F-C41BEF035115}"/>
              </a:ext>
            </a:extLst>
          </p:cNvPr>
          <p:cNvPicPr>
            <a:picLocks noChangeAspect="1"/>
          </p:cNvPicPr>
          <p:nvPr/>
        </p:nvPicPr>
        <p:blipFill>
          <a:blip r:embed="rId2"/>
          <a:stretch>
            <a:fillRect/>
          </a:stretch>
        </p:blipFill>
        <p:spPr>
          <a:xfrm>
            <a:off x="404551" y="1324799"/>
            <a:ext cx="2943314" cy="1269546"/>
          </a:xfrm>
          <a:prstGeom prst="rect">
            <a:avLst/>
          </a:prstGeom>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789C3C75-AE14-4106-BEA1-B67ED840F22F}"/>
              </a:ext>
            </a:extLst>
          </p:cNvPr>
          <p:cNvSpPr txBox="1"/>
          <p:nvPr/>
        </p:nvSpPr>
        <p:spPr>
          <a:xfrm>
            <a:off x="408952" y="847026"/>
            <a:ext cx="2938913"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dirty="0"/>
              <a:t>Solomon Paper A</a:t>
            </a:r>
          </a:p>
        </p:txBody>
      </p:sp>
      <p:grpSp>
        <p:nvGrpSpPr>
          <p:cNvPr id="4" name="Group 17">
            <a:extLst>
              <a:ext uri="{FF2B5EF4-FFF2-40B4-BE49-F238E27FC236}">
                <a16:creationId xmlns:a16="http://schemas.microsoft.com/office/drawing/2014/main" id="{7FCEE4C5-5DCF-40D7-AD81-36B6AC1F9154}"/>
              </a:ext>
            </a:extLst>
          </p:cNvPr>
          <p:cNvGrpSpPr/>
          <p:nvPr/>
        </p:nvGrpSpPr>
        <p:grpSpPr>
          <a:xfrm>
            <a:off x="0" y="0"/>
            <a:ext cx="9143074" cy="599127"/>
            <a:chOff x="0" y="13335"/>
            <a:chExt cx="9144218" cy="599127"/>
          </a:xfrm>
        </p:grpSpPr>
        <p:sp>
          <p:nvSpPr>
            <p:cNvPr id="5" name="TextBox 32">
              <a:extLst>
                <a:ext uri="{FF2B5EF4-FFF2-40B4-BE49-F238E27FC236}">
                  <a16:creationId xmlns:a16="http://schemas.microsoft.com/office/drawing/2014/main" id="{905C7C92-B59E-4716-9FC6-5D8898DE84E9}"/>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Testing Your Understanding</a:t>
              </a:r>
            </a:p>
          </p:txBody>
        </p:sp>
        <p:cxnSp>
          <p:nvCxnSpPr>
            <p:cNvPr id="6" name="Straight Connector 5">
              <a:extLst>
                <a:ext uri="{FF2B5EF4-FFF2-40B4-BE49-F238E27FC236}">
                  <a16:creationId xmlns:a16="http://schemas.microsoft.com/office/drawing/2014/main" id="{E0B4EC83-E86D-4CC0-9B85-534B5ABF3F2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0577297-57E6-48D6-853D-B987A826792B}"/>
                  </a:ext>
                </a:extLst>
              </p:cNvPr>
              <p:cNvSpPr txBox="1"/>
              <p:nvPr/>
            </p:nvSpPr>
            <p:spPr>
              <a:xfrm>
                <a:off x="487735" y="3328417"/>
                <a:ext cx="3569915" cy="2220929"/>
              </a:xfrm>
              <a:prstGeom prst="rect">
                <a:avLst/>
              </a:prstGeom>
              <a:noFill/>
            </p:spPr>
            <p:txBody>
              <a:bodyPr wrap="square" rtlCol="0">
                <a:spAutoFit/>
              </a:bodyPr>
              <a:lstStyle/>
              <a:p>
                <a:r>
                  <a:rPr lang="en-GB" b="1" dirty="0"/>
                  <a:t>Method 1: Direct</a:t>
                </a:r>
              </a:p>
              <a:p>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a:rPr lang="en-GB" b="0" i="1" smtClean="0">
                              <a:latin typeface="Cambria Math" panose="02040503050406030204" pitchFamily="18" charset="0"/>
                            </a:rPr>
                            <m:t>𝑟</m:t>
                          </m:r>
                          <m:r>
                            <a:rPr lang="en-GB" i="1">
                              <a:latin typeface="Cambria Math"/>
                            </a:rPr>
                            <m:t>=1</m:t>
                          </m:r>
                          <m:r>
                            <a:rPr lang="en-GB" b="0" i="1" smtClean="0">
                              <a:latin typeface="Cambria Math" panose="02040503050406030204" pitchFamily="18" charset="0"/>
                            </a:rPr>
                            <m:t>0</m:t>
                          </m:r>
                        </m:sub>
                        <m:sup>
                          <m:r>
                            <a:rPr lang="en-GB" b="0" i="1" smtClean="0">
                              <a:latin typeface="Cambria Math" panose="02040503050406030204" pitchFamily="18" charset="0"/>
                            </a:rPr>
                            <m:t>30</m:t>
                          </m:r>
                        </m:sup>
                        <m:e>
                          <m:d>
                            <m:dPr>
                              <m:ctrlPr>
                                <a:rPr lang="en-GB" b="0" i="1" smtClean="0">
                                  <a:latin typeface="Cambria Math" panose="02040503050406030204" pitchFamily="18" charset="0"/>
                                </a:rPr>
                              </m:ctrlPr>
                            </m:dPr>
                            <m:e>
                              <m:r>
                                <a:rPr lang="en-GB" b="0" i="1" smtClean="0">
                                  <a:latin typeface="Cambria Math" panose="02040503050406030204" pitchFamily="18" charset="0"/>
                                </a:rPr>
                                <m:t>7+2</m:t>
                              </m:r>
                              <m:r>
                                <a:rPr lang="en-GB" b="0" i="1" smtClean="0">
                                  <a:latin typeface="Cambria Math" panose="02040503050406030204" pitchFamily="18" charset="0"/>
                                </a:rPr>
                                <m:t>𝑟</m:t>
                              </m:r>
                            </m:e>
                          </m:d>
                          <m:r>
                            <a:rPr lang="en-GB" b="0" i="1" smtClean="0">
                              <a:latin typeface="Cambria Math" panose="02040503050406030204" pitchFamily="18" charset="0"/>
                            </a:rPr>
                            <m:t>=</m:t>
                          </m:r>
                        </m:e>
                      </m:nary>
                      <m:r>
                        <a:rPr lang="en-GB" b="0" i="1" smtClean="0">
                          <a:latin typeface="Cambria Math" panose="02040503050406030204" pitchFamily="18" charset="0"/>
                        </a:rPr>
                        <m:t>27+29+31+…</m:t>
                      </m:r>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=27, </m:t>
                      </m:r>
                      <m:r>
                        <a:rPr lang="en-GB" b="0" i="1" smtClean="0">
                          <a:latin typeface="Cambria Math" panose="02040503050406030204" pitchFamily="18" charset="0"/>
                        </a:rPr>
                        <m:t>𝑑</m:t>
                      </m:r>
                      <m:r>
                        <a:rPr lang="en-GB" b="0" i="1" smtClean="0">
                          <a:latin typeface="Cambria Math" panose="02040503050406030204" pitchFamily="18" charset="0"/>
                        </a:rPr>
                        <m:t>=2, </m:t>
                      </m:r>
                      <m:r>
                        <a:rPr lang="en-GB" b="0" i="1" smtClean="0">
                          <a:latin typeface="Cambria Math" panose="02040503050406030204" pitchFamily="18" charset="0"/>
                        </a:rPr>
                        <m:t>𝑛</m:t>
                      </m:r>
                      <m:r>
                        <a:rPr lang="en-GB" b="0" i="1" smtClean="0">
                          <a:latin typeface="Cambria Math" panose="02040503050406030204" pitchFamily="18" charset="0"/>
                        </a:rPr>
                        <m:t>=21</m:t>
                      </m:r>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21</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54+20×2</m:t>
                          </m:r>
                        </m:e>
                      </m:d>
                    </m:oMath>
                    <m:oMath xmlns:m="http://schemas.openxmlformats.org/officeDocument/2006/math">
                      <m:r>
                        <a:rPr lang="en-GB" b="0" i="1" smtClean="0">
                          <a:latin typeface="Cambria Math" panose="02040503050406030204" pitchFamily="18" charset="0"/>
                        </a:rPr>
                        <m:t>=987</m:t>
                      </m:r>
                    </m:oMath>
                  </m:oMathPara>
                </a14:m>
                <a:endParaRPr lang="en-GB" dirty="0"/>
              </a:p>
            </p:txBody>
          </p:sp>
        </mc:Choice>
        <mc:Fallback xmlns="">
          <p:sp>
            <p:nvSpPr>
              <p:cNvPr id="7" name="TextBox 6">
                <a:extLst>
                  <a:ext uri="{FF2B5EF4-FFF2-40B4-BE49-F238E27FC236}">
                    <a16:creationId xmlns:a16="http://schemas.microsoft.com/office/drawing/2014/main" id="{B0577297-57E6-48D6-853D-B987A826792B}"/>
                  </a:ext>
                </a:extLst>
              </p:cNvPr>
              <p:cNvSpPr txBox="1">
                <a:spLocks noRot="1" noChangeAspect="1" noMove="1" noResize="1" noEditPoints="1" noAdjustHandles="1" noChangeArrowheads="1" noChangeShapeType="1" noTextEdit="1"/>
              </p:cNvSpPr>
              <p:nvPr/>
            </p:nvSpPr>
            <p:spPr>
              <a:xfrm>
                <a:off x="487735" y="3328417"/>
                <a:ext cx="3569915" cy="2220929"/>
              </a:xfrm>
              <a:prstGeom prst="rect">
                <a:avLst/>
              </a:prstGeom>
              <a:blipFill>
                <a:blip r:embed="rId3"/>
                <a:stretch>
                  <a:fillRect l="-1365" t="-13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236CEC2-CA43-43EF-81CC-7E87F163688B}"/>
                  </a:ext>
                </a:extLst>
              </p:cNvPr>
              <p:cNvSpPr txBox="1"/>
              <p:nvPr/>
            </p:nvSpPr>
            <p:spPr>
              <a:xfrm>
                <a:off x="4296916" y="3233167"/>
                <a:ext cx="4675634" cy="3516797"/>
              </a:xfrm>
              <a:prstGeom prst="rect">
                <a:avLst/>
              </a:prstGeom>
              <a:noFill/>
            </p:spPr>
            <p:txBody>
              <a:bodyPr wrap="square" rtlCol="0">
                <a:spAutoFit/>
              </a:bodyPr>
              <a:lstStyle/>
              <a:p>
                <a:r>
                  <a:rPr lang="en-GB" b="1" dirty="0"/>
                  <a:t>Method 2: Subtraction</a:t>
                </a:r>
              </a:p>
              <a:p>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a:rPr lang="en-GB" b="0" i="1" smtClean="0">
                              <a:latin typeface="Cambria Math" panose="02040503050406030204" pitchFamily="18" charset="0"/>
                            </a:rPr>
                            <m:t>𝑟</m:t>
                          </m:r>
                          <m:r>
                            <a:rPr lang="en-GB" i="1">
                              <a:latin typeface="Cambria Math"/>
                            </a:rPr>
                            <m:t>=1</m:t>
                          </m:r>
                          <m:r>
                            <a:rPr lang="en-GB" b="0" i="1" smtClean="0">
                              <a:latin typeface="Cambria Math" panose="02040503050406030204" pitchFamily="18" charset="0"/>
                            </a:rPr>
                            <m:t>0</m:t>
                          </m:r>
                        </m:sub>
                        <m:sup>
                          <m:r>
                            <a:rPr lang="en-GB" b="0" i="1" smtClean="0">
                              <a:latin typeface="Cambria Math" panose="02040503050406030204" pitchFamily="18" charset="0"/>
                            </a:rPr>
                            <m:t>30</m:t>
                          </m:r>
                        </m:sup>
                        <m:e>
                          <m:d>
                            <m:dPr>
                              <m:ctrlPr>
                                <a:rPr lang="en-GB" b="0" i="1" smtClean="0">
                                  <a:latin typeface="Cambria Math" panose="02040503050406030204" pitchFamily="18" charset="0"/>
                                </a:rPr>
                              </m:ctrlPr>
                            </m:dPr>
                            <m:e>
                              <m:r>
                                <a:rPr lang="en-GB" b="0" i="1" smtClean="0">
                                  <a:latin typeface="Cambria Math" panose="02040503050406030204" pitchFamily="18" charset="0"/>
                                </a:rPr>
                                <m:t>7+2</m:t>
                              </m:r>
                              <m:r>
                                <a:rPr lang="en-GB" b="0" i="1" smtClean="0">
                                  <a:latin typeface="Cambria Math" panose="02040503050406030204" pitchFamily="18" charset="0"/>
                                </a:rPr>
                                <m:t>𝑟</m:t>
                              </m:r>
                            </m:e>
                          </m:d>
                        </m:e>
                      </m:nary>
                      <m:r>
                        <a:rPr lang="en-GB" b="0" i="1" smtClean="0">
                          <a:latin typeface="Cambria Math" panose="02040503050406030204" pitchFamily="18" charset="0"/>
                        </a:rPr>
                        <m:t>=</m:t>
                      </m:r>
                      <m:nary>
                        <m:naryPr>
                          <m:chr m:val="∑"/>
                          <m:ctrlPr>
                            <a:rPr lang="en-GB" i="1">
                              <a:latin typeface="Cambria Math" panose="02040503050406030204" pitchFamily="18" charset="0"/>
                            </a:rPr>
                          </m:ctrlPr>
                        </m:naryPr>
                        <m:sub>
                          <m:r>
                            <a:rPr lang="en-GB" i="1">
                              <a:latin typeface="Cambria Math" panose="02040503050406030204" pitchFamily="18" charset="0"/>
                            </a:rPr>
                            <m:t>𝑟</m:t>
                          </m:r>
                          <m:r>
                            <a:rPr lang="en-GB" i="1">
                              <a:latin typeface="Cambria Math"/>
                            </a:rPr>
                            <m:t>=</m:t>
                          </m:r>
                          <m:r>
                            <a:rPr lang="en-GB" b="0" i="1" smtClean="0">
                              <a:latin typeface="Cambria Math" panose="02040503050406030204" pitchFamily="18" charset="0"/>
                            </a:rPr>
                            <m:t>1</m:t>
                          </m:r>
                        </m:sub>
                        <m:sup>
                          <m:r>
                            <a:rPr lang="en-GB" i="1">
                              <a:latin typeface="Cambria Math" panose="02040503050406030204" pitchFamily="18" charset="0"/>
                            </a:rPr>
                            <m:t>30</m:t>
                          </m:r>
                        </m:sup>
                        <m:e>
                          <m:d>
                            <m:dPr>
                              <m:ctrlPr>
                                <a:rPr lang="en-GB" i="1">
                                  <a:latin typeface="Cambria Math" panose="02040503050406030204" pitchFamily="18" charset="0"/>
                                </a:rPr>
                              </m:ctrlPr>
                            </m:dPr>
                            <m:e>
                              <m:r>
                                <a:rPr lang="en-GB" i="1">
                                  <a:latin typeface="Cambria Math" panose="02040503050406030204" pitchFamily="18" charset="0"/>
                                </a:rPr>
                                <m:t>7+2</m:t>
                              </m:r>
                              <m:r>
                                <a:rPr lang="en-GB" i="1">
                                  <a:latin typeface="Cambria Math" panose="02040503050406030204" pitchFamily="18" charset="0"/>
                                </a:rPr>
                                <m:t>𝑟</m:t>
                              </m:r>
                            </m:e>
                          </m:d>
                        </m:e>
                      </m:nary>
                      <m:r>
                        <a:rPr lang="en-GB" b="0" i="1" smtClean="0">
                          <a:latin typeface="Cambria Math" panose="02040503050406030204" pitchFamily="18" charset="0"/>
                        </a:rPr>
                        <m:t>−</m:t>
                      </m:r>
                      <m:nary>
                        <m:naryPr>
                          <m:chr m:val="∑"/>
                          <m:ctrlPr>
                            <a:rPr lang="en-GB" i="1">
                              <a:latin typeface="Cambria Math" panose="02040503050406030204" pitchFamily="18" charset="0"/>
                            </a:rPr>
                          </m:ctrlPr>
                        </m:naryPr>
                        <m:sub>
                          <m:r>
                            <a:rPr lang="en-GB" i="1">
                              <a:latin typeface="Cambria Math" panose="02040503050406030204" pitchFamily="18" charset="0"/>
                            </a:rPr>
                            <m:t>𝑟</m:t>
                          </m:r>
                          <m:r>
                            <a:rPr lang="en-GB" i="1">
                              <a:latin typeface="Cambria Math"/>
                            </a:rPr>
                            <m:t>=</m:t>
                          </m:r>
                          <m:r>
                            <a:rPr lang="en-GB" b="0" i="1" smtClean="0">
                              <a:latin typeface="Cambria Math" panose="02040503050406030204" pitchFamily="18" charset="0"/>
                            </a:rPr>
                            <m:t>1</m:t>
                          </m:r>
                        </m:sub>
                        <m:sup>
                          <m:r>
                            <a:rPr lang="en-GB" b="0" i="1" smtClean="0">
                              <a:latin typeface="Cambria Math" panose="02040503050406030204" pitchFamily="18" charset="0"/>
                            </a:rPr>
                            <m:t>9</m:t>
                          </m:r>
                        </m:sup>
                        <m:e>
                          <m:d>
                            <m:dPr>
                              <m:ctrlPr>
                                <a:rPr lang="en-GB" i="1">
                                  <a:latin typeface="Cambria Math" panose="02040503050406030204" pitchFamily="18" charset="0"/>
                                </a:rPr>
                              </m:ctrlPr>
                            </m:dPr>
                            <m:e>
                              <m:r>
                                <a:rPr lang="en-GB" i="1">
                                  <a:latin typeface="Cambria Math" panose="02040503050406030204" pitchFamily="18" charset="0"/>
                                </a:rPr>
                                <m:t>7+2</m:t>
                              </m:r>
                              <m:r>
                                <a:rPr lang="en-GB" i="1">
                                  <a:latin typeface="Cambria Math" panose="02040503050406030204" pitchFamily="18" charset="0"/>
                                </a:rPr>
                                <m:t>𝑟</m:t>
                              </m:r>
                            </m:e>
                          </m:d>
                        </m:e>
                      </m:nary>
                    </m:oMath>
                  </m:oMathPara>
                </a14:m>
                <a:endParaRPr lang="en-GB" dirty="0"/>
              </a:p>
              <a:p>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a:rPr lang="en-GB" i="1">
                              <a:latin typeface="Cambria Math" panose="02040503050406030204" pitchFamily="18" charset="0"/>
                            </a:rPr>
                            <m:t>𝑟</m:t>
                          </m:r>
                          <m:r>
                            <a:rPr lang="en-GB" i="1">
                              <a:latin typeface="Cambria Math"/>
                            </a:rPr>
                            <m:t>=</m:t>
                          </m:r>
                          <m:r>
                            <a:rPr lang="en-GB" i="1">
                              <a:latin typeface="Cambria Math" panose="02040503050406030204" pitchFamily="18" charset="0"/>
                            </a:rPr>
                            <m:t>1</m:t>
                          </m:r>
                        </m:sub>
                        <m:sup>
                          <m:r>
                            <a:rPr lang="en-GB" i="1">
                              <a:latin typeface="Cambria Math" panose="02040503050406030204" pitchFamily="18" charset="0"/>
                            </a:rPr>
                            <m:t>30</m:t>
                          </m:r>
                        </m:sup>
                        <m:e>
                          <m:d>
                            <m:dPr>
                              <m:ctrlPr>
                                <a:rPr lang="en-GB" i="1">
                                  <a:latin typeface="Cambria Math" panose="02040503050406030204" pitchFamily="18" charset="0"/>
                                </a:rPr>
                              </m:ctrlPr>
                            </m:dPr>
                            <m:e>
                              <m:r>
                                <a:rPr lang="en-GB" i="1">
                                  <a:latin typeface="Cambria Math" panose="02040503050406030204" pitchFamily="18" charset="0"/>
                                </a:rPr>
                                <m:t>7+2</m:t>
                              </m:r>
                              <m:r>
                                <a:rPr lang="en-GB" i="1">
                                  <a:latin typeface="Cambria Math" panose="02040503050406030204" pitchFamily="18" charset="0"/>
                                </a:rPr>
                                <m:t>𝑟</m:t>
                              </m:r>
                            </m:e>
                          </m:d>
                        </m:e>
                      </m:nary>
                      <m:r>
                        <a:rPr lang="en-GB" b="0" i="1" smtClean="0">
                          <a:latin typeface="Cambria Math" panose="02040503050406030204" pitchFamily="18" charset="0"/>
                        </a:rPr>
                        <m:t>=9+11+13+…</m:t>
                      </m:r>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=9, </m:t>
                      </m:r>
                      <m:r>
                        <a:rPr lang="en-GB" b="0" i="1" smtClean="0">
                          <a:latin typeface="Cambria Math" panose="02040503050406030204" pitchFamily="18" charset="0"/>
                        </a:rPr>
                        <m:t>𝑑</m:t>
                      </m:r>
                      <m:r>
                        <a:rPr lang="en-GB" b="0" i="1" smtClean="0">
                          <a:latin typeface="Cambria Math" panose="02040503050406030204" pitchFamily="18" charset="0"/>
                        </a:rPr>
                        <m:t>=2, </m:t>
                      </m:r>
                      <m:r>
                        <a:rPr lang="en-GB" b="0" i="1" smtClean="0">
                          <a:latin typeface="Cambria Math" panose="02040503050406030204" pitchFamily="18" charset="0"/>
                        </a:rPr>
                        <m:t>𝑛</m:t>
                      </m:r>
                      <m:r>
                        <a:rPr lang="en-GB" b="0" i="1" smtClean="0">
                          <a:latin typeface="Cambria Math" panose="02040503050406030204" pitchFamily="18" charset="0"/>
                        </a:rPr>
                        <m:t>=30</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30</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30</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18+29×2</m:t>
                          </m:r>
                        </m:e>
                      </m:d>
                      <m:r>
                        <a:rPr lang="en-GB" b="0" i="1" smtClean="0">
                          <a:latin typeface="Cambria Math" panose="02040503050406030204" pitchFamily="18" charset="0"/>
                        </a:rPr>
                        <m:t>=1140</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9</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9</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18+8×2</m:t>
                          </m:r>
                        </m:e>
                      </m:d>
                      <m:r>
                        <a:rPr lang="en-GB" b="0" i="1" smtClean="0">
                          <a:latin typeface="Cambria Math" panose="02040503050406030204" pitchFamily="18" charset="0"/>
                        </a:rPr>
                        <m:t>=153</m:t>
                      </m:r>
                    </m:oMath>
                    <m:oMath xmlns:m="http://schemas.openxmlformats.org/officeDocument/2006/math">
                      <m:r>
                        <a:rPr lang="en-GB" b="0" i="1" smtClean="0">
                          <a:latin typeface="Cambria Math" panose="02040503050406030204" pitchFamily="18" charset="0"/>
                        </a:rPr>
                        <m:t>1140−153=987</m:t>
                      </m:r>
                    </m:oMath>
                  </m:oMathPara>
                </a14:m>
                <a:endParaRPr lang="en-GB" dirty="0"/>
              </a:p>
            </p:txBody>
          </p:sp>
        </mc:Choice>
        <mc:Fallback xmlns="">
          <p:sp>
            <p:nvSpPr>
              <p:cNvPr id="8" name="TextBox 7">
                <a:extLst>
                  <a:ext uri="{FF2B5EF4-FFF2-40B4-BE49-F238E27FC236}">
                    <a16:creationId xmlns:a16="http://schemas.microsoft.com/office/drawing/2014/main" id="{1236CEC2-CA43-43EF-81CC-7E87F163688B}"/>
                  </a:ext>
                </a:extLst>
              </p:cNvPr>
              <p:cNvSpPr txBox="1">
                <a:spLocks noRot="1" noChangeAspect="1" noMove="1" noResize="1" noEditPoints="1" noAdjustHandles="1" noChangeArrowheads="1" noChangeShapeType="1" noTextEdit="1"/>
              </p:cNvSpPr>
              <p:nvPr/>
            </p:nvSpPr>
            <p:spPr>
              <a:xfrm>
                <a:off x="4296916" y="3233167"/>
                <a:ext cx="4675634" cy="3516797"/>
              </a:xfrm>
              <a:prstGeom prst="rect">
                <a:avLst/>
              </a:prstGeom>
              <a:blipFill>
                <a:blip r:embed="rId4"/>
                <a:stretch>
                  <a:fillRect l="-1173" t="-867"/>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E6A0546C-8374-47DF-9D1F-F50CA1DF73F2}"/>
              </a:ext>
            </a:extLst>
          </p:cNvPr>
          <p:cNvSpPr/>
          <p:nvPr/>
        </p:nvSpPr>
        <p:spPr>
          <a:xfrm>
            <a:off x="531054" y="3655778"/>
            <a:ext cx="3526595" cy="19984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AAE7EBC2-495A-401E-96A7-3F95F799A5AC}"/>
              </a:ext>
            </a:extLst>
          </p:cNvPr>
          <p:cNvSpPr/>
          <p:nvPr/>
        </p:nvSpPr>
        <p:spPr>
          <a:xfrm>
            <a:off x="4560871" y="3550891"/>
            <a:ext cx="4210989" cy="31582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38553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Types of sequences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38125" y="1983811"/>
            <a:ext cx="5184576" cy="830997"/>
          </a:xfrm>
          <a:prstGeom prst="rect">
            <a:avLst/>
          </a:prstGeom>
          <a:noFill/>
        </p:spPr>
        <p:txBody>
          <a:bodyPr wrap="square" rtlCol="0">
            <a:spAutoFit/>
          </a:bodyPr>
          <a:lstStyle/>
          <a:p>
            <a:pPr algn="ctr"/>
            <a:r>
              <a:rPr lang="en-GB" sz="4800" dirty="0"/>
              <a:t>2, 5, 8, 11, 14, …</a:t>
            </a:r>
          </a:p>
        </p:txBody>
      </p:sp>
      <p:sp>
        <p:nvSpPr>
          <p:cNvPr id="8" name="Freeform 7"/>
          <p:cNvSpPr/>
          <p:nvPr/>
        </p:nvSpPr>
        <p:spPr>
          <a:xfrm>
            <a:off x="1238794" y="1789363"/>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p:nvPr/>
        </p:nvSpPr>
        <p:spPr>
          <a:xfrm>
            <a:off x="1906277" y="1789362"/>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594386" y="1789362"/>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259329" y="1433367"/>
            <a:ext cx="536027" cy="400110"/>
          </a:xfrm>
          <a:prstGeom prst="rect">
            <a:avLst/>
          </a:prstGeom>
          <a:noFill/>
        </p:spPr>
        <p:txBody>
          <a:bodyPr wrap="square" rtlCol="0">
            <a:spAutoFit/>
          </a:bodyPr>
          <a:lstStyle/>
          <a:p>
            <a:r>
              <a:rPr lang="en-GB" sz="2000" dirty="0"/>
              <a:t>+3</a:t>
            </a:r>
          </a:p>
        </p:txBody>
      </p:sp>
      <p:sp>
        <p:nvSpPr>
          <p:cNvPr id="12" name="TextBox 11"/>
          <p:cNvSpPr txBox="1"/>
          <p:nvPr/>
        </p:nvSpPr>
        <p:spPr>
          <a:xfrm>
            <a:off x="1886335" y="1422900"/>
            <a:ext cx="536027" cy="400110"/>
          </a:xfrm>
          <a:prstGeom prst="rect">
            <a:avLst/>
          </a:prstGeom>
          <a:noFill/>
        </p:spPr>
        <p:txBody>
          <a:bodyPr wrap="square" rtlCol="0">
            <a:spAutoFit/>
          </a:bodyPr>
          <a:lstStyle/>
          <a:p>
            <a:r>
              <a:rPr lang="en-GB" sz="2000" dirty="0"/>
              <a:t>+3</a:t>
            </a:r>
          </a:p>
        </p:txBody>
      </p:sp>
      <p:sp>
        <p:nvSpPr>
          <p:cNvPr id="13" name="TextBox 12"/>
          <p:cNvSpPr txBox="1"/>
          <p:nvPr/>
        </p:nvSpPr>
        <p:spPr>
          <a:xfrm>
            <a:off x="2594386" y="1389340"/>
            <a:ext cx="536027" cy="400110"/>
          </a:xfrm>
          <a:prstGeom prst="rect">
            <a:avLst/>
          </a:prstGeom>
          <a:noFill/>
        </p:spPr>
        <p:txBody>
          <a:bodyPr wrap="square" rtlCol="0">
            <a:spAutoFit/>
          </a:bodyPr>
          <a:lstStyle/>
          <a:p>
            <a:r>
              <a:rPr lang="en-GB" sz="2000" dirty="0"/>
              <a:t>+3</a:t>
            </a:r>
          </a:p>
        </p:txBody>
      </p:sp>
      <p:sp>
        <p:nvSpPr>
          <p:cNvPr id="14" name="TextBox 13"/>
          <p:cNvSpPr txBox="1"/>
          <p:nvPr/>
        </p:nvSpPr>
        <p:spPr>
          <a:xfrm>
            <a:off x="6298765" y="1433367"/>
            <a:ext cx="2016224" cy="369332"/>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This is a:</a:t>
            </a:r>
          </a:p>
        </p:txBody>
      </p:sp>
      <p:sp>
        <p:nvSpPr>
          <p:cNvPr id="15" name="TextBox 14"/>
          <p:cNvSpPr txBox="1"/>
          <p:nvPr/>
        </p:nvSpPr>
        <p:spPr>
          <a:xfrm>
            <a:off x="5567977" y="2137699"/>
            <a:ext cx="3329280" cy="523220"/>
          </a:xfrm>
          <a:prstGeom prst="rect">
            <a:avLst/>
          </a:prstGeom>
          <a:noFill/>
        </p:spPr>
        <p:txBody>
          <a:bodyPr wrap="square" rtlCol="0">
            <a:spAutoFit/>
          </a:bodyPr>
          <a:lstStyle/>
          <a:p>
            <a:pPr algn="ctr"/>
            <a:r>
              <a:rPr lang="en-GB" sz="2800" dirty="0"/>
              <a:t>Arithmetic Sequence</a:t>
            </a:r>
          </a:p>
        </p:txBody>
      </p:sp>
      <p:sp>
        <p:nvSpPr>
          <p:cNvPr id="16" name="Rectangle 15"/>
          <p:cNvSpPr/>
          <p:nvPr/>
        </p:nvSpPr>
        <p:spPr>
          <a:xfrm>
            <a:off x="5567977" y="2033219"/>
            <a:ext cx="3139115"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TextBox 16"/>
          <p:cNvSpPr txBox="1"/>
          <p:nvPr/>
        </p:nvSpPr>
        <p:spPr>
          <a:xfrm>
            <a:off x="5480892" y="4358162"/>
            <a:ext cx="3343794" cy="738664"/>
          </a:xfrm>
          <a:prstGeom prst="rect">
            <a:avLst/>
          </a:prstGeom>
          <a:noFill/>
        </p:spPr>
        <p:txBody>
          <a:bodyPr wrap="square" rtlCol="0">
            <a:spAutoFit/>
          </a:bodyPr>
          <a:lstStyle/>
          <a:p>
            <a:pPr algn="ctr"/>
            <a:r>
              <a:rPr lang="en-GB" sz="2800" dirty="0"/>
              <a:t>Geometric Sequence</a:t>
            </a:r>
          </a:p>
          <a:p>
            <a:pPr algn="ctr"/>
            <a:r>
              <a:rPr lang="en-GB" sz="1400" dirty="0"/>
              <a:t>(We will explore these later in the chapter)</a:t>
            </a:r>
          </a:p>
        </p:txBody>
      </p:sp>
      <p:sp>
        <p:nvSpPr>
          <p:cNvPr id="18" name="Rectangle 17"/>
          <p:cNvSpPr/>
          <p:nvPr/>
        </p:nvSpPr>
        <p:spPr>
          <a:xfrm>
            <a:off x="5474803" y="4176754"/>
            <a:ext cx="3345347" cy="9286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TextBox 18"/>
          <p:cNvSpPr txBox="1"/>
          <p:nvPr/>
        </p:nvSpPr>
        <p:spPr>
          <a:xfrm>
            <a:off x="383401" y="4446881"/>
            <a:ext cx="5184576" cy="830997"/>
          </a:xfrm>
          <a:prstGeom prst="rect">
            <a:avLst/>
          </a:prstGeom>
          <a:noFill/>
        </p:spPr>
        <p:txBody>
          <a:bodyPr wrap="square" rtlCol="0">
            <a:spAutoFit/>
          </a:bodyPr>
          <a:lstStyle/>
          <a:p>
            <a:pPr algn="ctr"/>
            <a:r>
              <a:rPr lang="en-GB" sz="4800" dirty="0"/>
              <a:t>3, 6, 12, 24, 48, …</a:t>
            </a:r>
          </a:p>
        </p:txBody>
      </p:sp>
      <p:sp>
        <p:nvSpPr>
          <p:cNvPr id="20" name="Freeform 19"/>
          <p:cNvSpPr/>
          <p:nvPr/>
        </p:nvSpPr>
        <p:spPr>
          <a:xfrm>
            <a:off x="1084070" y="4252433"/>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1751553" y="4252432"/>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2439662" y="4252432"/>
            <a:ext cx="536027" cy="388895"/>
          </a:xfrm>
          <a:custGeom>
            <a:avLst/>
            <a:gdLst>
              <a:gd name="connsiteX0" fmla="*/ 0 w 536027"/>
              <a:gd name="connsiteY0" fmla="*/ 388895 h 388895"/>
              <a:gd name="connsiteX1" fmla="*/ 241738 w 536027"/>
              <a:gd name="connsiteY1" fmla="*/ 12 h 388895"/>
              <a:gd name="connsiteX2" fmla="*/ 536027 w 536027"/>
              <a:gd name="connsiteY2" fmla="*/ 378384 h 388895"/>
            </a:gdLst>
            <a:ahLst/>
            <a:cxnLst>
              <a:cxn ang="0">
                <a:pos x="connsiteX0" y="connsiteY0"/>
              </a:cxn>
              <a:cxn ang="0">
                <a:pos x="connsiteX1" y="connsiteY1"/>
              </a:cxn>
              <a:cxn ang="0">
                <a:pos x="connsiteX2" y="connsiteY2"/>
              </a:cxn>
            </a:cxnLst>
            <a:rect l="l" t="t" r="r" b="b"/>
            <a:pathLst>
              <a:path w="536027" h="388895">
                <a:moveTo>
                  <a:pt x="0" y="388895"/>
                </a:moveTo>
                <a:cubicBezTo>
                  <a:pt x="76200" y="195329"/>
                  <a:pt x="152400" y="1764"/>
                  <a:pt x="241738" y="12"/>
                </a:cubicBezTo>
                <a:cubicBezTo>
                  <a:pt x="331076" y="-1740"/>
                  <a:pt x="433551" y="188322"/>
                  <a:pt x="536027" y="378384"/>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p:cNvSpPr txBox="1"/>
              <p:nvPr/>
            </p:nvSpPr>
            <p:spPr>
              <a:xfrm>
                <a:off x="1104605" y="3896437"/>
                <a:ext cx="53602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a:rPr>
                        <m:t>×2</m:t>
                      </m:r>
                    </m:oMath>
                  </m:oMathPara>
                </a14:m>
                <a:endParaRPr lang="en-GB"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104605" y="3896437"/>
                <a:ext cx="536027" cy="400110"/>
              </a:xfrm>
              <a:prstGeom prst="rect">
                <a:avLst/>
              </a:prstGeom>
              <a:blipFill rotWithShape="1">
                <a:blip r:embed="rId2"/>
                <a:stretch>
                  <a:fillRect r="-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731611" y="3885970"/>
                <a:ext cx="53602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a:rPr>
                        <m:t>×2</m:t>
                      </m:r>
                    </m:oMath>
                  </m:oMathPara>
                </a14:m>
                <a:endParaRPr lang="en-GB"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731611" y="3885970"/>
                <a:ext cx="536027" cy="400110"/>
              </a:xfrm>
              <a:prstGeom prst="rect">
                <a:avLst/>
              </a:prstGeom>
              <a:blipFill rotWithShape="1">
                <a:blip r:embed="rId3"/>
                <a:stretch>
                  <a:fillRect r="-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411654" y="3896437"/>
                <a:ext cx="53602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a:rPr>
                        <m:t>×2</m:t>
                      </m:r>
                    </m:oMath>
                  </m:oMathPara>
                </a14:m>
                <a:endParaRPr lang="en-GB"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411654" y="3896437"/>
                <a:ext cx="536027" cy="400110"/>
              </a:xfrm>
              <a:prstGeom prst="rect">
                <a:avLst/>
              </a:prstGeom>
              <a:blipFill rotWithShape="1">
                <a:blip r:embed="rId4"/>
                <a:stretch>
                  <a:fillRect r="-34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530824" y="791878"/>
                <a:ext cx="2353702" cy="369332"/>
              </a:xfrm>
              <a:prstGeom prst="rect">
                <a:avLst/>
              </a:prstGeom>
              <a:noFill/>
            </p:spPr>
            <p:txBody>
              <a:bodyPr wrap="square" rtlCol="0">
                <a:spAutoFit/>
              </a:bodyPr>
              <a:lstStyle/>
              <a:p>
                <a:pPr algn="ctr"/>
                <a:r>
                  <a:rPr lang="en-GB" dirty="0"/>
                  <a:t>common difference </a:t>
                </a:r>
                <a14:m>
                  <m:oMath xmlns:m="http://schemas.openxmlformats.org/officeDocument/2006/math">
                    <m:r>
                      <a:rPr lang="en-GB" b="0" i="1" smtClean="0">
                        <a:latin typeface="Cambria Math"/>
                      </a:rPr>
                      <m:t>𝑑</m:t>
                    </m:r>
                  </m:oMath>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1530824" y="791878"/>
                <a:ext cx="2353702" cy="369332"/>
              </a:xfrm>
              <a:prstGeom prst="rect">
                <a:avLst/>
              </a:prstGeom>
              <a:blipFill rotWithShape="1">
                <a:blip r:embed="rId5"/>
                <a:stretch>
                  <a:fillRect t="-8333" b="-26667"/>
                </a:stretch>
              </a:blipFill>
            </p:spPr>
            <p:txBody>
              <a:bodyPr/>
              <a:lstStyle/>
              <a:p>
                <a:r>
                  <a:rPr lang="en-GB">
                    <a:noFill/>
                  </a:rPr>
                  <a:t> </a:t>
                </a:r>
              </a:p>
            </p:txBody>
          </p:sp>
        </mc:Fallback>
      </mc:AlternateContent>
      <p:cxnSp>
        <p:nvCxnSpPr>
          <p:cNvPr id="28" name="Straight Arrow Connector 27"/>
          <p:cNvCxnSpPr/>
          <p:nvPr/>
        </p:nvCxnSpPr>
        <p:spPr>
          <a:xfrm flipH="1">
            <a:off x="1640632" y="1074129"/>
            <a:ext cx="358992" cy="3592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a:off x="1506807" y="3476384"/>
            <a:ext cx="358992" cy="3592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TextBox 29"/>
              <p:cNvSpPr txBox="1"/>
              <p:nvPr/>
            </p:nvSpPr>
            <p:spPr>
              <a:xfrm>
                <a:off x="1372618" y="3107052"/>
                <a:ext cx="1757795" cy="369332"/>
              </a:xfrm>
              <a:prstGeom prst="rect">
                <a:avLst/>
              </a:prstGeom>
              <a:noFill/>
            </p:spPr>
            <p:txBody>
              <a:bodyPr wrap="square" rtlCol="0">
                <a:spAutoFit/>
              </a:bodyPr>
              <a:lstStyle/>
              <a:p>
                <a:pPr algn="ctr"/>
                <a:r>
                  <a:rPr lang="en-GB" dirty="0"/>
                  <a:t>common ratio </a:t>
                </a:r>
                <a14:m>
                  <m:oMath xmlns:m="http://schemas.openxmlformats.org/officeDocument/2006/math">
                    <m:r>
                      <a:rPr lang="en-GB" b="0" i="1" smtClean="0">
                        <a:latin typeface="Cambria Math"/>
                      </a:rPr>
                      <m:t>𝑟</m:t>
                    </m:r>
                  </m:oMath>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1372618" y="3107052"/>
                <a:ext cx="1757795" cy="369332"/>
              </a:xfrm>
              <a:prstGeom prst="rect">
                <a:avLst/>
              </a:prstGeom>
              <a:blipFill rotWithShape="1">
                <a:blip r:embed="rId6"/>
                <a:stretch>
                  <a:fillRect t="-8333" b="-26667"/>
                </a:stretch>
              </a:blipFill>
            </p:spPr>
            <p:txBody>
              <a:bodyPr/>
              <a:lstStyle/>
              <a:p>
                <a:r>
                  <a:rPr lang="en-GB">
                    <a:noFill/>
                  </a:rPr>
                  <a:t> </a:t>
                </a:r>
              </a:p>
            </p:txBody>
          </p:sp>
        </mc:Fallback>
      </mc:AlternateContent>
      <p:sp>
        <p:nvSpPr>
          <p:cNvPr id="31" name="Rectangle 30"/>
          <p:cNvSpPr/>
          <p:nvPr/>
        </p:nvSpPr>
        <p:spPr>
          <a:xfrm>
            <a:off x="1686302" y="791878"/>
            <a:ext cx="2198223"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1434576" y="3107052"/>
            <a:ext cx="1954156"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TextBox 32"/>
          <p:cNvSpPr txBox="1"/>
          <p:nvPr/>
        </p:nvSpPr>
        <p:spPr>
          <a:xfrm>
            <a:off x="270111" y="5681231"/>
            <a:ext cx="4445905" cy="830997"/>
          </a:xfrm>
          <a:prstGeom prst="rect">
            <a:avLst/>
          </a:prstGeom>
          <a:noFill/>
        </p:spPr>
        <p:txBody>
          <a:bodyPr wrap="square" rtlCol="0">
            <a:spAutoFit/>
          </a:bodyPr>
          <a:lstStyle/>
          <a:p>
            <a:pPr algn="ctr"/>
            <a:r>
              <a:rPr lang="en-GB" sz="4800" dirty="0"/>
              <a:t>1, 1, 2, 3, 5, 8, …</a:t>
            </a:r>
          </a:p>
        </p:txBody>
      </p:sp>
      <p:sp>
        <p:nvSpPr>
          <p:cNvPr id="6" name="TextBox 5"/>
          <p:cNvSpPr txBox="1"/>
          <p:nvPr/>
        </p:nvSpPr>
        <p:spPr>
          <a:xfrm>
            <a:off x="4860032" y="5391062"/>
            <a:ext cx="4104456" cy="1323439"/>
          </a:xfrm>
          <a:prstGeom prst="rect">
            <a:avLst/>
          </a:prstGeom>
          <a:noFill/>
        </p:spPr>
        <p:txBody>
          <a:bodyPr wrap="square" rtlCol="0">
            <a:spAutoFit/>
          </a:bodyPr>
          <a:lstStyle/>
          <a:p>
            <a:r>
              <a:rPr lang="en-GB" sz="1600" dirty="0"/>
              <a:t>This is the </a:t>
            </a:r>
            <a:r>
              <a:rPr lang="en-GB" sz="1600" b="1" dirty="0"/>
              <a:t>Fibonacci Sequence</a:t>
            </a:r>
            <a:r>
              <a:rPr lang="en-GB" sz="1600" dirty="0"/>
              <a:t>. The terms follow a </a:t>
            </a:r>
            <a:r>
              <a:rPr lang="en-GB" sz="1600" b="1" dirty="0"/>
              <a:t>recurrence relation</a:t>
            </a:r>
            <a:r>
              <a:rPr lang="en-GB" sz="1600" dirty="0"/>
              <a:t> because each term can be generated using the previous ones.</a:t>
            </a:r>
          </a:p>
          <a:p>
            <a:r>
              <a:rPr lang="en-GB" sz="1600" dirty="0"/>
              <a:t>We will encounter recurrence relations later in the chapter.</a:t>
            </a:r>
          </a:p>
        </p:txBody>
      </p:sp>
      <p:sp>
        <p:nvSpPr>
          <p:cNvPr id="34" name="Rectangle 33"/>
          <p:cNvSpPr/>
          <p:nvPr/>
        </p:nvSpPr>
        <p:spPr>
          <a:xfrm>
            <a:off x="4872260" y="5354510"/>
            <a:ext cx="4092228" cy="13599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TextBox 6">
            <a:extLst>
              <a:ext uri="{FF2B5EF4-FFF2-40B4-BE49-F238E27FC236}">
                <a16:creationId xmlns:a16="http://schemas.microsoft.com/office/drawing/2014/main" id="{14A7B051-DC83-46CE-9985-149C417B53CD}"/>
              </a:ext>
            </a:extLst>
          </p:cNvPr>
          <p:cNvSpPr txBox="1"/>
          <p:nvPr/>
        </p:nvSpPr>
        <p:spPr>
          <a:xfrm>
            <a:off x="5148064" y="2851360"/>
            <a:ext cx="370031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An arithmetic sequence is one which has a common difference between terms.</a:t>
            </a:r>
          </a:p>
        </p:txBody>
      </p:sp>
    </p:spTree>
    <p:extLst>
      <p:ext uri="{BB962C8B-B14F-4D97-AF65-F5344CB8AC3E}">
        <p14:creationId xmlns:p14="http://schemas.microsoft.com/office/powerpoint/2010/main" val="3977966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nextCondLst>
                <p:cond evt="onClick" delay="0">
                  <p:tgtEl>
                    <p:spTgt spid="16"/>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7" restart="whenNotActive" fill="hold" evtFilter="cancelBubble" nodeType="interactiveSeq">
                <p:stCondLst>
                  <p:cond evt="onClick" delay="0">
                    <p:tgtEl>
                      <p:spTgt spid="31"/>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9" restart="whenNotActive" fill="hold" evtFilter="cancelBubble" nodeType="interactiveSeq">
                <p:stCondLst>
                  <p:cond evt="onClick" delay="0">
                    <p:tgtEl>
                      <p:spTgt spid="3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34"/>
                                        </p:tgtEl>
                                      </p:cBhvr>
                                    </p:animEffect>
                                    <p:set>
                                      <p:cBhvr>
                                        <p:cTn id="34"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16" grpId="0" animBg="1"/>
      <p:bldP spid="18" grpId="0" animBg="1"/>
      <p:bldP spid="31" grpId="0" animBg="1"/>
      <p:bldP spid="32" grpId="0" animBg="1"/>
      <p:bldP spid="34"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8039BE31-59C7-49DF-8CAC-5D7A9D1EE56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6F6A5CB-C9CA-485B-A190-40FA4F75F79C}"/>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On your calculator</a:t>
              </a:r>
            </a:p>
          </p:txBody>
        </p:sp>
        <p:cxnSp>
          <p:nvCxnSpPr>
            <p:cNvPr id="4" name="Straight Connector 3">
              <a:extLst>
                <a:ext uri="{FF2B5EF4-FFF2-40B4-BE49-F238E27FC236}">
                  <a16:creationId xmlns:a16="http://schemas.microsoft.com/office/drawing/2014/main" id="{E5F13604-DFCC-404A-B44A-0E7EEB97C10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2" descr="Image result for casio fx991ex">
            <a:extLst>
              <a:ext uri="{FF2B5EF4-FFF2-40B4-BE49-F238E27FC236}">
                <a16:creationId xmlns:a16="http://schemas.microsoft.com/office/drawing/2014/main" id="{4DF89848-FB28-44C4-9026-EE220B8A560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28600" y="836712"/>
            <a:ext cx="5472608" cy="547260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D769DF6-1FF8-4307-9649-6DADCB6938EA}"/>
                  </a:ext>
                </a:extLst>
              </p:cNvPr>
              <p:cNvSpPr txBox="1"/>
              <p:nvPr/>
            </p:nvSpPr>
            <p:spPr>
              <a:xfrm>
                <a:off x="3898652" y="1222276"/>
                <a:ext cx="3600400" cy="1477328"/>
              </a:xfrm>
              <a:prstGeom prst="rect">
                <a:avLst/>
              </a:prstGeom>
              <a:noFill/>
            </p:spPr>
            <p:txBody>
              <a:bodyPr wrap="square" rtlCol="0">
                <a:spAutoFit/>
              </a:bodyPr>
              <a:lstStyle/>
              <a:p>
                <a:r>
                  <a:rPr lang="en-GB" b="1" dirty="0"/>
                  <a:t>“Use of Technology” Monkey says:</a:t>
                </a:r>
              </a:p>
              <a:p>
                <a:r>
                  <a:rPr lang="en-GB" dirty="0"/>
                  <a:t>The Classwiz and Casio Silver calculator has a </a:t>
                </a:r>
                <a14:m>
                  <m:oMath xmlns:m="http://schemas.openxmlformats.org/officeDocument/2006/math">
                    <m:r>
                      <m:rPr>
                        <m:sty m:val="p"/>
                      </m:rPr>
                      <a:rPr lang="en-GB" b="0" i="0" smtClean="0">
                        <a:latin typeface="Cambria Math" panose="02040503050406030204" pitchFamily="18" charset="0"/>
                      </a:rPr>
                      <m:t>Σ</m:t>
                    </m:r>
                  </m:oMath>
                </a14:m>
                <a:r>
                  <a:rPr lang="en-GB" dirty="0"/>
                  <a:t> button.</a:t>
                </a:r>
              </a:p>
              <a:p>
                <a:endParaRPr lang="en-GB" dirty="0"/>
              </a:p>
              <a:p>
                <a:r>
                  <a:rPr lang="en-GB" dirty="0"/>
                  <a:t>Try and use it to find:</a:t>
                </a:r>
              </a:p>
            </p:txBody>
          </p:sp>
        </mc:Choice>
        <mc:Fallback xmlns="">
          <p:sp>
            <p:nvSpPr>
              <p:cNvPr id="6" name="TextBox 5">
                <a:extLst>
                  <a:ext uri="{FF2B5EF4-FFF2-40B4-BE49-F238E27FC236}">
                    <a16:creationId xmlns:a16="http://schemas.microsoft.com/office/drawing/2014/main" id="{0D769DF6-1FF8-4307-9649-6DADCB6938EA}"/>
                  </a:ext>
                </a:extLst>
              </p:cNvPr>
              <p:cNvSpPr txBox="1">
                <a:spLocks noRot="1" noChangeAspect="1" noMove="1" noResize="1" noEditPoints="1" noAdjustHandles="1" noChangeArrowheads="1" noChangeShapeType="1" noTextEdit="1"/>
              </p:cNvSpPr>
              <p:nvPr/>
            </p:nvSpPr>
            <p:spPr>
              <a:xfrm>
                <a:off x="3898652" y="1222276"/>
                <a:ext cx="3600400" cy="1477328"/>
              </a:xfrm>
              <a:prstGeom prst="rect">
                <a:avLst/>
              </a:prstGeom>
              <a:blipFill>
                <a:blip r:embed="rId4"/>
                <a:stretch>
                  <a:fillRect l="-1525" t="-2479"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25CBF99-A437-485B-9EA7-04256AA217D7}"/>
                  </a:ext>
                </a:extLst>
              </p:cNvPr>
              <p:cNvSpPr/>
              <p:nvPr/>
            </p:nvSpPr>
            <p:spPr>
              <a:xfrm>
                <a:off x="5143652" y="2861278"/>
                <a:ext cx="1593000" cy="11309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GB" sz="2400" i="1" smtClean="0">
                              <a:latin typeface="Cambria Math" panose="02040503050406030204" pitchFamily="18" charset="0"/>
                            </a:rPr>
                          </m:ctrlPr>
                        </m:naryPr>
                        <m:sub>
                          <m:r>
                            <m:rPr>
                              <m:brk m:alnAt="23"/>
                            </m:rPr>
                            <a:rPr lang="en-GB" sz="2400" i="1">
                              <a:latin typeface="Cambria Math"/>
                            </a:rPr>
                            <m:t>𝑘</m:t>
                          </m:r>
                          <m:r>
                            <a:rPr lang="en-GB" sz="2400" i="1">
                              <a:latin typeface="Cambria Math"/>
                            </a:rPr>
                            <m:t>=</m:t>
                          </m:r>
                          <m:r>
                            <a:rPr lang="en-GB" sz="2400" b="0" i="1" smtClean="0">
                              <a:latin typeface="Cambria Math" panose="02040503050406030204" pitchFamily="18" charset="0"/>
                            </a:rPr>
                            <m:t>5</m:t>
                          </m:r>
                        </m:sub>
                        <m:sup>
                          <m:r>
                            <a:rPr lang="en-GB" sz="2400" i="1">
                              <a:latin typeface="Cambria Math" panose="02040503050406030204" pitchFamily="18" charset="0"/>
                            </a:rPr>
                            <m:t>12</m:t>
                          </m:r>
                        </m:sup>
                        <m:e>
                          <m:r>
                            <a:rPr lang="en-GB" sz="2400" b="0" i="1" smtClean="0">
                              <a:latin typeface="Cambria Math" panose="02040503050406030204" pitchFamily="18" charset="0"/>
                            </a:rPr>
                            <m:t>2×</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3</m:t>
                              </m:r>
                            </m:e>
                            <m:sup>
                              <m:r>
                                <a:rPr lang="en-GB" sz="2400" b="0" i="1" smtClean="0">
                                  <a:latin typeface="Cambria Math" panose="02040503050406030204" pitchFamily="18" charset="0"/>
                                </a:rPr>
                                <m:t>𝑘</m:t>
                              </m:r>
                            </m:sup>
                          </m:sSup>
                        </m:e>
                      </m:nary>
                    </m:oMath>
                  </m:oMathPara>
                </a14:m>
                <a:endParaRPr lang="en-GB" dirty="0"/>
              </a:p>
            </p:txBody>
          </p:sp>
        </mc:Choice>
        <mc:Fallback xmlns="">
          <p:sp>
            <p:nvSpPr>
              <p:cNvPr id="7" name="Rectangle 6">
                <a:extLst>
                  <a:ext uri="{FF2B5EF4-FFF2-40B4-BE49-F238E27FC236}">
                    <a16:creationId xmlns:a16="http://schemas.microsoft.com/office/drawing/2014/main" id="{625CBF99-A437-485B-9EA7-04256AA217D7}"/>
                  </a:ext>
                </a:extLst>
              </p:cNvPr>
              <p:cNvSpPr>
                <a:spLocks noRot="1" noChangeAspect="1" noMove="1" noResize="1" noEditPoints="1" noAdjustHandles="1" noChangeArrowheads="1" noChangeShapeType="1" noTextEdit="1"/>
              </p:cNvSpPr>
              <p:nvPr/>
            </p:nvSpPr>
            <p:spPr>
              <a:xfrm>
                <a:off x="5143652" y="2861278"/>
                <a:ext cx="1593000" cy="1130951"/>
              </a:xfrm>
              <a:prstGeom prst="rect">
                <a:avLst/>
              </a:prstGeom>
              <a:blipFill>
                <a:blip r:embed="rId5"/>
                <a:stretch>
                  <a:fillRect/>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A2D3F4B4-12E5-4694-8446-61FF4FC6E239}"/>
              </a:ext>
            </a:extLst>
          </p:cNvPr>
          <p:cNvPicPr>
            <a:picLocks noChangeAspect="1"/>
          </p:cNvPicPr>
          <p:nvPr/>
        </p:nvPicPr>
        <p:blipFill>
          <a:blip r:embed="rId6"/>
          <a:stretch>
            <a:fillRect/>
          </a:stretch>
        </p:blipFill>
        <p:spPr>
          <a:xfrm>
            <a:off x="7164288" y="5373216"/>
            <a:ext cx="1711287" cy="2772051"/>
          </a:xfrm>
          <a:prstGeom prst="rect">
            <a:avLst/>
          </a:prstGeom>
        </p:spPr>
      </p:pic>
    </p:spTree>
    <p:extLst>
      <p:ext uri="{BB962C8B-B14F-4D97-AF65-F5344CB8AC3E}">
        <p14:creationId xmlns:p14="http://schemas.microsoft.com/office/powerpoint/2010/main" val="1896190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77-78</a:t>
            </a:r>
          </a:p>
        </p:txBody>
      </p:sp>
      <p:cxnSp>
        <p:nvCxnSpPr>
          <p:cNvPr id="6" name="Straight Connector 5"/>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2E7322C8-8862-AE44-A82F-217593F7997A}"/>
              </a:ext>
            </a:extLst>
          </p:cNvPr>
          <p:cNvSpPr txBox="1"/>
          <p:nvPr/>
        </p:nvSpPr>
        <p:spPr>
          <a:xfrm>
            <a:off x="611560" y="2682537"/>
            <a:ext cx="7920880" cy="2308324"/>
          </a:xfrm>
          <a:prstGeom prst="rect">
            <a:avLst/>
          </a:prstGeom>
          <a:noFill/>
        </p:spPr>
        <p:txBody>
          <a:bodyPr wrap="square" rtlCol="0">
            <a:spAutoFit/>
          </a:bodyPr>
          <a:lstStyle/>
          <a:p>
            <a:r>
              <a:rPr lang="en-US" sz="2400" dirty="0"/>
              <a:t>Complete before the lesson		Q1-4</a:t>
            </a:r>
          </a:p>
          <a:p>
            <a:r>
              <a:rPr lang="en-US" sz="2400" dirty="0"/>
              <a:t>In Class:			</a:t>
            </a:r>
          </a:p>
          <a:p>
            <a:r>
              <a:rPr lang="en-US" sz="2400" dirty="0">
                <a:solidFill>
                  <a:srgbClr val="00B050"/>
                </a:solidFill>
              </a:rPr>
              <a:t>Green</a:t>
            </a:r>
            <a:r>
              <a:rPr lang="en-US" sz="2400" dirty="0"/>
              <a:t>					Q5-7</a:t>
            </a:r>
          </a:p>
          <a:p>
            <a:r>
              <a:rPr lang="en-US" sz="2400" dirty="0">
                <a:solidFill>
                  <a:schemeClr val="accent6"/>
                </a:solidFill>
              </a:rPr>
              <a:t>Amber</a:t>
            </a:r>
            <a:r>
              <a:rPr lang="en-US" sz="2400" dirty="0"/>
              <a:t> 					Q8-9</a:t>
            </a:r>
          </a:p>
          <a:p>
            <a:r>
              <a:rPr lang="en-US" sz="2400" dirty="0">
                <a:solidFill>
                  <a:srgbClr val="FF0000"/>
                </a:solidFill>
              </a:rPr>
              <a:t>Red</a:t>
            </a:r>
            <a:r>
              <a:rPr lang="en-US" sz="2400" dirty="0"/>
              <a:t>					Q10-12 &amp; Challenge</a:t>
            </a:r>
          </a:p>
          <a:p>
            <a:endParaRPr lang="en-US" sz="2400" dirty="0"/>
          </a:p>
        </p:txBody>
      </p:sp>
    </p:spTree>
    <p:extLst>
      <p:ext uri="{BB962C8B-B14F-4D97-AF65-F5344CB8AC3E}">
        <p14:creationId xmlns:p14="http://schemas.microsoft.com/office/powerpoint/2010/main" val="19677013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99A5FA-5BA8-402A-8D28-4F7274210C8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0B623AA-416B-4FBC-AF7B-D79152F66BB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Recurrence Relations</a:t>
              </a:r>
              <a:endParaRPr lang="en-GB" sz="3200" dirty="0"/>
            </a:p>
          </p:txBody>
        </p:sp>
        <p:cxnSp>
          <p:nvCxnSpPr>
            <p:cNvPr id="4" name="Straight Connector 3">
              <a:extLst>
                <a:ext uri="{FF2B5EF4-FFF2-40B4-BE49-F238E27FC236}">
                  <a16:creationId xmlns:a16="http://schemas.microsoft.com/office/drawing/2014/main" id="{F5ACB253-F4E6-4106-B588-2CCF163274D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24CD124-537A-479F-A2EB-51EA4BFFB5FC}"/>
                  </a:ext>
                </a:extLst>
              </p:cNvPr>
              <p:cNvSpPr txBox="1"/>
              <p:nvPr/>
            </p:nvSpPr>
            <p:spPr>
              <a:xfrm>
                <a:off x="526976" y="1171352"/>
                <a:ext cx="331236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𝑢</m:t>
                          </m:r>
                        </m:e>
                        <m:sub>
                          <m:r>
                            <a:rPr lang="en-GB" sz="3600" b="0" i="1" smtClean="0">
                              <a:latin typeface="Cambria Math" panose="02040503050406030204" pitchFamily="18" charset="0"/>
                            </a:rPr>
                            <m:t>𝑛</m:t>
                          </m:r>
                        </m:sub>
                      </m:sSub>
                      <m:r>
                        <a:rPr lang="en-GB" sz="3600" b="0" i="1" smtClean="0">
                          <a:latin typeface="Cambria Math" panose="02040503050406030204" pitchFamily="18" charset="0"/>
                        </a:rPr>
                        <m:t>=2</m:t>
                      </m:r>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𝑛</m:t>
                          </m:r>
                        </m:e>
                        <m:sup>
                          <m:r>
                            <a:rPr lang="en-GB" sz="3600" b="0" i="1" smtClean="0">
                              <a:latin typeface="Cambria Math" panose="02040503050406030204" pitchFamily="18" charset="0"/>
                            </a:rPr>
                            <m:t>2</m:t>
                          </m:r>
                        </m:sup>
                      </m:sSup>
                      <m:r>
                        <a:rPr lang="en-GB" sz="3600" b="0" i="1" smtClean="0">
                          <a:latin typeface="Cambria Math" panose="02040503050406030204" pitchFamily="18" charset="0"/>
                        </a:rPr>
                        <m:t>+3</m:t>
                      </m:r>
                    </m:oMath>
                  </m:oMathPara>
                </a14:m>
                <a:endParaRPr lang="en-GB" dirty="0"/>
              </a:p>
            </p:txBody>
          </p:sp>
        </mc:Choice>
        <mc:Fallback xmlns="">
          <p:sp>
            <p:nvSpPr>
              <p:cNvPr id="5" name="TextBox 4">
                <a:extLst>
                  <a:ext uri="{FF2B5EF4-FFF2-40B4-BE49-F238E27FC236}">
                    <a16:creationId xmlns:a16="http://schemas.microsoft.com/office/drawing/2014/main" id="{524CD124-537A-479F-A2EB-51EA4BFFB5FC}"/>
                  </a:ext>
                </a:extLst>
              </p:cNvPr>
              <p:cNvSpPr txBox="1">
                <a:spLocks noRot="1" noChangeAspect="1" noMove="1" noResize="1" noEditPoints="1" noAdjustHandles="1" noChangeArrowheads="1" noChangeShapeType="1" noTextEdit="1"/>
              </p:cNvSpPr>
              <p:nvPr/>
            </p:nvSpPr>
            <p:spPr>
              <a:xfrm>
                <a:off x="526976" y="1171352"/>
                <a:ext cx="3312368" cy="64633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A268218-E2E4-4D0D-A82C-C4DBEAC24E9C}"/>
                  </a:ext>
                </a:extLst>
              </p:cNvPr>
              <p:cNvSpPr txBox="1"/>
              <p:nvPr/>
            </p:nvSpPr>
            <p:spPr>
              <a:xfrm>
                <a:off x="4559672" y="934120"/>
                <a:ext cx="3096344" cy="1200329"/>
              </a:xfrm>
              <a:prstGeom prst="rect">
                <a:avLst/>
              </a:prstGeom>
              <a:noFill/>
            </p:spPr>
            <p:txBody>
              <a:bodyPr wrap="square" rtlCol="0">
                <a:spAutoFit/>
              </a:bodyPr>
              <a:lstStyle/>
              <a:p>
                <a:r>
                  <a:rPr lang="en-GB" dirty="0"/>
                  <a:t>This is an example of a position-to-term sequence, because each term is based on the position </a:t>
                </a:r>
                <a14:m>
                  <m:oMath xmlns:m="http://schemas.openxmlformats.org/officeDocument/2006/math">
                    <m:r>
                      <a:rPr lang="en-GB" b="0" i="1" smtClean="0">
                        <a:latin typeface="Cambria Math" panose="02040503050406030204" pitchFamily="18" charset="0"/>
                      </a:rPr>
                      <m:t>𝑛</m:t>
                    </m:r>
                  </m:oMath>
                </a14:m>
                <a:r>
                  <a:rPr lang="en-GB" dirty="0"/>
                  <a:t>.</a:t>
                </a:r>
              </a:p>
            </p:txBody>
          </p:sp>
        </mc:Choice>
        <mc:Fallback xmlns="">
          <p:sp>
            <p:nvSpPr>
              <p:cNvPr id="6" name="TextBox 5">
                <a:extLst>
                  <a:ext uri="{FF2B5EF4-FFF2-40B4-BE49-F238E27FC236}">
                    <a16:creationId xmlns:a16="http://schemas.microsoft.com/office/drawing/2014/main" id="{AA268218-E2E4-4D0D-A82C-C4DBEAC24E9C}"/>
                  </a:ext>
                </a:extLst>
              </p:cNvPr>
              <p:cNvSpPr txBox="1">
                <a:spLocks noRot="1" noChangeAspect="1" noMove="1" noResize="1" noEditPoints="1" noAdjustHandles="1" noChangeArrowheads="1" noChangeShapeType="1" noTextEdit="1"/>
              </p:cNvSpPr>
              <p:nvPr/>
            </p:nvSpPr>
            <p:spPr>
              <a:xfrm>
                <a:off x="4559672" y="934120"/>
                <a:ext cx="3096344" cy="1200329"/>
              </a:xfrm>
              <a:prstGeom prst="rect">
                <a:avLst/>
              </a:prstGeom>
              <a:blipFill>
                <a:blip r:embed="rId3"/>
                <a:stretch>
                  <a:fillRect l="-1772" t="-2538" r="-137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896DA3C-E837-4AF0-93B7-C2C6A93FBB27}"/>
                  </a:ext>
                </a:extLst>
              </p:cNvPr>
              <p:cNvSpPr txBox="1"/>
              <p:nvPr/>
            </p:nvSpPr>
            <p:spPr>
              <a:xfrm>
                <a:off x="647564" y="2527028"/>
                <a:ext cx="3312368"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𝑢</m:t>
                          </m:r>
                        </m:e>
                        <m:sub>
                          <m:r>
                            <a:rPr lang="en-GB" sz="3600" b="0" i="1" smtClean="0">
                              <a:latin typeface="Cambria Math" panose="02040503050406030204" pitchFamily="18" charset="0"/>
                            </a:rPr>
                            <m:t>𝑛</m:t>
                          </m:r>
                          <m:r>
                            <a:rPr lang="en-GB" sz="3600" b="0" i="1" smtClean="0">
                              <a:latin typeface="Cambria Math" panose="02040503050406030204" pitchFamily="18" charset="0"/>
                            </a:rPr>
                            <m:t>+1</m:t>
                          </m:r>
                        </m:sub>
                      </m:sSub>
                      <m:r>
                        <a:rPr lang="en-GB" sz="3600" b="0" i="1" smtClean="0">
                          <a:latin typeface="Cambria Math" panose="02040503050406030204" pitchFamily="18" charset="0"/>
                        </a:rPr>
                        <m:t>=2</m:t>
                      </m:r>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𝑢</m:t>
                          </m:r>
                        </m:e>
                        <m:sub>
                          <m:r>
                            <a:rPr lang="en-GB" sz="3600" b="0" i="1" smtClean="0">
                              <a:latin typeface="Cambria Math" panose="02040503050406030204" pitchFamily="18" charset="0"/>
                            </a:rPr>
                            <m:t>𝑛</m:t>
                          </m:r>
                        </m:sub>
                      </m:sSub>
                      <m:r>
                        <a:rPr lang="en-GB" sz="3600" b="0" i="1" smtClean="0">
                          <a:latin typeface="Cambria Math" panose="02040503050406030204" pitchFamily="18" charset="0"/>
                        </a:rPr>
                        <m:t>+4</m:t>
                      </m:r>
                    </m:oMath>
                    <m:oMath xmlns:m="http://schemas.openxmlformats.org/officeDocument/2006/math">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𝑢</m:t>
                          </m:r>
                        </m:e>
                        <m:sub>
                          <m:r>
                            <a:rPr lang="en-GB" sz="3600" b="0" i="1" smtClean="0">
                              <a:latin typeface="Cambria Math" panose="02040503050406030204" pitchFamily="18" charset="0"/>
                            </a:rPr>
                            <m:t>1</m:t>
                          </m:r>
                        </m:sub>
                      </m:sSub>
                      <m:r>
                        <a:rPr lang="en-GB" sz="3600" b="0" i="1" smtClean="0">
                          <a:latin typeface="Cambria Math" panose="02040503050406030204" pitchFamily="18" charset="0"/>
                        </a:rPr>
                        <m:t>=3</m:t>
                      </m:r>
                    </m:oMath>
                  </m:oMathPara>
                </a14:m>
                <a:endParaRPr lang="en-GB" dirty="0"/>
              </a:p>
            </p:txBody>
          </p:sp>
        </mc:Choice>
        <mc:Fallback xmlns="">
          <p:sp>
            <p:nvSpPr>
              <p:cNvPr id="7" name="TextBox 6">
                <a:extLst>
                  <a:ext uri="{FF2B5EF4-FFF2-40B4-BE49-F238E27FC236}">
                    <a16:creationId xmlns:a16="http://schemas.microsoft.com/office/drawing/2014/main" id="{B896DA3C-E837-4AF0-93B7-C2C6A93FBB27}"/>
                  </a:ext>
                </a:extLst>
              </p:cNvPr>
              <p:cNvSpPr txBox="1">
                <a:spLocks noRot="1" noChangeAspect="1" noMove="1" noResize="1" noEditPoints="1" noAdjustHandles="1" noChangeArrowheads="1" noChangeShapeType="1" noTextEdit="1"/>
              </p:cNvSpPr>
              <p:nvPr/>
            </p:nvSpPr>
            <p:spPr>
              <a:xfrm>
                <a:off x="647564" y="2527028"/>
                <a:ext cx="3312368" cy="120032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ABC5B44-C55D-4EB1-BC9A-D302C944A99E}"/>
                  </a:ext>
                </a:extLst>
              </p:cNvPr>
              <p:cNvSpPr txBox="1"/>
              <p:nvPr/>
            </p:nvSpPr>
            <p:spPr>
              <a:xfrm>
                <a:off x="4579127" y="2527028"/>
                <a:ext cx="3960440" cy="1754326"/>
              </a:xfrm>
              <a:prstGeom prst="rect">
                <a:avLst/>
              </a:prstGeom>
              <a:noFill/>
            </p:spPr>
            <p:txBody>
              <a:bodyPr wrap="square" rtlCol="0">
                <a:spAutoFit/>
              </a:bodyPr>
              <a:lstStyle/>
              <a:p>
                <a:r>
                  <a:rPr lang="en-GB" dirty="0"/>
                  <a:t>But a term might be defined based on previous terms.</a:t>
                </a:r>
              </a:p>
              <a:p>
                <a:r>
                  <a:rPr lang="en-GB" b="1" dirty="0"/>
                  <a:t>If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𝒖</m:t>
                        </m:r>
                      </m:e>
                      <m:sub>
                        <m:r>
                          <a:rPr lang="en-GB" b="1" i="1" smtClean="0">
                            <a:latin typeface="Cambria Math" panose="02040503050406030204" pitchFamily="18" charset="0"/>
                          </a:rPr>
                          <m:t>𝒏</m:t>
                        </m:r>
                      </m:sub>
                    </m:sSub>
                  </m:oMath>
                </a14:m>
                <a:r>
                  <a:rPr lang="en-GB" b="1" dirty="0"/>
                  <a:t> refers to the current term,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𝒖</m:t>
                        </m:r>
                      </m:e>
                      <m:sub>
                        <m:r>
                          <a:rPr lang="en-GB" b="1" i="1" smtClean="0">
                            <a:latin typeface="Cambria Math" panose="02040503050406030204" pitchFamily="18" charset="0"/>
                          </a:rPr>
                          <m:t>𝒏</m:t>
                        </m:r>
                        <m:r>
                          <a:rPr lang="en-GB" b="1" i="1" smtClean="0">
                            <a:latin typeface="Cambria Math" panose="02040503050406030204" pitchFamily="18" charset="0"/>
                          </a:rPr>
                          <m:t>+</m:t>
                        </m:r>
                        <m:r>
                          <a:rPr lang="en-GB" b="1" i="1" smtClean="0">
                            <a:latin typeface="Cambria Math" panose="02040503050406030204" pitchFamily="18" charset="0"/>
                          </a:rPr>
                          <m:t>𝟏</m:t>
                        </m:r>
                      </m:sub>
                    </m:sSub>
                  </m:oMath>
                </a14:m>
                <a:r>
                  <a:rPr lang="en-GB" b="1" dirty="0"/>
                  <a:t> refers to the next term.</a:t>
                </a:r>
              </a:p>
              <a:p>
                <a:r>
                  <a:rPr lang="en-GB" dirty="0"/>
                  <a:t>So the example in words says “the next term is twice the previous term + 4”</a:t>
                </a:r>
              </a:p>
            </p:txBody>
          </p:sp>
        </mc:Choice>
        <mc:Fallback xmlns="">
          <p:sp>
            <p:nvSpPr>
              <p:cNvPr id="8" name="TextBox 7">
                <a:extLst>
                  <a:ext uri="{FF2B5EF4-FFF2-40B4-BE49-F238E27FC236}">
                    <a16:creationId xmlns:a16="http://schemas.microsoft.com/office/drawing/2014/main" id="{5ABC5B44-C55D-4EB1-BC9A-D302C944A99E}"/>
                  </a:ext>
                </a:extLst>
              </p:cNvPr>
              <p:cNvSpPr txBox="1">
                <a:spLocks noRot="1" noChangeAspect="1" noMove="1" noResize="1" noEditPoints="1" noAdjustHandles="1" noChangeArrowheads="1" noChangeShapeType="1" noTextEdit="1"/>
              </p:cNvSpPr>
              <p:nvPr/>
            </p:nvSpPr>
            <p:spPr>
              <a:xfrm>
                <a:off x="4579127" y="2527028"/>
                <a:ext cx="3960440" cy="1754326"/>
              </a:xfrm>
              <a:prstGeom prst="rect">
                <a:avLst/>
              </a:prstGeom>
              <a:blipFill>
                <a:blip r:embed="rId5"/>
                <a:stretch>
                  <a:fillRect l="-1231" t="-2091" b="-4878"/>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C33F3434-1284-48CD-823F-2DF11217FB96}"/>
              </a:ext>
            </a:extLst>
          </p:cNvPr>
          <p:cNvSpPr txBox="1"/>
          <p:nvPr/>
        </p:nvSpPr>
        <p:spPr>
          <a:xfrm>
            <a:off x="2422392" y="4559901"/>
            <a:ext cx="468052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This is known as a term-to-term sequence, or more formally as a </a:t>
            </a:r>
            <a:r>
              <a:rPr lang="en-GB" b="1" dirty="0"/>
              <a:t>recurrence relation</a:t>
            </a:r>
            <a:r>
              <a:rPr lang="en-GB" dirty="0"/>
              <a:t>, as the sequence ‘recursively’ refers to itself.</a:t>
            </a:r>
          </a:p>
        </p:txBody>
      </p:sp>
      <p:sp>
        <p:nvSpPr>
          <p:cNvPr id="10" name="TextBox 9">
            <a:extLst>
              <a:ext uri="{FF2B5EF4-FFF2-40B4-BE49-F238E27FC236}">
                <a16:creationId xmlns:a16="http://schemas.microsoft.com/office/drawing/2014/main" id="{F64552DB-2834-47AE-B1EF-88571A4890B1}"/>
              </a:ext>
            </a:extLst>
          </p:cNvPr>
          <p:cNvSpPr txBox="1"/>
          <p:nvPr/>
        </p:nvSpPr>
        <p:spPr>
          <a:xfrm>
            <a:off x="467545" y="4149080"/>
            <a:ext cx="1634618" cy="1600438"/>
          </a:xfrm>
          <a:prstGeom prst="rect">
            <a:avLst/>
          </a:prstGeom>
          <a:noFill/>
        </p:spPr>
        <p:txBody>
          <a:bodyPr wrap="square" rtlCol="0">
            <a:spAutoFit/>
          </a:bodyPr>
          <a:lstStyle/>
          <a:p>
            <a:r>
              <a:rPr lang="en-GB" sz="1400" dirty="0"/>
              <a:t>We need the first term because the recurrence relation alone is not enough to know what number the sequence starts at.</a:t>
            </a:r>
          </a:p>
        </p:txBody>
      </p:sp>
      <p:cxnSp>
        <p:nvCxnSpPr>
          <p:cNvPr id="12" name="Straight Arrow Connector 11">
            <a:extLst>
              <a:ext uri="{FF2B5EF4-FFF2-40B4-BE49-F238E27FC236}">
                <a16:creationId xmlns:a16="http://schemas.microsoft.com/office/drawing/2014/main" id="{93C52AE0-E37E-4766-8970-9D40A67B35C2}"/>
              </a:ext>
            </a:extLst>
          </p:cNvPr>
          <p:cNvCxnSpPr>
            <a:cxnSpLocks/>
          </p:cNvCxnSpPr>
          <p:nvPr/>
        </p:nvCxnSpPr>
        <p:spPr>
          <a:xfrm flipV="1">
            <a:off x="1403648" y="3742660"/>
            <a:ext cx="478315" cy="4064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567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86952" y="692696"/>
                <a:ext cx="8568952" cy="646331"/>
              </a:xfrm>
              <a:prstGeom prst="rect">
                <a:avLst/>
              </a:prstGeom>
              <a:noFill/>
            </p:spPr>
            <p:txBody>
              <a:bodyPr wrap="square" rtlCol="0">
                <a:spAutoFit/>
              </a:bodyPr>
              <a:lstStyle/>
              <a:p>
                <a:r>
                  <a:rPr lang="en-GB" dirty="0"/>
                  <a:t>Important Note: With recurrence relation questions, the </a:t>
                </a:r>
                <a:r>
                  <a:rPr lang="en-GB" b="1" u="sng" dirty="0"/>
                  <a:t>the sequence will likely not be arithmetic nor geometric</a:t>
                </a:r>
                <a:r>
                  <a:rPr lang="en-GB" dirty="0"/>
                  <a:t>. So your previous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sub>
                    </m:sSub>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𝑛</m:t>
                        </m:r>
                      </m:sub>
                    </m:sSub>
                  </m:oMath>
                </a14:m>
                <a:r>
                  <a:rPr lang="en-GB" dirty="0"/>
                  <a:t> formulae do not apply.</a:t>
                </a:r>
              </a:p>
            </p:txBody>
          </p:sp>
        </mc:Choice>
        <mc:Fallback xmlns="">
          <p:sp>
            <p:nvSpPr>
              <p:cNvPr id="5" name="TextBox 4"/>
              <p:cNvSpPr txBox="1">
                <a:spLocks noRot="1" noChangeAspect="1" noMove="1" noResize="1" noEditPoints="1" noAdjustHandles="1" noChangeArrowheads="1" noChangeShapeType="1" noTextEdit="1"/>
              </p:cNvSpPr>
              <p:nvPr/>
            </p:nvSpPr>
            <p:spPr>
              <a:xfrm>
                <a:off x="286952" y="692696"/>
                <a:ext cx="8568952" cy="646331"/>
              </a:xfrm>
              <a:prstGeom prst="rect">
                <a:avLst/>
              </a:prstGeom>
              <a:blipFill>
                <a:blip r:embed="rId2"/>
                <a:stretch>
                  <a:fillRect l="-569" t="-5660" b="-14151"/>
                </a:stretch>
              </a:blipFill>
            </p:spPr>
            <p:txBody>
              <a:bodyPr/>
              <a:lstStyle/>
              <a:p>
                <a:r>
                  <a:rPr lang="en-GB">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44824"/>
            <a:ext cx="7743825" cy="4695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11560" y="1463844"/>
            <a:ext cx="266429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C1 May 2013 (R)</a:t>
            </a:r>
          </a:p>
        </p:txBody>
      </p:sp>
      <mc:AlternateContent xmlns:mc="http://schemas.openxmlformats.org/markup-compatibility/2006" xmlns:a14="http://schemas.microsoft.com/office/drawing/2010/main">
        <mc:Choice Requires="a14">
          <p:sp>
            <p:nvSpPr>
              <p:cNvPr id="11" name="TextBox 10"/>
              <p:cNvSpPr txBox="1"/>
              <p:nvPr/>
            </p:nvSpPr>
            <p:spPr>
              <a:xfrm>
                <a:off x="4852772" y="3386470"/>
                <a:ext cx="280831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r>
                        <a:rPr lang="en-GB" b="0" i="1" smtClean="0">
                          <a:latin typeface="Cambria Math"/>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e>
                          </m:d>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𝑘</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=1−</m:t>
                      </m:r>
                      <m:r>
                        <a:rPr lang="en-GB" b="0" i="1" smtClean="0">
                          <a:latin typeface="Cambria Math" panose="02040503050406030204" pitchFamily="18" charset="0"/>
                        </a:rPr>
                        <m:t>𝑘</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852772" y="3386470"/>
                <a:ext cx="280831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788024" y="5013176"/>
                <a:ext cx="1080120" cy="4956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𝑘</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3</m:t>
                          </m:r>
                        </m:num>
                        <m:den>
                          <m:r>
                            <a:rPr lang="en-GB" sz="1400" b="0" i="1" smtClean="0">
                              <a:latin typeface="Cambria Math"/>
                            </a:rPr>
                            <m:t>2</m:t>
                          </m:r>
                        </m:den>
                      </m:f>
                    </m:oMath>
                  </m:oMathPara>
                </a14:m>
                <a:endParaRPr lang="en-GB"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788024" y="5013176"/>
                <a:ext cx="1080120" cy="495649"/>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851920" y="4005064"/>
                <a:ext cx="3960440" cy="9270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3</m:t>
                          </m:r>
                        </m:sub>
                      </m:sSub>
                      <m:r>
                        <a:rPr lang="en-GB" b="0" i="1" smtClean="0">
                          <a:latin typeface="Cambria Math"/>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e>
                          </m:d>
                        </m:e>
                        <m:sup>
                          <m:r>
                            <a:rPr lang="en-GB" b="0" i="1" smtClean="0">
                              <a:latin typeface="Cambria Math" panose="02040503050406030204" pitchFamily="18" charset="0"/>
                            </a:rPr>
                            <m:t>2</m:t>
                          </m:r>
                        </m:sup>
                      </m:sSup>
                      <m:r>
                        <a:rPr lang="en-GB" b="0" i="1" smtClean="0">
                          <a:latin typeface="Cambria Math"/>
                        </a:rPr>
                        <m:t>−</m:t>
                      </m:r>
                      <m:r>
                        <a:rPr lang="en-GB" b="0" i="1" smtClean="0">
                          <a:latin typeface="Cambria Math"/>
                        </a:rPr>
                        <m:t>𝑘</m:t>
                      </m:r>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oMath>
                    <m:oMath xmlns:m="http://schemas.openxmlformats.org/officeDocument/2006/math">
                      <m:r>
                        <a:rPr lang="en-GB" b="0" i="1" smtClean="0">
                          <a:latin typeface="Cambria Math"/>
                        </a:rPr>
                        <m:t>     =</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a:rPr>
                                <m:t>1−</m:t>
                              </m:r>
                              <m:r>
                                <a:rPr lang="en-GB" b="0" i="1" smtClean="0">
                                  <a:latin typeface="Cambria Math"/>
                                </a:rPr>
                                <m:t>𝑘</m:t>
                              </m:r>
                            </m:e>
                          </m:d>
                        </m:e>
                        <m:sup>
                          <m:r>
                            <a:rPr lang="en-GB" b="0" i="1" smtClean="0">
                              <a:latin typeface="Cambria Math"/>
                            </a:rPr>
                            <m:t>2</m:t>
                          </m:r>
                        </m:sup>
                      </m:sSup>
                      <m:r>
                        <a:rPr lang="en-GB" b="0" i="1" smtClean="0">
                          <a:latin typeface="Cambria Math"/>
                        </a:rPr>
                        <m:t>−</m:t>
                      </m:r>
                      <m:r>
                        <a:rPr lang="en-GB" b="0" i="1" smtClean="0">
                          <a:latin typeface="Cambria Math"/>
                        </a:rPr>
                        <m:t>𝑘</m:t>
                      </m:r>
                      <m:d>
                        <m:dPr>
                          <m:ctrlPr>
                            <a:rPr lang="en-GB" b="0" i="1" smtClean="0">
                              <a:latin typeface="Cambria Math" panose="02040503050406030204" pitchFamily="18" charset="0"/>
                            </a:rPr>
                          </m:ctrlPr>
                        </m:dPr>
                        <m:e>
                          <m:r>
                            <a:rPr lang="en-GB" b="0" i="1" smtClean="0">
                              <a:latin typeface="Cambria Math"/>
                            </a:rPr>
                            <m:t>1−</m:t>
                          </m:r>
                          <m:r>
                            <a:rPr lang="en-GB" b="0" i="1" smtClean="0">
                              <a:latin typeface="Cambria Math"/>
                            </a:rPr>
                            <m:t>𝑘</m:t>
                          </m:r>
                        </m:e>
                      </m:d>
                    </m:oMath>
                    <m:oMath xmlns:m="http://schemas.openxmlformats.org/officeDocument/2006/math">
                      <m:r>
                        <a:rPr lang="en-GB" b="0" i="0" smtClean="0">
                          <a:latin typeface="Cambria Math"/>
                        </a:rPr>
                        <m:t> </m:t>
                      </m:r>
                      <m:r>
                        <a:rPr lang="en-GB" b="0" i="1" smtClean="0">
                          <a:latin typeface="Cambria Math"/>
                        </a:rPr>
                        <m:t>    =1−3</m:t>
                      </m:r>
                      <m:r>
                        <a:rPr lang="en-GB" b="0" i="1" smtClean="0">
                          <a:latin typeface="Cambria Math"/>
                        </a:rPr>
                        <m:t>𝑘</m:t>
                      </m:r>
                      <m:r>
                        <a:rPr lang="en-GB" b="0" i="1" smtClean="0">
                          <a:latin typeface="Cambria Math"/>
                        </a:rPr>
                        <m:t>+2</m:t>
                      </m:r>
                      <m:sSup>
                        <m:sSupPr>
                          <m:ctrlPr>
                            <a:rPr lang="en-GB" b="0" i="1" smtClean="0">
                              <a:latin typeface="Cambria Math" panose="02040503050406030204" pitchFamily="18" charset="0"/>
                            </a:rPr>
                          </m:ctrlPr>
                        </m:sSupPr>
                        <m:e>
                          <m:r>
                            <a:rPr lang="en-GB" b="0" i="1" smtClean="0">
                              <a:latin typeface="Cambria Math"/>
                            </a:rPr>
                            <m:t>𝑘</m:t>
                          </m:r>
                        </m:e>
                        <m:sup>
                          <m:r>
                            <a:rPr lang="en-GB" b="0" i="1" smtClean="0">
                              <a:latin typeface="Cambria Math"/>
                            </a:rPr>
                            <m:t>2</m:t>
                          </m:r>
                        </m:sup>
                      </m:sSup>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851920" y="4005064"/>
                <a:ext cx="3960440" cy="92704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685368" y="5569638"/>
                <a:ext cx="2790310" cy="92230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=1+</m:t>
                      </m:r>
                      <m:d>
                        <m:dPr>
                          <m:ctrlPr>
                            <a:rPr lang="en-GB" sz="1200" b="0" i="1" smtClean="0">
                              <a:latin typeface="Cambria Math" panose="02040503050406030204" pitchFamily="18" charset="0"/>
                            </a:rPr>
                          </m:ctrlPr>
                        </m:dPr>
                        <m:e>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e>
                      </m:d>
                      <m:r>
                        <a:rPr lang="en-GB" sz="1200" b="0" i="1" smtClean="0">
                          <a:latin typeface="Cambria Math"/>
                        </a:rPr>
                        <m:t>+1+</m:t>
                      </m:r>
                      <m:d>
                        <m:dPr>
                          <m:ctrlPr>
                            <a:rPr lang="en-GB" sz="1200" b="0" i="1" smtClean="0">
                              <a:latin typeface="Cambria Math" panose="02040503050406030204" pitchFamily="18" charset="0"/>
                            </a:rPr>
                          </m:ctrlPr>
                        </m:dPr>
                        <m:e>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e>
                      </m:d>
                      <m:r>
                        <a:rPr lang="en-GB" sz="1200" b="0" i="1" smtClean="0">
                          <a:latin typeface="Cambria Math"/>
                        </a:rPr>
                        <m:t>+…</m:t>
                      </m:r>
                    </m:oMath>
                    <m:oMath xmlns:m="http://schemas.openxmlformats.org/officeDocument/2006/math">
                      <m:r>
                        <a:rPr lang="en-GB" sz="1200" b="0" i="1" smtClean="0">
                          <a:latin typeface="Cambria Math"/>
                        </a:rPr>
                        <m:t>=</m:t>
                      </m:r>
                      <m:r>
                        <a:rPr lang="en-GB" sz="1200" b="0" i="1" smtClean="0">
                          <a:latin typeface="Cambria Math" panose="02040503050406030204" pitchFamily="18" charset="0"/>
                        </a:rPr>
                        <m:t>50×</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1−</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e>
                      </m:d>
                      <m:r>
                        <a:rPr lang="en-GB" sz="1200" b="0" i="1" smtClean="0">
                          <a:latin typeface="Cambria Math"/>
                        </a:rPr>
                        <m:t>=25</m:t>
                      </m:r>
                    </m:oMath>
                  </m:oMathPara>
                </a14:m>
                <a:endParaRPr lang="en-GB"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685368" y="5569638"/>
                <a:ext cx="2790310" cy="922304"/>
              </a:xfrm>
              <a:prstGeom prst="rect">
                <a:avLst/>
              </a:prstGeom>
              <a:blipFill>
                <a:blip r:embed="rId7"/>
                <a:stretch>
                  <a:fillRect/>
                </a:stretch>
              </a:blipFill>
            </p:spPr>
            <p:txBody>
              <a:bodyPr/>
              <a:lstStyle/>
              <a:p>
                <a:r>
                  <a:rPr lang="en-GB">
                    <a:noFill/>
                  </a:rPr>
                  <a:t> </a:t>
                </a:r>
              </a:p>
            </p:txBody>
          </p:sp>
        </mc:Fallback>
      </mc:AlternateContent>
      <p:sp>
        <p:nvSpPr>
          <p:cNvPr id="16" name="Rectangle 15"/>
          <p:cNvSpPr/>
          <p:nvPr/>
        </p:nvSpPr>
        <p:spPr>
          <a:xfrm>
            <a:off x="4852772" y="3386469"/>
            <a:ext cx="2808312" cy="3809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851920" y="4005065"/>
            <a:ext cx="3960439" cy="927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4788024" y="5013177"/>
            <a:ext cx="1080120" cy="4956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683161" y="5569637"/>
            <a:ext cx="2790310" cy="9710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59C7BCD-884B-4C25-9DB2-5A51F530CCBC}"/>
                  </a:ext>
                </a:extLst>
              </p:cNvPr>
              <p:cNvSpPr txBox="1"/>
              <p:nvPr/>
            </p:nvSpPr>
            <p:spPr>
              <a:xfrm>
                <a:off x="-11435" y="6075403"/>
                <a:ext cx="3201202"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b="1" dirty="0"/>
                  <a:t>Fro Tip: </a:t>
                </a:r>
                <a:r>
                  <a:rPr lang="en-GB" sz="1100" dirty="0"/>
                  <a:t>When a </a:t>
                </a:r>
                <a14:m>
                  <m:oMath xmlns:m="http://schemas.openxmlformats.org/officeDocument/2006/math">
                    <m:r>
                      <m:rPr>
                        <m:sty m:val="p"/>
                      </m:rPr>
                      <a:rPr lang="en-GB" sz="1100" b="0" i="0" smtClean="0">
                        <a:latin typeface="Cambria Math" panose="02040503050406030204" pitchFamily="18" charset="0"/>
                      </a:rPr>
                      <m:t>Σ</m:t>
                    </m:r>
                  </m:oMath>
                </a14:m>
                <a:r>
                  <a:rPr lang="en-GB" sz="1100" dirty="0"/>
                  <a:t> question comes up for recurrence relations, it will most likely be some kind of repeating sequence. Just work out the sum of terms in each repeating bit, and how many times it repeats.</a:t>
                </a:r>
              </a:p>
            </p:txBody>
          </p:sp>
        </mc:Choice>
        <mc:Fallback xmlns="">
          <p:sp>
            <p:nvSpPr>
              <p:cNvPr id="8" name="TextBox 7">
                <a:extLst>
                  <a:ext uri="{FF2B5EF4-FFF2-40B4-BE49-F238E27FC236}">
                    <a16:creationId xmlns:a16="http://schemas.microsoft.com/office/drawing/2014/main" id="{059C7BCD-884B-4C25-9DB2-5A51F530CCBC}"/>
                  </a:ext>
                </a:extLst>
              </p:cNvPr>
              <p:cNvSpPr txBox="1">
                <a:spLocks noRot="1" noChangeAspect="1" noMove="1" noResize="1" noEditPoints="1" noAdjustHandles="1" noChangeArrowheads="1" noChangeShapeType="1" noTextEdit="1"/>
              </p:cNvSpPr>
              <p:nvPr/>
            </p:nvSpPr>
            <p:spPr>
              <a:xfrm>
                <a:off x="-11435" y="6075403"/>
                <a:ext cx="3201202" cy="769441"/>
              </a:xfrm>
              <a:prstGeom prst="rect">
                <a:avLst/>
              </a:prstGeom>
              <a:blipFill>
                <a:blip r:embed="rId8"/>
                <a:stretch>
                  <a:fillRect r="-567" b="-3077"/>
                </a:stretch>
              </a:blipFill>
            </p:spPr>
            <p:txBody>
              <a:bodyPr/>
              <a:lstStyle/>
              <a:p>
                <a:r>
                  <a:rPr lang="en-GB">
                    <a:noFill/>
                  </a:rPr>
                  <a:t> </a:t>
                </a:r>
              </a:p>
            </p:txBody>
          </p:sp>
        </mc:Fallback>
      </mc:AlternateContent>
      <p:cxnSp>
        <p:nvCxnSpPr>
          <p:cNvPr id="12" name="Straight Arrow Connector 11">
            <a:extLst>
              <a:ext uri="{FF2B5EF4-FFF2-40B4-BE49-F238E27FC236}">
                <a16:creationId xmlns:a16="http://schemas.microsoft.com/office/drawing/2014/main" id="{E116EC06-111C-4ECB-AE3C-E2A67CD653E8}"/>
              </a:ext>
            </a:extLst>
          </p:cNvPr>
          <p:cNvCxnSpPr/>
          <p:nvPr/>
        </p:nvCxnSpPr>
        <p:spPr>
          <a:xfrm flipV="1">
            <a:off x="3189767" y="6237312"/>
            <a:ext cx="1238217" cy="2546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4116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125556" cy="4176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520" y="790277"/>
            <a:ext cx="244827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Edexcel C1 Jan 2012</a:t>
            </a:r>
          </a:p>
        </p:txBody>
      </p:sp>
      <mc:AlternateContent xmlns:mc="http://schemas.openxmlformats.org/markup-compatibility/2006" xmlns:a14="http://schemas.microsoft.com/office/drawing/2010/main">
        <mc:Choice Requires="a14">
          <p:sp>
            <p:nvSpPr>
              <p:cNvPr id="5" name="TextBox 4"/>
              <p:cNvSpPr txBox="1"/>
              <p:nvPr/>
            </p:nvSpPr>
            <p:spPr>
              <a:xfrm>
                <a:off x="6012160" y="3100318"/>
                <a:ext cx="14401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2</m:t>
                          </m:r>
                        </m:sub>
                      </m:sSub>
                      <m:r>
                        <a:rPr lang="en-GB" b="0" i="1" smtClean="0">
                          <a:latin typeface="Cambria Math"/>
                        </a:rPr>
                        <m:t>=</m:t>
                      </m:r>
                      <m:r>
                        <a:rPr lang="en-GB" b="0" i="1" smtClean="0">
                          <a:latin typeface="Cambria Math"/>
                        </a:rPr>
                        <m:t>𝑎</m:t>
                      </m:r>
                      <m:r>
                        <a:rPr lang="en-GB" b="0" i="1" smtClean="0">
                          <a:latin typeface="Cambria Math"/>
                        </a:rPr>
                        <m:t>+5</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012160" y="3100318"/>
                <a:ext cx="1440160" cy="36933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10242" y="3645024"/>
                <a:ext cx="364207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𝑥</m:t>
                          </m:r>
                        </m:e>
                        <m:sub>
                          <m:r>
                            <a:rPr lang="en-GB" b="0" i="1" smtClean="0">
                              <a:latin typeface="Cambria Math"/>
                            </a:rPr>
                            <m:t>3</m:t>
                          </m:r>
                        </m:sub>
                      </m:sSub>
                      <m:r>
                        <a:rPr lang="en-GB" b="0" i="1" smtClean="0">
                          <a:latin typeface="Cambria Math"/>
                        </a:rPr>
                        <m:t>=</m:t>
                      </m:r>
                      <m:r>
                        <a:rPr lang="en-GB" b="0" i="1" smtClean="0">
                          <a:latin typeface="Cambria Math"/>
                        </a:rPr>
                        <m:t>𝑎</m:t>
                      </m:r>
                      <m:d>
                        <m:dPr>
                          <m:ctrlPr>
                            <a:rPr lang="en-GB" b="0" i="1" smtClean="0">
                              <a:latin typeface="Cambria Math" panose="02040503050406030204" pitchFamily="18" charset="0"/>
                            </a:rPr>
                          </m:ctrlPr>
                        </m:dPr>
                        <m:e>
                          <m:r>
                            <a:rPr lang="en-GB" b="0" i="1" smtClean="0">
                              <a:latin typeface="Cambria Math"/>
                            </a:rPr>
                            <m:t>𝑎</m:t>
                          </m:r>
                          <m:r>
                            <a:rPr lang="en-GB" b="0" i="1" smtClean="0">
                              <a:latin typeface="Cambria Math"/>
                            </a:rPr>
                            <m:t>+5</m:t>
                          </m:r>
                        </m:e>
                      </m:d>
                      <m:r>
                        <a:rPr lang="en-GB" b="0" i="1" smtClean="0">
                          <a:latin typeface="Cambria Math"/>
                        </a:rPr>
                        <m:t>+5=…</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810242" y="3645024"/>
                <a:ext cx="3642078" cy="369332"/>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32040" y="4653136"/>
                <a:ext cx="266429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r>
                        <a:rPr lang="en-GB" b="0" i="1" smtClean="0">
                          <a:latin typeface="Cambria Math"/>
                        </a:rPr>
                        <m:t>+5</m:t>
                      </m:r>
                      <m:r>
                        <a:rPr lang="en-GB" b="0" i="1" smtClean="0">
                          <a:latin typeface="Cambria Math"/>
                        </a:rPr>
                        <m:t>𝑎</m:t>
                      </m:r>
                      <m:r>
                        <a:rPr lang="en-GB" b="0" i="1" smtClean="0">
                          <a:latin typeface="Cambria Math"/>
                        </a:rPr>
                        <m:t>+5=41</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𝑎</m:t>
                          </m:r>
                        </m:e>
                        <m:sup>
                          <m:r>
                            <a:rPr lang="en-GB" b="0" i="1" smtClean="0">
                              <a:latin typeface="Cambria Math"/>
                            </a:rPr>
                            <m:t>2</m:t>
                          </m:r>
                        </m:sup>
                      </m:sSup>
                      <m:r>
                        <a:rPr lang="en-GB" b="0" i="1" smtClean="0">
                          <a:latin typeface="Cambria Math"/>
                        </a:rPr>
                        <m:t>+5</m:t>
                      </m:r>
                      <m:r>
                        <a:rPr lang="en-GB" b="0" i="1" smtClean="0">
                          <a:latin typeface="Cambria Math"/>
                        </a:rPr>
                        <m:t>𝑎</m:t>
                      </m:r>
                      <m:r>
                        <a:rPr lang="en-GB" b="0" i="1" smtClean="0">
                          <a:latin typeface="Cambria Math"/>
                        </a:rPr>
                        <m:t>−36=0</m:t>
                      </m:r>
                    </m:oMath>
                    <m:oMath xmlns:m="http://schemas.openxmlformats.org/officeDocument/2006/math">
                      <m:d>
                        <m:dPr>
                          <m:ctrlPr>
                            <a:rPr lang="en-GB" b="0" i="1" smtClean="0">
                              <a:latin typeface="Cambria Math" panose="02040503050406030204" pitchFamily="18" charset="0"/>
                            </a:rPr>
                          </m:ctrlPr>
                        </m:dPr>
                        <m:e>
                          <m:r>
                            <a:rPr lang="en-GB" b="0" i="1" smtClean="0">
                              <a:latin typeface="Cambria Math"/>
                            </a:rPr>
                            <m:t>𝑎</m:t>
                          </m:r>
                          <m:r>
                            <a:rPr lang="en-GB" b="0" i="1" smtClean="0">
                              <a:latin typeface="Cambria Math"/>
                            </a:rPr>
                            <m:t>+9</m:t>
                          </m:r>
                        </m:e>
                      </m:d>
                      <m:d>
                        <m:dPr>
                          <m:ctrlPr>
                            <a:rPr lang="en-GB" b="0" i="1" smtClean="0">
                              <a:latin typeface="Cambria Math" panose="02040503050406030204" pitchFamily="18" charset="0"/>
                            </a:rPr>
                          </m:ctrlPr>
                        </m:dPr>
                        <m:e>
                          <m:r>
                            <a:rPr lang="en-GB" b="0" i="1" smtClean="0">
                              <a:latin typeface="Cambria Math"/>
                            </a:rPr>
                            <m:t>𝑎</m:t>
                          </m:r>
                          <m:r>
                            <a:rPr lang="en-GB" b="0" i="1" smtClean="0">
                              <a:latin typeface="Cambria Math"/>
                            </a:rPr>
                            <m:t>−4</m:t>
                          </m:r>
                        </m:e>
                      </m:d>
                      <m:r>
                        <a:rPr lang="en-GB" b="0" i="1" smtClean="0">
                          <a:latin typeface="Cambria Math"/>
                        </a:rPr>
                        <m:t>=0</m:t>
                      </m:r>
                    </m:oMath>
                    <m:oMath xmlns:m="http://schemas.openxmlformats.org/officeDocument/2006/math">
                      <m:r>
                        <a:rPr lang="en-GB" b="0" i="1" smtClean="0">
                          <a:latin typeface="Cambria Math"/>
                        </a:rPr>
                        <m:t>𝑎</m:t>
                      </m:r>
                      <m:r>
                        <a:rPr lang="en-GB" b="0" i="1" smtClean="0">
                          <a:latin typeface="Cambria Math"/>
                        </a:rPr>
                        <m:t>=−9 </m:t>
                      </m:r>
                      <m:r>
                        <a:rPr lang="en-GB" b="0" i="1" smtClean="0">
                          <a:latin typeface="Cambria Math"/>
                        </a:rPr>
                        <m:t>𝑜𝑟</m:t>
                      </m:r>
                      <m:r>
                        <a:rPr lang="en-GB" b="0" i="1" smtClean="0">
                          <a:latin typeface="Cambria Math"/>
                        </a:rPr>
                        <m:t> 4</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932040" y="4653136"/>
                <a:ext cx="2664296" cy="1200329"/>
              </a:xfrm>
              <a:prstGeom prst="rect">
                <a:avLst/>
              </a:prstGeom>
              <a:blipFill rotWithShape="1">
                <a:blip r:embed="rId5"/>
                <a:stretch>
                  <a:fillRect/>
                </a:stretch>
              </a:blipFill>
            </p:spPr>
            <p:txBody>
              <a:bodyPr/>
              <a:lstStyle/>
              <a:p>
                <a:r>
                  <a:rPr lang="en-GB">
                    <a:noFill/>
                  </a:rPr>
                  <a:t> </a:t>
                </a:r>
              </a:p>
            </p:txBody>
          </p:sp>
        </mc:Fallback>
      </mc:AlternateContent>
      <p:sp>
        <p:nvSpPr>
          <p:cNvPr id="10" name="Rectangle 9"/>
          <p:cNvSpPr/>
          <p:nvPr/>
        </p:nvSpPr>
        <p:spPr>
          <a:xfrm>
            <a:off x="6012160" y="3096978"/>
            <a:ext cx="1463492" cy="3726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3810242" y="3641684"/>
            <a:ext cx="3642078" cy="3726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4932040" y="4653135"/>
            <a:ext cx="2664296"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7875494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20D429-A7B0-4EE1-B1B2-668942502B26}"/>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B45B21C-C7DB-44DF-8843-8BB2DC61CAA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Solution to Extension Question 3</a:t>
              </a:r>
              <a:endParaRPr lang="en-GB" sz="3200" dirty="0"/>
            </a:p>
          </p:txBody>
        </p:sp>
        <p:cxnSp>
          <p:nvCxnSpPr>
            <p:cNvPr id="4" name="Straight Connector 3">
              <a:extLst>
                <a:ext uri="{FF2B5EF4-FFF2-40B4-BE49-F238E27FC236}">
                  <a16:creationId xmlns:a16="http://schemas.microsoft.com/office/drawing/2014/main" id="{571367B4-B221-4C68-8ACD-5E875427870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4A1901C-5D6C-4278-8D1A-E6292B8F533B}"/>
                  </a:ext>
                </a:extLst>
              </p:cNvPr>
              <p:cNvSpPr txBox="1"/>
              <p:nvPr/>
            </p:nvSpPr>
            <p:spPr>
              <a:xfrm>
                <a:off x="370384" y="790228"/>
                <a:ext cx="7946032" cy="4807150"/>
              </a:xfrm>
              <a:prstGeom prst="rect">
                <a:avLst/>
              </a:prstGeom>
              <a:noFill/>
            </p:spPr>
            <p:txBody>
              <a:bodyPr wrap="square" rtlCol="0">
                <a:spAutoFit/>
              </a:bodyPr>
              <a:lstStyle/>
              <a:p>
                <a:r>
                  <a:rPr lang="en-GB" sz="2000" dirty="0"/>
                  <a:t>[MAT 2016 1G] The sequence </a:t>
                </a:r>
                <a14:m>
                  <m:oMath xmlns:m="http://schemas.openxmlformats.org/officeDocument/2006/math">
                    <m:d>
                      <m:dPr>
                        <m:ctrlPr>
                          <a:rPr lang="en-GB" sz="2000" i="1">
                            <a:latin typeface="Cambria Math" panose="02040503050406030204" pitchFamily="18" charset="0"/>
                          </a:rPr>
                        </m:ctrlPr>
                      </m:dPr>
                      <m:e>
                        <m:sSub>
                          <m:sSubPr>
                            <m:ctrlPr>
                              <a:rPr lang="en-GB" sz="2000" i="1">
                                <a:latin typeface="Cambria Math" panose="02040503050406030204" pitchFamily="18" charset="0"/>
                              </a:rPr>
                            </m:ctrlPr>
                          </m:sSubPr>
                          <m:e>
                            <m:r>
                              <a:rPr lang="en-GB" sz="2000" i="1">
                                <a:latin typeface="Cambria Math" panose="02040503050406030204" pitchFamily="18" charset="0"/>
                              </a:rPr>
                              <m:t>𝑥</m:t>
                            </m:r>
                          </m:e>
                          <m:sub>
                            <m:r>
                              <a:rPr lang="en-GB" sz="2000" i="1">
                                <a:latin typeface="Cambria Math" panose="02040503050406030204" pitchFamily="18" charset="0"/>
                              </a:rPr>
                              <m:t>𝑛</m:t>
                            </m:r>
                          </m:sub>
                        </m:sSub>
                      </m:e>
                    </m:d>
                  </m:oMath>
                </a14:m>
                <a:r>
                  <a:rPr lang="en-GB" sz="2000" dirty="0"/>
                  <a:t>, where </a:t>
                </a:r>
                <a14:m>
                  <m:oMath xmlns:m="http://schemas.openxmlformats.org/officeDocument/2006/math">
                    <m:r>
                      <a:rPr lang="en-GB" sz="2000" i="1">
                        <a:latin typeface="Cambria Math" panose="02040503050406030204" pitchFamily="18" charset="0"/>
                      </a:rPr>
                      <m:t>𝑛</m:t>
                    </m:r>
                    <m:r>
                      <a:rPr lang="en-GB" sz="2000" i="1">
                        <a:latin typeface="Cambria Math" panose="02040503050406030204" pitchFamily="18" charset="0"/>
                      </a:rPr>
                      <m:t>≥0</m:t>
                    </m:r>
                  </m:oMath>
                </a14:m>
                <a:r>
                  <a:rPr lang="en-GB" sz="2000" dirty="0"/>
                  <a:t>, is defined by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𝑥</m:t>
                        </m:r>
                      </m:e>
                      <m:sub>
                        <m:r>
                          <a:rPr lang="en-GB" sz="2000" i="1">
                            <a:latin typeface="Cambria Math" panose="02040503050406030204" pitchFamily="18" charset="0"/>
                          </a:rPr>
                          <m:t>0</m:t>
                        </m:r>
                      </m:sub>
                    </m:sSub>
                    <m:r>
                      <a:rPr lang="en-GB" sz="2000" i="1">
                        <a:latin typeface="Cambria Math" panose="02040503050406030204" pitchFamily="18" charset="0"/>
                      </a:rPr>
                      <m:t>=1</m:t>
                    </m:r>
                  </m:oMath>
                </a14:m>
                <a:r>
                  <a:rPr lang="en-GB" sz="2000" dirty="0"/>
                  <a:t> and </a:t>
                </a:r>
              </a:p>
              <a:p>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𝑥</m:t>
                        </m:r>
                      </m:e>
                      <m:sub>
                        <m:r>
                          <a:rPr lang="en-GB" sz="2000" i="1">
                            <a:latin typeface="Cambria Math" panose="02040503050406030204" pitchFamily="18" charset="0"/>
                          </a:rPr>
                          <m:t>𝑛</m:t>
                        </m:r>
                      </m:sub>
                    </m:sSub>
                    <m:r>
                      <a:rPr lang="en-GB" sz="2000" i="1">
                        <a:latin typeface="Cambria Math" panose="02040503050406030204" pitchFamily="18" charset="0"/>
                      </a:rPr>
                      <m:t>=</m:t>
                    </m:r>
                    <m:nary>
                      <m:naryPr>
                        <m:chr m:val="∑"/>
                        <m:limLoc m:val="subSup"/>
                        <m:ctrlPr>
                          <a:rPr lang="en-GB" sz="2000" i="1">
                            <a:latin typeface="Cambria Math" panose="02040503050406030204" pitchFamily="18" charset="0"/>
                          </a:rPr>
                        </m:ctrlPr>
                      </m:naryPr>
                      <m:sub>
                        <m:r>
                          <m:rPr>
                            <m:brk m:alnAt="25"/>
                          </m:rPr>
                          <a:rPr lang="en-GB" sz="2000" i="1">
                            <a:latin typeface="Cambria Math" panose="02040503050406030204" pitchFamily="18" charset="0"/>
                          </a:rPr>
                          <m:t>𝑘</m:t>
                        </m:r>
                        <m:r>
                          <a:rPr lang="en-GB" sz="2000" i="1">
                            <a:latin typeface="Cambria Math" panose="02040503050406030204" pitchFamily="18" charset="0"/>
                          </a:rPr>
                          <m:t>=0</m:t>
                        </m:r>
                      </m:sub>
                      <m:sup>
                        <m:r>
                          <a:rPr lang="en-GB" sz="2000" i="1">
                            <a:latin typeface="Cambria Math" panose="02040503050406030204" pitchFamily="18" charset="0"/>
                          </a:rPr>
                          <m:t>𝑛</m:t>
                        </m:r>
                        <m:r>
                          <a:rPr lang="en-GB" sz="2000" i="1">
                            <a:latin typeface="Cambria Math" panose="02040503050406030204" pitchFamily="18" charset="0"/>
                          </a:rPr>
                          <m:t>−1</m:t>
                        </m:r>
                      </m:sup>
                      <m:e>
                        <m:d>
                          <m:dPr>
                            <m:ctrlPr>
                              <a:rPr lang="en-GB" sz="2000" i="1">
                                <a:latin typeface="Cambria Math" panose="02040503050406030204" pitchFamily="18" charset="0"/>
                              </a:rPr>
                            </m:ctrlPr>
                          </m:dPr>
                          <m:e>
                            <m:sSub>
                              <m:sSubPr>
                                <m:ctrlPr>
                                  <a:rPr lang="en-GB" sz="2000" i="1">
                                    <a:latin typeface="Cambria Math" panose="02040503050406030204" pitchFamily="18" charset="0"/>
                                  </a:rPr>
                                </m:ctrlPr>
                              </m:sSubPr>
                              <m:e>
                                <m:r>
                                  <a:rPr lang="en-GB" sz="2000" i="1">
                                    <a:latin typeface="Cambria Math" panose="02040503050406030204" pitchFamily="18" charset="0"/>
                                  </a:rPr>
                                  <m:t>𝑥</m:t>
                                </m:r>
                              </m:e>
                              <m:sub>
                                <m:r>
                                  <a:rPr lang="en-GB" sz="2000" i="1">
                                    <a:latin typeface="Cambria Math" panose="02040503050406030204" pitchFamily="18" charset="0"/>
                                  </a:rPr>
                                  <m:t>𝑘</m:t>
                                </m:r>
                              </m:sub>
                            </m:sSub>
                          </m:e>
                        </m:d>
                      </m:e>
                    </m:nary>
                  </m:oMath>
                </a14:m>
                <a:r>
                  <a:rPr lang="en-GB" sz="2000" dirty="0"/>
                  <a:t>    for </a:t>
                </a:r>
                <a14:m>
                  <m:oMath xmlns:m="http://schemas.openxmlformats.org/officeDocument/2006/math">
                    <m:r>
                      <a:rPr lang="en-GB" sz="2000" i="1">
                        <a:latin typeface="Cambria Math" panose="02040503050406030204" pitchFamily="18" charset="0"/>
                      </a:rPr>
                      <m:t>𝑛</m:t>
                    </m:r>
                    <m:r>
                      <a:rPr lang="en-GB" sz="2000" i="1">
                        <a:latin typeface="Cambria Math" panose="02040503050406030204" pitchFamily="18" charset="0"/>
                      </a:rPr>
                      <m:t>≥1</m:t>
                    </m:r>
                  </m:oMath>
                </a14:m>
                <a:endParaRPr lang="en-GB" sz="2000" dirty="0"/>
              </a:p>
              <a:p>
                <a:r>
                  <a:rPr lang="en-GB" sz="2000" dirty="0"/>
                  <a:t>Determine the value of the sum </a:t>
                </a:r>
              </a:p>
              <a:p>
                <a:pPr/>
                <a14:m>
                  <m:oMathPara xmlns:m="http://schemas.openxmlformats.org/officeDocument/2006/math">
                    <m:oMathParaPr>
                      <m:jc m:val="centerGroup"/>
                    </m:oMathParaPr>
                    <m:oMath xmlns:m="http://schemas.openxmlformats.org/officeDocument/2006/math">
                      <m:nary>
                        <m:naryPr>
                          <m:chr m:val="∑"/>
                          <m:limLoc m:val="subSup"/>
                          <m:ctrlPr>
                            <a:rPr lang="en-GB" sz="1400" i="1">
                              <a:latin typeface="Cambria Math" panose="02040503050406030204" pitchFamily="18" charset="0"/>
                            </a:rPr>
                          </m:ctrlPr>
                        </m:naryPr>
                        <m:sub>
                          <m:r>
                            <m:rPr>
                              <m:brk m:alnAt="25"/>
                            </m:rPr>
                            <a:rPr lang="en-GB" sz="1400" i="1">
                              <a:latin typeface="Cambria Math" panose="02040503050406030204" pitchFamily="18" charset="0"/>
                            </a:rPr>
                            <m:t>𝑘</m:t>
                          </m:r>
                          <m:r>
                            <a:rPr lang="en-GB" sz="1400" i="1">
                              <a:latin typeface="Cambria Math" panose="02040503050406030204" pitchFamily="18" charset="0"/>
                            </a:rPr>
                            <m:t>=0</m:t>
                          </m:r>
                        </m:sub>
                        <m:sup>
                          <m:r>
                            <a:rPr lang="en-GB" sz="1400" i="1">
                              <a:latin typeface="Cambria Math" panose="02040503050406030204" pitchFamily="18" charset="0"/>
                            </a:rPr>
                            <m:t>∞</m:t>
                          </m:r>
                        </m:sup>
                        <m:e>
                          <m:f>
                            <m:fPr>
                              <m:ctrlPr>
                                <a:rPr lang="en-GB" sz="1400" i="1">
                                  <a:latin typeface="Cambria Math" panose="02040503050406030204" pitchFamily="18" charset="0"/>
                                </a:rPr>
                              </m:ctrlPr>
                            </m:fPr>
                            <m:num>
                              <m:r>
                                <a:rPr lang="en-GB" sz="1400" i="1">
                                  <a:latin typeface="Cambria Math" panose="02040503050406030204" pitchFamily="18" charset="0"/>
                                </a:rPr>
                                <m:t>1</m:t>
                              </m:r>
                            </m:num>
                            <m:den>
                              <m:sSub>
                                <m:sSubPr>
                                  <m:ctrlPr>
                                    <a:rPr lang="en-GB" sz="1400" i="1">
                                      <a:latin typeface="Cambria Math" panose="02040503050406030204" pitchFamily="18" charset="0"/>
                                    </a:rPr>
                                  </m:ctrlPr>
                                </m:sSubPr>
                                <m:e>
                                  <m:r>
                                    <a:rPr lang="en-GB" sz="1400" i="1">
                                      <a:latin typeface="Cambria Math" panose="02040503050406030204" pitchFamily="18" charset="0"/>
                                    </a:rPr>
                                    <m:t>𝑥</m:t>
                                  </m:r>
                                </m:e>
                                <m:sub>
                                  <m:r>
                                    <a:rPr lang="en-GB" sz="1400" i="1">
                                      <a:latin typeface="Cambria Math" panose="02040503050406030204" pitchFamily="18" charset="0"/>
                                    </a:rPr>
                                    <m:t>𝑘</m:t>
                                  </m:r>
                                </m:sub>
                              </m:sSub>
                            </m:den>
                          </m:f>
                        </m:e>
                      </m:nary>
                    </m:oMath>
                  </m:oMathPara>
                </a14:m>
                <a:endParaRPr lang="en-GB" sz="1400" dirty="0"/>
              </a:p>
              <a:p>
                <a:endParaRPr lang="en-GB" dirty="0"/>
              </a:p>
              <a:p>
                <a:r>
                  <a:rPr lang="en-GB" b="1" dirty="0"/>
                  <a:t>Solution:</a:t>
                </a:r>
              </a:p>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𝒙</m:t>
                          </m:r>
                        </m:e>
                        <m:sub>
                          <m:r>
                            <a:rPr lang="en-GB" b="1" i="1" smtClean="0">
                              <a:latin typeface="Cambria Math" panose="02040503050406030204" pitchFamily="18" charset="0"/>
                            </a:rPr>
                            <m:t>𝟎</m:t>
                          </m:r>
                        </m:sub>
                      </m:sSub>
                      <m:r>
                        <a:rPr lang="en-GB" b="1" i="1" smtClean="0">
                          <a:latin typeface="Cambria Math" panose="02040503050406030204" pitchFamily="18" charset="0"/>
                        </a:rPr>
                        <m:t>=</m:t>
                      </m:r>
                      <m:r>
                        <a:rPr lang="en-GB" b="1" i="1" smtClean="0">
                          <a:latin typeface="Cambria Math" panose="02040503050406030204" pitchFamily="18" charset="0"/>
                        </a:rPr>
                        <m:t>𝟏</m:t>
                      </m:r>
                    </m:oMath>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𝒙</m:t>
                          </m:r>
                        </m:e>
                        <m:sub>
                          <m:r>
                            <a:rPr lang="en-GB" b="1" i="1" smtClean="0">
                              <a:latin typeface="Cambria Math" panose="02040503050406030204" pitchFamily="18" charset="0"/>
                            </a:rPr>
                            <m:t>𝟏</m:t>
                          </m:r>
                        </m:sub>
                      </m:sSub>
                      <m:r>
                        <a:rPr lang="en-GB" b="1" i="1" smtClean="0">
                          <a:latin typeface="Cambria Math" panose="02040503050406030204" pitchFamily="18" charset="0"/>
                        </a:rPr>
                        <m:t>=</m:t>
                      </m:r>
                      <m:r>
                        <a:rPr lang="en-GB" b="1" i="1" smtClean="0">
                          <a:latin typeface="Cambria Math" panose="02040503050406030204" pitchFamily="18" charset="0"/>
                        </a:rPr>
                        <m:t>𝟏</m:t>
                      </m:r>
                    </m:oMath>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𝒙</m:t>
                          </m:r>
                        </m:e>
                        <m:sub>
                          <m:r>
                            <a:rPr lang="en-GB" b="1" i="1" smtClean="0">
                              <a:latin typeface="Cambria Math" panose="02040503050406030204" pitchFamily="18" charset="0"/>
                            </a:rPr>
                            <m:t>𝟐</m:t>
                          </m:r>
                        </m:sub>
                      </m:sSub>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m:t>
                      </m:r>
                    </m:oMath>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𝒙</m:t>
                          </m:r>
                        </m:e>
                        <m:sub>
                          <m:r>
                            <a:rPr lang="en-GB" b="1" i="1" smtClean="0">
                              <a:latin typeface="Cambria Math" panose="02040503050406030204" pitchFamily="18" charset="0"/>
                            </a:rPr>
                            <m:t>𝟑</m:t>
                          </m:r>
                        </m:sub>
                      </m:sSub>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𝟒</m:t>
                      </m:r>
                    </m:oMath>
                  </m:oMathPara>
                </a14:m>
                <a:endParaRPr lang="en-GB" b="1" dirty="0"/>
              </a:p>
              <a:p>
                <a:r>
                  <a:rPr lang="en-GB" b="1" dirty="0"/>
                  <a:t>This is a geometric sequence from </a:t>
                </a:r>
                <a14:m>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𝒙</m:t>
                        </m:r>
                      </m:e>
                      <m:sub>
                        <m:r>
                          <a:rPr lang="en-GB" b="1" i="1" smtClean="0">
                            <a:latin typeface="Cambria Math" panose="02040503050406030204" pitchFamily="18" charset="0"/>
                          </a:rPr>
                          <m:t>𝟏</m:t>
                        </m:r>
                      </m:sub>
                    </m:sSub>
                  </m:oMath>
                </a14:m>
                <a:r>
                  <a:rPr lang="en-GB" b="1" dirty="0"/>
                  <a:t> onwards.</a:t>
                </a:r>
              </a:p>
              <a:p>
                <a:endParaRPr lang="en-GB" b="1" dirty="0"/>
              </a:p>
              <a:p>
                <a:r>
                  <a:rPr lang="en-GB" b="1" dirty="0"/>
                  <a:t>Therefore</a:t>
                </a:r>
              </a:p>
              <a:p>
                <a:pPr/>
                <a14:m>
                  <m:oMathPara xmlns:m="http://schemas.openxmlformats.org/officeDocument/2006/math">
                    <m:oMathParaPr>
                      <m:jc m:val="centerGroup"/>
                    </m:oMathParaPr>
                    <m:oMath xmlns:m="http://schemas.openxmlformats.org/officeDocument/2006/math">
                      <m:nary>
                        <m:naryPr>
                          <m:chr m:val="∑"/>
                          <m:limLoc m:val="subSup"/>
                          <m:ctrlPr>
                            <a:rPr lang="en-GB" b="1" i="1">
                              <a:latin typeface="Cambria Math" panose="02040503050406030204" pitchFamily="18" charset="0"/>
                            </a:rPr>
                          </m:ctrlPr>
                        </m:naryPr>
                        <m:sub>
                          <m:r>
                            <m:rPr>
                              <m:brk m:alnAt="25"/>
                            </m:rPr>
                            <a:rPr lang="en-GB" b="1" i="1">
                              <a:latin typeface="Cambria Math" panose="02040503050406030204" pitchFamily="18" charset="0"/>
                            </a:rPr>
                            <m:t>𝒌</m:t>
                          </m:r>
                          <m:r>
                            <a:rPr lang="en-GB" b="1" i="1">
                              <a:latin typeface="Cambria Math" panose="02040503050406030204" pitchFamily="18" charset="0"/>
                            </a:rPr>
                            <m:t>=</m:t>
                          </m:r>
                          <m:r>
                            <a:rPr lang="en-GB" b="1" i="1">
                              <a:latin typeface="Cambria Math" panose="02040503050406030204" pitchFamily="18" charset="0"/>
                            </a:rPr>
                            <m:t>𝟎</m:t>
                          </m:r>
                        </m:sub>
                        <m:sup>
                          <m:r>
                            <a:rPr lang="en-GB" b="1" i="1">
                              <a:latin typeface="Cambria Math" panose="02040503050406030204" pitchFamily="18" charset="0"/>
                            </a:rPr>
                            <m:t>∞</m:t>
                          </m:r>
                        </m:sup>
                        <m:e>
                          <m:f>
                            <m:fPr>
                              <m:ctrlPr>
                                <a:rPr lang="en-GB" b="1" i="1">
                                  <a:latin typeface="Cambria Math" panose="02040503050406030204" pitchFamily="18" charset="0"/>
                                </a:rPr>
                              </m:ctrlPr>
                            </m:fPr>
                            <m:num>
                              <m:r>
                                <a:rPr lang="en-GB" b="1" i="1">
                                  <a:latin typeface="Cambria Math" panose="02040503050406030204" pitchFamily="18" charset="0"/>
                                </a:rPr>
                                <m:t>𝟏</m:t>
                              </m:r>
                            </m:num>
                            <m:den>
                              <m:sSub>
                                <m:sSubPr>
                                  <m:ctrlPr>
                                    <a:rPr lang="en-GB" b="1" i="1">
                                      <a:latin typeface="Cambria Math" panose="02040503050406030204" pitchFamily="18" charset="0"/>
                                    </a:rPr>
                                  </m:ctrlPr>
                                </m:sSubPr>
                                <m:e>
                                  <m:r>
                                    <a:rPr lang="en-GB" b="1" i="1">
                                      <a:latin typeface="Cambria Math" panose="02040503050406030204" pitchFamily="18" charset="0"/>
                                    </a:rPr>
                                    <m:t>𝒙</m:t>
                                  </m:r>
                                </m:e>
                                <m:sub>
                                  <m:r>
                                    <a:rPr lang="en-GB" b="1" i="1">
                                      <a:latin typeface="Cambria Math" panose="02040503050406030204" pitchFamily="18" charset="0"/>
                                    </a:rPr>
                                    <m:t>𝒌</m:t>
                                  </m:r>
                                </m:sub>
                              </m:sSub>
                            </m:den>
                          </m:f>
                        </m:e>
                      </m:nary>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𝟏</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𝟏</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𝟖</m:t>
                          </m:r>
                        </m:den>
                      </m:f>
                      <m:r>
                        <a:rPr lang="en-GB" b="1" i="1" smtClean="0">
                          <a:latin typeface="Cambria Math" panose="02040503050406030204" pitchFamily="18" charset="0"/>
                        </a:rPr>
                        <m:t>+…</m:t>
                      </m:r>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𝟑</m:t>
                      </m:r>
                    </m:oMath>
                  </m:oMathPara>
                </a14:m>
                <a:endParaRPr lang="en-GB" b="1" dirty="0"/>
              </a:p>
            </p:txBody>
          </p:sp>
        </mc:Choice>
        <mc:Fallback xmlns="">
          <p:sp>
            <p:nvSpPr>
              <p:cNvPr id="5" name="TextBox 4">
                <a:extLst>
                  <a:ext uri="{FF2B5EF4-FFF2-40B4-BE49-F238E27FC236}">
                    <a16:creationId xmlns:a16="http://schemas.microsoft.com/office/drawing/2014/main" id="{94A1901C-5D6C-4278-8D1A-E6292B8F533B}"/>
                  </a:ext>
                </a:extLst>
              </p:cNvPr>
              <p:cNvSpPr txBox="1">
                <a:spLocks noRot="1" noChangeAspect="1" noMove="1" noResize="1" noEditPoints="1" noAdjustHandles="1" noChangeArrowheads="1" noChangeShapeType="1" noTextEdit="1"/>
              </p:cNvSpPr>
              <p:nvPr/>
            </p:nvSpPr>
            <p:spPr>
              <a:xfrm>
                <a:off x="370384" y="790228"/>
                <a:ext cx="7946032" cy="4807150"/>
              </a:xfrm>
              <a:prstGeom prst="rect">
                <a:avLst/>
              </a:prstGeom>
              <a:blipFill>
                <a:blip r:embed="rId2"/>
                <a:stretch>
                  <a:fillRect l="-844" t="-3680" r="-384"/>
                </a:stretch>
              </a:blipFill>
            </p:spPr>
            <p:txBody>
              <a:bodyPr/>
              <a:lstStyle/>
              <a:p>
                <a:r>
                  <a:rPr lang="en-GB">
                    <a:noFill/>
                  </a:rPr>
                  <a:t> </a:t>
                </a:r>
              </a:p>
            </p:txBody>
          </p:sp>
        </mc:Fallback>
      </mc:AlternateContent>
    </p:spTree>
    <p:extLst>
      <p:ext uri="{BB962C8B-B14F-4D97-AF65-F5344CB8AC3E}">
        <p14:creationId xmlns:p14="http://schemas.microsoft.com/office/powerpoint/2010/main" val="2397117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B575C5-E983-4B88-8905-67BE3A0810F9}"/>
              </a:ext>
            </a:extLst>
          </p:cNvPr>
          <p:cNvSpPr/>
          <p:nvPr/>
        </p:nvSpPr>
        <p:spPr>
          <a:xfrm>
            <a:off x="8148420" y="599127"/>
            <a:ext cx="976835" cy="4306351"/>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4098" name="Picture 2" descr="Screenshot of equ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0" y="549519"/>
            <a:ext cx="8174120" cy="460767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7"/>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 somewhat esoteric Futurama joke explained</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 name="TextBox 1"/>
              <p:cNvSpPr txBox="1"/>
              <p:nvPr/>
            </p:nvSpPr>
            <p:spPr>
              <a:xfrm>
                <a:off x="-44445" y="4905478"/>
                <a:ext cx="9169700" cy="195252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t>This simplifies to </a:t>
                </a:r>
                <a:endParaRPr lang="en-GB" sz="2000" b="0" i="1" dirty="0">
                  <a:latin typeface="Cambria Math"/>
                </a:endParaRPr>
              </a:p>
              <a:p>
                <a:pPr/>
                <a14:m>
                  <m:oMathPara xmlns:m="http://schemas.openxmlformats.org/officeDocument/2006/math">
                    <m:oMathParaPr>
                      <m:jc m:val="centerGroup"/>
                    </m:oMathParaPr>
                    <m:oMath xmlns:m="http://schemas.openxmlformats.org/officeDocument/2006/math">
                      <m:r>
                        <a:rPr lang="en-GB" sz="2000" b="0" i="1" smtClean="0">
                          <a:latin typeface="Cambria Math"/>
                        </a:rPr>
                        <m:t>𝑀</m:t>
                      </m:r>
                      <m:r>
                        <a:rPr lang="en-GB" sz="2000" b="0" i="1" smtClean="0">
                          <a:latin typeface="Cambria Math"/>
                        </a:rPr>
                        <m:t>=</m:t>
                      </m:r>
                      <m:sSub>
                        <m:sSubPr>
                          <m:ctrlPr>
                            <a:rPr lang="en-GB" sz="2000" b="0" i="1" smtClean="0">
                              <a:latin typeface="Cambria Math" panose="02040503050406030204" pitchFamily="18" charset="0"/>
                            </a:rPr>
                          </m:ctrlPr>
                        </m:sSubPr>
                        <m:e>
                          <m:r>
                            <a:rPr lang="en-GB" sz="2000" b="0" i="1" smtClean="0">
                              <a:latin typeface="Cambria Math"/>
                            </a:rPr>
                            <m:t>𝑀</m:t>
                          </m:r>
                        </m:e>
                        <m:sub>
                          <m:r>
                            <a:rPr lang="en-GB" sz="2000" b="0" i="1" smtClean="0">
                              <a:latin typeface="Cambria Math"/>
                            </a:rPr>
                            <m:t>0</m:t>
                          </m:r>
                        </m:sub>
                      </m:sSub>
                      <m:nary>
                        <m:naryPr>
                          <m:chr m:val="∑"/>
                          <m:ctrlPr>
                            <a:rPr lang="en-GB" sz="2000" b="0" i="1" smtClean="0">
                              <a:latin typeface="Cambria Math" panose="02040503050406030204" pitchFamily="18" charset="0"/>
                            </a:rPr>
                          </m:ctrlPr>
                        </m:naryPr>
                        <m:sub>
                          <m:r>
                            <m:rPr>
                              <m:brk m:alnAt="23"/>
                            </m:rPr>
                            <a:rPr lang="en-GB" sz="2000" b="0" i="1" smtClean="0">
                              <a:latin typeface="Cambria Math"/>
                            </a:rPr>
                            <m:t>𝑛</m:t>
                          </m:r>
                          <m:r>
                            <a:rPr lang="en-GB" sz="2000" b="0" i="1" smtClean="0">
                              <a:latin typeface="Cambria Math"/>
                            </a:rPr>
                            <m:t>=1</m:t>
                          </m:r>
                        </m:sub>
                        <m:sup>
                          <m:r>
                            <a:rPr lang="en-GB" sz="2000" b="0" i="1" smtClean="0">
                              <a:latin typeface="Cambria Math"/>
                            </a:rPr>
                            <m:t>∞</m:t>
                          </m:r>
                        </m:sup>
                        <m:e>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𝑛</m:t>
                              </m:r>
                            </m:den>
                          </m:f>
                        </m:e>
                      </m:nary>
                    </m:oMath>
                  </m:oMathPara>
                </a14:m>
                <a:endParaRPr lang="en-GB" sz="2000" dirty="0"/>
              </a:p>
              <a:p>
                <a:r>
                  <a:rPr lang="en-GB" sz="2000" dirty="0"/>
                  <a:t>The sum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1</m:t>
                        </m:r>
                      </m:den>
                    </m:f>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2</m:t>
                        </m:r>
                      </m:den>
                    </m:f>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3</m:t>
                        </m:r>
                      </m:den>
                    </m:f>
                    <m:r>
                      <a:rPr lang="en-GB" sz="2000" b="0" i="1" smtClean="0">
                        <a:latin typeface="Cambria Math"/>
                      </a:rPr>
                      <m:t>+… </m:t>
                    </m:r>
                  </m:oMath>
                </a14:m>
                <a:r>
                  <a:rPr lang="en-GB" sz="2000" dirty="0"/>
                  <a:t>is known as the </a:t>
                </a:r>
                <a:r>
                  <a:rPr lang="en-GB" sz="2000" b="1" dirty="0"/>
                  <a:t>harmonic series</a:t>
                </a:r>
                <a:r>
                  <a:rPr lang="en-GB" sz="2000" dirty="0"/>
                  <a:t>, which is divergent</a:t>
                </a:r>
                <a:r>
                  <a:rPr lang="en-GB" dirty="0"/>
                  <a:t>.</a:t>
                </a:r>
              </a:p>
              <a:p>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44445" y="4905478"/>
                <a:ext cx="9169700" cy="1952522"/>
              </a:xfrm>
              <a:prstGeom prst="rect">
                <a:avLst/>
              </a:prstGeom>
              <a:blipFill rotWithShape="1">
                <a:blip r:embed="rId3"/>
                <a:stretch>
                  <a:fillRect l="-597" t="-9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6F3B520-6C9D-4942-9EE0-A1A40D22DD4A}"/>
                  </a:ext>
                </a:extLst>
              </p:cNvPr>
              <p:cNvSpPr txBox="1"/>
              <p:nvPr/>
            </p:nvSpPr>
            <p:spPr>
              <a:xfrm>
                <a:off x="6660232" y="836712"/>
                <a:ext cx="2248999" cy="35394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Bender (the robot) manages to self-clone himself, where some excess is required to produce the duplicates (e.g. alcohol), but the duplicates are smaller versions of himself. These smaller clones also have the capacity to clone themselves. The Professor is worried that the total amount mass </a:t>
                </a:r>
                <a14:m>
                  <m:oMath xmlns:m="http://schemas.openxmlformats.org/officeDocument/2006/math">
                    <m:r>
                      <a:rPr lang="en-GB" sz="1400" b="0" i="1" smtClean="0">
                        <a:latin typeface="Cambria Math"/>
                      </a:rPr>
                      <m:t>𝑀</m:t>
                    </m:r>
                  </m:oMath>
                </a14:m>
                <a:r>
                  <a:rPr lang="en-GB" sz="1400" dirty="0"/>
                  <a:t> consumed by the growing population is divergent, and hence they’ll consume to Earth’s entire resources.</a:t>
                </a:r>
              </a:p>
            </p:txBody>
          </p:sp>
        </mc:Choice>
        <mc:Fallback xmlns="">
          <p:sp>
            <p:nvSpPr>
              <p:cNvPr id="7" name="TextBox 6">
                <a:extLst>
                  <a:ext uri="{FF2B5EF4-FFF2-40B4-BE49-F238E27FC236}">
                    <a16:creationId xmlns:a16="http://schemas.microsoft.com/office/drawing/2014/main" id="{E6F3B520-6C9D-4942-9EE0-A1A40D22DD4A}"/>
                  </a:ext>
                </a:extLst>
              </p:cNvPr>
              <p:cNvSpPr txBox="1">
                <a:spLocks noRot="1" noChangeAspect="1" noMove="1" noResize="1" noEditPoints="1" noAdjustHandles="1" noChangeArrowheads="1" noChangeShapeType="1" noTextEdit="1"/>
              </p:cNvSpPr>
              <p:nvPr/>
            </p:nvSpPr>
            <p:spPr>
              <a:xfrm>
                <a:off x="6660232" y="836712"/>
                <a:ext cx="2248999" cy="3539430"/>
              </a:xfrm>
              <a:prstGeom prst="rect">
                <a:avLst/>
              </a:prstGeom>
              <a:blipFill>
                <a:blip r:embed="rId4"/>
                <a:stretch>
                  <a:fillRect l="-269" r="-1882" b="-513"/>
                </a:stretch>
              </a:blipFill>
            </p:spPr>
            <p:txBody>
              <a:bodyPr/>
              <a:lstStyle/>
              <a:p>
                <a:r>
                  <a:rPr lang="en-GB">
                    <a:noFill/>
                  </a:rPr>
                  <a:t> </a:t>
                </a:r>
              </a:p>
            </p:txBody>
          </p:sp>
        </mc:Fallback>
      </mc:AlternateContent>
      <p:sp>
        <p:nvSpPr>
          <p:cNvPr id="8" name="Arrow: Down 7">
            <a:extLst>
              <a:ext uri="{FF2B5EF4-FFF2-40B4-BE49-F238E27FC236}">
                <a16:creationId xmlns:a16="http://schemas.microsoft.com/office/drawing/2014/main" id="{C00DC6EB-B39F-4145-8E3A-AC2EFB0FEA1E}"/>
              </a:ext>
            </a:extLst>
          </p:cNvPr>
          <p:cNvSpPr/>
          <p:nvPr/>
        </p:nvSpPr>
        <p:spPr>
          <a:xfrm>
            <a:off x="7668344" y="4376142"/>
            <a:ext cx="648072" cy="997074"/>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9049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6A9D34-35F8-43AA-A8DD-0D6599588046}"/>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7E6F4B0-B535-4316-98C6-D4BB94B292E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Increasing, decreasing and periodic sequences</a:t>
              </a:r>
              <a:endParaRPr lang="en-GB" sz="3200" dirty="0"/>
            </a:p>
          </p:txBody>
        </p:sp>
        <p:cxnSp>
          <p:nvCxnSpPr>
            <p:cNvPr id="4" name="Straight Connector 3">
              <a:extLst>
                <a:ext uri="{FF2B5EF4-FFF2-40B4-BE49-F238E27FC236}">
                  <a16:creationId xmlns:a16="http://schemas.microsoft.com/office/drawing/2014/main" id="{66EF7D68-91A3-4A43-85A2-BE83EDA63AD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2C4FF90-1AE9-439A-9DF4-8DD3926878B8}"/>
                  </a:ext>
                </a:extLst>
              </p:cNvPr>
              <p:cNvSpPr txBox="1"/>
              <p:nvPr/>
            </p:nvSpPr>
            <p:spPr>
              <a:xfrm>
                <a:off x="657463" y="916933"/>
                <a:ext cx="6984776" cy="2800767"/>
              </a:xfrm>
              <a:prstGeom prst="rect">
                <a:avLst/>
              </a:prstGeom>
              <a:noFill/>
            </p:spPr>
            <p:txBody>
              <a:bodyPr wrap="square" rtlCol="0">
                <a:spAutoFit/>
              </a:bodyPr>
              <a:lstStyle/>
              <a:p>
                <a:r>
                  <a:rPr lang="en-GB" dirty="0"/>
                  <a:t>A sequence is </a:t>
                </a:r>
                <a:r>
                  <a:rPr lang="en-GB" b="1" u="sng" dirty="0"/>
                  <a:t>strictly increasing</a:t>
                </a:r>
                <a:r>
                  <a:rPr lang="en-GB" dirty="0"/>
                  <a:t> if the terms are always increasing, i.e.</a:t>
                </a: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&gt;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sub>
                    </m:sSub>
                  </m:oMath>
                </a14:m>
                <a:r>
                  <a:rPr lang="en-GB" dirty="0"/>
                  <a:t> for all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ℕ</m:t>
                    </m:r>
                  </m:oMath>
                </a14:m>
                <a:r>
                  <a:rPr lang="en-GB" dirty="0"/>
                  <a:t>.</a:t>
                </a:r>
              </a:p>
              <a:p>
                <a:r>
                  <a:rPr lang="en-GB" sz="1600" i="1" dirty="0"/>
                  <a:t>e.g. </a:t>
                </a:r>
                <a14:m>
                  <m:oMath xmlns:m="http://schemas.openxmlformats.org/officeDocument/2006/math">
                    <m:r>
                      <a:rPr lang="en-GB" sz="1600" b="0" i="1" smtClean="0">
                        <a:latin typeface="Cambria Math" panose="02040503050406030204" pitchFamily="18" charset="0"/>
                      </a:rPr>
                      <m:t>1, 2, 4, 8, 16, …</m:t>
                    </m:r>
                  </m:oMath>
                </a14:m>
                <a:endParaRPr lang="en-GB" sz="1600" i="1" dirty="0"/>
              </a:p>
              <a:p>
                <a:endParaRPr lang="en-GB" dirty="0"/>
              </a:p>
              <a:p>
                <a:r>
                  <a:rPr lang="en-GB" dirty="0"/>
                  <a:t>Similarly a sequence is </a:t>
                </a:r>
                <a:r>
                  <a:rPr lang="en-GB" b="1" u="sng" dirty="0"/>
                  <a:t>strictly decreasing</a:t>
                </a:r>
                <a:r>
                  <a:rPr lang="en-GB" dirty="0"/>
                  <a:t> if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𝑛</m:t>
                        </m:r>
                        <m:r>
                          <a:rPr lang="en-GB" i="1">
                            <a:latin typeface="Cambria Math" panose="02040503050406030204" pitchFamily="18" charset="0"/>
                          </a:rPr>
                          <m:t>+1</m:t>
                        </m:r>
                      </m:sub>
                    </m:sSub>
                    <m:r>
                      <a:rPr lang="en-GB" b="0" i="1" smtClean="0">
                        <a:latin typeface="Cambria Math" panose="02040503050406030204" pitchFamily="18" charset="0"/>
                      </a:rPr>
                      <m:t>&lt;</m:t>
                    </m:r>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i="1">
                            <a:latin typeface="Cambria Math" panose="02040503050406030204" pitchFamily="18" charset="0"/>
                          </a:rPr>
                          <m:t>𝑛</m:t>
                        </m:r>
                      </m:sub>
                    </m:sSub>
                  </m:oMath>
                </a14:m>
                <a:r>
                  <a:rPr lang="en-GB" dirty="0"/>
                  <a:t> for </a:t>
                </a:r>
                <a:br>
                  <a:rPr lang="en-GB" dirty="0"/>
                </a:br>
                <a:r>
                  <a:rPr lang="en-GB" dirty="0"/>
                  <a:t>all </a:t>
                </a:r>
                <a14:m>
                  <m:oMath xmlns:m="http://schemas.openxmlformats.org/officeDocument/2006/math">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ℕ</m:t>
                    </m:r>
                  </m:oMath>
                </a14:m>
                <a:endParaRPr lang="en-GB" dirty="0"/>
              </a:p>
              <a:p>
                <a:endParaRPr lang="en-GB" dirty="0"/>
              </a:p>
              <a:p>
                <a:r>
                  <a:rPr lang="en-GB" dirty="0"/>
                  <a:t>A sequence is </a:t>
                </a:r>
                <a:r>
                  <a:rPr lang="en-GB" b="1" u="sng" dirty="0"/>
                  <a:t>periodic</a:t>
                </a:r>
                <a:r>
                  <a:rPr lang="en-GB" dirty="0"/>
                  <a:t> if the terms repeat in a cycle. The </a:t>
                </a:r>
                <a:r>
                  <a:rPr lang="en-GB" b="1" u="sng" dirty="0"/>
                  <a:t>order</a:t>
                </a:r>
                <a:r>
                  <a:rPr lang="en-GB" dirty="0"/>
                  <a:t> </a:t>
                </a:r>
                <a14:m>
                  <m:oMath xmlns:m="http://schemas.openxmlformats.org/officeDocument/2006/math">
                    <m:r>
                      <a:rPr lang="en-GB" b="0" i="1" smtClean="0">
                        <a:latin typeface="Cambria Math" panose="02040503050406030204" pitchFamily="18" charset="0"/>
                      </a:rPr>
                      <m:t>𝑘</m:t>
                    </m:r>
                  </m:oMath>
                </a14:m>
                <a:r>
                  <a:rPr lang="en-GB" dirty="0"/>
                  <a:t> of a sequence is </a:t>
                </a:r>
                <a:r>
                  <a:rPr lang="en-GB" b="1" u="sng" dirty="0"/>
                  <a:t>how often it repeats</a:t>
                </a:r>
                <a:r>
                  <a:rPr lang="en-GB" dirty="0"/>
                  <a:t>, i.e.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sub>
                    </m:sSub>
                  </m:oMath>
                </a14:m>
                <a:r>
                  <a:rPr lang="en-GB" dirty="0"/>
                  <a:t> for all </a:t>
                </a:r>
                <a14:m>
                  <m:oMath xmlns:m="http://schemas.openxmlformats.org/officeDocument/2006/math">
                    <m:r>
                      <a:rPr lang="en-GB" b="0" i="1" smtClean="0">
                        <a:latin typeface="Cambria Math" panose="02040503050406030204" pitchFamily="18" charset="0"/>
                      </a:rPr>
                      <m:t>𝑛</m:t>
                    </m:r>
                  </m:oMath>
                </a14:m>
                <a:r>
                  <a:rPr lang="en-GB" dirty="0"/>
                  <a:t>.</a:t>
                </a:r>
              </a:p>
              <a:p>
                <a:r>
                  <a:rPr lang="en-GB" sz="1600" i="1" dirty="0"/>
                  <a:t>e.g. 2, 3, 0, 2, 3, 0, 2, 3, 0, 2, … is periodic and has order 3.</a:t>
                </a:r>
              </a:p>
            </p:txBody>
          </p:sp>
        </mc:Choice>
        <mc:Fallback xmlns="">
          <p:sp>
            <p:nvSpPr>
              <p:cNvPr id="5" name="TextBox 4">
                <a:extLst>
                  <a:ext uri="{FF2B5EF4-FFF2-40B4-BE49-F238E27FC236}">
                    <a16:creationId xmlns:a16="http://schemas.microsoft.com/office/drawing/2014/main" id="{E2C4FF90-1AE9-439A-9DF4-8DD3926878B8}"/>
                  </a:ext>
                </a:extLst>
              </p:cNvPr>
              <p:cNvSpPr txBox="1">
                <a:spLocks noRot="1" noChangeAspect="1" noMove="1" noResize="1" noEditPoints="1" noAdjustHandles="1" noChangeArrowheads="1" noChangeShapeType="1" noTextEdit="1"/>
              </p:cNvSpPr>
              <p:nvPr/>
            </p:nvSpPr>
            <p:spPr>
              <a:xfrm>
                <a:off x="657463" y="916933"/>
                <a:ext cx="6984776" cy="2800767"/>
              </a:xfrm>
              <a:prstGeom prst="rect">
                <a:avLst/>
              </a:prstGeom>
              <a:blipFill>
                <a:blip r:embed="rId2"/>
                <a:stretch>
                  <a:fillRect l="-785" t="-1087" b="-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1DCC72C-F558-4B77-8280-A2A727DC474C}"/>
                  </a:ext>
                </a:extLst>
              </p:cNvPr>
              <p:cNvSpPr txBox="1"/>
              <p:nvPr/>
            </p:nvSpPr>
            <p:spPr>
              <a:xfrm>
                <a:off x="632316" y="4084367"/>
                <a:ext cx="7717909" cy="214731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For each sequence:</a:t>
                </a:r>
              </a:p>
              <a:p>
                <a:pPr marL="400050" indent="-400050">
                  <a:buAutoNum type="romanLcParenR"/>
                </a:pPr>
                <a:r>
                  <a:rPr lang="en-GB" dirty="0"/>
                  <a:t>State whether the sequence is increasing, decreasing or periodic.</a:t>
                </a:r>
              </a:p>
              <a:p>
                <a:pPr marL="400050" indent="-400050">
                  <a:buAutoNum type="romanLcParenR"/>
                </a:pPr>
                <a:r>
                  <a:rPr lang="en-GB" dirty="0"/>
                  <a:t>If the sequence is periodic, write down its order.</a:t>
                </a:r>
              </a:p>
              <a:p>
                <a:pPr marL="400050" indent="-400050">
                  <a:buAutoNum type="romanLcParenR"/>
                </a:pPr>
                <a:endParaRPr lang="en-GB" dirty="0"/>
              </a:p>
              <a:p>
                <a:pPr marL="342900" indent="-342900">
                  <a:buAutoNum type="alphaLcParenR"/>
                </a:pPr>
                <a:r>
                  <a:rPr lang="en-GB" b="0"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sub>
                    </m:sSub>
                    <m:r>
                      <a:rPr lang="en-GB" b="0" i="1" smtClean="0">
                        <a:latin typeface="Cambria Math" panose="02040503050406030204" pitchFamily="18" charset="0"/>
                      </a:rPr>
                      <m:t>+3,  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1</m:t>
                        </m:r>
                      </m:sub>
                    </m:sSub>
                    <m:r>
                      <a:rPr lang="en-GB" b="0" i="1" smtClean="0">
                        <a:latin typeface="Cambria Math" panose="02040503050406030204" pitchFamily="18" charset="0"/>
                      </a:rPr>
                      <m:t>=7</m:t>
                    </m:r>
                  </m:oMath>
                </a14:m>
                <a:r>
                  <a:rPr lang="en-GB" dirty="0"/>
                  <a:t>                Terms: 7, 10, 13,…. Increasing.</a:t>
                </a:r>
              </a:p>
              <a:p>
                <a:pPr marL="342900" indent="-342900">
                  <a:buAutoNum type="alphaLcParenR"/>
                </a:pPr>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sub>
                            </m:sSub>
                          </m:e>
                        </m:d>
                      </m:e>
                      <m:sup>
                        <m:r>
                          <a:rPr lang="en-GB" b="0" i="1" smtClean="0">
                            <a:latin typeface="Cambria Math" panose="02040503050406030204" pitchFamily="18" charset="0"/>
                          </a:rPr>
                          <m:t>2</m:t>
                        </m:r>
                      </m:sup>
                    </m:sSup>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1</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dirty="0"/>
                  <a:t>                 Terms: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16</m:t>
                        </m:r>
                      </m:den>
                    </m:f>
                    <m:r>
                      <a:rPr lang="en-GB" b="0" i="1" smtClean="0">
                        <a:latin typeface="Cambria Math" panose="02040503050406030204" pitchFamily="18" charset="0"/>
                      </a:rPr>
                      <m:t>,…</m:t>
                    </m:r>
                  </m:oMath>
                </a14:m>
                <a:r>
                  <a:rPr lang="en-GB" dirty="0"/>
                  <a:t>. Decreasing.</a:t>
                </a:r>
              </a:p>
              <a:p>
                <a:pPr marL="342900" indent="-342900">
                  <a:buAutoNum type="alphaLcParenR"/>
                </a:pPr>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r>
                          <a:rPr lang="en-GB" b="0" i="1" smtClean="0">
                            <a:latin typeface="Cambria Math" panose="02040503050406030204" pitchFamily="18" charset="0"/>
                          </a:rPr>
                          <m:t>+1</m:t>
                        </m:r>
                      </m:sub>
                    </m:sSub>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90</m:t>
                            </m:r>
                            <m:r>
                              <a:rPr lang="en-GB" b="0" i="1" smtClean="0">
                                <a:latin typeface="Cambria Math" panose="02040503050406030204" pitchFamily="18" charset="0"/>
                              </a:rPr>
                              <m:t>𝑛</m:t>
                            </m:r>
                            <m:r>
                              <a:rPr lang="en-GB" b="0" i="1" smtClean="0">
                                <a:latin typeface="Cambria Math" panose="02040503050406030204" pitchFamily="18" charset="0"/>
                              </a:rPr>
                              <m:t>°</m:t>
                            </m:r>
                          </m:e>
                        </m:d>
                      </m:e>
                    </m:func>
                  </m:oMath>
                </a14:m>
                <a:r>
                  <a:rPr lang="en-GB" dirty="0"/>
                  <a:t>                           Terms: 1, 0, -1, 0, 1, 0, … Periodic, order 4.</a:t>
                </a:r>
              </a:p>
            </p:txBody>
          </p:sp>
        </mc:Choice>
        <mc:Fallback xmlns="">
          <p:sp>
            <p:nvSpPr>
              <p:cNvPr id="6" name="TextBox 5">
                <a:extLst>
                  <a:ext uri="{FF2B5EF4-FFF2-40B4-BE49-F238E27FC236}">
                    <a16:creationId xmlns:a16="http://schemas.microsoft.com/office/drawing/2014/main" id="{A1DCC72C-F558-4B77-8280-A2A727DC474C}"/>
                  </a:ext>
                </a:extLst>
              </p:cNvPr>
              <p:cNvSpPr txBox="1">
                <a:spLocks noRot="1" noChangeAspect="1" noMove="1" noResize="1" noEditPoints="1" noAdjustHandles="1" noChangeArrowheads="1" noChangeShapeType="1" noTextEdit="1"/>
              </p:cNvSpPr>
              <p:nvPr/>
            </p:nvSpPr>
            <p:spPr>
              <a:xfrm>
                <a:off x="632316" y="4084367"/>
                <a:ext cx="7717909" cy="2147319"/>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Rectangle 6">
            <a:extLst>
              <a:ext uri="{FF2B5EF4-FFF2-40B4-BE49-F238E27FC236}">
                <a16:creationId xmlns:a16="http://schemas.microsoft.com/office/drawing/2014/main" id="{DF91CF0D-9415-475F-A2D9-613608983462}"/>
              </a:ext>
            </a:extLst>
          </p:cNvPr>
          <p:cNvSpPr/>
          <p:nvPr/>
        </p:nvSpPr>
        <p:spPr>
          <a:xfrm>
            <a:off x="4171558" y="5131982"/>
            <a:ext cx="4064793" cy="3522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a:extLst>
              <a:ext uri="{FF2B5EF4-FFF2-40B4-BE49-F238E27FC236}">
                <a16:creationId xmlns:a16="http://schemas.microsoft.com/office/drawing/2014/main" id="{6B7DD1A6-EF5F-4A83-8EFA-D114D4620FAB}"/>
              </a:ext>
            </a:extLst>
          </p:cNvPr>
          <p:cNvSpPr/>
          <p:nvPr/>
        </p:nvSpPr>
        <p:spPr>
          <a:xfrm>
            <a:off x="4171558" y="5484249"/>
            <a:ext cx="4064793" cy="4026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a:extLst>
              <a:ext uri="{FF2B5EF4-FFF2-40B4-BE49-F238E27FC236}">
                <a16:creationId xmlns:a16="http://schemas.microsoft.com/office/drawing/2014/main" id="{06747CE8-588F-497F-842E-4161664D9A88}"/>
              </a:ext>
            </a:extLst>
          </p:cNvPr>
          <p:cNvSpPr/>
          <p:nvPr/>
        </p:nvSpPr>
        <p:spPr>
          <a:xfrm>
            <a:off x="4171558" y="5887590"/>
            <a:ext cx="4064793" cy="297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TextBox 9">
            <a:extLst>
              <a:ext uri="{FF2B5EF4-FFF2-40B4-BE49-F238E27FC236}">
                <a16:creationId xmlns:a16="http://schemas.microsoft.com/office/drawing/2014/main" id="{D48FC500-20E6-468C-8728-D61BBCEBA9F4}"/>
              </a:ext>
            </a:extLst>
          </p:cNvPr>
          <p:cNvSpPr txBox="1"/>
          <p:nvPr/>
        </p:nvSpPr>
        <p:spPr>
          <a:xfrm>
            <a:off x="6876256" y="1484784"/>
            <a:ext cx="1872208"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Textbook Error</a:t>
            </a:r>
            <a:r>
              <a:rPr lang="en-GB" sz="1400" dirty="0"/>
              <a:t>: It uses the term ‘increasing’ when it means ‘strictly increasing’.</a:t>
            </a:r>
          </a:p>
        </p:txBody>
      </p:sp>
      <p:cxnSp>
        <p:nvCxnSpPr>
          <p:cNvPr id="12" name="Straight Arrow Connector 11">
            <a:extLst>
              <a:ext uri="{FF2B5EF4-FFF2-40B4-BE49-F238E27FC236}">
                <a16:creationId xmlns:a16="http://schemas.microsoft.com/office/drawing/2014/main" id="{EB675C32-594D-4290-A840-888E2024367B}"/>
              </a:ext>
            </a:extLst>
          </p:cNvPr>
          <p:cNvCxnSpPr/>
          <p:nvPr/>
        </p:nvCxnSpPr>
        <p:spPr>
          <a:xfrm flipH="1" flipV="1">
            <a:off x="5508104" y="1484784"/>
            <a:ext cx="1368152" cy="36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302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Effect transition="in" filter="fade">
                                      <p:cBhvr>
                                        <p:cTn id="33" dur="500"/>
                                        <p:tgtEl>
                                          <p:spTgt spid="5">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1" presetClass="entr" presetSubtype="0" fill="hold" grpId="1" nodeType="withEffect">
                                  <p:stCondLst>
                                    <p:cond delay="0"/>
                                  </p:stCondLst>
                                  <p:childTnLst>
                                    <p:set>
                                      <p:cBhvr>
                                        <p:cTn id="41" dur="1" fill="hold">
                                          <p:stCondLst>
                                            <p:cond delay="0"/>
                                          </p:stCondLst>
                                        </p:cTn>
                                        <p:tgtEl>
                                          <p:spTgt spid="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7"/>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7" grpId="1" animBg="1"/>
      <p:bldP spid="8" grpId="0" animBg="1"/>
      <p:bldP spid="8" grpId="1" animBg="1"/>
      <p:bldP spid="9" grpId="0" animBg="1"/>
      <p:bldP spid="9" grpId="1"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80-81</a:t>
            </a:r>
          </a:p>
        </p:txBody>
      </p:sp>
      <p:cxnSp>
        <p:nvCxnSpPr>
          <p:cNvPr id="6" name="Straight Connector 5"/>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4E6E8FE-55F7-47E1-80E5-4BF9BA3B3248}"/>
                  </a:ext>
                </a:extLst>
              </p:cNvPr>
              <p:cNvSpPr txBox="1"/>
              <p:nvPr/>
            </p:nvSpPr>
            <p:spPr>
              <a:xfrm>
                <a:off x="381020" y="1742660"/>
                <a:ext cx="4248473" cy="2377189"/>
              </a:xfrm>
              <a:prstGeom prst="rect">
                <a:avLst/>
              </a:prstGeom>
              <a:noFill/>
            </p:spPr>
            <p:txBody>
              <a:bodyPr wrap="square" rtlCol="0">
                <a:spAutoFit/>
              </a:bodyPr>
              <a:lstStyle/>
              <a:p>
                <a:r>
                  <a:rPr lang="en-GB" sz="1400" i="1" dirty="0"/>
                  <a:t>[AEA 2011 Q3] </a:t>
                </a:r>
                <a:r>
                  <a:rPr lang="en-GB" sz="1400" dirty="0"/>
                  <a:t>A sequence </a:t>
                </a:r>
                <a14:m>
                  <m:oMath xmlns:m="http://schemas.openxmlformats.org/officeDocument/2006/math">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𝑢</m:t>
                        </m:r>
                      </m:e>
                      <m:sub>
                        <m:r>
                          <a:rPr lang="en-GB" sz="1400" b="0" i="1" smtClean="0">
                            <a:latin typeface="Cambria Math" panose="02040503050406030204" pitchFamily="18" charset="0"/>
                          </a:rPr>
                          <m:t>𝑛</m:t>
                        </m:r>
                      </m:sub>
                    </m:sSub>
                    <m:r>
                      <a:rPr lang="en-GB" sz="1400" b="0" i="1" smtClean="0">
                        <a:latin typeface="Cambria Math" panose="02040503050406030204" pitchFamily="18" charset="0"/>
                      </a:rPr>
                      <m:t>}</m:t>
                    </m:r>
                  </m:oMath>
                </a14:m>
                <a:r>
                  <a:rPr lang="en-GB" sz="1400" dirty="0"/>
                  <a:t> is given by</a:t>
                </a:r>
              </a:p>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𝑢</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m:t>
                      </m:r>
                      <m:r>
                        <a:rPr lang="en-GB" sz="1400" b="0" i="1" smtClean="0">
                          <a:latin typeface="Cambria Math" panose="02040503050406030204" pitchFamily="18" charset="0"/>
                        </a:rPr>
                        <m:t>𝑘</m:t>
                      </m:r>
                    </m:oMath>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𝑢</m:t>
                          </m:r>
                        </m:e>
                        <m:sub>
                          <m:r>
                            <a:rPr lang="en-GB" sz="1400" b="0" i="1" smtClean="0">
                              <a:latin typeface="Cambria Math" panose="02040503050406030204" pitchFamily="18" charset="0"/>
                            </a:rPr>
                            <m:t>2</m:t>
                          </m:r>
                          <m:r>
                            <a:rPr lang="en-GB" sz="1400" b="0" i="1" smtClean="0">
                              <a:latin typeface="Cambria Math" panose="02040503050406030204" pitchFamily="18" charset="0"/>
                            </a:rPr>
                            <m:t>𝑛</m:t>
                          </m:r>
                        </m:sub>
                      </m:sSub>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𝑢</m:t>
                          </m:r>
                        </m:e>
                        <m:sub>
                          <m:r>
                            <a:rPr lang="en-GB" sz="1400" b="0" i="1" smtClean="0">
                              <a:latin typeface="Cambria Math" panose="02040503050406030204" pitchFamily="18" charset="0"/>
                            </a:rPr>
                            <m:t>2</m:t>
                          </m:r>
                          <m:r>
                            <a:rPr lang="en-GB" sz="1400" b="0" i="1" smtClean="0">
                              <a:latin typeface="Cambria Math" panose="02040503050406030204" pitchFamily="18" charset="0"/>
                            </a:rPr>
                            <m:t>𝑛</m:t>
                          </m:r>
                          <m:r>
                            <a:rPr lang="en-GB" sz="1400" b="0" i="1" smtClean="0">
                              <a:latin typeface="Cambria Math" panose="02040503050406030204" pitchFamily="18" charset="0"/>
                            </a:rPr>
                            <m:t>−1</m:t>
                          </m:r>
                        </m:sub>
                      </m:sSub>
                      <m:r>
                        <a:rPr lang="en-GB" sz="1400" b="0" i="1" smtClean="0">
                          <a:latin typeface="Cambria Math" panose="02040503050406030204" pitchFamily="18" charset="0"/>
                        </a:rPr>
                        <m:t>×</m:t>
                      </m:r>
                      <m:r>
                        <a:rPr lang="en-GB" sz="1400" b="0" i="1" smtClean="0">
                          <a:latin typeface="Cambria Math" panose="02040503050406030204" pitchFamily="18" charset="0"/>
                        </a:rPr>
                        <m:t>𝑝</m:t>
                      </m:r>
                      <m:r>
                        <a:rPr lang="en-GB" sz="1400" b="0" i="1" smtClean="0">
                          <a:latin typeface="Cambria Math" panose="02040503050406030204" pitchFamily="18" charset="0"/>
                        </a:rPr>
                        <m:t>,   </m:t>
                      </m:r>
                      <m:r>
                        <a:rPr lang="en-GB" sz="1400" b="0" i="1" smtClean="0">
                          <a:latin typeface="Cambria Math" panose="02040503050406030204" pitchFamily="18" charset="0"/>
                        </a:rPr>
                        <m:t>𝑛</m:t>
                      </m:r>
                      <m:r>
                        <a:rPr lang="en-GB" sz="1400" b="0" i="1" smtClean="0">
                          <a:latin typeface="Cambria Math" panose="02040503050406030204" pitchFamily="18" charset="0"/>
                        </a:rPr>
                        <m:t>≥1</m:t>
                      </m:r>
                    </m:oMath>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𝑢</m:t>
                          </m:r>
                        </m:e>
                        <m:sub>
                          <m:r>
                            <a:rPr lang="en-GB" sz="1400" b="0" i="1" smtClean="0">
                              <a:latin typeface="Cambria Math" panose="02040503050406030204" pitchFamily="18" charset="0"/>
                            </a:rPr>
                            <m:t>2</m:t>
                          </m:r>
                          <m:r>
                            <a:rPr lang="en-GB" sz="1400" b="0" i="1" smtClean="0">
                              <a:latin typeface="Cambria Math" panose="02040503050406030204" pitchFamily="18" charset="0"/>
                            </a:rPr>
                            <m:t>𝑛</m:t>
                          </m:r>
                          <m:r>
                            <a:rPr lang="en-GB" sz="1400" b="0" i="1" smtClean="0">
                              <a:latin typeface="Cambria Math" panose="02040503050406030204" pitchFamily="18" charset="0"/>
                            </a:rPr>
                            <m:t>+1</m:t>
                          </m:r>
                        </m:sub>
                      </m:sSub>
                      <m:r>
                        <a:rPr lang="en-GB" sz="1400" b="0" i="1" smtClean="0">
                          <a:latin typeface="Cambria Math" panose="02040503050406030204" pitchFamily="18" charset="0"/>
                        </a:rPr>
                        <m:t>=</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𝑢</m:t>
                          </m:r>
                        </m:e>
                        <m:sub>
                          <m:r>
                            <a:rPr lang="en-GB" sz="1400" b="0" i="1" smtClean="0">
                              <a:latin typeface="Cambria Math" panose="02040503050406030204" pitchFamily="18" charset="0"/>
                            </a:rPr>
                            <m:t>2</m:t>
                          </m:r>
                          <m:r>
                            <a:rPr lang="en-GB" sz="1400" b="0" i="1" smtClean="0">
                              <a:latin typeface="Cambria Math" panose="02040503050406030204" pitchFamily="18" charset="0"/>
                            </a:rPr>
                            <m:t>𝑛</m:t>
                          </m:r>
                        </m:sub>
                      </m:sSub>
                      <m:r>
                        <a:rPr lang="en-GB" sz="1400" b="0" i="1" smtClean="0">
                          <a:latin typeface="Cambria Math" panose="02040503050406030204" pitchFamily="18" charset="0"/>
                        </a:rPr>
                        <m:t>×</m:t>
                      </m:r>
                      <m:r>
                        <a:rPr lang="en-GB" sz="1400" b="0" i="1" smtClean="0">
                          <a:latin typeface="Cambria Math" panose="02040503050406030204" pitchFamily="18" charset="0"/>
                        </a:rPr>
                        <m:t>𝑞</m:t>
                      </m:r>
                      <m:r>
                        <a:rPr lang="en-GB" sz="1400" b="0" i="1" smtClean="0">
                          <a:latin typeface="Cambria Math" panose="02040503050406030204" pitchFamily="18" charset="0"/>
                        </a:rPr>
                        <m:t>           </m:t>
                      </m:r>
                      <m:r>
                        <a:rPr lang="en-GB" sz="1400" b="0" i="1" smtClean="0">
                          <a:latin typeface="Cambria Math" panose="02040503050406030204" pitchFamily="18" charset="0"/>
                        </a:rPr>
                        <m:t>𝑛</m:t>
                      </m:r>
                      <m:r>
                        <a:rPr lang="en-GB" sz="1400" b="0" i="1" smtClean="0">
                          <a:latin typeface="Cambria Math" panose="02040503050406030204" pitchFamily="18" charset="0"/>
                        </a:rPr>
                        <m:t>≥1</m:t>
                      </m:r>
                    </m:oMath>
                  </m:oMathPara>
                </a14:m>
                <a:endParaRPr lang="en-GB" sz="1400" dirty="0"/>
              </a:p>
              <a:p>
                <a:pPr marL="342900" indent="-342900">
                  <a:buAutoNum type="alphaLcParenBoth"/>
                </a:pPr>
                <a:r>
                  <a:rPr lang="en-GB" sz="1400" dirty="0"/>
                  <a:t>Write down the first 6 terms in the sequence.</a:t>
                </a:r>
              </a:p>
              <a:p>
                <a:pPr marL="342900" indent="-342900">
                  <a:buAutoNum type="alphaLcParenBoth"/>
                </a:pPr>
                <a:r>
                  <a:rPr lang="en-GB" sz="1400" dirty="0"/>
                  <a:t>Show that </a:t>
                </a:r>
                <a14:m>
                  <m:oMath xmlns:m="http://schemas.openxmlformats.org/officeDocument/2006/math">
                    <m:nary>
                      <m:naryPr>
                        <m:chr m:val="∑"/>
                        <m:ctrlPr>
                          <a:rPr lang="en-GB" sz="1400" i="1" smtClean="0">
                            <a:latin typeface="Cambria Math" panose="02040503050406030204" pitchFamily="18" charset="0"/>
                          </a:rPr>
                        </m:ctrlPr>
                      </m:naryPr>
                      <m:sub>
                        <m:r>
                          <m:rPr>
                            <m:brk m:alnAt="23"/>
                          </m:rPr>
                          <a:rPr lang="en-GB" sz="1400" b="0" i="1" smtClean="0">
                            <a:latin typeface="Cambria Math" panose="02040503050406030204" pitchFamily="18" charset="0"/>
                          </a:rPr>
                          <m:t>𝑟</m:t>
                        </m:r>
                        <m:r>
                          <a:rPr lang="en-GB" sz="1400" b="0" i="1" smtClean="0">
                            <a:latin typeface="Cambria Math" panose="02040503050406030204" pitchFamily="18" charset="0"/>
                          </a:rPr>
                          <m:t>=1</m:t>
                        </m:r>
                      </m:sub>
                      <m:sup>
                        <m:r>
                          <a:rPr lang="en-GB" sz="1400" b="0" i="1" smtClean="0">
                            <a:latin typeface="Cambria Math" panose="02040503050406030204" pitchFamily="18" charset="0"/>
                          </a:rPr>
                          <m:t>2</m:t>
                        </m:r>
                        <m:r>
                          <a:rPr lang="en-GB" sz="1400" b="0" i="1" smtClean="0">
                            <a:latin typeface="Cambria Math" panose="02040503050406030204" pitchFamily="18" charset="0"/>
                          </a:rPr>
                          <m:t>𝑛</m:t>
                        </m:r>
                      </m:sup>
                      <m:e>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𝑢</m:t>
                            </m:r>
                          </m:e>
                          <m:sub>
                            <m:r>
                              <a:rPr lang="en-GB" sz="1400" b="0" i="1" smtClean="0">
                                <a:latin typeface="Cambria Math" panose="02040503050406030204" pitchFamily="18" charset="0"/>
                              </a:rPr>
                              <m:t>𝑟</m:t>
                            </m:r>
                          </m:sub>
                        </m:sSub>
                      </m:e>
                    </m:nary>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𝑘</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𝑝</m:t>
                            </m:r>
                          </m:e>
                        </m:d>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𝑝𝑞</m:t>
                                    </m:r>
                                  </m:e>
                                </m:d>
                              </m:e>
                              <m:sup>
                                <m:r>
                                  <a:rPr lang="en-GB" sz="1400" b="0" i="1" smtClean="0">
                                    <a:latin typeface="Cambria Math" panose="02040503050406030204" pitchFamily="18" charset="0"/>
                                  </a:rPr>
                                  <m:t>𝑛</m:t>
                                </m:r>
                              </m:sup>
                            </m:sSup>
                          </m:e>
                        </m:d>
                      </m:num>
                      <m:den>
                        <m:r>
                          <a:rPr lang="en-GB" sz="1400" b="0" i="1" smtClean="0">
                            <a:latin typeface="Cambria Math" panose="02040503050406030204" pitchFamily="18" charset="0"/>
                          </a:rPr>
                          <m:t>1−</m:t>
                        </m:r>
                        <m:r>
                          <a:rPr lang="en-GB" sz="1400" b="0" i="1" smtClean="0">
                            <a:latin typeface="Cambria Math" panose="02040503050406030204" pitchFamily="18" charset="0"/>
                          </a:rPr>
                          <m:t>𝑝𝑞</m:t>
                        </m:r>
                      </m:den>
                    </m:f>
                  </m:oMath>
                </a14:m>
                <a:endParaRPr lang="en-GB" sz="1400" dirty="0"/>
              </a:p>
              <a:p>
                <a:pPr marL="342900" indent="-342900">
                  <a:buAutoNum type="alphaLcParenBoth"/>
                </a:pPr>
                <a:r>
                  <a:rPr lang="en-GB" sz="1400" dirty="0"/>
                  <a:t> </a:t>
                </a:r>
                <a14:m>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m:t>
                    </m:r>
                  </m:oMath>
                </a14:m>
                <a:r>
                  <a:rPr lang="en-GB" sz="1400" dirty="0"/>
                  <a:t> means the integer part of </a:t>
                </a:r>
                <a14:m>
                  <m:oMath xmlns:m="http://schemas.openxmlformats.org/officeDocument/2006/math">
                    <m:r>
                      <a:rPr lang="en-GB" sz="1400" b="0" i="1" smtClean="0">
                        <a:latin typeface="Cambria Math" panose="02040503050406030204" pitchFamily="18" charset="0"/>
                      </a:rPr>
                      <m:t>𝑥</m:t>
                    </m:r>
                  </m:oMath>
                </a14:m>
                <a:r>
                  <a:rPr lang="en-GB" sz="1400" dirty="0"/>
                  <a:t>, for example </a:t>
                </a:r>
                <a14:m>
                  <m:oMath xmlns:m="http://schemas.openxmlformats.org/officeDocument/2006/math">
                    <m:d>
                      <m:dPr>
                        <m:begChr m:val="["/>
                        <m:endChr m:val="]"/>
                        <m:ctrlPr>
                          <a:rPr lang="en-GB" sz="1400" b="0" i="1" smtClean="0">
                            <a:latin typeface="Cambria Math" panose="02040503050406030204" pitchFamily="18" charset="0"/>
                          </a:rPr>
                        </m:ctrlPr>
                      </m:dPr>
                      <m:e>
                        <m:r>
                          <a:rPr lang="en-GB" sz="1400" b="0" i="1" smtClean="0">
                            <a:latin typeface="Cambria Math" panose="02040503050406030204" pitchFamily="18" charset="0"/>
                          </a:rPr>
                          <m:t>2.73</m:t>
                        </m:r>
                      </m:e>
                    </m:d>
                    <m:r>
                      <a:rPr lang="en-GB" sz="1400" b="0" i="1" smtClean="0">
                        <a:latin typeface="Cambria Math" panose="02040503050406030204" pitchFamily="18" charset="0"/>
                      </a:rPr>
                      <m:t>=2, </m:t>
                    </m:r>
                    <m:d>
                      <m:dPr>
                        <m:begChr m:val="["/>
                        <m:endChr m:val="]"/>
                        <m:ctrlPr>
                          <a:rPr lang="en-GB" sz="1400" b="0" i="1" smtClean="0">
                            <a:latin typeface="Cambria Math" panose="02040503050406030204" pitchFamily="18" charset="0"/>
                          </a:rPr>
                        </m:ctrlPr>
                      </m:dPr>
                      <m:e>
                        <m:r>
                          <a:rPr lang="en-GB" sz="1400" b="0" i="1" smtClean="0">
                            <a:latin typeface="Cambria Math" panose="02040503050406030204" pitchFamily="18" charset="0"/>
                          </a:rPr>
                          <m:t>4</m:t>
                        </m:r>
                      </m:e>
                    </m:d>
                    <m:r>
                      <a:rPr lang="en-GB" sz="1400" b="0" i="1" smtClean="0">
                        <a:latin typeface="Cambria Math" panose="02040503050406030204" pitchFamily="18" charset="0"/>
                      </a:rPr>
                      <m:t>=4</m:t>
                    </m:r>
                  </m:oMath>
                </a14:m>
                <a:r>
                  <a:rPr lang="en-GB" sz="1400" dirty="0"/>
                  <a:t>.</a:t>
                </a:r>
                <a:br>
                  <a:rPr lang="en-GB" sz="1400" dirty="0"/>
                </a:br>
                <a:r>
                  <a:rPr lang="en-GB" sz="1400" dirty="0"/>
                  <a:t>Find </a:t>
                </a:r>
                <a14:m>
                  <m:oMath xmlns:m="http://schemas.openxmlformats.org/officeDocument/2006/math">
                    <m:nary>
                      <m:naryPr>
                        <m:chr m:val="∑"/>
                        <m:ctrlPr>
                          <a:rPr lang="en-GB" sz="1400" i="1" smtClean="0">
                            <a:latin typeface="Cambria Math" panose="02040503050406030204" pitchFamily="18" charset="0"/>
                          </a:rPr>
                        </m:ctrlPr>
                      </m:naryPr>
                      <m:sub>
                        <m:r>
                          <m:rPr>
                            <m:brk m:alnAt="23"/>
                          </m:rPr>
                          <a:rPr lang="en-GB" sz="1400" b="0" i="1" smtClean="0">
                            <a:latin typeface="Cambria Math" panose="02040503050406030204" pitchFamily="18" charset="0"/>
                          </a:rPr>
                          <m:t>𝑟</m:t>
                        </m:r>
                        <m:r>
                          <a:rPr lang="en-GB" sz="1400" b="0" i="1" smtClean="0">
                            <a:latin typeface="Cambria Math" panose="02040503050406030204" pitchFamily="18" charset="0"/>
                          </a:rPr>
                          <m:t>=1</m:t>
                        </m:r>
                      </m:sub>
                      <m:sup>
                        <m:r>
                          <a:rPr lang="en-GB" sz="1400" b="0" i="1" smtClean="0">
                            <a:latin typeface="Cambria Math" panose="02040503050406030204" pitchFamily="18" charset="0"/>
                          </a:rPr>
                          <m:t>∞</m:t>
                        </m:r>
                      </m:sup>
                      <m:e>
                        <m:r>
                          <a:rPr lang="en-GB" sz="1400" b="0" i="1" smtClean="0">
                            <a:latin typeface="Cambria Math" panose="02040503050406030204" pitchFamily="18" charset="0"/>
                          </a:rPr>
                          <m:t>6×</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4</m:t>
                                    </m:r>
                                  </m:num>
                                  <m:den>
                                    <m:r>
                                      <a:rPr lang="en-GB" sz="1400" b="0" i="1" smtClean="0">
                                        <a:latin typeface="Cambria Math" panose="02040503050406030204" pitchFamily="18" charset="0"/>
                                      </a:rPr>
                                      <m:t>3</m:t>
                                    </m:r>
                                  </m:den>
                                </m:f>
                              </m:e>
                            </m:d>
                          </m:e>
                          <m:sup>
                            <m:d>
                              <m:dPr>
                                <m:begChr m:val="["/>
                                <m:endChr m:val="]"/>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𝑟</m:t>
                                    </m:r>
                                  </m:num>
                                  <m:den>
                                    <m:r>
                                      <a:rPr lang="en-GB" sz="1400" b="0" i="1" smtClean="0">
                                        <a:latin typeface="Cambria Math" panose="02040503050406030204" pitchFamily="18" charset="0"/>
                                      </a:rPr>
                                      <m:t>2</m:t>
                                    </m:r>
                                  </m:den>
                                </m:f>
                              </m:e>
                            </m:d>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5</m:t>
                                    </m:r>
                                  </m:den>
                                </m:f>
                              </m:e>
                            </m:d>
                          </m:e>
                          <m:sup>
                            <m:d>
                              <m:dPr>
                                <m:begChr m:val="["/>
                                <m:endChr m:val="]"/>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𝑟</m:t>
                                    </m:r>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e>
                            </m:d>
                          </m:sup>
                        </m:sSup>
                      </m:e>
                    </m:nary>
                  </m:oMath>
                </a14:m>
                <a:endParaRPr lang="en-GB" sz="1600" dirty="0"/>
              </a:p>
            </p:txBody>
          </p:sp>
        </mc:Choice>
        <mc:Fallback xmlns="">
          <p:sp>
            <p:nvSpPr>
              <p:cNvPr id="8" name="TextBox 7">
                <a:extLst>
                  <a:ext uri="{FF2B5EF4-FFF2-40B4-BE49-F238E27FC236}">
                    <a16:creationId xmlns:a16="http://schemas.microsoft.com/office/drawing/2014/main" id="{04E6E8FE-55F7-47E1-80E5-4BF9BA3B3248}"/>
                  </a:ext>
                </a:extLst>
              </p:cNvPr>
              <p:cNvSpPr txBox="1">
                <a:spLocks noRot="1" noChangeAspect="1" noMove="1" noResize="1" noEditPoints="1" noAdjustHandles="1" noChangeArrowheads="1" noChangeShapeType="1" noTextEdit="1"/>
              </p:cNvSpPr>
              <p:nvPr/>
            </p:nvSpPr>
            <p:spPr>
              <a:xfrm>
                <a:off x="381020" y="1742660"/>
                <a:ext cx="4248473" cy="2377189"/>
              </a:xfrm>
              <a:prstGeom prst="rect">
                <a:avLst/>
              </a:prstGeom>
              <a:blipFill>
                <a:blip r:embed="rId2"/>
                <a:stretch>
                  <a:fillRect l="-575" t="-513"/>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94E913CE-C0F6-4AD7-9359-E4407975FAF1}"/>
              </a:ext>
            </a:extLst>
          </p:cNvPr>
          <p:cNvPicPr>
            <a:picLocks noChangeAspect="1"/>
          </p:cNvPicPr>
          <p:nvPr/>
        </p:nvPicPr>
        <p:blipFill>
          <a:blip r:embed="rId3"/>
          <a:stretch>
            <a:fillRect/>
          </a:stretch>
        </p:blipFill>
        <p:spPr>
          <a:xfrm>
            <a:off x="4379415" y="1617618"/>
            <a:ext cx="4696082" cy="2899714"/>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B67CD88-472A-46B9-AD94-DE397A66979A}"/>
                  </a:ext>
                </a:extLst>
              </p:cNvPr>
              <p:cNvSpPr txBox="1"/>
              <p:nvPr/>
            </p:nvSpPr>
            <p:spPr>
              <a:xfrm>
                <a:off x="311076" y="4708252"/>
                <a:ext cx="4824536" cy="2092881"/>
              </a:xfrm>
              <a:prstGeom prst="rect">
                <a:avLst/>
              </a:prstGeom>
              <a:noFill/>
            </p:spPr>
            <p:txBody>
              <a:bodyPr wrap="square" rtlCol="0">
                <a:spAutoFit/>
              </a:bodyPr>
              <a:lstStyle/>
              <a:p>
                <a:r>
                  <a:rPr lang="en-GB" sz="1400" dirty="0"/>
                  <a:t>[MAT 2014 1H] The function </a:t>
                </a:r>
                <a14:m>
                  <m:oMath xmlns:m="http://schemas.openxmlformats.org/officeDocument/2006/math">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e>
                    </m:d>
                  </m:oMath>
                </a14:m>
                <a:r>
                  <a:rPr lang="en-GB" sz="1400" dirty="0"/>
                  <a:t> is defined for all positive integers as follows: </a:t>
                </a:r>
                <a14:m>
                  <m:oMath xmlns:m="http://schemas.openxmlformats.org/officeDocument/2006/math">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e>
                    </m:d>
                    <m:r>
                      <a:rPr lang="en-GB" sz="1400" b="0" i="1" smtClean="0">
                        <a:latin typeface="Cambria Math" panose="02040503050406030204" pitchFamily="18" charset="0"/>
                      </a:rPr>
                      <m:t>=0</m:t>
                    </m:r>
                  </m:oMath>
                </a14:m>
                <a:r>
                  <a:rPr lang="en-GB" sz="1400" dirty="0"/>
                  <a:t> and for all </a:t>
                </a:r>
                <a14:m>
                  <m:oMath xmlns:m="http://schemas.openxmlformats.org/officeDocument/2006/math">
                    <m:r>
                      <a:rPr lang="en-GB" sz="1400" b="0" i="1" smtClean="0">
                        <a:latin typeface="Cambria Math" panose="02040503050406030204" pitchFamily="18" charset="0"/>
                      </a:rPr>
                      <m:t>𝑛</m:t>
                    </m:r>
                    <m:r>
                      <a:rPr lang="en-GB" sz="1400" b="0" i="1" smtClean="0">
                        <a:latin typeface="Cambria Math" panose="02040503050406030204" pitchFamily="18" charset="0"/>
                      </a:rPr>
                      <m:t>≥2</m:t>
                    </m:r>
                  </m:oMath>
                </a14:m>
                <a:r>
                  <a:rPr lang="en-GB" sz="1400" dirty="0"/>
                  <a:t>,</a:t>
                </a:r>
              </a:p>
              <a:p>
                <a14:m>
                  <m:oMath xmlns:m="http://schemas.openxmlformats.org/officeDocument/2006/math">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e>
                    </m:d>
                    <m:r>
                      <a:rPr lang="en-GB" sz="1400" b="0" i="1" smtClean="0">
                        <a:latin typeface="Cambria Math" panose="02040503050406030204" pitchFamily="18" charset="0"/>
                      </a:rPr>
                      <m:t>=</m:t>
                    </m:r>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r>
                          <a:rPr lang="en-GB" sz="1400" b="0" i="1" smtClean="0">
                            <a:latin typeface="Cambria Math" panose="02040503050406030204" pitchFamily="18" charset="0"/>
                          </a:rPr>
                          <m:t>−1</m:t>
                        </m:r>
                      </m:e>
                    </m:d>
                    <m:r>
                      <a:rPr lang="en-GB" sz="1400" b="0" i="1" smtClean="0">
                        <a:latin typeface="Cambria Math" panose="02040503050406030204" pitchFamily="18" charset="0"/>
                      </a:rPr>
                      <m:t>+2</m:t>
                    </m:r>
                  </m:oMath>
                </a14:m>
                <a:r>
                  <a:rPr lang="en-GB" sz="1400" dirty="0"/>
                  <a:t>      if 2 divides </a:t>
                </a:r>
                <a14:m>
                  <m:oMath xmlns:m="http://schemas.openxmlformats.org/officeDocument/2006/math">
                    <m:r>
                      <a:rPr lang="en-GB" sz="1400" b="0" i="1" smtClean="0">
                        <a:latin typeface="Cambria Math" panose="02040503050406030204" pitchFamily="18" charset="0"/>
                      </a:rPr>
                      <m:t>𝑛</m:t>
                    </m:r>
                  </m:oMath>
                </a14:m>
                <a:r>
                  <a:rPr lang="en-GB" sz="1400" dirty="0"/>
                  <a:t> but 3 does not divide </a:t>
                </a:r>
                <a14:m>
                  <m:oMath xmlns:m="http://schemas.openxmlformats.org/officeDocument/2006/math">
                    <m:r>
                      <a:rPr lang="en-GB" sz="1400" b="0" i="1" smtClean="0">
                        <a:latin typeface="Cambria Math" panose="02040503050406030204" pitchFamily="18" charset="0"/>
                      </a:rPr>
                      <m:t>,</m:t>
                    </m:r>
                  </m:oMath>
                </a14:m>
                <a:endParaRPr lang="en-GB" sz="1400" b="0" dirty="0"/>
              </a:p>
              <a:p>
                <a14:m>
                  <m:oMath xmlns:m="http://schemas.openxmlformats.org/officeDocument/2006/math">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e>
                    </m:d>
                    <m:r>
                      <a:rPr lang="en-GB" sz="1400" b="0" i="1" smtClean="0">
                        <a:latin typeface="Cambria Math" panose="02040503050406030204" pitchFamily="18" charset="0"/>
                      </a:rPr>
                      <m:t>=</m:t>
                    </m:r>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r>
                          <a:rPr lang="en-GB" sz="1400" b="0" i="1" smtClean="0">
                            <a:latin typeface="Cambria Math" panose="02040503050406030204" pitchFamily="18" charset="0"/>
                          </a:rPr>
                          <m:t>−1</m:t>
                        </m:r>
                      </m:e>
                    </m:d>
                    <m:r>
                      <a:rPr lang="en-GB" sz="1400" b="0" i="1" smtClean="0">
                        <a:latin typeface="Cambria Math" panose="02040503050406030204" pitchFamily="18" charset="0"/>
                      </a:rPr>
                      <m:t>+3</m:t>
                    </m:r>
                  </m:oMath>
                </a14:m>
                <a:r>
                  <a:rPr lang="en-GB" sz="1400" dirty="0"/>
                  <a:t>      if 3 divides </a:t>
                </a:r>
                <a14:m>
                  <m:oMath xmlns:m="http://schemas.openxmlformats.org/officeDocument/2006/math">
                    <m:r>
                      <a:rPr lang="en-GB" sz="1400" b="0" i="1" smtClean="0">
                        <a:latin typeface="Cambria Math" panose="02040503050406030204" pitchFamily="18" charset="0"/>
                      </a:rPr>
                      <m:t>𝑛</m:t>
                    </m:r>
                  </m:oMath>
                </a14:m>
                <a:r>
                  <a:rPr lang="en-GB" sz="1400" dirty="0"/>
                  <a:t> but 2 does not divide </a:t>
                </a:r>
                <a14:m>
                  <m:oMath xmlns:m="http://schemas.openxmlformats.org/officeDocument/2006/math">
                    <m:r>
                      <a:rPr lang="en-GB" sz="1400" b="0" i="1" smtClean="0">
                        <a:latin typeface="Cambria Math" panose="02040503050406030204" pitchFamily="18" charset="0"/>
                      </a:rPr>
                      <m:t>𝑛</m:t>
                    </m:r>
                    <m:r>
                      <a:rPr lang="en-GB" sz="1400" b="0" i="0" smtClean="0">
                        <a:latin typeface="Cambria Math" panose="02040503050406030204" pitchFamily="18" charset="0"/>
                      </a:rPr>
                      <m:t>,</m:t>
                    </m:r>
                  </m:oMath>
                </a14:m>
                <a:endParaRPr lang="en-GB" sz="1400" b="0" dirty="0"/>
              </a:p>
              <a:p>
                <a14:m>
                  <m:oMath xmlns:m="http://schemas.openxmlformats.org/officeDocument/2006/math">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e>
                    </m:d>
                    <m:r>
                      <a:rPr lang="en-GB" sz="1400" b="0" i="1" smtClean="0">
                        <a:latin typeface="Cambria Math" panose="02040503050406030204" pitchFamily="18" charset="0"/>
                      </a:rPr>
                      <m:t>=</m:t>
                    </m:r>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r>
                          <a:rPr lang="en-GB" sz="1400" b="0" i="1" smtClean="0">
                            <a:latin typeface="Cambria Math" panose="02040503050406030204" pitchFamily="18" charset="0"/>
                          </a:rPr>
                          <m:t>−1</m:t>
                        </m:r>
                      </m:e>
                    </m:d>
                    <m:r>
                      <a:rPr lang="en-GB" sz="1400" b="0" i="1" smtClean="0">
                        <a:latin typeface="Cambria Math" panose="02040503050406030204" pitchFamily="18" charset="0"/>
                      </a:rPr>
                      <m:t>+4</m:t>
                    </m:r>
                  </m:oMath>
                </a14:m>
                <a:r>
                  <a:rPr lang="en-GB" sz="1400" dirty="0"/>
                  <a:t>     if 2 and 3 both divide </a:t>
                </a:r>
                <a14:m>
                  <m:oMath xmlns:m="http://schemas.openxmlformats.org/officeDocument/2006/math">
                    <m:r>
                      <a:rPr lang="en-GB" sz="1400" b="0" i="1" smtClean="0">
                        <a:latin typeface="Cambria Math" panose="02040503050406030204" pitchFamily="18" charset="0"/>
                      </a:rPr>
                      <m:t>𝑛</m:t>
                    </m:r>
                  </m:oMath>
                </a14:m>
                <a:endParaRPr lang="en-GB" sz="1400" dirty="0"/>
              </a:p>
              <a:p>
                <a14:m>
                  <m:oMath xmlns:m="http://schemas.openxmlformats.org/officeDocument/2006/math">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e>
                    </m:d>
                    <m:r>
                      <a:rPr lang="en-GB" sz="1400" b="0" i="1" smtClean="0">
                        <a:latin typeface="Cambria Math" panose="02040503050406030204" pitchFamily="18" charset="0"/>
                      </a:rPr>
                      <m:t>=</m:t>
                    </m:r>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r>
                          <a:rPr lang="en-GB" sz="1400" b="0" i="1" smtClean="0">
                            <a:latin typeface="Cambria Math" panose="02040503050406030204" pitchFamily="18" charset="0"/>
                          </a:rPr>
                          <m:t>−1</m:t>
                        </m:r>
                      </m:e>
                    </m:d>
                  </m:oMath>
                </a14:m>
                <a:r>
                  <a:rPr lang="en-GB" sz="1400" dirty="0"/>
                  <a:t>             if neither 2 nor 3 divides </a:t>
                </a:r>
                <a14:m>
                  <m:oMath xmlns:m="http://schemas.openxmlformats.org/officeDocument/2006/math">
                    <m:r>
                      <a:rPr lang="en-GB" sz="1400" b="0" i="1" smtClean="0">
                        <a:latin typeface="Cambria Math" panose="02040503050406030204" pitchFamily="18" charset="0"/>
                      </a:rPr>
                      <m:t>𝑛</m:t>
                    </m:r>
                  </m:oMath>
                </a14:m>
                <a:r>
                  <a:rPr lang="en-GB" sz="1400" dirty="0"/>
                  <a:t>.</a:t>
                </a:r>
              </a:p>
              <a:p>
                <a:r>
                  <a:rPr lang="en-GB" sz="1400" dirty="0"/>
                  <a:t>Then the value of </a:t>
                </a:r>
                <a14:m>
                  <m:oMath xmlns:m="http://schemas.openxmlformats.org/officeDocument/2006/math">
                    <m:r>
                      <a:rPr lang="en-GB" sz="1400" b="0" i="1" smtClean="0">
                        <a:latin typeface="Cambria Math" panose="02040503050406030204" pitchFamily="18" charset="0"/>
                      </a:rPr>
                      <m:t>𝐹</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6000</m:t>
                        </m:r>
                      </m:e>
                    </m:d>
                  </m:oMath>
                </a14:m>
                <a:r>
                  <a:rPr lang="en-GB" sz="1400" dirty="0"/>
                  <a:t> equals what?</a:t>
                </a:r>
              </a:p>
              <a:p>
                <a:r>
                  <a:rPr lang="en-GB" sz="1400" b="1" dirty="0"/>
                  <a:t>Solution: 11000</a:t>
                </a:r>
              </a:p>
              <a:p>
                <a:endParaRPr lang="en-GB" dirty="0"/>
              </a:p>
            </p:txBody>
          </p:sp>
        </mc:Choice>
        <mc:Fallback xmlns="">
          <p:sp>
            <p:nvSpPr>
              <p:cNvPr id="11" name="TextBox 10">
                <a:extLst>
                  <a:ext uri="{FF2B5EF4-FFF2-40B4-BE49-F238E27FC236}">
                    <a16:creationId xmlns:a16="http://schemas.microsoft.com/office/drawing/2014/main" id="{7B67CD88-472A-46B9-AD94-DE397A66979A}"/>
                  </a:ext>
                </a:extLst>
              </p:cNvPr>
              <p:cNvSpPr txBox="1">
                <a:spLocks noRot="1" noChangeAspect="1" noMove="1" noResize="1" noEditPoints="1" noAdjustHandles="1" noChangeArrowheads="1" noChangeShapeType="1" noTextEdit="1"/>
              </p:cNvSpPr>
              <p:nvPr/>
            </p:nvSpPr>
            <p:spPr>
              <a:xfrm>
                <a:off x="311076" y="4708252"/>
                <a:ext cx="4824536" cy="2092881"/>
              </a:xfrm>
              <a:prstGeom prst="rect">
                <a:avLst/>
              </a:prstGeom>
              <a:blipFill>
                <a:blip r:embed="rId4"/>
                <a:stretch>
                  <a:fillRect l="-379" t="-2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15DCF2C-97BC-4EE8-AD1E-EA4ECC041536}"/>
                  </a:ext>
                </a:extLst>
              </p:cNvPr>
              <p:cNvSpPr txBox="1"/>
              <p:nvPr/>
            </p:nvSpPr>
            <p:spPr>
              <a:xfrm>
                <a:off x="5521821" y="4736221"/>
                <a:ext cx="3191792" cy="1619995"/>
              </a:xfrm>
              <a:prstGeom prst="rect">
                <a:avLst/>
              </a:prstGeom>
              <a:noFill/>
            </p:spPr>
            <p:txBody>
              <a:bodyPr wrap="square" rtlCol="0">
                <a:spAutoFit/>
              </a:bodyPr>
              <a:lstStyle/>
              <a:p>
                <a:r>
                  <a:rPr lang="en-GB" sz="1400" dirty="0"/>
                  <a:t>[MAT 2016 1G] The sequence </a:t>
                </a:r>
                <a14:m>
                  <m:oMath xmlns:m="http://schemas.openxmlformats.org/officeDocument/2006/math">
                    <m:d>
                      <m:dPr>
                        <m:ctrlPr>
                          <a:rPr lang="en-GB" sz="1400" b="0" i="1" smtClean="0">
                            <a:latin typeface="Cambria Math" panose="02040503050406030204" pitchFamily="18" charset="0"/>
                          </a:rPr>
                        </m:ctrlPr>
                      </m:dPr>
                      <m:e>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𝑛</m:t>
                            </m:r>
                          </m:sub>
                        </m:sSub>
                      </m:e>
                    </m:d>
                  </m:oMath>
                </a14:m>
                <a:r>
                  <a:rPr lang="en-GB" sz="1400" dirty="0"/>
                  <a:t>, where </a:t>
                </a:r>
                <a14:m>
                  <m:oMath xmlns:m="http://schemas.openxmlformats.org/officeDocument/2006/math">
                    <m:r>
                      <a:rPr lang="en-GB" sz="1400" b="0" i="1" smtClean="0">
                        <a:latin typeface="Cambria Math" panose="02040503050406030204" pitchFamily="18" charset="0"/>
                      </a:rPr>
                      <m:t>𝑛</m:t>
                    </m:r>
                    <m:r>
                      <a:rPr lang="en-GB" sz="1400" b="0" i="1" smtClean="0">
                        <a:latin typeface="Cambria Math" panose="02040503050406030204" pitchFamily="18" charset="0"/>
                      </a:rPr>
                      <m:t>≥0</m:t>
                    </m:r>
                  </m:oMath>
                </a14:m>
                <a:r>
                  <a:rPr lang="en-GB" sz="1400" dirty="0"/>
                  <a:t>, is defined by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0</m:t>
                        </m:r>
                      </m:sub>
                    </m:sSub>
                    <m:r>
                      <a:rPr lang="en-GB" sz="1400" b="0" i="1" smtClean="0">
                        <a:latin typeface="Cambria Math" panose="02040503050406030204" pitchFamily="18" charset="0"/>
                      </a:rPr>
                      <m:t>=1</m:t>
                    </m:r>
                  </m:oMath>
                </a14:m>
                <a:r>
                  <a:rPr lang="en-GB" sz="1400" dirty="0"/>
                  <a:t> and </a:t>
                </a:r>
              </a:p>
              <a:p>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𝑛</m:t>
                        </m:r>
                      </m:sub>
                    </m:sSub>
                    <m:r>
                      <a:rPr lang="en-GB" sz="1400" b="0" i="1" smtClean="0">
                        <a:latin typeface="Cambria Math" panose="02040503050406030204" pitchFamily="18" charset="0"/>
                      </a:rPr>
                      <m:t>=</m:t>
                    </m:r>
                    <m:nary>
                      <m:naryPr>
                        <m:chr m:val="∑"/>
                        <m:limLoc m:val="subSup"/>
                        <m:ctrlPr>
                          <a:rPr lang="en-GB" sz="1400" b="0" i="1" smtClean="0">
                            <a:latin typeface="Cambria Math" panose="02040503050406030204" pitchFamily="18" charset="0"/>
                          </a:rPr>
                        </m:ctrlPr>
                      </m:naryPr>
                      <m:sub>
                        <m:r>
                          <m:rPr>
                            <m:brk m:alnAt="25"/>
                          </m:rPr>
                          <a:rPr lang="en-GB" sz="1400" b="0" i="1" smtClean="0">
                            <a:latin typeface="Cambria Math" panose="02040503050406030204" pitchFamily="18" charset="0"/>
                          </a:rPr>
                          <m:t>𝑘</m:t>
                        </m:r>
                        <m:r>
                          <a:rPr lang="en-GB" sz="1400" b="0" i="1" smtClean="0">
                            <a:latin typeface="Cambria Math" panose="02040503050406030204" pitchFamily="18" charset="0"/>
                          </a:rPr>
                          <m:t>=0</m:t>
                        </m:r>
                      </m:sub>
                      <m:sup>
                        <m:r>
                          <a:rPr lang="en-GB" sz="1400" b="0" i="1" smtClean="0">
                            <a:latin typeface="Cambria Math" panose="02040503050406030204" pitchFamily="18" charset="0"/>
                          </a:rPr>
                          <m:t>𝑛</m:t>
                        </m:r>
                        <m:r>
                          <a:rPr lang="en-GB" sz="1400" b="0" i="1" smtClean="0">
                            <a:latin typeface="Cambria Math" panose="02040503050406030204" pitchFamily="18" charset="0"/>
                          </a:rPr>
                          <m:t>−1</m:t>
                        </m:r>
                      </m:sup>
                      <m:e>
                        <m:d>
                          <m:dPr>
                            <m:ctrlPr>
                              <a:rPr lang="en-GB" sz="1400" b="0" i="1" smtClean="0">
                                <a:latin typeface="Cambria Math" panose="02040503050406030204" pitchFamily="18" charset="0"/>
                              </a:rPr>
                            </m:ctrlPr>
                          </m:dPr>
                          <m:e>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𝑘</m:t>
                                </m:r>
                              </m:sub>
                            </m:sSub>
                          </m:e>
                        </m:d>
                      </m:e>
                    </m:nary>
                  </m:oMath>
                </a14:m>
                <a:r>
                  <a:rPr lang="en-GB" sz="1400" dirty="0"/>
                  <a:t>    for </a:t>
                </a:r>
                <a14:m>
                  <m:oMath xmlns:m="http://schemas.openxmlformats.org/officeDocument/2006/math">
                    <m:r>
                      <a:rPr lang="en-GB" sz="1400" b="0" i="1" smtClean="0">
                        <a:latin typeface="Cambria Math" panose="02040503050406030204" pitchFamily="18" charset="0"/>
                      </a:rPr>
                      <m:t>𝑛</m:t>
                    </m:r>
                    <m:r>
                      <a:rPr lang="en-GB" sz="1400" b="0" i="1" smtClean="0">
                        <a:latin typeface="Cambria Math" panose="02040503050406030204" pitchFamily="18" charset="0"/>
                      </a:rPr>
                      <m:t>≥1</m:t>
                    </m:r>
                  </m:oMath>
                </a14:m>
                <a:endParaRPr lang="en-GB" sz="1400" dirty="0"/>
              </a:p>
              <a:p>
                <a:r>
                  <a:rPr lang="en-GB" sz="1400" dirty="0"/>
                  <a:t>Determine the value of the sum </a:t>
                </a:r>
              </a:p>
              <a:p>
                <a:pPr/>
                <a14:m>
                  <m:oMathPara xmlns:m="http://schemas.openxmlformats.org/officeDocument/2006/math">
                    <m:oMathParaPr>
                      <m:jc m:val="centerGroup"/>
                    </m:oMathParaPr>
                    <m:oMath xmlns:m="http://schemas.openxmlformats.org/officeDocument/2006/math">
                      <m:nary>
                        <m:naryPr>
                          <m:chr m:val="∑"/>
                          <m:limLoc m:val="subSup"/>
                          <m:ctrlPr>
                            <a:rPr lang="en-GB" sz="1400" i="1" smtClean="0">
                              <a:latin typeface="Cambria Math" panose="02040503050406030204" pitchFamily="18" charset="0"/>
                            </a:rPr>
                          </m:ctrlPr>
                        </m:naryPr>
                        <m:sub>
                          <m:r>
                            <m:rPr>
                              <m:brk m:alnAt="25"/>
                            </m:rPr>
                            <a:rPr lang="en-GB" sz="1400" b="0" i="1" smtClean="0">
                              <a:latin typeface="Cambria Math" panose="02040503050406030204" pitchFamily="18" charset="0"/>
                            </a:rPr>
                            <m:t>𝑘</m:t>
                          </m:r>
                          <m:r>
                            <a:rPr lang="en-GB" sz="1400" b="0" i="1" smtClean="0">
                              <a:latin typeface="Cambria Math" panose="02040503050406030204" pitchFamily="18" charset="0"/>
                            </a:rPr>
                            <m:t>=0</m:t>
                          </m:r>
                        </m:sub>
                        <m:sup>
                          <m:r>
                            <a:rPr lang="en-GB" sz="1400" b="0" i="1" smtClean="0">
                              <a:latin typeface="Cambria Math" panose="02040503050406030204" pitchFamily="18" charset="0"/>
                            </a:rPr>
                            <m:t>∞</m:t>
                          </m:r>
                        </m:sup>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𝑥</m:t>
                                  </m:r>
                                </m:e>
                                <m:sub>
                                  <m:r>
                                    <a:rPr lang="en-GB" sz="1400" b="0" i="1" smtClean="0">
                                      <a:latin typeface="Cambria Math" panose="02040503050406030204" pitchFamily="18" charset="0"/>
                                    </a:rPr>
                                    <m:t>𝑘</m:t>
                                  </m:r>
                                </m:sub>
                              </m:sSub>
                            </m:den>
                          </m:f>
                        </m:e>
                      </m:nary>
                    </m:oMath>
                  </m:oMathPara>
                </a14:m>
                <a:endParaRPr lang="en-GB" sz="1400" dirty="0"/>
              </a:p>
              <a:p>
                <a:r>
                  <a:rPr lang="en-GB" sz="1400" b="1" dirty="0"/>
                  <a:t>Solution on next slide.</a:t>
                </a:r>
              </a:p>
            </p:txBody>
          </p:sp>
        </mc:Choice>
        <mc:Fallback xmlns="">
          <p:sp>
            <p:nvSpPr>
              <p:cNvPr id="13" name="TextBox 12">
                <a:extLst>
                  <a:ext uri="{FF2B5EF4-FFF2-40B4-BE49-F238E27FC236}">
                    <a16:creationId xmlns:a16="http://schemas.microsoft.com/office/drawing/2014/main" id="{015DCF2C-97BC-4EE8-AD1E-EA4ECC041536}"/>
                  </a:ext>
                </a:extLst>
              </p:cNvPr>
              <p:cNvSpPr txBox="1">
                <a:spLocks noRot="1" noChangeAspect="1" noMove="1" noResize="1" noEditPoints="1" noAdjustHandles="1" noChangeArrowheads="1" noChangeShapeType="1" noTextEdit="1"/>
              </p:cNvSpPr>
              <p:nvPr/>
            </p:nvSpPr>
            <p:spPr>
              <a:xfrm>
                <a:off x="5521821" y="4736221"/>
                <a:ext cx="3191792" cy="1619995"/>
              </a:xfrm>
              <a:prstGeom prst="rect">
                <a:avLst/>
              </a:prstGeom>
              <a:blipFill>
                <a:blip r:embed="rId5"/>
                <a:stretch>
                  <a:fillRect l="-574" t="-752" b="-53759"/>
                </a:stretch>
              </a:blipFill>
            </p:spPr>
            <p:txBody>
              <a:bodyPr/>
              <a:lstStyle/>
              <a:p>
                <a:r>
                  <a:rPr lang="en-GB">
                    <a:noFill/>
                  </a:rPr>
                  <a:t> </a:t>
                </a:r>
              </a:p>
            </p:txBody>
          </p:sp>
        </mc:Fallback>
      </mc:AlternateContent>
      <p:sp>
        <p:nvSpPr>
          <p:cNvPr id="14" name="Rectangle 13">
            <a:extLst>
              <a:ext uri="{FF2B5EF4-FFF2-40B4-BE49-F238E27FC236}">
                <a16:creationId xmlns:a16="http://schemas.microsoft.com/office/drawing/2014/main" id="{5C468DC0-6D04-4756-B6D3-63F56CC40CBF}"/>
              </a:ext>
            </a:extLst>
          </p:cNvPr>
          <p:cNvSpPr/>
          <p:nvPr/>
        </p:nvSpPr>
        <p:spPr>
          <a:xfrm>
            <a:off x="136533" y="1844260"/>
            <a:ext cx="273516" cy="2461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5" name="Rectangle 14">
            <a:extLst>
              <a:ext uri="{FF2B5EF4-FFF2-40B4-BE49-F238E27FC236}">
                <a16:creationId xmlns:a16="http://schemas.microsoft.com/office/drawing/2014/main" id="{8764B8BD-7F5E-4E9C-A3E8-6FB455405C45}"/>
              </a:ext>
            </a:extLst>
          </p:cNvPr>
          <p:cNvSpPr/>
          <p:nvPr/>
        </p:nvSpPr>
        <p:spPr>
          <a:xfrm>
            <a:off x="75680" y="4776424"/>
            <a:ext cx="273516" cy="2461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6" name="Rectangle 15">
            <a:extLst>
              <a:ext uri="{FF2B5EF4-FFF2-40B4-BE49-F238E27FC236}">
                <a16:creationId xmlns:a16="http://schemas.microsoft.com/office/drawing/2014/main" id="{7586DD32-741A-4CC6-B048-893ADC2EE06A}"/>
              </a:ext>
            </a:extLst>
          </p:cNvPr>
          <p:cNvSpPr/>
          <p:nvPr/>
        </p:nvSpPr>
        <p:spPr>
          <a:xfrm>
            <a:off x="5185849" y="4776424"/>
            <a:ext cx="273516" cy="2461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7" name="Rectangle 16">
            <a:extLst>
              <a:ext uri="{FF2B5EF4-FFF2-40B4-BE49-F238E27FC236}">
                <a16:creationId xmlns:a16="http://schemas.microsoft.com/office/drawing/2014/main" id="{4FF51DEF-D1D7-4F0C-A2C7-5817A3ED2103}"/>
              </a:ext>
            </a:extLst>
          </p:cNvPr>
          <p:cNvSpPr/>
          <p:nvPr/>
        </p:nvSpPr>
        <p:spPr>
          <a:xfrm>
            <a:off x="4373767" y="1600232"/>
            <a:ext cx="4701730" cy="29170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a:extLst>
              <a:ext uri="{FF2B5EF4-FFF2-40B4-BE49-F238E27FC236}">
                <a16:creationId xmlns:a16="http://schemas.microsoft.com/office/drawing/2014/main" id="{C8487D2B-309D-4A84-882D-5F3B970E1AA6}"/>
              </a:ext>
            </a:extLst>
          </p:cNvPr>
          <p:cNvSpPr/>
          <p:nvPr/>
        </p:nvSpPr>
        <p:spPr>
          <a:xfrm>
            <a:off x="273291" y="6241312"/>
            <a:ext cx="3044067" cy="3522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9" name="Straight Connector 18">
            <a:extLst>
              <a:ext uri="{FF2B5EF4-FFF2-40B4-BE49-F238E27FC236}">
                <a16:creationId xmlns:a16="http://schemas.microsoft.com/office/drawing/2014/main" id="{2770BBC0-3815-4F28-BC03-746068EDD16C}"/>
              </a:ext>
            </a:extLst>
          </p:cNvPr>
          <p:cNvCxnSpPr/>
          <p:nvPr/>
        </p:nvCxnSpPr>
        <p:spPr>
          <a:xfrm>
            <a:off x="0" y="4653136"/>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8370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animBg="1"/>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3074" cy="599127"/>
            <a:chOff x="0" y="13335"/>
            <a:chExt cx="9144218" cy="599127"/>
          </a:xfrm>
        </p:grpSpPr>
        <p:sp>
          <p:nvSpPr>
            <p:cNvPr id="8"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3H. - NB Skipped 3G</a:t>
              </a:r>
              <a:endParaRPr lang="en-GB" sz="3200" dirty="0"/>
            </a:p>
          </p:txBody>
        </p:sp>
        <p:cxnSp>
          <p:nvCxnSpPr>
            <p:cNvPr id="9" name="Straight Connector 8"/>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0" name="TextBox 9"/>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82-83</a:t>
            </a:r>
          </a:p>
        </p:txBody>
      </p:sp>
      <p:cxnSp>
        <p:nvCxnSpPr>
          <p:cNvPr id="11" name="Straight Connector 10"/>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79AB2ED0-A421-E24D-A4BC-D80EC444E196}"/>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Q1-2</a:t>
            </a:r>
          </a:p>
          <a:p>
            <a:endParaRPr lang="en-US" sz="2400" dirty="0"/>
          </a:p>
          <a:p>
            <a:r>
              <a:rPr lang="en-US" sz="2400" dirty="0"/>
              <a:t>In Class:			</a:t>
            </a:r>
          </a:p>
          <a:p>
            <a:r>
              <a:rPr lang="en-US" sz="2400" dirty="0">
                <a:solidFill>
                  <a:srgbClr val="00B050"/>
                </a:solidFill>
              </a:rPr>
              <a:t>Green</a:t>
            </a:r>
            <a:r>
              <a:rPr lang="en-US" sz="2400" dirty="0"/>
              <a:t>					Q3-4</a:t>
            </a:r>
          </a:p>
          <a:p>
            <a:r>
              <a:rPr lang="en-US" sz="2400" dirty="0">
                <a:solidFill>
                  <a:schemeClr val="accent6"/>
                </a:solidFill>
              </a:rPr>
              <a:t>Amber</a:t>
            </a:r>
            <a:r>
              <a:rPr lang="en-US" sz="2400" dirty="0"/>
              <a:t> 					Q5</a:t>
            </a:r>
          </a:p>
          <a:p>
            <a:r>
              <a:rPr lang="en-US" sz="2400" dirty="0">
                <a:solidFill>
                  <a:srgbClr val="FF0000"/>
                </a:solidFill>
              </a:rPr>
              <a:t>Red</a:t>
            </a:r>
            <a:r>
              <a:rPr lang="en-US" sz="2400" dirty="0"/>
              <a:t>					Challenge</a:t>
            </a:r>
          </a:p>
          <a:p>
            <a:endParaRPr lang="en-US" sz="2400" dirty="0"/>
          </a:p>
        </p:txBody>
      </p:sp>
    </p:spTree>
    <p:extLst>
      <p:ext uri="{BB962C8B-B14F-4D97-AF65-F5344CB8AC3E}">
        <p14:creationId xmlns:p14="http://schemas.microsoft.com/office/powerpoint/2010/main" val="2510152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The fundamentals of sequences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218052" y="1199013"/>
                <a:ext cx="115212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𝑢</m:t>
                          </m:r>
                        </m:e>
                        <m:sub>
                          <m:r>
                            <a:rPr lang="en-GB" sz="3600" b="0" i="1" smtClean="0">
                              <a:latin typeface="Cambria Math"/>
                            </a:rPr>
                            <m:t>𝑛</m:t>
                          </m:r>
                        </m:sub>
                      </m:sSub>
                    </m:oMath>
                  </m:oMathPara>
                </a14:m>
                <a:endParaRPr lang="en-GB"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2218052" y="1199013"/>
                <a:ext cx="1152128" cy="64633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70180" y="1260568"/>
                <a:ext cx="2952328" cy="707886"/>
              </a:xfrm>
              <a:prstGeom prst="rect">
                <a:avLst/>
              </a:prstGeom>
              <a:noFill/>
            </p:spPr>
            <p:txBody>
              <a:bodyPr wrap="square" rtlCol="0">
                <a:spAutoFit/>
              </a:bodyPr>
              <a:lstStyle/>
              <a:p>
                <a:r>
                  <a:rPr lang="en-GB" sz="2000" dirty="0"/>
                  <a:t>The </a:t>
                </a:r>
                <a14:m>
                  <m:oMath xmlns:m="http://schemas.openxmlformats.org/officeDocument/2006/math">
                    <m:r>
                      <a:rPr lang="en-GB" sz="2000" b="0" i="1" smtClean="0">
                        <a:latin typeface="Cambria Math"/>
                      </a:rPr>
                      <m:t>𝑛</m:t>
                    </m:r>
                  </m:oMath>
                </a14:m>
                <a:r>
                  <a:rPr lang="en-GB" sz="2000" baseline="30000" dirty="0"/>
                  <a:t>th</a:t>
                </a:r>
                <a:r>
                  <a:rPr lang="en-GB" sz="2000" dirty="0"/>
                  <a:t> </a:t>
                </a:r>
                <a:r>
                  <a:rPr lang="en-GB" sz="2000" b="1" dirty="0"/>
                  <a:t>term</a:t>
                </a:r>
                <a:r>
                  <a:rPr lang="en-GB" sz="2000" dirty="0"/>
                  <a:t>. So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𝑢</m:t>
                        </m:r>
                      </m:e>
                      <m:sub>
                        <m:r>
                          <a:rPr lang="en-GB" sz="2000" b="0" i="1" smtClean="0">
                            <a:latin typeface="Cambria Math" panose="02040503050406030204" pitchFamily="18" charset="0"/>
                          </a:rPr>
                          <m:t>3</m:t>
                        </m:r>
                      </m:sub>
                    </m:sSub>
                  </m:oMath>
                </a14:m>
                <a:r>
                  <a:rPr lang="en-GB" sz="2000" dirty="0"/>
                  <a:t> would refer to the 3</a:t>
                </a:r>
                <a:r>
                  <a:rPr lang="en-GB" sz="2000" baseline="30000" dirty="0"/>
                  <a:t>rd</a:t>
                </a:r>
                <a:r>
                  <a:rPr lang="en-GB" sz="2000" dirty="0"/>
                  <a:t> term.</a:t>
                </a:r>
              </a:p>
            </p:txBody>
          </p:sp>
        </mc:Choice>
        <mc:Fallback xmlns="">
          <p:sp>
            <p:nvSpPr>
              <p:cNvPr id="6" name="TextBox 5"/>
              <p:cNvSpPr txBox="1">
                <a:spLocks noRot="1" noChangeAspect="1" noMove="1" noResize="1" noEditPoints="1" noAdjustHandles="1" noChangeArrowheads="1" noChangeShapeType="1" noTextEdit="1"/>
              </p:cNvSpPr>
              <p:nvPr/>
            </p:nvSpPr>
            <p:spPr>
              <a:xfrm>
                <a:off x="3370180" y="1260568"/>
                <a:ext cx="2952328" cy="707886"/>
              </a:xfrm>
              <a:prstGeom prst="rect">
                <a:avLst/>
              </a:prstGeom>
              <a:blipFill>
                <a:blip r:embed="rId3"/>
                <a:stretch>
                  <a:fillRect l="-2273" t="-5172" r="-1446" b="-146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21539" y="2207126"/>
                <a:ext cx="115212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𝑛</m:t>
                      </m:r>
                    </m:oMath>
                  </m:oMathPara>
                </a14:m>
                <a:endParaRPr lang="en-GB"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2221539" y="2207126"/>
                <a:ext cx="1152128" cy="646331"/>
              </a:xfrm>
              <a:prstGeom prst="rect">
                <a:avLst/>
              </a:prstGeom>
              <a:blipFill>
                <a:blip r:embed="rId4"/>
                <a:stretch>
                  <a:fillRect/>
                </a:stretch>
              </a:blipFill>
            </p:spPr>
            <p:txBody>
              <a:bodyPr/>
              <a:lstStyle/>
              <a:p>
                <a:r>
                  <a:rPr lang="en-GB">
                    <a:noFill/>
                  </a:rPr>
                  <a:t> </a:t>
                </a:r>
              </a:p>
            </p:txBody>
          </p:sp>
        </mc:Fallback>
      </mc:AlternateContent>
      <p:sp>
        <p:nvSpPr>
          <p:cNvPr id="8" name="TextBox 7"/>
          <p:cNvSpPr txBox="1"/>
          <p:nvPr/>
        </p:nvSpPr>
        <p:spPr>
          <a:xfrm>
            <a:off x="3391636" y="2319481"/>
            <a:ext cx="2448272" cy="707886"/>
          </a:xfrm>
          <a:prstGeom prst="rect">
            <a:avLst/>
          </a:prstGeom>
          <a:noFill/>
        </p:spPr>
        <p:txBody>
          <a:bodyPr wrap="square" rtlCol="0">
            <a:spAutoFit/>
          </a:bodyPr>
          <a:lstStyle/>
          <a:p>
            <a:r>
              <a:rPr lang="en-GB" sz="2000" dirty="0"/>
              <a:t>The </a:t>
            </a:r>
            <a:r>
              <a:rPr lang="en-GB" sz="2000" b="1" dirty="0"/>
              <a:t>position </a:t>
            </a:r>
            <a:r>
              <a:rPr lang="en-GB" sz="2000" dirty="0"/>
              <a:t>of the term in the sequence.</a:t>
            </a:r>
          </a:p>
        </p:txBody>
      </p:sp>
      <mc:AlternateContent xmlns:mc="http://schemas.openxmlformats.org/markup-compatibility/2006" xmlns:a14="http://schemas.microsoft.com/office/drawing/2010/main">
        <mc:Choice Requires="a14">
          <p:sp>
            <p:nvSpPr>
              <p:cNvPr id="9" name="TextBox 8"/>
              <p:cNvSpPr txBox="1"/>
              <p:nvPr/>
            </p:nvSpPr>
            <p:spPr>
              <a:xfrm>
                <a:off x="3000083" y="4852049"/>
                <a:ext cx="3096344"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2, 5, 8, 11, 14, …</m:t>
                      </m:r>
                    </m:oMath>
                  </m:oMathPara>
                </a14:m>
                <a:endParaRPr lang="en-GB"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3000083" y="4852049"/>
                <a:ext cx="3096344" cy="646331"/>
              </a:xfrm>
              <a:prstGeom prst="rect">
                <a:avLst/>
              </a:prstGeom>
              <a:blipFill>
                <a:blip r:embed="rId5"/>
                <a:stretch>
                  <a:fillRect/>
                </a:stretch>
              </a:blipFill>
            </p:spPr>
            <p:txBody>
              <a:bodyPr/>
              <a:lstStyle/>
              <a:p>
                <a:r>
                  <a:rPr lang="en-GB">
                    <a:noFill/>
                  </a:rPr>
                  <a:t> </a:t>
                </a:r>
              </a:p>
            </p:txBody>
          </p:sp>
        </mc:Fallback>
      </mc:AlternateContent>
      <p:cxnSp>
        <p:nvCxnSpPr>
          <p:cNvPr id="11" name="Straight Arrow Connector 10"/>
          <p:cNvCxnSpPr/>
          <p:nvPr/>
        </p:nvCxnSpPr>
        <p:spPr>
          <a:xfrm flipH="1">
            <a:off x="4143113" y="4121278"/>
            <a:ext cx="719508"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2358574" y="3833244"/>
                <a:ext cx="122470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𝑛</m:t>
                      </m:r>
                      <m:r>
                        <a:rPr lang="en-GB" sz="2400" b="0" i="1" smtClean="0">
                          <a:latin typeface="Cambria Math"/>
                        </a:rPr>
                        <m:t>=3</m:t>
                      </m:r>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358574" y="3833244"/>
                <a:ext cx="1224708" cy="46166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871006" y="3890445"/>
                <a:ext cx="122470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𝑢</m:t>
                          </m:r>
                        </m:e>
                        <m:sub>
                          <m:r>
                            <a:rPr lang="en-GB" sz="2400" b="0" i="1" smtClean="0">
                              <a:latin typeface="Cambria Math"/>
                            </a:rPr>
                            <m:t>3</m:t>
                          </m:r>
                        </m:sub>
                      </m:sSub>
                      <m:r>
                        <a:rPr lang="en-GB" sz="2400" b="0" i="1" smtClean="0">
                          <a:latin typeface="Cambria Math"/>
                        </a:rPr>
                        <m:t>=8</m:t>
                      </m:r>
                    </m:oMath>
                  </m:oMathPara>
                </a14:m>
                <a:endParaRPr lang="en-GB"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871006" y="3890445"/>
                <a:ext cx="1224708" cy="461665"/>
              </a:xfrm>
              <a:prstGeom prst="rect">
                <a:avLst/>
              </a:prstGeom>
              <a:blipFill>
                <a:blip r:embed="rId7"/>
                <a:stretch>
                  <a:fillRect b="-1316"/>
                </a:stretch>
              </a:blipFill>
            </p:spPr>
            <p:txBody>
              <a:bodyPr/>
              <a:lstStyle/>
              <a:p>
                <a:r>
                  <a:rPr lang="en-GB">
                    <a:noFill/>
                  </a:rPr>
                  <a:t> </a:t>
                </a:r>
              </a:p>
            </p:txBody>
          </p:sp>
        </mc:Fallback>
      </mc:AlternateContent>
      <p:cxnSp>
        <p:nvCxnSpPr>
          <p:cNvPr id="14" name="Straight Arrow Connector 13"/>
          <p:cNvCxnSpPr/>
          <p:nvPr/>
        </p:nvCxnSpPr>
        <p:spPr>
          <a:xfrm>
            <a:off x="3567049" y="4294910"/>
            <a:ext cx="432048" cy="6184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Rectangle 16"/>
          <p:cNvSpPr/>
          <p:nvPr/>
        </p:nvSpPr>
        <p:spPr>
          <a:xfrm>
            <a:off x="3419872" y="1186871"/>
            <a:ext cx="2758047" cy="7586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Meaning</a:t>
            </a:r>
          </a:p>
        </p:txBody>
      </p:sp>
      <p:sp>
        <p:nvSpPr>
          <p:cNvPr id="18" name="Rectangle 17"/>
          <p:cNvSpPr/>
          <p:nvPr/>
        </p:nvSpPr>
        <p:spPr>
          <a:xfrm>
            <a:off x="3417035" y="2281839"/>
            <a:ext cx="2760883" cy="7455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Meaning</a:t>
            </a:r>
          </a:p>
        </p:txBody>
      </p:sp>
      <p:sp>
        <p:nvSpPr>
          <p:cNvPr id="19" name="Rectangle 18"/>
          <p:cNvSpPr/>
          <p:nvPr/>
        </p:nvSpPr>
        <p:spPr>
          <a:xfrm>
            <a:off x="3154156" y="3757408"/>
            <a:ext cx="504056" cy="5375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5746444" y="3814609"/>
            <a:ext cx="432048" cy="5375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5225798" y="4130515"/>
            <a:ext cx="259651" cy="3984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07522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7" grpId="0" animBg="1"/>
      <p:bldP spid="18" grpId="0" animBg="1"/>
      <p:bldP spid="19" grpId="0" animBg="1"/>
      <p:bldP spid="20" grpId="0" animBg="1"/>
      <p:bldP spid="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09A6AE0-5E4E-41F6-877A-2CA3855FBE08}"/>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899A39F-7D74-4481-B166-82462D68909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Modelling</a:t>
              </a:r>
              <a:endParaRPr lang="en-GB" sz="3200" dirty="0"/>
            </a:p>
          </p:txBody>
        </p:sp>
        <p:cxnSp>
          <p:nvCxnSpPr>
            <p:cNvPr id="4" name="Straight Connector 3">
              <a:extLst>
                <a:ext uri="{FF2B5EF4-FFF2-40B4-BE49-F238E27FC236}">
                  <a16:creationId xmlns:a16="http://schemas.microsoft.com/office/drawing/2014/main" id="{D7A3124B-4FAD-49CC-A396-C85495C046A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C5EE704-F70C-481D-933D-97B96FDC0D27}"/>
                  </a:ext>
                </a:extLst>
              </p:cNvPr>
              <p:cNvSpPr txBox="1"/>
              <p:nvPr/>
            </p:nvSpPr>
            <p:spPr>
              <a:xfrm>
                <a:off x="251520" y="836712"/>
                <a:ext cx="7272808" cy="923330"/>
              </a:xfrm>
              <a:prstGeom prst="rect">
                <a:avLst/>
              </a:prstGeom>
              <a:noFill/>
            </p:spPr>
            <p:txBody>
              <a:bodyPr wrap="square" rtlCol="0">
                <a:spAutoFit/>
              </a:bodyPr>
              <a:lstStyle/>
              <a:p>
                <a:r>
                  <a:rPr lang="en-GB" dirty="0"/>
                  <a:t>Anything involving compound changes (e.g. bank interest) will form a geometric sequence, as there is a constant ratio between terms.</a:t>
                </a:r>
              </a:p>
              <a:p>
                <a:r>
                  <a:rPr lang="en-GB" dirty="0"/>
                  <a:t>We can therefore use formulae such as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𝑛</m:t>
                        </m:r>
                      </m:sub>
                    </m:sSub>
                  </m:oMath>
                </a14:m>
                <a:r>
                  <a:rPr lang="en-GB" dirty="0"/>
                  <a:t> to solve problems.</a:t>
                </a:r>
              </a:p>
            </p:txBody>
          </p:sp>
        </mc:Choice>
        <mc:Fallback xmlns="">
          <p:sp>
            <p:nvSpPr>
              <p:cNvPr id="5" name="TextBox 4">
                <a:extLst>
                  <a:ext uri="{FF2B5EF4-FFF2-40B4-BE49-F238E27FC236}">
                    <a16:creationId xmlns:a16="http://schemas.microsoft.com/office/drawing/2014/main" id="{3C5EE704-F70C-481D-933D-97B96FDC0D27}"/>
                  </a:ext>
                </a:extLst>
              </p:cNvPr>
              <p:cNvSpPr txBox="1">
                <a:spLocks noRot="1" noChangeAspect="1" noMove="1" noResize="1" noEditPoints="1" noAdjustHandles="1" noChangeArrowheads="1" noChangeShapeType="1" noTextEdit="1"/>
              </p:cNvSpPr>
              <p:nvPr/>
            </p:nvSpPr>
            <p:spPr>
              <a:xfrm>
                <a:off x="251520" y="836712"/>
                <a:ext cx="7272808" cy="923330"/>
              </a:xfrm>
              <a:prstGeom prst="rect">
                <a:avLst/>
              </a:prstGeom>
              <a:blipFill>
                <a:blip r:embed="rId2"/>
                <a:stretch>
                  <a:fillRect l="-671" t="-3289" b="-9211"/>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D1A35D65-D05A-43A0-A0D8-8A74AB8CA16E}"/>
              </a:ext>
            </a:extLst>
          </p:cNvPr>
          <p:cNvSpPr txBox="1"/>
          <p:nvPr/>
        </p:nvSpPr>
        <p:spPr>
          <a:xfrm>
            <a:off x="342030" y="1912667"/>
            <a:ext cx="8586070"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Bruce starts a new company. In year 1 his profits will be £20 000. He predicts his profits to increase by £5000 each year, so that his profits in year 2 are modelled to be £25 000, in year 3, £30 000 and so on. He predicts this will continue until he reaches annual profits of £100 000. He then models his annual profits to remain at £100 000.</a:t>
            </a:r>
          </a:p>
          <a:p>
            <a:pPr marL="342900" indent="-342900">
              <a:buAutoNum type="alphaLcParenR"/>
            </a:pPr>
            <a:r>
              <a:rPr lang="en-GB" dirty="0"/>
              <a:t>Calculate the profits for Bruce’s business in the first 20 years.</a:t>
            </a:r>
          </a:p>
          <a:p>
            <a:pPr marL="342900" indent="-342900">
              <a:buAutoNum type="alphaLcParenR"/>
            </a:pPr>
            <a:r>
              <a:rPr lang="en-GB" dirty="0"/>
              <a:t>State one reason why this may not be a suitable model.</a:t>
            </a:r>
          </a:p>
          <a:p>
            <a:pPr marL="342900" indent="-342900">
              <a:buAutoNum type="alphaLcParenR"/>
            </a:pPr>
            <a:r>
              <a:rPr lang="en-GB" dirty="0"/>
              <a:t>Bruce’s financial advisor says the yearly profits are likely to increase by 5% per annum. Using this model, calculate the profits for Bruce’s business in the first 20 years.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ED8D2B4-169B-4F42-8380-01C65FD3A215}"/>
                  </a:ext>
                </a:extLst>
              </p:cNvPr>
              <p:cNvSpPr txBox="1"/>
              <p:nvPr/>
            </p:nvSpPr>
            <p:spPr>
              <a:xfrm>
                <a:off x="539924" y="4250928"/>
                <a:ext cx="4155256" cy="2645148"/>
              </a:xfrm>
              <a:prstGeom prst="rect">
                <a:avLst/>
              </a:prstGeom>
              <a:noFill/>
            </p:spPr>
            <p:txBody>
              <a:bodyPr wrap="square" rtlCol="0">
                <a:spAutoFit/>
              </a:bodyPr>
              <a:lstStyle/>
              <a:p>
                <a:r>
                  <a:rPr lang="en-GB" sz="1400" b="1" dirty="0"/>
                  <a:t>The sequence is arithmetic up until £100 000, but stops increasing thereafter. We need to know the position of this term.</a:t>
                </a:r>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𝟐𝟎</m:t>
                      </m:r>
                      <m:r>
                        <a:rPr lang="en-GB" sz="1400" b="1" i="1" smtClean="0">
                          <a:latin typeface="Cambria Math" panose="02040503050406030204" pitchFamily="18" charset="0"/>
                        </a:rPr>
                        <m:t> </m:t>
                      </m:r>
                      <m:r>
                        <a:rPr lang="en-GB" sz="1400" b="1" i="1" smtClean="0">
                          <a:latin typeface="Cambria Math" panose="02040503050406030204" pitchFamily="18" charset="0"/>
                        </a:rPr>
                        <m:t>𝟎𝟎𝟎</m:t>
                      </m:r>
                      <m:r>
                        <a:rPr lang="en-GB" sz="1400" b="1" i="1" smtClean="0">
                          <a:latin typeface="Cambria Math" panose="02040503050406030204" pitchFamily="18" charset="0"/>
                        </a:rPr>
                        <m:t>,    </m:t>
                      </m:r>
                      <m:r>
                        <a:rPr lang="en-GB" sz="1400" b="1" i="1" smtClean="0">
                          <a:latin typeface="Cambria Math" panose="02040503050406030204" pitchFamily="18" charset="0"/>
                        </a:rPr>
                        <m:t>𝒅</m:t>
                      </m:r>
                      <m:r>
                        <a:rPr lang="en-GB" sz="1400" b="1" i="1" smtClean="0">
                          <a:latin typeface="Cambria Math" panose="02040503050406030204" pitchFamily="18" charset="0"/>
                        </a:rPr>
                        <m:t>=</m:t>
                      </m:r>
                      <m:r>
                        <a:rPr lang="en-GB" sz="1400" b="1" i="1" smtClean="0">
                          <a:latin typeface="Cambria Math" panose="02040503050406030204" pitchFamily="18" charset="0"/>
                        </a:rPr>
                        <m:t>𝟓𝟎𝟎𝟎</m:t>
                      </m:r>
                    </m:oMath>
                  </m:oMathPara>
                </a14:m>
                <a:endParaRPr lang="en-GB" sz="1400" b="1" dirty="0"/>
              </a:p>
              <a:p>
                <a:pPr/>
                <a14:m>
                  <m:oMathPara xmlns:m="http://schemas.openxmlformats.org/officeDocument/2006/math">
                    <m:oMathParaPr>
                      <m:jc m:val="centerGroup"/>
                    </m:oMathParaPr>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𝒖</m:t>
                          </m:r>
                        </m:e>
                        <m:sub>
                          <m:r>
                            <a:rPr lang="en-GB" sz="1400" b="1" i="1" smtClean="0">
                              <a:latin typeface="Cambria Math" panose="02040503050406030204" pitchFamily="18" charset="0"/>
                            </a:rPr>
                            <m:t>𝒏</m:t>
                          </m:r>
                        </m:sub>
                      </m:sSub>
                      <m:r>
                        <a:rPr lang="en-GB" sz="1400" b="1" i="1" smtClean="0">
                          <a:latin typeface="Cambria Math" panose="02040503050406030204" pitchFamily="18" charset="0"/>
                        </a:rPr>
                        <m:t>=</m:t>
                      </m:r>
                      <m:r>
                        <a:rPr lang="en-GB" sz="1400" b="1" i="1" smtClean="0">
                          <a:latin typeface="Cambria Math" panose="02040503050406030204" pitchFamily="18" charset="0"/>
                        </a:rPr>
                        <m:t>𝒂</m:t>
                      </m:r>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𝟏</m:t>
                          </m:r>
                        </m:e>
                      </m:d>
                      <m:r>
                        <a:rPr lang="en-GB" sz="1400" b="1" i="1" smtClean="0">
                          <a:latin typeface="Cambria Math" panose="02040503050406030204" pitchFamily="18" charset="0"/>
                        </a:rPr>
                        <m:t>𝒅</m:t>
                      </m:r>
                      <m:r>
                        <a:rPr lang="en-GB" sz="1400" b="1" i="1" smtClean="0">
                          <a:latin typeface="Cambria Math" panose="02040503050406030204" pitchFamily="18" charset="0"/>
                        </a:rPr>
                        <m:t>    →    </m:t>
                      </m:r>
                      <m:r>
                        <a:rPr lang="en-GB" sz="1400" b="1" i="1" smtClean="0">
                          <a:latin typeface="Cambria Math" panose="02040503050406030204" pitchFamily="18" charset="0"/>
                        </a:rPr>
                        <m:t>𝟏𝟎𝟎𝟎𝟎𝟎</m:t>
                      </m:r>
                      <m:r>
                        <a:rPr lang="en-GB" sz="1400" b="1" i="1" smtClean="0">
                          <a:latin typeface="Cambria Math" panose="02040503050406030204" pitchFamily="18" charset="0"/>
                        </a:rPr>
                        <m:t>=</m:t>
                      </m:r>
                      <m:r>
                        <a:rPr lang="en-GB" sz="1400" b="1" i="1" smtClean="0">
                          <a:latin typeface="Cambria Math" panose="02040503050406030204" pitchFamily="18" charset="0"/>
                        </a:rPr>
                        <m:t>𝟐𝟎𝟎𝟎𝟎</m:t>
                      </m:r>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𝟏</m:t>
                          </m:r>
                        </m:e>
                      </m:d>
                      <m:r>
                        <a:rPr lang="en-GB" sz="1400" b="1" i="1" smtClean="0">
                          <a:latin typeface="Cambria Math" panose="02040503050406030204" pitchFamily="18" charset="0"/>
                        </a:rPr>
                        <m:t>𝒅</m:t>
                      </m:r>
                    </m:oMath>
                    <m:oMath xmlns:m="http://schemas.openxmlformats.org/officeDocument/2006/math">
                      <m:r>
                        <a:rPr lang="en-GB" sz="1400" b="1" i="1" smtClean="0">
                          <a:latin typeface="Cambria Math" panose="02040503050406030204" pitchFamily="18" charset="0"/>
                        </a:rPr>
                        <m:t>∴</m:t>
                      </m:r>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𝟏𝟕</m:t>
                      </m:r>
                    </m:oMath>
                  </m:oMathPara>
                </a14:m>
                <a:endParaRPr lang="en-GB" sz="1400" b="1" dirty="0"/>
              </a:p>
              <a:p>
                <a:r>
                  <a:rPr lang="en-GB" sz="1400" b="1" dirty="0"/>
                  <a:t>First find sum of first 17 terms (where sequence is arithmetic):</a:t>
                </a:r>
              </a:p>
              <a:p>
                <a:pPr/>
                <a14:m>
                  <m:oMathPara xmlns:m="http://schemas.openxmlformats.org/officeDocument/2006/math">
                    <m:oMathParaPr>
                      <m:jc m:val="centerGroup"/>
                    </m:oMathParaPr>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𝑺</m:t>
                          </m:r>
                        </m:e>
                        <m:sub>
                          <m:r>
                            <a:rPr lang="en-GB" sz="1400" b="1" i="1" smtClean="0">
                              <a:latin typeface="Cambria Math" panose="02040503050406030204" pitchFamily="18" charset="0"/>
                            </a:rPr>
                            <m:t>𝟏𝟕</m:t>
                          </m:r>
                        </m:sub>
                      </m:sSub>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𝟏𝟕</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m:t>
                      </m:r>
                      <m:r>
                        <a:rPr lang="en-GB" sz="1400" b="1" i="1" smtClean="0">
                          <a:latin typeface="Cambria Math" panose="02040503050406030204" pitchFamily="18" charset="0"/>
                        </a:rPr>
                        <m:t>𝟐</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𝟐𝟎𝟎𝟎𝟎</m:t>
                          </m:r>
                        </m:e>
                      </m:d>
                      <m:r>
                        <a:rPr lang="en-GB" sz="1400" b="1" i="1" smtClean="0">
                          <a:latin typeface="Cambria Math" panose="02040503050406030204" pitchFamily="18" charset="0"/>
                        </a:rPr>
                        <m:t>+</m:t>
                      </m:r>
                      <m:r>
                        <a:rPr lang="en-GB" sz="1400" b="1" i="1" smtClean="0">
                          <a:latin typeface="Cambria Math" panose="02040503050406030204" pitchFamily="18" charset="0"/>
                        </a:rPr>
                        <m:t>𝟏𝟔</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𝟓𝟎𝟎𝟎</m:t>
                          </m:r>
                        </m:e>
                      </m:d>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 </m:t>
                      </m:r>
                      <m:r>
                        <a:rPr lang="en-GB" sz="1400" b="1" i="1" smtClean="0">
                          <a:latin typeface="Cambria Math" panose="02040503050406030204" pitchFamily="18" charset="0"/>
                        </a:rPr>
                        <m:t>𝟎𝟐𝟎</m:t>
                      </m:r>
                      <m:r>
                        <a:rPr lang="en-GB" sz="1400" b="1" i="1" smtClean="0">
                          <a:latin typeface="Cambria Math" panose="02040503050406030204" pitchFamily="18" charset="0"/>
                        </a:rPr>
                        <m:t> </m:t>
                      </m:r>
                      <m:r>
                        <a:rPr lang="en-GB" sz="1400" b="1" i="1" smtClean="0">
                          <a:latin typeface="Cambria Math" panose="02040503050406030204" pitchFamily="18" charset="0"/>
                        </a:rPr>
                        <m:t>𝟎𝟎𝟎</m:t>
                      </m:r>
                    </m:oMath>
                    <m:oMath xmlns:m="http://schemas.openxmlformats.org/officeDocument/2006/math">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𝑺</m:t>
                          </m:r>
                        </m:e>
                        <m:sub>
                          <m:r>
                            <a:rPr lang="en-GB" sz="1400" b="1" i="1" smtClean="0">
                              <a:latin typeface="Cambria Math" panose="02040503050406030204" pitchFamily="18" charset="0"/>
                            </a:rPr>
                            <m:t>𝟐𝟎</m:t>
                          </m:r>
                        </m:sub>
                      </m:sSub>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 </m:t>
                      </m:r>
                      <m:r>
                        <a:rPr lang="en-GB" sz="1400" b="1" i="1" smtClean="0">
                          <a:latin typeface="Cambria Math" panose="02040503050406030204" pitchFamily="18" charset="0"/>
                        </a:rPr>
                        <m:t>𝟎𝟐𝟎</m:t>
                      </m:r>
                      <m:r>
                        <a:rPr lang="en-GB" sz="1400" b="1" i="1" smtClean="0">
                          <a:latin typeface="Cambria Math" panose="02040503050406030204" pitchFamily="18" charset="0"/>
                        </a:rPr>
                        <m:t> </m:t>
                      </m:r>
                      <m:r>
                        <a:rPr lang="en-GB" sz="1400" b="1" i="1" smtClean="0">
                          <a:latin typeface="Cambria Math" panose="02040503050406030204" pitchFamily="18" charset="0"/>
                        </a:rPr>
                        <m:t>𝟎𝟎𝟎</m:t>
                      </m:r>
                      <m:r>
                        <a:rPr lang="en-GB" sz="1400" b="1" i="1" smtClean="0">
                          <a:latin typeface="Cambria Math" panose="02040503050406030204" pitchFamily="18" charset="0"/>
                        </a:rPr>
                        <m:t>+</m:t>
                      </m:r>
                      <m:r>
                        <a:rPr lang="en-GB" sz="1400" b="1" i="1" smtClean="0">
                          <a:latin typeface="Cambria Math" panose="02040503050406030204" pitchFamily="18" charset="0"/>
                        </a:rPr>
                        <m:t>𝟑</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𝟏𝟎𝟎</m:t>
                          </m:r>
                          <m:r>
                            <a:rPr lang="en-GB" sz="1400" b="1" i="1" smtClean="0">
                              <a:latin typeface="Cambria Math" panose="02040503050406030204" pitchFamily="18" charset="0"/>
                            </a:rPr>
                            <m:t> </m:t>
                          </m:r>
                          <m:r>
                            <a:rPr lang="en-GB" sz="1400" b="1" i="1" smtClean="0">
                              <a:latin typeface="Cambria Math" panose="02040503050406030204" pitchFamily="18" charset="0"/>
                            </a:rPr>
                            <m:t>𝟎𝟎𝟎</m:t>
                          </m:r>
                        </m:e>
                      </m:d>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 </m:t>
                      </m:r>
                      <m:r>
                        <a:rPr lang="en-GB" sz="1400" b="1" i="1" smtClean="0">
                          <a:latin typeface="Cambria Math" panose="02040503050406030204" pitchFamily="18" charset="0"/>
                        </a:rPr>
                        <m:t>𝟑𝟐𝟎</m:t>
                      </m:r>
                      <m:r>
                        <a:rPr lang="en-GB" sz="1400" b="1" i="1" smtClean="0">
                          <a:latin typeface="Cambria Math" panose="02040503050406030204" pitchFamily="18" charset="0"/>
                        </a:rPr>
                        <m:t> </m:t>
                      </m:r>
                      <m:r>
                        <a:rPr lang="en-GB" sz="1400" b="1" i="1" smtClean="0">
                          <a:latin typeface="Cambria Math" panose="02040503050406030204" pitchFamily="18" charset="0"/>
                        </a:rPr>
                        <m:t>𝟎𝟎𝟎</m:t>
                      </m:r>
                    </m:oMath>
                  </m:oMathPara>
                </a14:m>
                <a:endParaRPr lang="en-GB" sz="1400" b="1" dirty="0"/>
              </a:p>
            </p:txBody>
          </p:sp>
        </mc:Choice>
        <mc:Fallback xmlns="">
          <p:sp>
            <p:nvSpPr>
              <p:cNvPr id="7" name="TextBox 6">
                <a:extLst>
                  <a:ext uri="{FF2B5EF4-FFF2-40B4-BE49-F238E27FC236}">
                    <a16:creationId xmlns:a16="http://schemas.microsoft.com/office/drawing/2014/main" id="{8ED8D2B4-169B-4F42-8380-01C65FD3A215}"/>
                  </a:ext>
                </a:extLst>
              </p:cNvPr>
              <p:cNvSpPr txBox="1">
                <a:spLocks noRot="1" noChangeAspect="1" noMove="1" noResize="1" noEditPoints="1" noAdjustHandles="1" noChangeArrowheads="1" noChangeShapeType="1" noTextEdit="1"/>
              </p:cNvSpPr>
              <p:nvPr/>
            </p:nvSpPr>
            <p:spPr>
              <a:xfrm>
                <a:off x="539924" y="4250928"/>
                <a:ext cx="4155256" cy="2645148"/>
              </a:xfrm>
              <a:prstGeom prst="rect">
                <a:avLst/>
              </a:prstGeom>
              <a:blipFill>
                <a:blip r:embed="rId3"/>
                <a:stretch>
                  <a:fillRect l="-441" t="-230"/>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92D3219B-7FE9-4878-ACDF-61B68FE3A184}"/>
              </a:ext>
            </a:extLst>
          </p:cNvPr>
          <p:cNvSpPr/>
          <p:nvPr/>
        </p:nvSpPr>
        <p:spPr>
          <a:xfrm>
            <a:off x="342030" y="4313313"/>
            <a:ext cx="4353150" cy="25446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5E0DD97-7B20-460C-8A3B-CEB7FCD8C084}"/>
                  </a:ext>
                </a:extLst>
              </p:cNvPr>
              <p:cNvSpPr txBox="1"/>
              <p:nvPr/>
            </p:nvSpPr>
            <p:spPr>
              <a:xfrm>
                <a:off x="5148064" y="4437112"/>
                <a:ext cx="3240360" cy="2310184"/>
              </a:xfrm>
              <a:prstGeom prst="rect">
                <a:avLst/>
              </a:prstGeom>
              <a:noFill/>
            </p:spPr>
            <p:txBody>
              <a:bodyPr wrap="square" rtlCol="0">
                <a:spAutoFit/>
              </a:bodyPr>
              <a:lstStyle/>
              <a:p>
                <a:r>
                  <a:rPr lang="en-GB" dirty="0"/>
                  <a:t>It is unlikely that Bruce’s profits will increase by exactly the same amount each year.</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=20 000    </m:t>
                      </m:r>
                      <m:r>
                        <a:rPr lang="en-GB" b="0" i="1" smtClean="0">
                          <a:latin typeface="Cambria Math" panose="02040503050406030204" pitchFamily="18" charset="0"/>
                        </a:rPr>
                        <m:t>𝑟</m:t>
                      </m:r>
                      <m:r>
                        <a:rPr lang="en-GB" b="0" i="1" smtClean="0">
                          <a:latin typeface="Cambria Math" panose="02040503050406030204" pitchFamily="18" charset="0"/>
                        </a:rPr>
                        <m:t>=1.05</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20</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20000</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1.05</m:t>
                                  </m:r>
                                </m:e>
                                <m:sup>
                                  <m:r>
                                    <a:rPr lang="en-GB" b="0" i="1" smtClean="0">
                                      <a:latin typeface="Cambria Math" panose="02040503050406030204" pitchFamily="18" charset="0"/>
                                    </a:rPr>
                                    <m:t>20</m:t>
                                  </m:r>
                                </m:sup>
                              </m:sSup>
                              <m:r>
                                <a:rPr lang="en-GB" b="0" i="1" smtClean="0">
                                  <a:latin typeface="Cambria Math" panose="02040503050406030204" pitchFamily="18" charset="0"/>
                                </a:rPr>
                                <m:t>−1</m:t>
                              </m:r>
                            </m:e>
                          </m:d>
                        </m:num>
                        <m:den>
                          <m:r>
                            <a:rPr lang="en-GB" b="0" i="1" smtClean="0">
                              <a:latin typeface="Cambria Math" panose="02040503050406030204" pitchFamily="18" charset="0"/>
                            </a:rPr>
                            <m:t>1.05−1</m:t>
                          </m:r>
                        </m:den>
                      </m:f>
                    </m:oMath>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=£ 661 319.08 </m:t>
                      </m:r>
                    </m:oMath>
                  </m:oMathPara>
                </a14:m>
                <a:endParaRPr lang="en-GB" dirty="0"/>
              </a:p>
            </p:txBody>
          </p:sp>
        </mc:Choice>
        <mc:Fallback xmlns="">
          <p:sp>
            <p:nvSpPr>
              <p:cNvPr id="9" name="TextBox 8">
                <a:extLst>
                  <a:ext uri="{FF2B5EF4-FFF2-40B4-BE49-F238E27FC236}">
                    <a16:creationId xmlns:a16="http://schemas.microsoft.com/office/drawing/2014/main" id="{55E0DD97-7B20-460C-8A3B-CEB7FCD8C084}"/>
                  </a:ext>
                </a:extLst>
              </p:cNvPr>
              <p:cNvSpPr txBox="1">
                <a:spLocks noRot="1" noChangeAspect="1" noMove="1" noResize="1" noEditPoints="1" noAdjustHandles="1" noChangeArrowheads="1" noChangeShapeType="1" noTextEdit="1"/>
              </p:cNvSpPr>
              <p:nvPr/>
            </p:nvSpPr>
            <p:spPr>
              <a:xfrm>
                <a:off x="5148064" y="4437112"/>
                <a:ext cx="3240360" cy="2310184"/>
              </a:xfrm>
              <a:prstGeom prst="rect">
                <a:avLst/>
              </a:prstGeom>
              <a:blipFill>
                <a:blip r:embed="rId4"/>
                <a:stretch>
                  <a:fillRect l="-1504" t="-1583" r="-2256"/>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C77AE175-112B-4168-8CDD-E2922FBB5C8D}"/>
              </a:ext>
            </a:extLst>
          </p:cNvPr>
          <p:cNvSpPr/>
          <p:nvPr/>
        </p:nvSpPr>
        <p:spPr>
          <a:xfrm>
            <a:off x="4893074" y="4313313"/>
            <a:ext cx="4035026" cy="11319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p:sp>
        <p:nvSpPr>
          <p:cNvPr id="11" name="Rectangle 10">
            <a:extLst>
              <a:ext uri="{FF2B5EF4-FFF2-40B4-BE49-F238E27FC236}">
                <a16:creationId xmlns:a16="http://schemas.microsoft.com/office/drawing/2014/main" id="{1C6B7C50-3CC3-4E9A-A035-4185467F9B3A}"/>
              </a:ext>
            </a:extLst>
          </p:cNvPr>
          <p:cNvSpPr/>
          <p:nvPr/>
        </p:nvSpPr>
        <p:spPr>
          <a:xfrm>
            <a:off x="4893074" y="5521397"/>
            <a:ext cx="4035026" cy="13496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c</a:t>
            </a:r>
          </a:p>
        </p:txBody>
      </p:sp>
      <p:sp>
        <p:nvSpPr>
          <p:cNvPr id="12" name="Rectangle 11">
            <a:extLst>
              <a:ext uri="{FF2B5EF4-FFF2-40B4-BE49-F238E27FC236}">
                <a16:creationId xmlns:a16="http://schemas.microsoft.com/office/drawing/2014/main" id="{18D93B0E-3CA5-41DB-A508-C0A71E2AED8B}"/>
              </a:ext>
            </a:extLst>
          </p:cNvPr>
          <p:cNvSpPr/>
          <p:nvPr/>
        </p:nvSpPr>
        <p:spPr>
          <a:xfrm>
            <a:off x="107504" y="4313313"/>
            <a:ext cx="234526" cy="2678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3" name="Rectangle 12">
            <a:extLst>
              <a:ext uri="{FF2B5EF4-FFF2-40B4-BE49-F238E27FC236}">
                <a16:creationId xmlns:a16="http://schemas.microsoft.com/office/drawing/2014/main" id="{0C00FF6F-0E0E-4E19-853A-BBA44AC04F4D}"/>
              </a:ext>
            </a:extLst>
          </p:cNvPr>
          <p:cNvSpPr/>
          <p:nvPr/>
        </p:nvSpPr>
        <p:spPr>
          <a:xfrm>
            <a:off x="4676864" y="4313313"/>
            <a:ext cx="234526" cy="2678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4" name="Rectangle 13">
            <a:extLst>
              <a:ext uri="{FF2B5EF4-FFF2-40B4-BE49-F238E27FC236}">
                <a16:creationId xmlns:a16="http://schemas.microsoft.com/office/drawing/2014/main" id="{B9E802E7-48AC-47E4-8C42-FCCD353D5DA7}"/>
              </a:ext>
            </a:extLst>
          </p:cNvPr>
          <p:cNvSpPr/>
          <p:nvPr/>
        </p:nvSpPr>
        <p:spPr>
          <a:xfrm>
            <a:off x="4666869" y="5534531"/>
            <a:ext cx="234526" cy="2678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Tree>
    <p:extLst>
      <p:ext uri="{BB962C8B-B14F-4D97-AF65-F5344CB8AC3E}">
        <p14:creationId xmlns:p14="http://schemas.microsoft.com/office/powerpoint/2010/main" val="921049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EE0DAA-BEA9-4640-BE03-AAEA4B76D14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21B0F1C-871B-4FCF-8589-5989CFF28062}"/>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Geometric Modelling Example</a:t>
              </a:r>
              <a:endParaRPr lang="en-GB" sz="3200" dirty="0"/>
            </a:p>
          </p:txBody>
        </p:sp>
        <p:cxnSp>
          <p:nvCxnSpPr>
            <p:cNvPr id="4" name="Straight Connector 3">
              <a:extLst>
                <a:ext uri="{FF2B5EF4-FFF2-40B4-BE49-F238E27FC236}">
                  <a16:creationId xmlns:a16="http://schemas.microsoft.com/office/drawing/2014/main" id="{3E142E2C-0965-4A68-A141-8588E628AE3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665F2787-E620-4059-98D6-45B7CC192CAB}"/>
              </a:ext>
            </a:extLst>
          </p:cNvPr>
          <p:cNvSpPr txBox="1"/>
          <p:nvPr/>
        </p:nvSpPr>
        <p:spPr>
          <a:xfrm>
            <a:off x="303930" y="769667"/>
            <a:ext cx="8586070"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A piece of A4 paper is folded in half repeatedly. The thickness of the A4 paper is 0.5 mm.</a:t>
            </a:r>
          </a:p>
          <a:p>
            <a:pPr marL="342900" indent="-342900">
              <a:buAutoNum type="alphaLcParenBoth"/>
            </a:pPr>
            <a:r>
              <a:rPr lang="en-GB" dirty="0"/>
              <a:t>Work out the thickness of the paper after four folds.</a:t>
            </a:r>
          </a:p>
          <a:p>
            <a:pPr marL="342900" indent="-342900">
              <a:buAutoNum type="alphaLcParenBoth"/>
            </a:pPr>
            <a:r>
              <a:rPr lang="en-GB" dirty="0"/>
              <a:t>Work out the thickness of the paper after 20 folds.</a:t>
            </a:r>
          </a:p>
          <a:p>
            <a:pPr marL="342900" indent="-342900">
              <a:buAutoNum type="alphaLcParenBoth"/>
            </a:pPr>
            <a:r>
              <a:rPr lang="en-GB" dirty="0"/>
              <a:t>State one reason why this might be an unrealistic model.</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C57BE96-0350-4A0A-B9D5-43C5DB61A67E}"/>
                  </a:ext>
                </a:extLst>
              </p:cNvPr>
              <p:cNvSpPr txBox="1"/>
              <p:nvPr/>
            </p:nvSpPr>
            <p:spPr>
              <a:xfrm>
                <a:off x="899592" y="2564904"/>
                <a:ext cx="4536504" cy="258532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=0.5 </m:t>
                      </m:r>
                      <m:r>
                        <a:rPr lang="en-GB" b="0" i="1" smtClean="0">
                          <a:latin typeface="Cambria Math" panose="02040503050406030204" pitchFamily="18" charset="0"/>
                        </a:rPr>
                        <m:t>𝑚𝑚</m:t>
                      </m:r>
                      <m:r>
                        <a:rPr lang="en-GB" b="0" i="1" smtClean="0">
                          <a:latin typeface="Cambria Math" panose="02040503050406030204" pitchFamily="18" charset="0"/>
                        </a:rPr>
                        <m:t>,    </m:t>
                      </m:r>
                      <m:r>
                        <a:rPr lang="en-GB" b="0" i="1" smtClean="0">
                          <a:latin typeface="Cambria Math" panose="02040503050406030204" pitchFamily="18" charset="0"/>
                        </a:rPr>
                        <m:t>𝑟</m:t>
                      </m:r>
                      <m:r>
                        <a:rPr lang="en-GB" b="0" i="1" smtClean="0">
                          <a:latin typeface="Cambria Math" panose="02040503050406030204" pitchFamily="18" charset="0"/>
                        </a:rPr>
                        <m:t>=2</m:t>
                      </m:r>
                    </m:oMath>
                  </m:oMathPara>
                </a14:m>
                <a:endParaRPr lang="en-GB" dirty="0"/>
              </a:p>
              <a:p>
                <a:r>
                  <a:rPr lang="en-GB" dirty="0"/>
                  <a:t>After 4 folds:</a:t>
                </a:r>
              </a:p>
              <a:p>
                <a:pP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5</m:t>
                          </m:r>
                        </m:sub>
                      </m:sSub>
                      <m:r>
                        <a:rPr lang="en-GB" b="0" i="1" smtClean="0">
                          <a:latin typeface="Cambria Math" panose="02040503050406030204" pitchFamily="18" charset="0"/>
                        </a:rPr>
                        <m:t>=0.5×</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4</m:t>
                          </m:r>
                        </m:sup>
                      </m:sSup>
                      <m:r>
                        <a:rPr lang="en-GB" b="0" i="1" smtClean="0">
                          <a:latin typeface="Cambria Math" panose="02040503050406030204" pitchFamily="18" charset="0"/>
                        </a:rPr>
                        <m:t>=8 </m:t>
                      </m:r>
                      <m:r>
                        <a:rPr lang="en-GB" b="0" i="1" smtClean="0">
                          <a:latin typeface="Cambria Math" panose="02040503050406030204" pitchFamily="18" charset="0"/>
                        </a:rPr>
                        <m:t>𝑚𝑚</m:t>
                      </m:r>
                    </m:oMath>
                  </m:oMathPara>
                </a14:m>
                <a:endParaRPr lang="en-GB" dirty="0"/>
              </a:p>
              <a:p>
                <a:endParaRPr lang="en-GB" dirty="0"/>
              </a:p>
              <a:p>
                <a:r>
                  <a:rPr lang="en-GB" dirty="0"/>
                  <a:t>After 20 folds</a:t>
                </a:r>
              </a:p>
              <a:p>
                <a:pP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21</m:t>
                          </m:r>
                        </m:sub>
                      </m:sSub>
                      <m:r>
                        <a:rPr lang="en-GB" b="0" i="1" smtClean="0">
                          <a:latin typeface="Cambria Math" panose="02040503050406030204" pitchFamily="18" charset="0"/>
                        </a:rPr>
                        <m:t>=0.5×</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20</m:t>
                          </m:r>
                        </m:sup>
                      </m:sSup>
                      <m:r>
                        <a:rPr lang="en-GB" b="0" i="1" smtClean="0">
                          <a:latin typeface="Cambria Math" panose="02040503050406030204" pitchFamily="18" charset="0"/>
                        </a:rPr>
                        <m:t>=524 288 </m:t>
                      </m:r>
                      <m:r>
                        <a:rPr lang="en-GB" b="0" i="1" smtClean="0">
                          <a:latin typeface="Cambria Math" panose="02040503050406030204" pitchFamily="18" charset="0"/>
                        </a:rPr>
                        <m:t>𝑚𝑚</m:t>
                      </m:r>
                    </m:oMath>
                  </m:oMathPara>
                </a14:m>
                <a:endParaRPr lang="en-GB" dirty="0"/>
              </a:p>
              <a:p>
                <a:endParaRPr lang="en-GB" dirty="0"/>
              </a:p>
              <a:p>
                <a:r>
                  <a:rPr lang="en-GB" dirty="0"/>
                  <a:t>It is impossible to fold the paper that many times so the model is unrealistic.</a:t>
                </a:r>
              </a:p>
            </p:txBody>
          </p:sp>
        </mc:Choice>
        <mc:Fallback xmlns="">
          <p:sp>
            <p:nvSpPr>
              <p:cNvPr id="6" name="TextBox 5">
                <a:extLst>
                  <a:ext uri="{FF2B5EF4-FFF2-40B4-BE49-F238E27FC236}">
                    <a16:creationId xmlns:a16="http://schemas.microsoft.com/office/drawing/2014/main" id="{EC57BE96-0350-4A0A-B9D5-43C5DB61A67E}"/>
                  </a:ext>
                </a:extLst>
              </p:cNvPr>
              <p:cNvSpPr txBox="1">
                <a:spLocks noRot="1" noChangeAspect="1" noMove="1" noResize="1" noEditPoints="1" noAdjustHandles="1" noChangeArrowheads="1" noChangeShapeType="1" noTextEdit="1"/>
              </p:cNvSpPr>
              <p:nvPr/>
            </p:nvSpPr>
            <p:spPr>
              <a:xfrm>
                <a:off x="899592" y="2564904"/>
                <a:ext cx="4536504" cy="2585323"/>
              </a:xfrm>
              <a:prstGeom prst="rect">
                <a:avLst/>
              </a:prstGeom>
              <a:blipFill>
                <a:blip r:embed="rId2"/>
                <a:stretch>
                  <a:fillRect l="-1210" b="-2830"/>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7C2A1D7A-84FE-4470-99D7-8B105AB5637E}"/>
              </a:ext>
            </a:extLst>
          </p:cNvPr>
          <p:cNvSpPr/>
          <p:nvPr/>
        </p:nvSpPr>
        <p:spPr>
          <a:xfrm>
            <a:off x="442153" y="2605014"/>
            <a:ext cx="307630"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a:extLst>
              <a:ext uri="{FF2B5EF4-FFF2-40B4-BE49-F238E27FC236}">
                <a16:creationId xmlns:a16="http://schemas.microsoft.com/office/drawing/2014/main" id="{84E6678C-0D21-4EC0-8E30-718775CC53E8}"/>
              </a:ext>
            </a:extLst>
          </p:cNvPr>
          <p:cNvSpPr/>
          <p:nvPr/>
        </p:nvSpPr>
        <p:spPr>
          <a:xfrm>
            <a:off x="455870" y="3713549"/>
            <a:ext cx="307630"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a:extLst>
              <a:ext uri="{FF2B5EF4-FFF2-40B4-BE49-F238E27FC236}">
                <a16:creationId xmlns:a16="http://schemas.microsoft.com/office/drawing/2014/main" id="{CADF6D46-6D9B-4FFB-9400-59EB07FBEEB2}"/>
              </a:ext>
            </a:extLst>
          </p:cNvPr>
          <p:cNvSpPr/>
          <p:nvPr/>
        </p:nvSpPr>
        <p:spPr>
          <a:xfrm>
            <a:off x="439400" y="4580321"/>
            <a:ext cx="307630"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0" name="Rectangle 9">
            <a:extLst>
              <a:ext uri="{FF2B5EF4-FFF2-40B4-BE49-F238E27FC236}">
                <a16:creationId xmlns:a16="http://schemas.microsoft.com/office/drawing/2014/main" id="{5D9996A4-ECA2-48C4-986B-5BAD31A409D7}"/>
              </a:ext>
            </a:extLst>
          </p:cNvPr>
          <p:cNvSpPr/>
          <p:nvPr/>
        </p:nvSpPr>
        <p:spPr>
          <a:xfrm>
            <a:off x="745049" y="2605014"/>
            <a:ext cx="4691047" cy="8959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0064808C-7099-443F-A43C-6A31319C2D65}"/>
              </a:ext>
            </a:extLst>
          </p:cNvPr>
          <p:cNvSpPr/>
          <p:nvPr/>
        </p:nvSpPr>
        <p:spPr>
          <a:xfrm>
            <a:off x="745049" y="3713549"/>
            <a:ext cx="4691047" cy="698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35130506-08C9-413C-A4E1-391C750C10DC}"/>
              </a:ext>
            </a:extLst>
          </p:cNvPr>
          <p:cNvSpPr/>
          <p:nvPr/>
        </p:nvSpPr>
        <p:spPr>
          <a:xfrm>
            <a:off x="745049" y="4580321"/>
            <a:ext cx="4691047" cy="6989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1637184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674B99-AEEB-4172-B0F3-2D288BC704E9}"/>
              </a:ext>
            </a:extLst>
          </p:cNvPr>
          <p:cNvPicPr>
            <a:picLocks noChangeAspect="1"/>
          </p:cNvPicPr>
          <p:nvPr/>
        </p:nvPicPr>
        <p:blipFill>
          <a:blip r:embed="rId2"/>
          <a:stretch>
            <a:fillRect/>
          </a:stretch>
        </p:blipFill>
        <p:spPr>
          <a:xfrm>
            <a:off x="395536" y="1134037"/>
            <a:ext cx="5958200" cy="2438980"/>
          </a:xfrm>
          <a:prstGeom prst="rect">
            <a:avLst/>
          </a:prstGeom>
          <a:effectLst>
            <a:outerShdw blurRad="63500" sx="102000" sy="102000" algn="ctr" rotWithShape="0">
              <a:prstClr val="black">
                <a:alpha val="40000"/>
              </a:prstClr>
            </a:outerShdw>
          </a:effectLst>
        </p:spPr>
      </p:pic>
      <p:grpSp>
        <p:nvGrpSpPr>
          <p:cNvPr id="3" name="Group 2">
            <a:extLst>
              <a:ext uri="{FF2B5EF4-FFF2-40B4-BE49-F238E27FC236}">
                <a16:creationId xmlns:a16="http://schemas.microsoft.com/office/drawing/2014/main" id="{552EF2AF-8E87-490A-8039-C12963E7EBFB}"/>
              </a:ext>
            </a:extLst>
          </p:cNvPr>
          <p:cNvGrpSpPr/>
          <p:nvPr/>
        </p:nvGrpSpPr>
        <p:grpSpPr>
          <a:xfrm>
            <a:off x="0" y="0"/>
            <a:ext cx="9143074" cy="599127"/>
            <a:chOff x="0" y="13335"/>
            <a:chExt cx="9144218" cy="599127"/>
          </a:xfrm>
        </p:grpSpPr>
        <p:sp>
          <p:nvSpPr>
            <p:cNvPr id="4" name="TextBox 32">
              <a:extLst>
                <a:ext uri="{FF2B5EF4-FFF2-40B4-BE49-F238E27FC236}">
                  <a16:creationId xmlns:a16="http://schemas.microsoft.com/office/drawing/2014/main" id="{D445B884-6E8D-4759-A223-EFA52894EB89}"/>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5" name="Straight Connector 4">
              <a:extLst>
                <a:ext uri="{FF2B5EF4-FFF2-40B4-BE49-F238E27FC236}">
                  <a16:creationId xmlns:a16="http://schemas.microsoft.com/office/drawing/2014/main" id="{16758CFF-BC8C-47CC-9F6C-31C5322D91D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a:extLst>
              <a:ext uri="{FF2B5EF4-FFF2-40B4-BE49-F238E27FC236}">
                <a16:creationId xmlns:a16="http://schemas.microsoft.com/office/drawing/2014/main" id="{2DF6D3D7-EC8F-47B6-88A8-5891CCE168FA}"/>
              </a:ext>
            </a:extLst>
          </p:cNvPr>
          <p:cNvSpPr txBox="1"/>
          <p:nvPr/>
        </p:nvSpPr>
        <p:spPr>
          <a:xfrm>
            <a:off x="395536" y="764704"/>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Jan 2013 Q3</a:t>
            </a:r>
          </a:p>
        </p:txBody>
      </p:sp>
      <p:pic>
        <p:nvPicPr>
          <p:cNvPr id="8" name="Picture 7">
            <a:extLst>
              <a:ext uri="{FF2B5EF4-FFF2-40B4-BE49-F238E27FC236}">
                <a16:creationId xmlns:a16="http://schemas.microsoft.com/office/drawing/2014/main" id="{59DDD235-447A-4743-8ACF-79BE512C1310}"/>
              </a:ext>
            </a:extLst>
          </p:cNvPr>
          <p:cNvPicPr>
            <a:picLocks noChangeAspect="1"/>
          </p:cNvPicPr>
          <p:nvPr/>
        </p:nvPicPr>
        <p:blipFill>
          <a:blip r:embed="rId3"/>
          <a:stretch>
            <a:fillRect/>
          </a:stretch>
        </p:blipFill>
        <p:spPr>
          <a:xfrm>
            <a:off x="287080" y="3697262"/>
            <a:ext cx="4572000" cy="3098885"/>
          </a:xfrm>
          <a:prstGeom prst="rect">
            <a:avLst/>
          </a:prstGeom>
        </p:spPr>
      </p:pic>
      <p:pic>
        <p:nvPicPr>
          <p:cNvPr id="9" name="Picture 8">
            <a:extLst>
              <a:ext uri="{FF2B5EF4-FFF2-40B4-BE49-F238E27FC236}">
                <a16:creationId xmlns:a16="http://schemas.microsoft.com/office/drawing/2014/main" id="{D14E13E2-22C8-4A28-92A7-22962D29198F}"/>
              </a:ext>
            </a:extLst>
          </p:cNvPr>
          <p:cNvPicPr>
            <a:picLocks noChangeAspect="1"/>
          </p:cNvPicPr>
          <p:nvPr/>
        </p:nvPicPr>
        <p:blipFill>
          <a:blip r:embed="rId4"/>
          <a:stretch>
            <a:fillRect/>
          </a:stretch>
        </p:blipFill>
        <p:spPr>
          <a:xfrm>
            <a:off x="4932040" y="4134508"/>
            <a:ext cx="4210816" cy="643513"/>
          </a:xfrm>
          <a:prstGeom prst="rect">
            <a:avLst/>
          </a:prstGeom>
        </p:spPr>
      </p:pic>
      <p:sp>
        <p:nvSpPr>
          <p:cNvPr id="10" name="Rectangle 9">
            <a:extLst>
              <a:ext uri="{FF2B5EF4-FFF2-40B4-BE49-F238E27FC236}">
                <a16:creationId xmlns:a16="http://schemas.microsoft.com/office/drawing/2014/main" id="{FA799D23-F0B2-4BAC-A8A9-94892D897D91}"/>
              </a:ext>
            </a:extLst>
          </p:cNvPr>
          <p:cNvSpPr/>
          <p:nvPr/>
        </p:nvSpPr>
        <p:spPr>
          <a:xfrm>
            <a:off x="543031" y="3710800"/>
            <a:ext cx="4188458" cy="6166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p:sp>
        <p:nvSpPr>
          <p:cNvPr id="11" name="Rectangle 10">
            <a:extLst>
              <a:ext uri="{FF2B5EF4-FFF2-40B4-BE49-F238E27FC236}">
                <a16:creationId xmlns:a16="http://schemas.microsoft.com/office/drawing/2014/main" id="{C27EB11F-51F4-44DB-8B41-7EC825A77EF2}"/>
              </a:ext>
            </a:extLst>
          </p:cNvPr>
          <p:cNvSpPr/>
          <p:nvPr/>
        </p:nvSpPr>
        <p:spPr>
          <a:xfrm>
            <a:off x="543031" y="4327451"/>
            <a:ext cx="4188458" cy="24822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p:sp>
        <p:nvSpPr>
          <p:cNvPr id="12" name="Rectangle 11">
            <a:extLst>
              <a:ext uri="{FF2B5EF4-FFF2-40B4-BE49-F238E27FC236}">
                <a16:creationId xmlns:a16="http://schemas.microsoft.com/office/drawing/2014/main" id="{A95CD9BB-4CE1-43D8-8265-B40A76E5B2AE}"/>
              </a:ext>
            </a:extLst>
          </p:cNvPr>
          <p:cNvSpPr/>
          <p:nvPr/>
        </p:nvSpPr>
        <p:spPr>
          <a:xfrm>
            <a:off x="5145537" y="4107927"/>
            <a:ext cx="3997319" cy="761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c</a:t>
            </a:r>
          </a:p>
        </p:txBody>
      </p:sp>
    </p:spTree>
    <p:extLst>
      <p:ext uri="{BB962C8B-B14F-4D97-AF65-F5344CB8AC3E}">
        <p14:creationId xmlns:p14="http://schemas.microsoft.com/office/powerpoint/2010/main" val="18744502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3I</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84-86</a:t>
            </a:r>
          </a:p>
        </p:txBody>
      </p:sp>
      <p:cxnSp>
        <p:nvCxnSpPr>
          <p:cNvPr id="6" name="Straight Connector 5"/>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02D19CC9-440C-4583-915B-E0DDF082B8CF}"/>
              </a:ext>
            </a:extLst>
          </p:cNvPr>
          <p:cNvPicPr>
            <a:picLocks noChangeAspect="1"/>
          </p:cNvPicPr>
          <p:nvPr/>
        </p:nvPicPr>
        <p:blipFill>
          <a:blip r:embed="rId2"/>
          <a:stretch>
            <a:fillRect/>
          </a:stretch>
        </p:blipFill>
        <p:spPr>
          <a:xfrm>
            <a:off x="262153" y="2462465"/>
            <a:ext cx="4248472" cy="1527540"/>
          </a:xfrm>
          <a:prstGeom prst="rect">
            <a:avLst/>
          </a:prstGeom>
        </p:spPr>
      </p:pic>
      <p:sp>
        <p:nvSpPr>
          <p:cNvPr id="8" name="TextBox 7">
            <a:extLst>
              <a:ext uri="{FF2B5EF4-FFF2-40B4-BE49-F238E27FC236}">
                <a16:creationId xmlns:a16="http://schemas.microsoft.com/office/drawing/2014/main" id="{E3E2141F-71C0-4052-98E5-93625B3B5E0D}"/>
              </a:ext>
            </a:extLst>
          </p:cNvPr>
          <p:cNvSpPr txBox="1"/>
          <p:nvPr/>
        </p:nvSpPr>
        <p:spPr>
          <a:xfrm>
            <a:off x="342373" y="2200538"/>
            <a:ext cx="1584176" cy="369332"/>
          </a:xfrm>
          <a:prstGeom prst="rect">
            <a:avLst/>
          </a:prstGeom>
          <a:noFill/>
        </p:spPr>
        <p:txBody>
          <a:bodyPr wrap="square" rtlCol="0">
            <a:spAutoFit/>
          </a:bodyPr>
          <a:lstStyle/>
          <a:p>
            <a:r>
              <a:rPr lang="en-GB" i="1" dirty="0"/>
              <a:t>[AEA 2007 Q5]</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86B22AD-042A-44CE-9EFF-E6130D170553}"/>
                  </a:ext>
                </a:extLst>
              </p:cNvPr>
              <p:cNvSpPr txBox="1"/>
              <p:nvPr/>
            </p:nvSpPr>
            <p:spPr>
              <a:xfrm>
                <a:off x="4494436" y="1711363"/>
                <a:ext cx="4542059" cy="2402068"/>
              </a:xfrm>
              <a:prstGeom prst="rect">
                <a:avLst/>
              </a:prstGeom>
              <a:noFill/>
            </p:spPr>
            <p:txBody>
              <a:bodyPr wrap="square" rtlCol="0">
                <a:spAutoFit/>
              </a:bodyPr>
              <a:lstStyle/>
              <a:p>
                <a:r>
                  <a:rPr lang="en-GB" sz="1200" dirty="0"/>
                  <a:t>The figure shows part of a sequence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1</m:t>
                        </m:r>
                      </m:sub>
                    </m:sSub>
                    <m:r>
                      <a:rPr lang="en-GB" sz="1200" b="0" i="1" smtClean="0">
                        <a:latin typeface="Cambria Math" panose="02040503050406030204" pitchFamily="18" charset="0"/>
                      </a:rPr>
                      <m:t>, </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2</m:t>
                        </m:r>
                      </m:sub>
                    </m:sSub>
                    <m:r>
                      <a:rPr lang="en-GB" sz="1200" b="0" i="1" smtClean="0">
                        <a:latin typeface="Cambria Math" panose="02040503050406030204" pitchFamily="18" charset="0"/>
                      </a:rPr>
                      <m:t>, </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3</m:t>
                        </m:r>
                      </m:sub>
                    </m:sSub>
                    <m:r>
                      <a:rPr lang="en-GB" sz="1200" b="0" i="1" smtClean="0">
                        <a:latin typeface="Cambria Math" panose="02040503050406030204" pitchFamily="18" charset="0"/>
                      </a:rPr>
                      <m:t>,…</m:t>
                    </m:r>
                  </m:oMath>
                </a14:m>
                <a:r>
                  <a:rPr lang="en-GB" sz="1200" dirty="0"/>
                  <a:t>, of model snowflakes. The first term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1</m:t>
                        </m:r>
                      </m:sub>
                    </m:sSub>
                  </m:oMath>
                </a14:m>
                <a:r>
                  <a:rPr lang="en-GB" sz="1200" dirty="0"/>
                  <a:t> consist of a single square of side </a:t>
                </a:r>
                <a14:m>
                  <m:oMath xmlns:m="http://schemas.openxmlformats.org/officeDocument/2006/math">
                    <m:r>
                      <a:rPr lang="en-GB" sz="1200" b="0" i="1" smtClean="0">
                        <a:latin typeface="Cambria Math" panose="02040503050406030204" pitchFamily="18" charset="0"/>
                      </a:rPr>
                      <m:t>𝑎</m:t>
                    </m:r>
                  </m:oMath>
                </a14:m>
                <a:r>
                  <a:rPr lang="en-GB" sz="1200" dirty="0"/>
                  <a:t>. To obtain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2</m:t>
                        </m:r>
                      </m:sub>
                    </m:sSub>
                  </m:oMath>
                </a14:m>
                <a:r>
                  <a:rPr lang="en-GB" sz="1200" dirty="0"/>
                  <a:t>, the middle third of each edge is replaced with a new square, of side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𝑎</m:t>
                        </m:r>
                      </m:num>
                      <m:den>
                        <m:r>
                          <a:rPr lang="en-GB" sz="1200" b="0" i="1" smtClean="0">
                            <a:latin typeface="Cambria Math" panose="02040503050406030204" pitchFamily="18" charset="0"/>
                          </a:rPr>
                          <m:t>3</m:t>
                        </m:r>
                      </m:den>
                    </m:f>
                  </m:oMath>
                </a14:m>
                <a:r>
                  <a:rPr lang="en-GB" sz="1200" dirty="0"/>
                  <a:t>, as shown. Subsequent terms are added by replacing the middle third of each external edge of a new square formed in the previous snowflake, by a square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3</m:t>
                        </m:r>
                      </m:den>
                    </m:f>
                  </m:oMath>
                </a14:m>
                <a:r>
                  <a:rPr lang="en-GB" sz="1200" dirty="0"/>
                  <a:t> of the size, as illustrated by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3</m:t>
                        </m:r>
                      </m:sub>
                    </m:sSub>
                  </m:oMath>
                </a14:m>
                <a:r>
                  <a:rPr lang="en-GB" sz="1200" dirty="0"/>
                  <a:t>.</a:t>
                </a:r>
              </a:p>
              <a:p>
                <a:endParaRPr lang="en-GB" sz="1200" dirty="0"/>
              </a:p>
              <a:p>
                <a:r>
                  <a:rPr lang="en-GB" sz="1200" dirty="0"/>
                  <a:t>a) Deduce that to form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4</m:t>
                        </m:r>
                      </m:sub>
                    </m:sSub>
                  </m:oMath>
                </a14:m>
                <a:r>
                  <a:rPr lang="en-GB" sz="1200" dirty="0"/>
                  <a:t>, 36 new squares of side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𝑎</m:t>
                        </m:r>
                      </m:num>
                      <m:den>
                        <m:r>
                          <a:rPr lang="en-GB" sz="1200" b="0" i="1" smtClean="0">
                            <a:latin typeface="Cambria Math" panose="02040503050406030204" pitchFamily="18" charset="0"/>
                          </a:rPr>
                          <m:t>27</m:t>
                        </m:r>
                      </m:den>
                    </m:f>
                  </m:oMath>
                </a14:m>
                <a:r>
                  <a:rPr lang="en-GB" sz="1200" dirty="0"/>
                  <a:t> must be added to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3</m:t>
                        </m:r>
                      </m:sub>
                    </m:sSub>
                  </m:oMath>
                </a14:m>
                <a:r>
                  <a:rPr lang="en-GB" sz="1200" dirty="0"/>
                  <a:t>.</a:t>
                </a:r>
              </a:p>
              <a:p>
                <a:r>
                  <a:rPr lang="en-GB" sz="1200" dirty="0"/>
                  <a:t>b) Show that the perimeters of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2</m:t>
                        </m:r>
                      </m:sub>
                    </m:sSub>
                  </m:oMath>
                </a14:m>
                <a:r>
                  <a:rPr lang="en-GB" sz="1200" dirty="0"/>
                  <a:t> and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3</m:t>
                        </m:r>
                      </m:sub>
                    </m:sSub>
                  </m:oMath>
                </a14:m>
                <a:r>
                  <a:rPr lang="en-GB" sz="1200" dirty="0"/>
                  <a:t> are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20</m:t>
                        </m:r>
                        <m:r>
                          <a:rPr lang="en-GB" sz="1200" b="0" i="1" smtClean="0">
                            <a:latin typeface="Cambria Math" panose="02040503050406030204" pitchFamily="18" charset="0"/>
                          </a:rPr>
                          <m:t>𝑎</m:t>
                        </m:r>
                      </m:num>
                      <m:den>
                        <m:r>
                          <a:rPr lang="en-GB" sz="1200" b="0" i="1" smtClean="0">
                            <a:latin typeface="Cambria Math" panose="02040503050406030204" pitchFamily="18" charset="0"/>
                          </a:rPr>
                          <m:t>3</m:t>
                        </m:r>
                      </m:den>
                    </m:f>
                  </m:oMath>
                </a14:m>
                <a:r>
                  <a:rPr lang="en-GB" sz="1200" dirty="0"/>
                  <a:t> and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28</m:t>
                        </m:r>
                        <m:r>
                          <a:rPr lang="en-GB" sz="1200" b="0" i="1" smtClean="0">
                            <a:latin typeface="Cambria Math" panose="02040503050406030204" pitchFamily="18" charset="0"/>
                          </a:rPr>
                          <m:t>𝑎</m:t>
                        </m:r>
                      </m:num>
                      <m:den>
                        <m:r>
                          <a:rPr lang="en-GB" sz="1200" b="0" i="1" smtClean="0">
                            <a:latin typeface="Cambria Math" panose="02040503050406030204" pitchFamily="18" charset="0"/>
                          </a:rPr>
                          <m:t>3</m:t>
                        </m:r>
                      </m:den>
                    </m:f>
                  </m:oMath>
                </a14:m>
                <a:r>
                  <a:rPr lang="en-GB" sz="1200" dirty="0"/>
                  <a:t> respectively.</a:t>
                </a:r>
              </a:p>
              <a:p>
                <a:r>
                  <a:rPr lang="en-GB" sz="1200" dirty="0"/>
                  <a:t>c) Find the perimeter of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𝑛</m:t>
                        </m:r>
                      </m:sub>
                    </m:sSub>
                  </m:oMath>
                </a14:m>
                <a:r>
                  <a:rPr lang="en-GB" sz="1200" dirty="0"/>
                  <a:t>.</a:t>
                </a:r>
                <a:endParaRPr lang="en-GB" sz="1400" dirty="0"/>
              </a:p>
            </p:txBody>
          </p:sp>
        </mc:Choice>
        <mc:Fallback xmlns="">
          <p:sp>
            <p:nvSpPr>
              <p:cNvPr id="9" name="TextBox 8">
                <a:extLst>
                  <a:ext uri="{FF2B5EF4-FFF2-40B4-BE49-F238E27FC236}">
                    <a16:creationId xmlns:a16="http://schemas.microsoft.com/office/drawing/2014/main" id="{786B22AD-042A-44CE-9EFF-E6130D170553}"/>
                  </a:ext>
                </a:extLst>
              </p:cNvPr>
              <p:cNvSpPr txBox="1">
                <a:spLocks noRot="1" noChangeAspect="1" noMove="1" noResize="1" noEditPoints="1" noAdjustHandles="1" noChangeArrowheads="1" noChangeShapeType="1" noTextEdit="1"/>
              </p:cNvSpPr>
              <p:nvPr/>
            </p:nvSpPr>
            <p:spPr>
              <a:xfrm>
                <a:off x="4494436" y="1711363"/>
                <a:ext cx="4542059" cy="2402068"/>
              </a:xfrm>
              <a:prstGeom prst="rect">
                <a:avLst/>
              </a:prstGeom>
              <a:blipFill>
                <a:blip r:embed="rId3"/>
                <a:stretch>
                  <a:fillRect t="-254" b="-1269"/>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1C0E7920-B6CA-4403-94D2-9B43D6E221EE}"/>
              </a:ext>
            </a:extLst>
          </p:cNvPr>
          <p:cNvSpPr/>
          <p:nvPr/>
        </p:nvSpPr>
        <p:spPr>
          <a:xfrm>
            <a:off x="139401" y="2308770"/>
            <a:ext cx="213604" cy="1855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1" name="TextBox 10">
            <a:extLst>
              <a:ext uri="{FF2B5EF4-FFF2-40B4-BE49-F238E27FC236}">
                <a16:creationId xmlns:a16="http://schemas.microsoft.com/office/drawing/2014/main" id="{B4F7247A-92A8-4445-AA2B-4AD160DF7C51}"/>
              </a:ext>
            </a:extLst>
          </p:cNvPr>
          <p:cNvSpPr txBox="1"/>
          <p:nvPr/>
        </p:nvSpPr>
        <p:spPr>
          <a:xfrm>
            <a:off x="415923" y="1772816"/>
            <a:ext cx="2787925" cy="369332"/>
          </a:xfrm>
          <a:prstGeom prst="rect">
            <a:avLst/>
          </a:prstGeom>
          <a:noFill/>
        </p:spPr>
        <p:txBody>
          <a:bodyPr wrap="square" rtlCol="0">
            <a:spAutoFit/>
          </a:bodyPr>
          <a:lstStyle/>
          <a:p>
            <a:r>
              <a:rPr lang="en-GB" b="1" dirty="0"/>
              <a:t>Extension</a:t>
            </a:r>
          </a:p>
        </p:txBody>
      </p:sp>
      <p:pic>
        <p:nvPicPr>
          <p:cNvPr id="12" name="Picture 11">
            <a:extLst>
              <a:ext uri="{FF2B5EF4-FFF2-40B4-BE49-F238E27FC236}">
                <a16:creationId xmlns:a16="http://schemas.microsoft.com/office/drawing/2014/main" id="{A62EBD13-545B-4A7F-968B-2403FBC2FB91}"/>
              </a:ext>
            </a:extLst>
          </p:cNvPr>
          <p:cNvPicPr>
            <a:picLocks noChangeAspect="1"/>
          </p:cNvPicPr>
          <p:nvPr/>
        </p:nvPicPr>
        <p:blipFill>
          <a:blip r:embed="rId4"/>
          <a:stretch>
            <a:fillRect/>
          </a:stretch>
        </p:blipFill>
        <p:spPr>
          <a:xfrm>
            <a:off x="2739661" y="4230039"/>
            <a:ext cx="6312558" cy="2713292"/>
          </a:xfrm>
          <a:prstGeom prst="rect">
            <a:avLst/>
          </a:prstGeom>
        </p:spPr>
      </p:pic>
      <p:sp>
        <p:nvSpPr>
          <p:cNvPr id="13" name="Rectangle 12">
            <a:extLst>
              <a:ext uri="{FF2B5EF4-FFF2-40B4-BE49-F238E27FC236}">
                <a16:creationId xmlns:a16="http://schemas.microsoft.com/office/drawing/2014/main" id="{28112ED5-9087-4A4A-803A-94CD900548DD}"/>
              </a:ext>
            </a:extLst>
          </p:cNvPr>
          <p:cNvSpPr/>
          <p:nvPr/>
        </p:nvSpPr>
        <p:spPr>
          <a:xfrm>
            <a:off x="2701774" y="4128721"/>
            <a:ext cx="6323408" cy="27141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TextBox 13">
            <a:extLst>
              <a:ext uri="{FF2B5EF4-FFF2-40B4-BE49-F238E27FC236}">
                <a16:creationId xmlns:a16="http://schemas.microsoft.com/office/drawing/2014/main" id="{79AB2ED0-A421-E24D-A4BC-D80EC444E196}"/>
              </a:ext>
            </a:extLst>
          </p:cNvPr>
          <p:cNvSpPr txBox="1"/>
          <p:nvPr/>
        </p:nvSpPr>
        <p:spPr>
          <a:xfrm>
            <a:off x="35496" y="4165235"/>
            <a:ext cx="2639241" cy="3046988"/>
          </a:xfrm>
          <a:prstGeom prst="rect">
            <a:avLst/>
          </a:prstGeom>
          <a:noFill/>
        </p:spPr>
        <p:txBody>
          <a:bodyPr wrap="square" rtlCol="0">
            <a:spAutoFit/>
          </a:bodyPr>
          <a:lstStyle/>
          <a:p>
            <a:r>
              <a:rPr lang="en-US" sz="2400" dirty="0"/>
              <a:t>Complete </a:t>
            </a:r>
            <a:r>
              <a:rPr lang="en-US" sz="2400" dirty="0" smtClean="0"/>
              <a:t>Q1-4</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Q5-6</a:t>
            </a:r>
            <a:endParaRPr lang="en-US" sz="2400" dirty="0"/>
          </a:p>
          <a:p>
            <a:r>
              <a:rPr lang="en-US" sz="2400" dirty="0">
                <a:solidFill>
                  <a:schemeClr val="accent6"/>
                </a:solidFill>
              </a:rPr>
              <a:t>Amber</a:t>
            </a:r>
            <a:r>
              <a:rPr lang="en-US" sz="2400" dirty="0"/>
              <a:t> 	</a:t>
            </a:r>
            <a:r>
              <a:rPr lang="en-US" sz="2400" dirty="0" smtClean="0"/>
              <a:t>Q7-9</a:t>
            </a:r>
            <a:endParaRPr lang="en-US" sz="2400" dirty="0"/>
          </a:p>
          <a:p>
            <a:r>
              <a:rPr lang="en-US" sz="2400" dirty="0">
                <a:solidFill>
                  <a:srgbClr val="FF0000"/>
                </a:solidFill>
              </a:rPr>
              <a:t>Red</a:t>
            </a:r>
            <a:r>
              <a:rPr lang="en-US" sz="2400" dirty="0"/>
              <a:t>	</a:t>
            </a:r>
            <a:r>
              <a:rPr lang="en-US" sz="2400" dirty="0" smtClean="0"/>
              <a:t>Q10-16</a:t>
            </a:r>
            <a:endParaRPr lang="en-US" sz="2400" dirty="0"/>
          </a:p>
          <a:p>
            <a:endParaRPr lang="en-US" sz="2400" dirty="0"/>
          </a:p>
        </p:txBody>
      </p:sp>
    </p:spTree>
    <p:extLst>
      <p:ext uri="{BB962C8B-B14F-4D97-AF65-F5344CB8AC3E}">
        <p14:creationId xmlns:p14="http://schemas.microsoft.com/office/powerpoint/2010/main" val="8485655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93CD8241-5899-4F89-BE88-E24E517ED2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9358" y="2533013"/>
            <a:ext cx="964442" cy="1171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Rectangle 45">
            <a:extLst>
              <a:ext uri="{FF2B5EF4-FFF2-40B4-BE49-F238E27FC236}">
                <a16:creationId xmlns:a16="http://schemas.microsoft.com/office/drawing/2014/main" id="{80DE37DF-AAED-45C3-A93C-84A0786B719C}"/>
              </a:ext>
            </a:extLst>
          </p:cNvPr>
          <p:cNvSpPr/>
          <p:nvPr/>
        </p:nvSpPr>
        <p:spPr>
          <a:xfrm>
            <a:off x="5458994" y="2782856"/>
            <a:ext cx="3685896" cy="4075144"/>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Just for your interest…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22114" y="702772"/>
            <a:ext cx="6783042" cy="461665"/>
          </a:xfrm>
          <a:prstGeom prst="rect">
            <a:avLst/>
          </a:prstGeom>
          <a:noFill/>
        </p:spPr>
        <p:txBody>
          <a:bodyPr wrap="square" rtlCol="0">
            <a:spAutoFit/>
          </a:bodyPr>
          <a:lstStyle/>
          <a:p>
            <a:pPr algn="ctr"/>
            <a:r>
              <a:rPr lang="en-GB" sz="2400" dirty="0"/>
              <a:t>Tell me about this ‘</a:t>
            </a:r>
            <a:r>
              <a:rPr lang="en-GB" sz="2400" b="1" dirty="0"/>
              <a:t>harmonic series</a:t>
            </a:r>
            <a:r>
              <a:rPr lang="en-GB" sz="2400" dirty="0"/>
              <a:t>’…</a:t>
            </a:r>
          </a:p>
        </p:txBody>
      </p:sp>
      <p:pic>
        <p:nvPicPr>
          <p:cNvPr id="6" name="Picture 2" descr="Image result for stick man scratching 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4728" y="645642"/>
            <a:ext cx="691428" cy="82418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67A597A-C1F3-4E87-934C-E8781DFD4E4C}"/>
                  </a:ext>
                </a:extLst>
              </p:cNvPr>
              <p:cNvSpPr txBox="1"/>
              <p:nvPr/>
            </p:nvSpPr>
            <p:spPr>
              <a:xfrm>
                <a:off x="205036" y="1269550"/>
                <a:ext cx="3384376" cy="15481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A harmonic series is the infinite summation:</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4</m:t>
                          </m:r>
                        </m:den>
                      </m:f>
                      <m:r>
                        <a:rPr lang="en-GB" sz="1400" b="0" i="1" smtClean="0">
                          <a:latin typeface="Cambria Math" panose="02040503050406030204" pitchFamily="18" charset="0"/>
                        </a:rPr>
                        <m:t>+…</m:t>
                      </m:r>
                    </m:oMath>
                  </m:oMathPara>
                </a14:m>
                <a:endParaRPr lang="en-GB" sz="1400" dirty="0"/>
              </a:p>
              <a:p>
                <a:r>
                  <a:rPr lang="en-GB" sz="1400" dirty="0"/>
                  <a:t>We can also use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𝑘</m:t>
                        </m:r>
                      </m:sub>
                    </m:sSub>
                  </m:oMath>
                </a14:m>
                <a:r>
                  <a:rPr lang="en-GB" sz="1400" dirty="0"/>
                  <a:t> to denote the sum up to the </a:t>
                </a:r>
                <a14:m>
                  <m:oMath xmlns:m="http://schemas.openxmlformats.org/officeDocument/2006/math">
                    <m:r>
                      <a:rPr lang="en-GB" sz="1400" b="0" i="1" smtClean="0">
                        <a:latin typeface="Cambria Math" panose="02040503050406030204" pitchFamily="18" charset="0"/>
                      </a:rPr>
                      <m:t>𝑘</m:t>
                    </m:r>
                  </m:oMath>
                </a14:m>
                <a:r>
                  <a:rPr lang="en-GB" sz="1400" baseline="30000" dirty="0"/>
                  <a:t>th</a:t>
                </a:r>
                <a:r>
                  <a:rPr lang="en-GB" sz="1400" dirty="0"/>
                  <a:t> term (known as a </a:t>
                </a:r>
                <a:r>
                  <a:rPr lang="en-GB" sz="1400" i="1" dirty="0"/>
                  <a:t>partial</a:t>
                </a:r>
                <a:r>
                  <a:rPr lang="en-GB" sz="1400" dirty="0"/>
                  <a:t> sum), i.e.</a:t>
                </a:r>
              </a:p>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𝐻</m:t>
                          </m:r>
                        </m:e>
                        <m:sub>
                          <m:r>
                            <a:rPr lang="en-GB" sz="1400" b="0" i="1" smtClean="0">
                              <a:latin typeface="Cambria Math" panose="02040503050406030204" pitchFamily="18" charset="0"/>
                            </a:rPr>
                            <m:t>𝑘</m:t>
                          </m:r>
                        </m:sub>
                      </m:sSub>
                      <m:r>
                        <a:rPr lang="en-GB" sz="1400" b="0" i="1" smtClean="0">
                          <a:latin typeface="Cambria Math" panose="02040503050406030204" pitchFamily="18" charset="0"/>
                        </a:rPr>
                        <m:t>=1+</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𝑘</m:t>
                          </m:r>
                        </m:den>
                      </m:f>
                    </m:oMath>
                  </m:oMathPara>
                </a14:m>
                <a:endParaRPr lang="en-GB" dirty="0"/>
              </a:p>
            </p:txBody>
          </p:sp>
        </mc:Choice>
        <mc:Fallback xmlns="">
          <p:sp>
            <p:nvSpPr>
              <p:cNvPr id="8" name="TextBox 7">
                <a:extLst>
                  <a:ext uri="{FF2B5EF4-FFF2-40B4-BE49-F238E27FC236}">
                    <a16:creationId xmlns:a16="http://schemas.microsoft.com/office/drawing/2014/main" id="{167A597A-C1F3-4E87-934C-E8781DFD4E4C}"/>
                  </a:ext>
                </a:extLst>
              </p:cNvPr>
              <p:cNvSpPr txBox="1">
                <a:spLocks noRot="1" noChangeAspect="1" noMove="1" noResize="1" noEditPoints="1" noAdjustHandles="1" noChangeArrowheads="1" noChangeShapeType="1" noTextEdit="1"/>
              </p:cNvSpPr>
              <p:nvPr/>
            </p:nvSpPr>
            <p:spPr>
              <a:xfrm>
                <a:off x="205036" y="1269550"/>
                <a:ext cx="3384376" cy="1548116"/>
              </a:xfrm>
              <a:prstGeom prst="rect">
                <a:avLst/>
              </a:prstGeom>
              <a:blipFill>
                <a:blip r:embed="rId4"/>
                <a:stretch>
                  <a:fillRect l="-179" r="-1252"/>
                </a:stretch>
              </a:blipFill>
            </p:spPr>
            <p:txBody>
              <a:bodyPr/>
              <a:lstStyle/>
              <a:p>
                <a:r>
                  <a:rPr lang="en-GB">
                    <a:noFill/>
                  </a:rPr>
                  <a:t> </a:t>
                </a:r>
              </a:p>
            </p:txBody>
          </p:sp>
        </mc:Fallback>
      </mc:AlternateContent>
      <p:sp>
        <p:nvSpPr>
          <p:cNvPr id="9" name="Arrow: Right 8">
            <a:extLst>
              <a:ext uri="{FF2B5EF4-FFF2-40B4-BE49-F238E27FC236}">
                <a16:creationId xmlns:a16="http://schemas.microsoft.com/office/drawing/2014/main" id="{F9137948-00C6-418E-AD73-2A99ED1D7E76}"/>
              </a:ext>
            </a:extLst>
          </p:cNvPr>
          <p:cNvSpPr/>
          <p:nvPr/>
        </p:nvSpPr>
        <p:spPr>
          <a:xfrm>
            <a:off x="3589412" y="1701800"/>
            <a:ext cx="525388" cy="2998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207D8B4-7ADA-457F-8AD6-6EE68B1EC3E1}"/>
                  </a:ext>
                </a:extLst>
              </p:cNvPr>
              <p:cNvSpPr txBox="1"/>
              <p:nvPr/>
            </p:nvSpPr>
            <p:spPr>
              <a:xfrm>
                <a:off x="4202584" y="1306313"/>
                <a:ext cx="4456881" cy="939168"/>
              </a:xfrm>
              <a:prstGeom prst="rect">
                <a:avLst/>
              </a:prstGeom>
              <a:noFill/>
            </p:spPr>
            <p:txBody>
              <a:bodyPr wrap="square" rtlCol="0">
                <a:spAutoFit/>
              </a:bodyPr>
              <a:lstStyle/>
              <a:p>
                <a:r>
                  <a:rPr lang="en-GB" sz="1400" b="1" dirty="0"/>
                  <a:t>Is it convergent or divergent?</a:t>
                </a:r>
              </a:p>
              <a:p>
                <a:r>
                  <a:rPr lang="en-GB" sz="1200" dirty="0"/>
                  <a:t>The terms we are adding gradually get smaller, so we might wonder if the series ‘</a:t>
                </a:r>
                <a:r>
                  <a:rPr lang="en-GB" sz="1200" b="1" dirty="0"/>
                  <a:t>converges</a:t>
                </a:r>
                <a:r>
                  <a:rPr lang="en-GB" sz="1200" dirty="0"/>
                  <a:t>’ to an upper limit (just like </a:t>
                </a:r>
                <a14:m>
                  <m:oMath xmlns:m="http://schemas.openxmlformats.org/officeDocument/2006/math">
                    <m:r>
                      <a:rPr lang="en-GB" sz="1200" b="0" i="1" smtClean="0">
                        <a:latin typeface="Cambria Math" panose="02040503050406030204" pitchFamily="18" charset="0"/>
                      </a:rPr>
                      <m:t>1+</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4</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8</m:t>
                        </m:r>
                      </m:den>
                    </m:f>
                    <m:r>
                      <a:rPr lang="en-GB" sz="1200" b="0" i="1" smtClean="0">
                        <a:latin typeface="Cambria Math" panose="02040503050406030204" pitchFamily="18" charset="0"/>
                      </a:rPr>
                      <m:t>+…</m:t>
                    </m:r>
                  </m:oMath>
                </a14:m>
                <a:r>
                  <a:rPr lang="en-GB" sz="1200" dirty="0"/>
                  <a:t> approaches/converges to 2), or is infinitely large (i.e. ‘</a:t>
                </a:r>
                <a:r>
                  <a:rPr lang="en-GB" sz="1200" b="1" dirty="0"/>
                  <a:t>diverges</a:t>
                </a:r>
                <a:r>
                  <a:rPr lang="en-GB" sz="1200" dirty="0"/>
                  <a:t>’).</a:t>
                </a:r>
              </a:p>
            </p:txBody>
          </p:sp>
        </mc:Choice>
        <mc:Fallback xmlns="">
          <p:sp>
            <p:nvSpPr>
              <p:cNvPr id="10" name="TextBox 9">
                <a:extLst>
                  <a:ext uri="{FF2B5EF4-FFF2-40B4-BE49-F238E27FC236}">
                    <a16:creationId xmlns:a16="http://schemas.microsoft.com/office/drawing/2014/main" id="{4207D8B4-7ADA-457F-8AD6-6EE68B1EC3E1}"/>
                  </a:ext>
                </a:extLst>
              </p:cNvPr>
              <p:cNvSpPr txBox="1">
                <a:spLocks noRot="1" noChangeAspect="1" noMove="1" noResize="1" noEditPoints="1" noAdjustHandles="1" noChangeArrowheads="1" noChangeShapeType="1" noTextEdit="1"/>
              </p:cNvSpPr>
              <p:nvPr/>
            </p:nvSpPr>
            <p:spPr>
              <a:xfrm>
                <a:off x="4202584" y="1306313"/>
                <a:ext cx="4456881" cy="939168"/>
              </a:xfrm>
              <a:prstGeom prst="rect">
                <a:avLst/>
              </a:prstGeom>
              <a:blipFill>
                <a:blip r:embed="rId5"/>
                <a:stretch>
                  <a:fillRect l="-410" t="-649"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B6A1403-F66E-4D7F-83BE-896840BFD81D}"/>
                  </a:ext>
                </a:extLst>
              </p:cNvPr>
              <p:cNvSpPr/>
              <p:nvPr/>
            </p:nvSpPr>
            <p:spPr>
              <a:xfrm>
                <a:off x="5816600" y="2925068"/>
                <a:ext cx="3225206" cy="3609834"/>
              </a:xfrm>
              <a:prstGeom prst="rect">
                <a:avLst/>
              </a:prstGeom>
            </p:spPr>
            <p:txBody>
              <a:bodyPr wrap="square">
                <a:spAutoFit/>
              </a:bodyPr>
              <a:lstStyle/>
              <a:p>
                <a:r>
                  <a:rPr lang="en-GB" sz="1200" dirty="0"/>
                  <a:t>We can prove the series diverges by finding a value which is smaller, but that itself diverges:</a:t>
                </a:r>
              </a:p>
              <a:p>
                <a:endParaRPr lang="en-GB" sz="1200" dirty="0"/>
              </a:p>
              <a:p>
                <a:pPr/>
                <a14:m>
                  <m:oMathPara xmlns:m="http://schemas.openxmlformats.org/officeDocument/2006/math">
                    <m:oMathParaPr>
                      <m:jc m:val="centerGroup"/>
                    </m:oMathParaPr>
                    <m:oMath xmlns:m="http://schemas.openxmlformats.org/officeDocument/2006/math">
                      <m:r>
                        <a:rPr lang="en-GB" sz="1200" i="1">
                          <a:latin typeface="Cambria Math" panose="02040503050406030204" pitchFamily="18" charset="0"/>
                        </a:rPr>
                        <m:t>𝐻</m:t>
                      </m:r>
                      <m:r>
                        <a:rPr lang="en-GB" sz="1200" i="1">
                          <a:latin typeface="Cambria Math" panose="02040503050406030204" pitchFamily="18" charset="0"/>
                        </a:rPr>
                        <m:t>=1+</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2</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3</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4</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5</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6</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7</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8</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9</m:t>
                          </m:r>
                        </m:den>
                      </m:f>
                      <m:r>
                        <a:rPr lang="en-GB" sz="1200" i="1">
                          <a:latin typeface="Cambria Math" panose="02040503050406030204" pitchFamily="18" charset="0"/>
                        </a:rPr>
                        <m:t>+…</m:t>
                      </m:r>
                    </m:oMath>
                    <m:oMath xmlns:m="http://schemas.openxmlformats.org/officeDocument/2006/math">
                      <m:r>
                        <a:rPr lang="en-GB" sz="1200" i="1">
                          <a:latin typeface="Cambria Math" panose="02040503050406030204" pitchFamily="18" charset="0"/>
                        </a:rPr>
                        <m:t>𝑥</m:t>
                      </m:r>
                      <m:r>
                        <a:rPr lang="en-GB" sz="1200" i="1">
                          <a:latin typeface="Cambria Math" panose="02040503050406030204" pitchFamily="18" charset="0"/>
                        </a:rPr>
                        <m:t>=1+</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2</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4</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4</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8</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8</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8</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8</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16</m:t>
                          </m:r>
                        </m:den>
                      </m:f>
                      <m:r>
                        <a:rPr lang="en-GB" sz="1200" i="1">
                          <a:latin typeface="Cambria Math" panose="02040503050406030204" pitchFamily="18" charset="0"/>
                        </a:rPr>
                        <m:t>+…</m:t>
                      </m:r>
                    </m:oMath>
                  </m:oMathPara>
                </a14:m>
                <a:endParaRPr lang="en-GB" sz="1200" dirty="0"/>
              </a:p>
              <a:p>
                <a:endParaRPr lang="en-GB" sz="1200" dirty="0"/>
              </a:p>
              <a:p>
                <a:r>
                  <a:rPr lang="en-GB" sz="1200" dirty="0"/>
                  <a:t>Above we defined a new series </a:t>
                </a:r>
                <a14:m>
                  <m:oMath xmlns:m="http://schemas.openxmlformats.org/officeDocument/2006/math">
                    <m:r>
                      <a:rPr lang="en-GB" sz="1200" i="1">
                        <a:latin typeface="Cambria Math" panose="02040503050406030204" pitchFamily="18" charset="0"/>
                      </a:rPr>
                      <m:t>𝑥</m:t>
                    </m:r>
                  </m:oMath>
                </a14:m>
                <a:r>
                  <a:rPr lang="en-GB" sz="1200" dirty="0"/>
                  <a:t>, such that we use one </a:t>
                </a:r>
                <a14:m>
                  <m:oMath xmlns:m="http://schemas.openxmlformats.org/officeDocument/2006/math">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2</m:t>
                        </m:r>
                      </m:den>
                    </m:f>
                    <m:r>
                      <a:rPr lang="en-GB" sz="1200" i="1">
                        <a:latin typeface="Cambria Math" panose="02040503050406030204" pitchFamily="18" charset="0"/>
                      </a:rPr>
                      <m:t>,</m:t>
                    </m:r>
                  </m:oMath>
                </a14:m>
                <a:r>
                  <a:rPr lang="en-GB" sz="1200" dirty="0"/>
                  <a:t> two </a:t>
                </a:r>
                <a14:m>
                  <m:oMath xmlns:m="http://schemas.openxmlformats.org/officeDocument/2006/math">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4</m:t>
                        </m:r>
                      </m:den>
                    </m:f>
                    <m:r>
                      <a:rPr lang="en-GB" sz="1200" i="1">
                        <a:latin typeface="Cambria Math" panose="02040503050406030204" pitchFamily="18" charset="0"/>
                      </a:rPr>
                      <m:t>𝑠</m:t>
                    </m:r>
                  </m:oMath>
                </a14:m>
                <a:r>
                  <a:rPr lang="en-GB" sz="1200" dirty="0"/>
                  <a:t>, four </a:t>
                </a:r>
                <a14:m>
                  <m:oMath xmlns:m="http://schemas.openxmlformats.org/officeDocument/2006/math">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8</m:t>
                        </m:r>
                      </m:den>
                    </m:f>
                    <m:r>
                      <a:rPr lang="en-GB" sz="1200" i="1">
                        <a:latin typeface="Cambria Math" panose="02040503050406030204" pitchFamily="18" charset="0"/>
                      </a:rPr>
                      <m:t>𝑠</m:t>
                    </m:r>
                  </m:oMath>
                </a14:m>
                <a:r>
                  <a:rPr lang="en-GB" sz="1200" dirty="0"/>
                  <a:t>, eight </a:t>
                </a:r>
                <a14:m>
                  <m:oMath xmlns:m="http://schemas.openxmlformats.org/officeDocument/2006/math">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16</m:t>
                        </m:r>
                      </m:den>
                    </m:f>
                  </m:oMath>
                </a14:m>
                <a:r>
                  <a:rPr lang="en-GB" sz="1200" dirty="0"/>
                  <a:t>s and so on. Each term is clearly less than (or equal to) each term in </a:t>
                </a:r>
                <a14:m>
                  <m:oMath xmlns:m="http://schemas.openxmlformats.org/officeDocument/2006/math">
                    <m:r>
                      <a:rPr lang="en-GB" sz="1200" i="1">
                        <a:latin typeface="Cambria Math" panose="02040503050406030204" pitchFamily="18" charset="0"/>
                      </a:rPr>
                      <m:t>𝐻</m:t>
                    </m:r>
                  </m:oMath>
                </a14:m>
                <a:r>
                  <a:rPr lang="en-GB" sz="1200" dirty="0"/>
                  <a:t>. But it simplifies to:</a:t>
                </a:r>
              </a:p>
              <a:p>
                <a:pPr/>
                <a14:m>
                  <m:oMathPara xmlns:m="http://schemas.openxmlformats.org/officeDocument/2006/math">
                    <m:oMathParaPr>
                      <m:jc m:val="centerGroup"/>
                    </m:oMathParaPr>
                    <m:oMath xmlns:m="http://schemas.openxmlformats.org/officeDocument/2006/math">
                      <m:r>
                        <a:rPr lang="en-GB" sz="1200" i="1">
                          <a:latin typeface="Cambria Math" panose="02040503050406030204" pitchFamily="18" charset="0"/>
                        </a:rPr>
                        <m:t>𝑥</m:t>
                      </m:r>
                      <m:r>
                        <a:rPr lang="en-GB" sz="1200" i="1">
                          <a:latin typeface="Cambria Math" panose="02040503050406030204" pitchFamily="18" charset="0"/>
                        </a:rPr>
                        <m:t>=1+</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2</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2</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2</m:t>
                          </m:r>
                        </m:den>
                      </m:f>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i="1">
                              <a:latin typeface="Cambria Math" panose="02040503050406030204" pitchFamily="18" charset="0"/>
                            </a:rPr>
                            <m:t>1</m:t>
                          </m:r>
                        </m:num>
                        <m:den>
                          <m:r>
                            <a:rPr lang="en-GB" sz="1200" i="1">
                              <a:latin typeface="Cambria Math" panose="02040503050406030204" pitchFamily="18" charset="0"/>
                            </a:rPr>
                            <m:t>2</m:t>
                          </m:r>
                        </m:den>
                      </m:f>
                      <m:r>
                        <a:rPr lang="en-GB" sz="1200" i="1">
                          <a:latin typeface="Cambria Math" panose="02040503050406030204" pitchFamily="18" charset="0"/>
                        </a:rPr>
                        <m:t>+…</m:t>
                      </m:r>
                    </m:oMath>
                  </m:oMathPara>
                </a14:m>
                <a:endParaRPr lang="en-GB" sz="1200" dirty="0"/>
              </a:p>
              <a:p>
                <a:r>
                  <a:rPr lang="en-GB" sz="1200" dirty="0"/>
                  <a:t>which diverges. Since </a:t>
                </a:r>
                <a14:m>
                  <m:oMath xmlns:m="http://schemas.openxmlformats.org/officeDocument/2006/math">
                    <m:r>
                      <a:rPr lang="en-GB" sz="1200" i="1">
                        <a:latin typeface="Cambria Math" panose="02040503050406030204" pitchFamily="18" charset="0"/>
                      </a:rPr>
                      <m:t>𝑥</m:t>
                    </m:r>
                    <m:r>
                      <a:rPr lang="en-GB" sz="1200" i="1">
                        <a:latin typeface="Cambria Math" panose="02040503050406030204" pitchFamily="18" charset="0"/>
                      </a:rPr>
                      <m:t>&lt;</m:t>
                    </m:r>
                    <m:r>
                      <a:rPr lang="en-GB" sz="1200" i="1">
                        <a:latin typeface="Cambria Math" panose="02040503050406030204" pitchFamily="18" charset="0"/>
                      </a:rPr>
                      <m:t>𝐻</m:t>
                    </m:r>
                  </m:oMath>
                </a14:m>
                <a:r>
                  <a:rPr lang="en-GB" sz="1200" dirty="0"/>
                  <a:t>, </a:t>
                </a:r>
                <a14:m>
                  <m:oMath xmlns:m="http://schemas.openxmlformats.org/officeDocument/2006/math">
                    <m:r>
                      <a:rPr lang="en-GB" sz="1200" i="1">
                        <a:latin typeface="Cambria Math" panose="02040503050406030204" pitchFamily="18" charset="0"/>
                      </a:rPr>
                      <m:t>𝐻</m:t>
                    </m:r>
                  </m:oMath>
                </a14:m>
                <a:r>
                  <a:rPr lang="en-GB" sz="1200" dirty="0"/>
                  <a:t> must also diverge.</a:t>
                </a:r>
              </a:p>
              <a:p>
                <a:endParaRPr lang="en-GB" sz="1200" dirty="0"/>
              </a:p>
              <a:p>
                <a:r>
                  <a:rPr lang="en-GB" sz="1200" b="1" dirty="0"/>
                  <a:t>It is also possible to prove that </a:t>
                </a:r>
                <a14:m>
                  <m:oMath xmlns:m="http://schemas.openxmlformats.org/officeDocument/2006/math">
                    <m:sSub>
                      <m:sSubPr>
                        <m:ctrlPr>
                          <a:rPr lang="en-GB" sz="1200" b="1" i="1" smtClean="0">
                            <a:latin typeface="Cambria Math" panose="02040503050406030204" pitchFamily="18" charset="0"/>
                          </a:rPr>
                        </m:ctrlPr>
                      </m:sSubPr>
                      <m:e>
                        <m:r>
                          <a:rPr lang="en-GB" sz="1200" b="1" i="1" smtClean="0">
                            <a:latin typeface="Cambria Math" panose="02040503050406030204" pitchFamily="18" charset="0"/>
                          </a:rPr>
                          <m:t>𝑯</m:t>
                        </m:r>
                      </m:e>
                      <m:sub>
                        <m:r>
                          <a:rPr lang="en-GB" sz="1200" b="1" i="1" smtClean="0">
                            <a:latin typeface="Cambria Math" panose="02040503050406030204" pitchFamily="18" charset="0"/>
                          </a:rPr>
                          <m:t>𝒌</m:t>
                        </m:r>
                      </m:sub>
                    </m:sSub>
                  </m:oMath>
                </a14:m>
                <a:r>
                  <a:rPr lang="en-GB" sz="1200" b="1" dirty="0"/>
                  <a:t> is never an integer for any </a:t>
                </a:r>
                <a14:m>
                  <m:oMath xmlns:m="http://schemas.openxmlformats.org/officeDocument/2006/math">
                    <m:r>
                      <a:rPr lang="en-GB" sz="1200" b="1" i="1" smtClean="0">
                        <a:latin typeface="Cambria Math" panose="02040503050406030204" pitchFamily="18" charset="0"/>
                      </a:rPr>
                      <m:t>𝒌</m:t>
                    </m:r>
                    <m:r>
                      <a:rPr lang="en-GB" sz="1200" b="1" i="1" smtClean="0">
                        <a:latin typeface="Cambria Math" panose="02040503050406030204" pitchFamily="18" charset="0"/>
                      </a:rPr>
                      <m:t>&gt;</m:t>
                    </m:r>
                    <m:r>
                      <a:rPr lang="en-GB" sz="1200" b="1" i="1" smtClean="0">
                        <a:latin typeface="Cambria Math" panose="02040503050406030204" pitchFamily="18" charset="0"/>
                      </a:rPr>
                      <m:t>𝟏</m:t>
                    </m:r>
                  </m:oMath>
                </a14:m>
                <a:r>
                  <a:rPr lang="en-GB" sz="1200" b="1" dirty="0"/>
                  <a:t>.</a:t>
                </a:r>
              </a:p>
            </p:txBody>
          </p:sp>
        </mc:Choice>
        <mc:Fallback xmlns="">
          <p:sp>
            <p:nvSpPr>
              <p:cNvPr id="11" name="Rectangle 10">
                <a:extLst>
                  <a:ext uri="{FF2B5EF4-FFF2-40B4-BE49-F238E27FC236}">
                    <a16:creationId xmlns:a16="http://schemas.microsoft.com/office/drawing/2014/main" id="{AB6A1403-F66E-4D7F-83BE-896840BFD81D}"/>
                  </a:ext>
                </a:extLst>
              </p:cNvPr>
              <p:cNvSpPr>
                <a:spLocks noRot="1" noChangeAspect="1" noMove="1" noResize="1" noEditPoints="1" noAdjustHandles="1" noChangeArrowheads="1" noChangeShapeType="1" noTextEdit="1"/>
              </p:cNvSpPr>
              <p:nvPr/>
            </p:nvSpPr>
            <p:spPr>
              <a:xfrm>
                <a:off x="5816600" y="2925068"/>
                <a:ext cx="3225206" cy="3609834"/>
              </a:xfrm>
              <a:prstGeom prst="rect">
                <a:avLst/>
              </a:prstGeom>
              <a:blipFill>
                <a:blip r:embed="rId6"/>
                <a:stretch>
                  <a:fillRect t="-169" b="-507"/>
                </a:stretch>
              </a:blipFill>
            </p:spPr>
            <p:txBody>
              <a:bodyPr/>
              <a:lstStyle/>
              <a:p>
                <a:r>
                  <a:rPr lang="en-GB">
                    <a:noFill/>
                  </a:rPr>
                  <a:t> </a:t>
                </a:r>
              </a:p>
            </p:txBody>
          </p:sp>
        </mc:Fallback>
      </mc:AlternateContent>
      <p:sp>
        <p:nvSpPr>
          <p:cNvPr id="29" name="Arrow: Right 28">
            <a:extLst>
              <a:ext uri="{FF2B5EF4-FFF2-40B4-BE49-F238E27FC236}">
                <a16:creationId xmlns:a16="http://schemas.microsoft.com/office/drawing/2014/main" id="{FF9E8998-B365-4F9A-BB14-F0FAC55CC872}"/>
              </a:ext>
            </a:extLst>
          </p:cNvPr>
          <p:cNvSpPr/>
          <p:nvPr/>
        </p:nvSpPr>
        <p:spPr>
          <a:xfrm rot="2967045">
            <a:off x="6675955" y="2392459"/>
            <a:ext cx="775901" cy="42282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200" dirty="0"/>
              <a:t>Proof</a:t>
            </a:r>
            <a:endParaRPr lang="en-GB" dirty="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E40434B-E9D8-4840-BA73-3C8B53156697}"/>
                  </a:ext>
                </a:extLst>
              </p:cNvPr>
              <p:cNvSpPr txBox="1"/>
              <p:nvPr/>
            </p:nvSpPr>
            <p:spPr>
              <a:xfrm>
                <a:off x="358427" y="3763127"/>
                <a:ext cx="4866209" cy="1636410"/>
              </a:xfrm>
              <a:prstGeom prst="rect">
                <a:avLst/>
              </a:prstGeom>
              <a:noFill/>
            </p:spPr>
            <p:txBody>
              <a:bodyPr wrap="square" rtlCol="0">
                <a:spAutoFit/>
              </a:bodyPr>
              <a:lstStyle/>
              <a:p>
                <a:r>
                  <a:rPr lang="en-GB" b="1" dirty="0"/>
                  <a:t>Where does the name come from?</a:t>
                </a:r>
              </a:p>
              <a:p>
                <a:r>
                  <a:rPr lang="en-GB" sz="1200" dirty="0"/>
                  <a:t>The ‘</a:t>
                </a:r>
                <a:r>
                  <a:rPr lang="en-GB" sz="1200" b="1" dirty="0"/>
                  <a:t>harmonic mean</a:t>
                </a:r>
                <a:r>
                  <a:rPr lang="en-GB" sz="1200" dirty="0"/>
                  <a:t>’ is used to find the </a:t>
                </a:r>
                <a:r>
                  <a:rPr lang="en-GB" sz="1200" b="1" dirty="0"/>
                  <a:t>average of rates</a:t>
                </a:r>
                <a:r>
                  <a:rPr lang="en-GB" sz="1200" dirty="0"/>
                  <a:t>. For example, if a cat runs to a tree at 10mph and back at 20mph, its average speed across the whole journey is </a:t>
                </a:r>
                <a14:m>
                  <m:oMath xmlns:m="http://schemas.openxmlformats.org/officeDocument/2006/math">
                    <m:r>
                      <a:rPr lang="en-GB" sz="1200" b="0" i="1" smtClean="0">
                        <a:latin typeface="Cambria Math" panose="02040503050406030204" pitchFamily="18" charset="0"/>
                      </a:rPr>
                      <m:t>13</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3</m:t>
                        </m:r>
                      </m:den>
                    </m:f>
                  </m:oMath>
                </a14:m>
                <a:r>
                  <a:rPr lang="en-GB" sz="1200" dirty="0"/>
                  <a:t> mph (not 15mph!).</a:t>
                </a:r>
              </a:p>
              <a:p>
                <a:r>
                  <a:rPr lang="en-GB" sz="1200" b="1" dirty="0"/>
                  <a:t>Each term in the harmonic series is the harmonic mean of the two adjacent terms, </a:t>
                </a:r>
                <a:r>
                  <a:rPr lang="en-GB" sz="1200" dirty="0"/>
                  <a:t>e.g.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3</m:t>
                        </m:r>
                      </m:den>
                    </m:f>
                  </m:oMath>
                </a14:m>
                <a:r>
                  <a:rPr lang="en-GB" sz="1200" dirty="0"/>
                  <a:t> is the harmonic mean of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oMath>
                </a14:m>
                <a:r>
                  <a:rPr lang="en-GB" sz="1200" dirty="0"/>
                  <a:t> and </a:t>
                </a:r>
                <a14:m>
                  <m:oMath xmlns:m="http://schemas.openxmlformats.org/officeDocument/2006/math">
                    <m:f>
                      <m:fPr>
                        <m:ctrlPr>
                          <a:rPr lang="en-GB" sz="120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4</m:t>
                        </m:r>
                      </m:den>
                    </m:f>
                  </m:oMath>
                </a14:m>
                <a:r>
                  <a:rPr lang="en-GB" sz="1200" b="1" dirty="0"/>
                  <a:t>. </a:t>
                </a:r>
                <a:r>
                  <a:rPr lang="en-GB" sz="1200" dirty="0"/>
                  <a:t>The actual word ‘harmonic’ comes from music/physics and is to do with sound waves. </a:t>
                </a:r>
              </a:p>
            </p:txBody>
          </p:sp>
        </mc:Choice>
        <mc:Fallback xmlns="">
          <p:sp>
            <p:nvSpPr>
              <p:cNvPr id="34" name="TextBox 33">
                <a:extLst>
                  <a:ext uri="{FF2B5EF4-FFF2-40B4-BE49-F238E27FC236}">
                    <a16:creationId xmlns:a16="http://schemas.microsoft.com/office/drawing/2014/main" id="{5E40434B-E9D8-4840-BA73-3C8B53156697}"/>
                  </a:ext>
                </a:extLst>
              </p:cNvPr>
              <p:cNvSpPr txBox="1">
                <a:spLocks noRot="1" noChangeAspect="1" noMove="1" noResize="1" noEditPoints="1" noAdjustHandles="1" noChangeArrowheads="1" noChangeShapeType="1" noTextEdit="1"/>
              </p:cNvSpPr>
              <p:nvPr/>
            </p:nvSpPr>
            <p:spPr>
              <a:xfrm>
                <a:off x="358427" y="3763127"/>
                <a:ext cx="4866209" cy="1636410"/>
              </a:xfrm>
              <a:prstGeom prst="rect">
                <a:avLst/>
              </a:prstGeom>
              <a:blipFill>
                <a:blip r:embed="rId7"/>
                <a:stretch>
                  <a:fillRect l="-1128" t="-1859" b="-1487"/>
                </a:stretch>
              </a:blipFill>
            </p:spPr>
            <p:txBody>
              <a:bodyPr/>
              <a:lstStyle/>
              <a:p>
                <a:r>
                  <a:rPr lang="en-GB">
                    <a:noFill/>
                  </a:rPr>
                  <a:t> </a:t>
                </a:r>
              </a:p>
            </p:txBody>
          </p:sp>
        </mc:Fallback>
      </mc:AlternateContent>
      <p:pic>
        <p:nvPicPr>
          <p:cNvPr id="16" name="Picture 15">
            <a:extLst>
              <a:ext uri="{FF2B5EF4-FFF2-40B4-BE49-F238E27FC236}">
                <a16:creationId xmlns:a16="http://schemas.microsoft.com/office/drawing/2014/main" id="{0DA36A44-AFAD-451D-B4C9-383A4943E739}"/>
              </a:ext>
            </a:extLst>
          </p:cNvPr>
          <p:cNvPicPr>
            <a:picLocks noChangeAspect="1"/>
          </p:cNvPicPr>
          <p:nvPr/>
        </p:nvPicPr>
        <p:blipFill>
          <a:blip r:embed="rId8"/>
          <a:stretch>
            <a:fillRect/>
          </a:stretch>
        </p:blipFill>
        <p:spPr>
          <a:xfrm>
            <a:off x="570117" y="5615609"/>
            <a:ext cx="2369880" cy="919293"/>
          </a:xfrm>
          <a:prstGeom prst="rect">
            <a:avLst/>
          </a:prstGeom>
        </p:spPr>
      </p:pic>
      <p:pic>
        <p:nvPicPr>
          <p:cNvPr id="45" name="Picture 2">
            <a:extLst>
              <a:ext uri="{FF2B5EF4-FFF2-40B4-BE49-F238E27FC236}">
                <a16:creationId xmlns:a16="http://schemas.microsoft.com/office/drawing/2014/main" id="{424AFF5F-0C2C-48AD-BA30-4DB5B7F9C9D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797" y="3056794"/>
            <a:ext cx="538374" cy="57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Arrow Connector 17">
            <a:extLst>
              <a:ext uri="{FF2B5EF4-FFF2-40B4-BE49-F238E27FC236}">
                <a16:creationId xmlns:a16="http://schemas.microsoft.com/office/drawing/2014/main" id="{27D5B6F0-2D63-4AC6-9572-53F988395D95}"/>
              </a:ext>
            </a:extLst>
          </p:cNvPr>
          <p:cNvCxnSpPr>
            <a:cxnSpLocks/>
          </p:cNvCxnSpPr>
          <p:nvPr/>
        </p:nvCxnSpPr>
        <p:spPr>
          <a:xfrm flipV="1">
            <a:off x="2208628" y="3267075"/>
            <a:ext cx="1687097" cy="4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D77424A-3BAA-429E-B3B9-8DDED0CB9658}"/>
              </a:ext>
            </a:extLst>
          </p:cNvPr>
          <p:cNvCxnSpPr>
            <a:cxnSpLocks/>
          </p:cNvCxnSpPr>
          <p:nvPr/>
        </p:nvCxnSpPr>
        <p:spPr>
          <a:xfrm flipH="1" flipV="1">
            <a:off x="2198258" y="3385816"/>
            <a:ext cx="1668892" cy="14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52BB3B7-EFDD-41FB-AAE7-5C917212422D}"/>
                  </a:ext>
                </a:extLst>
              </p:cNvPr>
              <p:cNvSpPr txBox="1"/>
              <p:nvPr/>
            </p:nvSpPr>
            <p:spPr>
              <a:xfrm>
                <a:off x="2715480" y="3035527"/>
                <a:ext cx="3600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10</m:t>
                      </m:r>
                      <m:r>
                        <a:rPr lang="en-GB" sz="1000" b="0" i="1" smtClean="0">
                          <a:latin typeface="Cambria Math" panose="02040503050406030204" pitchFamily="18" charset="0"/>
                        </a:rPr>
                        <m:t>𝑚𝑝h</m:t>
                      </m:r>
                    </m:oMath>
                  </m:oMathPara>
                </a14:m>
                <a:endParaRPr lang="en-GB" sz="1000" dirty="0"/>
              </a:p>
            </p:txBody>
          </p:sp>
        </mc:Choice>
        <mc:Fallback xmlns="">
          <p:sp>
            <p:nvSpPr>
              <p:cNvPr id="20" name="TextBox 19">
                <a:extLst>
                  <a:ext uri="{FF2B5EF4-FFF2-40B4-BE49-F238E27FC236}">
                    <a16:creationId xmlns:a16="http://schemas.microsoft.com/office/drawing/2014/main" id="{552BB3B7-EFDD-41FB-AAE7-5C917212422D}"/>
                  </a:ext>
                </a:extLst>
              </p:cNvPr>
              <p:cNvSpPr txBox="1">
                <a:spLocks noRot="1" noChangeAspect="1" noMove="1" noResize="1" noEditPoints="1" noAdjustHandles="1" noChangeArrowheads="1" noChangeShapeType="1" noTextEdit="1"/>
              </p:cNvSpPr>
              <p:nvPr/>
            </p:nvSpPr>
            <p:spPr>
              <a:xfrm>
                <a:off x="2715480" y="3035527"/>
                <a:ext cx="360040" cy="246221"/>
              </a:xfrm>
              <a:prstGeom prst="rect">
                <a:avLst/>
              </a:prstGeom>
              <a:blipFill>
                <a:blip r:embed="rId10"/>
                <a:stretch>
                  <a:fillRect r="-50000" b="-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A1F83DA-52AA-49A3-B6F6-639A5DB70E04}"/>
                  </a:ext>
                </a:extLst>
              </p:cNvPr>
              <p:cNvSpPr txBox="1"/>
              <p:nvPr/>
            </p:nvSpPr>
            <p:spPr>
              <a:xfrm>
                <a:off x="2754154" y="3377994"/>
                <a:ext cx="3600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20</m:t>
                      </m:r>
                      <m:r>
                        <a:rPr lang="en-GB" sz="1000" b="0" i="1" smtClean="0">
                          <a:latin typeface="Cambria Math" panose="02040503050406030204" pitchFamily="18" charset="0"/>
                        </a:rPr>
                        <m:t>𝑚𝑝h</m:t>
                      </m:r>
                    </m:oMath>
                  </m:oMathPara>
                </a14:m>
                <a:endParaRPr lang="en-GB" sz="1000" dirty="0"/>
              </a:p>
            </p:txBody>
          </p:sp>
        </mc:Choice>
        <mc:Fallback xmlns="">
          <p:sp>
            <p:nvSpPr>
              <p:cNvPr id="50" name="TextBox 49">
                <a:extLst>
                  <a:ext uri="{FF2B5EF4-FFF2-40B4-BE49-F238E27FC236}">
                    <a16:creationId xmlns:a16="http://schemas.microsoft.com/office/drawing/2014/main" id="{AA1F83DA-52AA-49A3-B6F6-639A5DB70E04}"/>
                  </a:ext>
                </a:extLst>
              </p:cNvPr>
              <p:cNvSpPr txBox="1">
                <a:spLocks noRot="1" noChangeAspect="1" noMove="1" noResize="1" noEditPoints="1" noAdjustHandles="1" noChangeArrowheads="1" noChangeShapeType="1" noTextEdit="1"/>
              </p:cNvSpPr>
              <p:nvPr/>
            </p:nvSpPr>
            <p:spPr>
              <a:xfrm>
                <a:off x="2754154" y="3377994"/>
                <a:ext cx="360040" cy="246221"/>
              </a:xfrm>
              <a:prstGeom prst="rect">
                <a:avLst/>
              </a:prstGeom>
              <a:blipFill>
                <a:blip r:embed="rId11"/>
                <a:stretch>
                  <a:fillRect r="-52542" b="-2439"/>
                </a:stretch>
              </a:blipFill>
            </p:spPr>
            <p:txBody>
              <a:bodyPr/>
              <a:lstStyle/>
              <a:p>
                <a:r>
                  <a:rPr lang="en-GB">
                    <a:noFill/>
                  </a:rPr>
                  <a:t> </a:t>
                </a:r>
              </a:p>
            </p:txBody>
          </p:sp>
        </mc:Fallback>
      </mc:AlternateContent>
      <p:sp>
        <p:nvSpPr>
          <p:cNvPr id="51" name="Arrow: Right 50">
            <a:extLst>
              <a:ext uri="{FF2B5EF4-FFF2-40B4-BE49-F238E27FC236}">
                <a16:creationId xmlns:a16="http://schemas.microsoft.com/office/drawing/2014/main" id="{ECD05DC2-56BF-4C46-83A8-309C748FB791}"/>
              </a:ext>
            </a:extLst>
          </p:cNvPr>
          <p:cNvSpPr/>
          <p:nvPr/>
        </p:nvSpPr>
        <p:spPr>
          <a:xfrm rot="3194517">
            <a:off x="544554" y="2911571"/>
            <a:ext cx="855801" cy="2998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E95DE06F-76B0-43E1-AE3E-35CBE7DE80BD}"/>
                  </a:ext>
                </a:extLst>
              </p:cNvPr>
              <p:cNvSpPr/>
              <p:nvPr/>
            </p:nvSpPr>
            <p:spPr>
              <a:xfrm>
                <a:off x="3252437" y="5723456"/>
                <a:ext cx="1789463" cy="637610"/>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1400" dirty="0"/>
                  <a:t>The </a:t>
                </a:r>
                <a:r>
                  <a:rPr lang="en-GB" sz="1400" b="1" dirty="0"/>
                  <a:t>harmonic mean </a:t>
                </a:r>
                <a:r>
                  <a:rPr lang="en-GB" sz="1400" dirty="0"/>
                  <a:t>of </a:t>
                </a:r>
                <a14:m>
                  <m:oMath xmlns:m="http://schemas.openxmlformats.org/officeDocument/2006/math">
                    <m:r>
                      <a:rPr lang="en-GB" sz="1400" i="1">
                        <a:latin typeface="Cambria Math" panose="02040503050406030204" pitchFamily="18" charset="0"/>
                      </a:rPr>
                      <m:t>𝑥</m:t>
                    </m:r>
                  </m:oMath>
                </a14:m>
                <a:r>
                  <a:rPr lang="en-GB" sz="1400" dirty="0"/>
                  <a:t> and </a:t>
                </a:r>
                <a14:m>
                  <m:oMath xmlns:m="http://schemas.openxmlformats.org/officeDocument/2006/math">
                    <m:r>
                      <a:rPr lang="en-GB" sz="1400" i="1">
                        <a:latin typeface="Cambria Math" panose="02040503050406030204" pitchFamily="18" charset="0"/>
                      </a:rPr>
                      <m:t>𝑦</m:t>
                    </m:r>
                  </m:oMath>
                </a14:m>
                <a:r>
                  <a:rPr lang="en-GB" sz="1400" dirty="0"/>
                  <a:t> is </a:t>
                </a:r>
                <a14:m>
                  <m:oMath xmlns:m="http://schemas.openxmlformats.org/officeDocument/2006/math">
                    <m:f>
                      <m:fPr>
                        <m:ctrlPr>
                          <a:rPr lang="en-GB" sz="1400" i="1">
                            <a:latin typeface="Cambria Math" panose="02040503050406030204" pitchFamily="18" charset="0"/>
                          </a:rPr>
                        </m:ctrlPr>
                      </m:fPr>
                      <m:num>
                        <m:r>
                          <a:rPr lang="en-GB" sz="1400" i="1">
                            <a:latin typeface="Cambria Math" panose="02040503050406030204" pitchFamily="18" charset="0"/>
                          </a:rPr>
                          <m:t>2</m:t>
                        </m:r>
                        <m:r>
                          <a:rPr lang="en-GB" sz="1400" i="1">
                            <a:latin typeface="Cambria Math" panose="02040503050406030204" pitchFamily="18" charset="0"/>
                          </a:rPr>
                          <m:t>𝑥𝑦</m:t>
                        </m:r>
                      </m:num>
                      <m:den>
                        <m:r>
                          <a:rPr lang="en-GB" sz="1400" i="1">
                            <a:latin typeface="Cambria Math" panose="02040503050406030204" pitchFamily="18" charset="0"/>
                          </a:rPr>
                          <m:t>𝑥</m:t>
                        </m:r>
                        <m:r>
                          <a:rPr lang="en-GB" sz="1400" i="1">
                            <a:latin typeface="Cambria Math" panose="02040503050406030204" pitchFamily="18" charset="0"/>
                          </a:rPr>
                          <m:t>+</m:t>
                        </m:r>
                        <m:r>
                          <a:rPr lang="en-GB" sz="1400" i="1">
                            <a:latin typeface="Cambria Math" panose="02040503050406030204" pitchFamily="18" charset="0"/>
                          </a:rPr>
                          <m:t>𝑦</m:t>
                        </m:r>
                      </m:den>
                    </m:f>
                  </m:oMath>
                </a14:m>
                <a:r>
                  <a:rPr lang="en-GB" sz="1400" dirty="0"/>
                  <a:t>. </a:t>
                </a:r>
              </a:p>
            </p:txBody>
          </p:sp>
        </mc:Choice>
        <mc:Fallback xmlns="">
          <p:sp>
            <p:nvSpPr>
              <p:cNvPr id="54" name="Rectangle 53">
                <a:extLst>
                  <a:ext uri="{FF2B5EF4-FFF2-40B4-BE49-F238E27FC236}">
                    <a16:creationId xmlns:a16="http://schemas.microsoft.com/office/drawing/2014/main" id="{E95DE06F-76B0-43E1-AE3E-35CBE7DE80BD}"/>
                  </a:ext>
                </a:extLst>
              </p:cNvPr>
              <p:cNvSpPr>
                <a:spLocks noRot="1" noChangeAspect="1" noMove="1" noResize="1" noEditPoints="1" noAdjustHandles="1" noChangeArrowheads="1" noChangeShapeType="1" noTextEdit="1"/>
              </p:cNvSpPr>
              <p:nvPr/>
            </p:nvSpPr>
            <p:spPr>
              <a:xfrm>
                <a:off x="3252437" y="5723456"/>
                <a:ext cx="1789463" cy="637610"/>
              </a:xfrm>
              <a:prstGeom prst="rect">
                <a:avLst/>
              </a:prstGeom>
              <a:blipFill>
                <a:blip r:embed="rId1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D54437D7-F9BF-481C-A9DF-CEC322CA26EA}"/>
                  </a:ext>
                </a:extLst>
              </p:cNvPr>
              <p:cNvSpPr txBox="1"/>
              <p:nvPr/>
            </p:nvSpPr>
            <p:spPr>
              <a:xfrm>
                <a:off x="1853347" y="3515112"/>
                <a:ext cx="3600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𝑃𝑖𝑝𝑝𝑖𝑛</m:t>
                      </m:r>
                    </m:oMath>
                  </m:oMathPara>
                </a14:m>
                <a:endParaRPr lang="en-GB" sz="1000" dirty="0"/>
              </a:p>
            </p:txBody>
          </p:sp>
        </mc:Choice>
        <mc:Fallback xmlns="">
          <p:sp>
            <p:nvSpPr>
              <p:cNvPr id="56" name="TextBox 55">
                <a:extLst>
                  <a:ext uri="{FF2B5EF4-FFF2-40B4-BE49-F238E27FC236}">
                    <a16:creationId xmlns:a16="http://schemas.microsoft.com/office/drawing/2014/main" id="{D54437D7-F9BF-481C-A9DF-CEC322CA26EA}"/>
                  </a:ext>
                </a:extLst>
              </p:cNvPr>
              <p:cNvSpPr txBox="1">
                <a:spLocks noRot="1" noChangeAspect="1" noMove="1" noResize="1" noEditPoints="1" noAdjustHandles="1" noChangeArrowheads="1" noChangeShapeType="1" noTextEdit="1"/>
              </p:cNvSpPr>
              <p:nvPr/>
            </p:nvSpPr>
            <p:spPr>
              <a:xfrm>
                <a:off x="1853347" y="3515112"/>
                <a:ext cx="360040" cy="246221"/>
              </a:xfrm>
              <a:prstGeom prst="rect">
                <a:avLst/>
              </a:prstGeom>
              <a:blipFill>
                <a:blip r:embed="rId13"/>
                <a:stretch>
                  <a:fillRect r="-47458" b="-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58ECF17A-A3ED-49A3-B1AD-64F6DF0F877A}"/>
                  </a:ext>
                </a:extLst>
              </p:cNvPr>
              <p:cNvSpPr txBox="1"/>
              <p:nvPr/>
            </p:nvSpPr>
            <p:spPr>
              <a:xfrm>
                <a:off x="4570328" y="3429000"/>
                <a:ext cx="360040"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00" b="0" i="1" smtClean="0">
                          <a:latin typeface="Cambria Math" panose="02040503050406030204" pitchFamily="18" charset="0"/>
                        </a:rPr>
                        <m:t>𝑇𝑟𝑒𝑒</m:t>
                      </m:r>
                    </m:oMath>
                  </m:oMathPara>
                </a14:m>
                <a:endParaRPr lang="en-GB" sz="1000" dirty="0"/>
              </a:p>
            </p:txBody>
          </p:sp>
        </mc:Choice>
        <mc:Fallback xmlns="">
          <p:sp>
            <p:nvSpPr>
              <p:cNvPr id="57" name="TextBox 56">
                <a:extLst>
                  <a:ext uri="{FF2B5EF4-FFF2-40B4-BE49-F238E27FC236}">
                    <a16:creationId xmlns:a16="http://schemas.microsoft.com/office/drawing/2014/main" id="{58ECF17A-A3ED-49A3-B1AD-64F6DF0F877A}"/>
                  </a:ext>
                </a:extLst>
              </p:cNvPr>
              <p:cNvSpPr txBox="1">
                <a:spLocks noRot="1" noChangeAspect="1" noMove="1" noResize="1" noEditPoints="1" noAdjustHandles="1" noChangeArrowheads="1" noChangeShapeType="1" noTextEdit="1"/>
              </p:cNvSpPr>
              <p:nvPr/>
            </p:nvSpPr>
            <p:spPr>
              <a:xfrm>
                <a:off x="4570328" y="3429000"/>
                <a:ext cx="360040" cy="246221"/>
              </a:xfrm>
              <a:prstGeom prst="rect">
                <a:avLst/>
              </a:prstGeom>
              <a:blipFill>
                <a:blip r:embed="rId14"/>
                <a:stretch>
                  <a:fillRect r="-10169"/>
                </a:stretch>
              </a:blipFill>
            </p:spPr>
            <p:txBody>
              <a:bodyPr/>
              <a:lstStyle/>
              <a:p>
                <a:r>
                  <a:rPr lang="en-GB">
                    <a:noFill/>
                  </a:rPr>
                  <a:t> </a:t>
                </a:r>
              </a:p>
            </p:txBody>
          </p:sp>
        </mc:Fallback>
      </mc:AlternateContent>
      <p:sp>
        <p:nvSpPr>
          <p:cNvPr id="58" name="TextBox 57">
            <a:extLst>
              <a:ext uri="{FF2B5EF4-FFF2-40B4-BE49-F238E27FC236}">
                <a16:creationId xmlns:a16="http://schemas.microsoft.com/office/drawing/2014/main" id="{E3F4158C-E346-4C5A-AD04-A14DA0628D87}"/>
              </a:ext>
            </a:extLst>
          </p:cNvPr>
          <p:cNvSpPr txBox="1"/>
          <p:nvPr/>
        </p:nvSpPr>
        <p:spPr>
          <a:xfrm>
            <a:off x="6956777" y="101600"/>
            <a:ext cx="2018751" cy="369332"/>
          </a:xfrm>
          <a:prstGeom prst="rect">
            <a:avLst/>
          </a:prstGeom>
          <a:noFill/>
        </p:spPr>
        <p:txBody>
          <a:bodyPr wrap="square" rtlCol="0">
            <a:spAutoFit/>
          </a:bodyPr>
          <a:lstStyle/>
          <a:p>
            <a:pPr algn="r"/>
            <a:r>
              <a:rPr lang="en-GB" b="1" dirty="0">
                <a:solidFill>
                  <a:schemeClr val="bg1"/>
                </a:solidFill>
              </a:rPr>
              <a:t>DrFrostMaths.com</a:t>
            </a:r>
          </a:p>
        </p:txBody>
      </p:sp>
    </p:spTree>
    <p:extLst>
      <p:ext uri="{BB962C8B-B14F-4D97-AF65-F5344CB8AC3E}">
        <p14:creationId xmlns:p14="http://schemas.microsoft.com/office/powerpoint/2010/main" val="1920434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B1D29D-674B-44CF-90F5-FBB97E5CE937}"/>
              </a:ext>
            </a:extLst>
          </p:cNvPr>
          <p:cNvSpPr/>
          <p:nvPr/>
        </p:nvSpPr>
        <p:spPr>
          <a:xfrm>
            <a:off x="0" y="3017144"/>
            <a:ext cx="4403868" cy="3840856"/>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extBox 1">
            <a:extLst>
              <a:ext uri="{FF2B5EF4-FFF2-40B4-BE49-F238E27FC236}">
                <a16:creationId xmlns:a16="http://schemas.microsoft.com/office/drawing/2014/main" id="{2145592D-F572-4E4C-8B88-0757102DDC3E}"/>
              </a:ext>
            </a:extLst>
          </p:cNvPr>
          <p:cNvSpPr txBox="1"/>
          <p:nvPr/>
        </p:nvSpPr>
        <p:spPr>
          <a:xfrm>
            <a:off x="157480" y="869486"/>
            <a:ext cx="3957320" cy="830997"/>
          </a:xfrm>
          <a:prstGeom prst="rect">
            <a:avLst/>
          </a:prstGeom>
          <a:noFill/>
        </p:spPr>
        <p:txBody>
          <a:bodyPr wrap="square" rtlCol="0">
            <a:spAutoFit/>
          </a:bodyPr>
          <a:lstStyle/>
          <a:p>
            <a:r>
              <a:rPr lang="en-GB" sz="2400" b="1" dirty="0"/>
              <a:t>The time Dr Frost solved a maths problem for</a:t>
            </a:r>
            <a:r>
              <a:rPr lang="en-GB" sz="2400" dirty="0"/>
              <a:t> </a:t>
            </a:r>
          </a:p>
        </p:txBody>
      </p:sp>
      <p:pic>
        <p:nvPicPr>
          <p:cNvPr id="3" name="Picture 2">
            <a:extLst>
              <a:ext uri="{FF2B5EF4-FFF2-40B4-BE49-F238E27FC236}">
                <a16:creationId xmlns:a16="http://schemas.microsoft.com/office/drawing/2014/main" id="{45DED0D1-783D-484B-ADBD-3821DD30DF90}"/>
              </a:ext>
            </a:extLst>
          </p:cNvPr>
          <p:cNvPicPr>
            <a:picLocks noChangeAspect="1"/>
          </p:cNvPicPr>
          <p:nvPr/>
        </p:nvPicPr>
        <p:blipFill>
          <a:blip r:embed="rId2"/>
          <a:stretch>
            <a:fillRect/>
          </a:stretch>
        </p:blipFill>
        <p:spPr>
          <a:xfrm>
            <a:off x="2704780" y="1297194"/>
            <a:ext cx="1191788" cy="379205"/>
          </a:xfrm>
          <a:prstGeom prst="rect">
            <a:avLst/>
          </a:prstGeom>
        </p:spPr>
      </p:pic>
      <p:sp>
        <p:nvSpPr>
          <p:cNvPr id="4" name="Rectangle 3">
            <a:extLst>
              <a:ext uri="{FF2B5EF4-FFF2-40B4-BE49-F238E27FC236}">
                <a16:creationId xmlns:a16="http://schemas.microsoft.com/office/drawing/2014/main" id="{E1266B37-3BD4-4666-8AC7-04A3057E0722}"/>
              </a:ext>
            </a:extLst>
          </p:cNvPr>
          <p:cNvSpPr/>
          <p:nvPr/>
        </p:nvSpPr>
        <p:spPr>
          <a:xfrm>
            <a:off x="188728" y="1746607"/>
            <a:ext cx="3643043" cy="1200329"/>
          </a:xfrm>
          <a:prstGeom prst="rect">
            <a:avLst/>
          </a:prstGeom>
        </p:spPr>
        <p:txBody>
          <a:bodyPr wrap="square">
            <a:spAutoFit/>
          </a:bodyPr>
          <a:lstStyle/>
          <a:p>
            <a:r>
              <a:rPr lang="en-GB" sz="1200" dirty="0"/>
              <a:t>My mum, who worked at John Lewis, was selling London Olympics ‘trading cards’, of which there were about 200 different cards to collect, and could be bought in packs. Her manager was curious how many cards you would have to buy on average before you collected them all. The problem was passed on to me…</a:t>
            </a:r>
          </a:p>
        </p:txBody>
      </p:sp>
      <p:cxnSp>
        <p:nvCxnSpPr>
          <p:cNvPr id="5" name="Straight Connector 4">
            <a:extLst>
              <a:ext uri="{FF2B5EF4-FFF2-40B4-BE49-F238E27FC236}">
                <a16:creationId xmlns:a16="http://schemas.microsoft.com/office/drawing/2014/main" id="{8A55A3D2-27E6-4849-B46F-F25B319890D5}"/>
              </a:ext>
            </a:extLst>
          </p:cNvPr>
          <p:cNvCxnSpPr>
            <a:cxnSpLocks/>
          </p:cNvCxnSpPr>
          <p:nvPr/>
        </p:nvCxnSpPr>
        <p:spPr>
          <a:xfrm>
            <a:off x="4543568" y="1124744"/>
            <a:ext cx="0" cy="5506470"/>
          </a:xfrm>
          <a:prstGeom prst="line">
            <a:avLst/>
          </a:prstGeom>
        </p:spPr>
        <p:style>
          <a:lnRef idx="1">
            <a:schemeClr val="dk1"/>
          </a:lnRef>
          <a:fillRef idx="0">
            <a:schemeClr val="dk1"/>
          </a:fillRef>
          <a:effectRef idx="0">
            <a:schemeClr val="dk1"/>
          </a:effectRef>
          <a:fontRef idx="minor">
            <a:schemeClr val="tx1"/>
          </a:fontRef>
        </p:style>
      </p:cxnSp>
      <p:pic>
        <p:nvPicPr>
          <p:cNvPr id="6" name="Picture 2" descr="http://i.ebayimg.com/00/s/NDg4WDMzNQ==/$%28KGrHqF,%21k0E-ir-MST5BP6ZtCGEo%21%7E%7E60_35.JPG?set_id=8800005007">
            <a:extLst>
              <a:ext uri="{FF2B5EF4-FFF2-40B4-BE49-F238E27FC236}">
                <a16:creationId xmlns:a16="http://schemas.microsoft.com/office/drawing/2014/main" id="{D78E2273-07E9-429B-8805-B1F7139A40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6976" y="1789099"/>
            <a:ext cx="584123" cy="8548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0F77879-5755-4576-BE00-F33425F7653A}"/>
                  </a:ext>
                </a:extLst>
              </p:cNvPr>
              <p:cNvSpPr txBox="1"/>
              <p:nvPr/>
            </p:nvSpPr>
            <p:spPr>
              <a:xfrm>
                <a:off x="193077" y="3138023"/>
                <a:ext cx="4063039" cy="3671454"/>
              </a:xfrm>
              <a:prstGeom prst="rect">
                <a:avLst/>
              </a:prstGeom>
              <a:noFill/>
            </p:spPr>
            <p:txBody>
              <a:bodyPr wrap="square" rtlCol="0">
                <a:spAutoFit/>
              </a:bodyPr>
              <a:lstStyle/>
              <a:p>
                <a:r>
                  <a:rPr lang="en-GB" sz="1200" dirty="0"/>
                  <a:t>It is known as the ‘</a:t>
                </a:r>
                <a:r>
                  <a:rPr lang="en-GB" sz="1200" b="1" dirty="0"/>
                  <a:t>coupon collector’s problem</a:t>
                </a:r>
                <a:r>
                  <a:rPr lang="en-GB" sz="1200" dirty="0"/>
                  <a:t>’.</a:t>
                </a:r>
              </a:p>
              <a:p>
                <a:r>
                  <a:rPr lang="en-GB" sz="1200" dirty="0"/>
                  <a:t>The key is </a:t>
                </a:r>
                <a:r>
                  <a:rPr lang="en-GB" sz="1200" b="1" dirty="0"/>
                  <a:t>dividing purchasing into separate stages where each stage involves getting the next unseen card</a:t>
                </a:r>
                <a:endParaRPr lang="en-GB" sz="1200" dirty="0"/>
              </a:p>
              <a:p>
                <a:r>
                  <a:rPr lang="en-GB" sz="1200" dirty="0"/>
                  <a:t>There is an initial probability of 1 that a purchase results in an unseen card. There is then a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199</m:t>
                        </m:r>
                      </m:num>
                      <m:den>
                        <m:r>
                          <a:rPr lang="en-GB" sz="1200" b="0" i="1" smtClean="0">
                            <a:latin typeface="Cambria Math" panose="02040503050406030204" pitchFamily="18" charset="0"/>
                          </a:rPr>
                          <m:t>200</m:t>
                        </m:r>
                      </m:den>
                    </m:f>
                  </m:oMath>
                </a14:m>
                <a:r>
                  <a:rPr lang="en-GB" sz="1200" dirty="0"/>
                  <a:t> chance the next purchase results in an unseen card. Reciprocating this probability gives us the number of cards on average, i.e.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200</m:t>
                        </m:r>
                      </m:num>
                      <m:den>
                        <m:r>
                          <a:rPr lang="en-GB" sz="1200" b="0" i="1" smtClean="0">
                            <a:latin typeface="Cambria Math" panose="02040503050406030204" pitchFamily="18" charset="0"/>
                          </a:rPr>
                          <m:t>199</m:t>
                        </m:r>
                      </m:den>
                    </m:f>
                  </m:oMath>
                </a14:m>
                <a:r>
                  <a:rPr lang="en-GB" sz="1200" dirty="0"/>
                  <a:t> , we’d have to buy until we get our second unseen card. Eventually, there is a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200</m:t>
                        </m:r>
                      </m:den>
                    </m:f>
                  </m:oMath>
                </a14:m>
                <a:r>
                  <a:rPr lang="en-GB" sz="1200" dirty="0"/>
                  <a:t> chance of a purchase giving us the last unseen card, for which we’d have to purchase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200</m:t>
                        </m:r>
                      </m:num>
                      <m:den>
                        <m:r>
                          <a:rPr lang="en-GB" sz="1200" b="0" i="1" smtClean="0">
                            <a:latin typeface="Cambria Math" panose="02040503050406030204" pitchFamily="18" charset="0"/>
                          </a:rPr>
                          <m:t>1</m:t>
                        </m:r>
                      </m:den>
                    </m:f>
                    <m:r>
                      <a:rPr lang="en-GB" sz="1200" b="0" i="1" smtClean="0">
                        <a:latin typeface="Cambria Math" panose="02040503050406030204" pitchFamily="18" charset="0"/>
                      </a:rPr>
                      <m:t>=200</m:t>
                    </m:r>
                  </m:oMath>
                </a14:m>
                <a:r>
                  <a:rPr lang="en-GB" sz="1200" dirty="0"/>
                  <a:t> cards on average. The total number of cards on average we need to buy is therefore:</a:t>
                </a:r>
              </a:p>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200</m:t>
                          </m:r>
                        </m:num>
                        <m:den>
                          <m:r>
                            <a:rPr lang="en-GB" sz="1200" b="0" i="1" smtClean="0">
                              <a:latin typeface="Cambria Math" panose="02040503050406030204" pitchFamily="18" charset="0"/>
                            </a:rPr>
                            <m:t>200</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200</m:t>
                          </m:r>
                        </m:num>
                        <m:den>
                          <m:r>
                            <a:rPr lang="en-GB" sz="1200" b="0" i="1" smtClean="0">
                              <a:latin typeface="Cambria Math" panose="02040503050406030204" pitchFamily="18" charset="0"/>
                            </a:rPr>
                            <m:t>199</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200</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200</m:t>
                          </m:r>
                        </m:num>
                        <m:den>
                          <m:r>
                            <a:rPr lang="en-GB" sz="1200" b="0" i="1" smtClean="0">
                              <a:latin typeface="Cambria Math" panose="02040503050406030204" pitchFamily="18" charset="0"/>
                            </a:rPr>
                            <m:t>1</m:t>
                          </m:r>
                        </m:den>
                      </m:f>
                    </m:oMath>
                    <m:oMath xmlns:m="http://schemas.openxmlformats.org/officeDocument/2006/math">
                      <m:r>
                        <a:rPr lang="en-GB" sz="1200" b="0" i="1" smtClean="0">
                          <a:latin typeface="Cambria Math" panose="02040503050406030204" pitchFamily="18" charset="0"/>
                        </a:rPr>
                        <m:t>=200</m:t>
                      </m:r>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200</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199</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r>
                            <a:rPr lang="en-GB" sz="1200" b="0" i="1" smtClean="0">
                              <a:latin typeface="Cambria Math" panose="02040503050406030204" pitchFamily="18" charset="0"/>
                            </a:rPr>
                            <m:t>+1</m:t>
                          </m:r>
                        </m:e>
                      </m:d>
                    </m:oMath>
                    <m:oMath xmlns:m="http://schemas.openxmlformats.org/officeDocument/2006/math">
                      <m:r>
                        <a:rPr lang="en-GB" sz="1200" b="0" i="1" smtClean="0">
                          <a:latin typeface="Cambria Math" panose="02040503050406030204" pitchFamily="18" charset="0"/>
                        </a:rPr>
                        <m:t>=200×</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200</m:t>
                          </m:r>
                        </m:sub>
                      </m:sSub>
                      <m:r>
                        <a:rPr lang="en-GB" sz="1200" b="0" i="1" smtClean="0">
                          <a:latin typeface="Cambria Math" panose="02040503050406030204" pitchFamily="18" charset="0"/>
                        </a:rPr>
                        <m:t>=1176 </m:t>
                      </m:r>
                      <m:r>
                        <a:rPr lang="en-GB" sz="1200" b="0" i="1" smtClean="0">
                          <a:latin typeface="Cambria Math" panose="02040503050406030204" pitchFamily="18" charset="0"/>
                        </a:rPr>
                        <m:t>𝑐𝑎𝑟𝑑𝑠</m:t>
                      </m:r>
                    </m:oMath>
                  </m:oMathPara>
                </a14:m>
                <a:endParaRPr lang="en-GB" sz="1200" dirty="0"/>
              </a:p>
              <a:p>
                <a:endParaRPr lang="en-GB" sz="700" dirty="0"/>
              </a:p>
              <a:p>
                <a:r>
                  <a:rPr lang="en-GB" sz="1200" b="1" dirty="0"/>
                  <a:t>You’re welcome John Lewis.</a:t>
                </a:r>
              </a:p>
            </p:txBody>
          </p:sp>
        </mc:Choice>
        <mc:Fallback xmlns="">
          <p:sp>
            <p:nvSpPr>
              <p:cNvPr id="7" name="TextBox 6">
                <a:extLst>
                  <a:ext uri="{FF2B5EF4-FFF2-40B4-BE49-F238E27FC236}">
                    <a16:creationId xmlns:a16="http://schemas.microsoft.com/office/drawing/2014/main" id="{80F77879-5755-4576-BE00-F33425F7653A}"/>
                  </a:ext>
                </a:extLst>
              </p:cNvPr>
              <p:cNvSpPr txBox="1">
                <a:spLocks noRot="1" noChangeAspect="1" noMove="1" noResize="1" noEditPoints="1" noAdjustHandles="1" noChangeArrowheads="1" noChangeShapeType="1" noTextEdit="1"/>
              </p:cNvSpPr>
              <p:nvPr/>
            </p:nvSpPr>
            <p:spPr>
              <a:xfrm>
                <a:off x="193077" y="3138023"/>
                <a:ext cx="4063039" cy="3671454"/>
              </a:xfrm>
              <a:prstGeom prst="rect">
                <a:avLst/>
              </a:prstGeom>
              <a:blipFill>
                <a:blip r:embed="rId4"/>
                <a:stretch>
                  <a:fillRect l="-150" t="-166" b="-498"/>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EE7E8021-A5A1-4EE4-BF51-345EBE15153C}"/>
              </a:ext>
            </a:extLst>
          </p:cNvPr>
          <p:cNvSpPr txBox="1"/>
          <p:nvPr/>
        </p:nvSpPr>
        <p:spPr>
          <a:xfrm>
            <a:off x="192336" y="202750"/>
            <a:ext cx="409723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800" dirty="0"/>
              <a:t>Really cool applications:</a:t>
            </a:r>
            <a:endParaRPr lang="en-GB" sz="3600"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0AA436D-4ECA-4F3E-88CF-A358EC836433}"/>
                  </a:ext>
                </a:extLst>
              </p:cNvPr>
              <p:cNvSpPr txBox="1"/>
              <p:nvPr/>
            </p:nvSpPr>
            <p:spPr>
              <a:xfrm>
                <a:off x="4944864" y="196171"/>
                <a:ext cx="3512820" cy="1200329"/>
              </a:xfrm>
              <a:prstGeom prst="rect">
                <a:avLst/>
              </a:prstGeom>
              <a:noFill/>
            </p:spPr>
            <p:txBody>
              <a:bodyPr wrap="square" rtlCol="0">
                <a:spAutoFit/>
              </a:bodyPr>
              <a:lstStyle/>
              <a:p>
                <a:r>
                  <a:rPr lang="en-GB" sz="2400" b="1" dirty="0"/>
                  <a:t>How far can a stack of </a:t>
                </a:r>
                <a14:m>
                  <m:oMath xmlns:m="http://schemas.openxmlformats.org/officeDocument/2006/math">
                    <m:r>
                      <a:rPr lang="en-GB" sz="2400" b="1" i="1" smtClean="0">
                        <a:latin typeface="Cambria Math" panose="02040503050406030204" pitchFamily="18" charset="0"/>
                      </a:rPr>
                      <m:t>𝒏</m:t>
                    </m:r>
                  </m:oMath>
                </a14:m>
                <a:r>
                  <a:rPr lang="en-GB" sz="2400" b="1" dirty="0"/>
                  <a:t> books protrude over the edge of a table?</a:t>
                </a:r>
              </a:p>
            </p:txBody>
          </p:sp>
        </mc:Choice>
        <mc:Fallback xmlns="">
          <p:sp>
            <p:nvSpPr>
              <p:cNvPr id="12" name="TextBox 11">
                <a:extLst>
                  <a:ext uri="{FF2B5EF4-FFF2-40B4-BE49-F238E27FC236}">
                    <a16:creationId xmlns:a16="http://schemas.microsoft.com/office/drawing/2014/main" id="{00AA436D-4ECA-4F3E-88CF-A358EC836433}"/>
                  </a:ext>
                </a:extLst>
              </p:cNvPr>
              <p:cNvSpPr txBox="1">
                <a:spLocks noRot="1" noChangeAspect="1" noMove="1" noResize="1" noEditPoints="1" noAdjustHandles="1" noChangeArrowheads="1" noChangeShapeType="1" noTextEdit="1"/>
              </p:cNvSpPr>
              <p:nvPr/>
            </p:nvSpPr>
            <p:spPr>
              <a:xfrm>
                <a:off x="4944864" y="196171"/>
                <a:ext cx="3512820" cy="1200329"/>
              </a:xfrm>
              <a:prstGeom prst="rect">
                <a:avLst/>
              </a:prstGeom>
              <a:blipFill>
                <a:blip r:embed="rId5"/>
                <a:stretch>
                  <a:fillRect l="-2604" t="-4061" b="-10660"/>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14C3786C-F946-4ACA-9345-A8D263D97BFB}"/>
              </a:ext>
            </a:extLst>
          </p:cNvPr>
          <p:cNvSpPr/>
          <p:nvPr/>
        </p:nvSpPr>
        <p:spPr>
          <a:xfrm>
            <a:off x="5190030" y="1673209"/>
            <a:ext cx="2233351" cy="16511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424B1CD-5F17-4BDC-BC14-08EF4CEAAC68}"/>
              </a:ext>
            </a:extLst>
          </p:cNvPr>
          <p:cNvSpPr/>
          <p:nvPr/>
        </p:nvSpPr>
        <p:spPr>
          <a:xfrm>
            <a:off x="6790365" y="1541592"/>
            <a:ext cx="1152128" cy="1239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1F0CD5F-83A2-4951-8053-38D5E57ED957}"/>
                  </a:ext>
                </a:extLst>
              </p:cNvPr>
              <p:cNvSpPr txBox="1"/>
              <p:nvPr/>
            </p:nvSpPr>
            <p:spPr>
              <a:xfrm>
                <a:off x="4885711" y="1843218"/>
                <a:ext cx="2232248" cy="483466"/>
              </a:xfrm>
              <a:prstGeom prst="rect">
                <a:avLst/>
              </a:prstGeom>
              <a:noFill/>
            </p:spPr>
            <p:txBody>
              <a:bodyPr wrap="square" rtlCol="0">
                <a:spAutoFit/>
              </a:bodyPr>
              <a:lstStyle/>
              <a:p>
                <a:r>
                  <a:rPr lang="en-GB" b="1" dirty="0"/>
                  <a:t>1 book</a:t>
                </a:r>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dirty="0"/>
                  <a:t> a length.</a:t>
                </a:r>
              </a:p>
            </p:txBody>
          </p:sp>
        </mc:Choice>
        <mc:Fallback xmlns="">
          <p:sp>
            <p:nvSpPr>
              <p:cNvPr id="16" name="TextBox 15">
                <a:extLst>
                  <a:ext uri="{FF2B5EF4-FFF2-40B4-BE49-F238E27FC236}">
                    <a16:creationId xmlns:a16="http://schemas.microsoft.com/office/drawing/2014/main" id="{B1F0CD5F-83A2-4951-8053-38D5E57ED957}"/>
                  </a:ext>
                </a:extLst>
              </p:cNvPr>
              <p:cNvSpPr txBox="1">
                <a:spLocks noRot="1" noChangeAspect="1" noMove="1" noResize="1" noEditPoints="1" noAdjustHandles="1" noChangeArrowheads="1" noChangeShapeType="1" noTextEdit="1"/>
              </p:cNvSpPr>
              <p:nvPr/>
            </p:nvSpPr>
            <p:spPr>
              <a:xfrm>
                <a:off x="4885711" y="1843218"/>
                <a:ext cx="2232248" cy="483466"/>
              </a:xfrm>
              <a:prstGeom prst="rect">
                <a:avLst/>
              </a:prstGeom>
              <a:blipFill>
                <a:blip r:embed="rId6"/>
                <a:stretch>
                  <a:fillRect l="-2180" b="-7500"/>
                </a:stretch>
              </a:blipFill>
            </p:spPr>
            <p:txBody>
              <a:bodyPr/>
              <a:lstStyle/>
              <a:p>
                <a:r>
                  <a:rPr lang="en-GB">
                    <a:noFill/>
                  </a:rPr>
                  <a:t> </a:t>
                </a:r>
              </a:p>
            </p:txBody>
          </p:sp>
        </mc:Fallback>
      </mc:AlternateContent>
      <p:sp>
        <p:nvSpPr>
          <p:cNvPr id="17" name="Rectangle 16">
            <a:extLst>
              <a:ext uri="{FF2B5EF4-FFF2-40B4-BE49-F238E27FC236}">
                <a16:creationId xmlns:a16="http://schemas.microsoft.com/office/drawing/2014/main" id="{F0AB7B71-4C36-469C-B9C0-387AD175B13F}"/>
              </a:ext>
            </a:extLst>
          </p:cNvPr>
          <p:cNvSpPr/>
          <p:nvPr/>
        </p:nvSpPr>
        <p:spPr>
          <a:xfrm>
            <a:off x="5200821" y="2569087"/>
            <a:ext cx="2233351" cy="144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70D942F-0A7D-47D1-BA44-B1D0CEDECE07}"/>
              </a:ext>
            </a:extLst>
          </p:cNvPr>
          <p:cNvSpPr/>
          <p:nvPr/>
        </p:nvSpPr>
        <p:spPr>
          <a:xfrm>
            <a:off x="6594146" y="2443819"/>
            <a:ext cx="1152128" cy="1239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820BBE4-F2F4-4884-96A5-5A33812DE087}"/>
                  </a:ext>
                </a:extLst>
              </p:cNvPr>
              <p:cNvSpPr txBox="1"/>
              <p:nvPr/>
            </p:nvSpPr>
            <p:spPr>
              <a:xfrm>
                <a:off x="4855226" y="2723220"/>
                <a:ext cx="3276847" cy="484043"/>
              </a:xfrm>
              <a:prstGeom prst="rect">
                <a:avLst/>
              </a:prstGeom>
              <a:noFill/>
            </p:spPr>
            <p:txBody>
              <a:bodyPr wrap="square" rtlCol="0">
                <a:spAutoFit/>
              </a:bodyPr>
              <a:lstStyle/>
              <a:p>
                <a:r>
                  <a:rPr lang="en-GB" b="1" dirty="0"/>
                  <a:t>2 books</a:t>
                </a:r>
                <a:r>
                  <a:rPr lang="en-GB" dirty="0"/>
                  <a:t>: </a:t>
                </a:r>
                <a14:m>
                  <m:oMath xmlns:m="http://schemas.openxmlformats.org/officeDocument/2006/math">
                    <m:f>
                      <m:fPr>
                        <m:ctrlPr>
                          <a:rPr lang="en-GB" b="0" i="1" smtClean="0">
                            <a:latin typeface="Cambria Math" panose="02040503050406030204" pitchFamily="18" charset="0"/>
                          </a:rPr>
                        </m:ctrlPr>
                      </m:fPr>
                      <m:num>
                        <m:r>
                          <a:rPr lang="en-GB" b="0" i="0" smtClean="0">
                            <a:latin typeface="Cambria Math" panose="02040503050406030204" pitchFamily="18" charset="0"/>
                          </a:rPr>
                          <m:t>1</m:t>
                        </m:r>
                      </m:num>
                      <m:den>
                        <m:r>
                          <a:rPr lang="en-GB" b="0" i="0" smtClean="0">
                            <a:latin typeface="Cambria Math" panose="02040503050406030204" pitchFamily="18" charset="0"/>
                          </a:rPr>
                          <m:t>2</m:t>
                        </m:r>
                      </m:den>
                    </m:f>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0" smtClean="0">
                            <a:latin typeface="Cambria Math" panose="02040503050406030204" pitchFamily="18" charset="0"/>
                          </a:rPr>
                          <m:t>1</m:t>
                        </m:r>
                      </m:num>
                      <m:den>
                        <m:r>
                          <a:rPr lang="en-GB" b="0" i="0" smtClean="0">
                            <a:latin typeface="Cambria Math" panose="02040503050406030204" pitchFamily="18" charset="0"/>
                          </a:rPr>
                          <m:t>4</m:t>
                        </m:r>
                      </m:den>
                    </m:f>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dirty="0"/>
                  <a:t> of a length.</a:t>
                </a:r>
              </a:p>
            </p:txBody>
          </p:sp>
        </mc:Choice>
        <mc:Fallback xmlns="">
          <p:sp>
            <p:nvSpPr>
              <p:cNvPr id="19" name="TextBox 18">
                <a:extLst>
                  <a:ext uri="{FF2B5EF4-FFF2-40B4-BE49-F238E27FC236}">
                    <a16:creationId xmlns:a16="http://schemas.microsoft.com/office/drawing/2014/main" id="{B820BBE4-F2F4-4884-96A5-5A33812DE087}"/>
                  </a:ext>
                </a:extLst>
              </p:cNvPr>
              <p:cNvSpPr txBox="1">
                <a:spLocks noRot="1" noChangeAspect="1" noMove="1" noResize="1" noEditPoints="1" noAdjustHandles="1" noChangeArrowheads="1" noChangeShapeType="1" noTextEdit="1"/>
              </p:cNvSpPr>
              <p:nvPr/>
            </p:nvSpPr>
            <p:spPr>
              <a:xfrm>
                <a:off x="4855226" y="2723220"/>
                <a:ext cx="3276847" cy="484043"/>
              </a:xfrm>
              <a:prstGeom prst="rect">
                <a:avLst/>
              </a:prstGeom>
              <a:blipFill>
                <a:blip r:embed="rId7"/>
                <a:stretch>
                  <a:fillRect l="-1487" b="-8861"/>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7DE75E39-8C54-4947-A8BD-D1DB66ED1039}"/>
              </a:ext>
            </a:extLst>
          </p:cNvPr>
          <p:cNvSpPr/>
          <p:nvPr/>
        </p:nvSpPr>
        <p:spPr>
          <a:xfrm>
            <a:off x="7227162" y="2319912"/>
            <a:ext cx="1152128" cy="1239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51303A7C-A4FE-4358-AC35-1F653896F9D2}"/>
              </a:ext>
            </a:extLst>
          </p:cNvPr>
          <p:cNvCxnSpPr/>
          <p:nvPr/>
        </p:nvCxnSpPr>
        <p:spPr>
          <a:xfrm>
            <a:off x="7479909" y="1749154"/>
            <a:ext cx="395179" cy="41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1DCA95E-4466-40EF-BF1B-7698C3E262C8}"/>
                  </a:ext>
                </a:extLst>
              </p:cNvPr>
              <p:cNvSpPr txBox="1"/>
              <p:nvPr/>
            </p:nvSpPr>
            <p:spPr>
              <a:xfrm>
                <a:off x="7504343" y="1723747"/>
                <a:ext cx="363136" cy="3516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900" b="0" i="1" smtClean="0">
                              <a:latin typeface="Cambria Math" panose="02040503050406030204" pitchFamily="18" charset="0"/>
                            </a:rPr>
                          </m:ctrlPr>
                        </m:fPr>
                        <m:num>
                          <m:r>
                            <a:rPr lang="en-GB" sz="900" b="0" i="1" smtClean="0">
                              <a:latin typeface="Cambria Math" panose="02040503050406030204" pitchFamily="18" charset="0"/>
                            </a:rPr>
                            <m:t>1</m:t>
                          </m:r>
                        </m:num>
                        <m:den>
                          <m:r>
                            <a:rPr lang="en-GB" sz="900" b="0" i="1" smtClean="0">
                              <a:latin typeface="Cambria Math" panose="02040503050406030204" pitchFamily="18" charset="0"/>
                            </a:rPr>
                            <m:t>2</m:t>
                          </m:r>
                        </m:den>
                      </m:f>
                    </m:oMath>
                  </m:oMathPara>
                </a14:m>
                <a:endParaRPr lang="en-GB" dirty="0"/>
              </a:p>
            </p:txBody>
          </p:sp>
        </mc:Choice>
        <mc:Fallback xmlns="">
          <p:sp>
            <p:nvSpPr>
              <p:cNvPr id="23" name="TextBox 22">
                <a:extLst>
                  <a:ext uri="{FF2B5EF4-FFF2-40B4-BE49-F238E27FC236}">
                    <a16:creationId xmlns:a16="http://schemas.microsoft.com/office/drawing/2014/main" id="{61DCA95E-4466-40EF-BF1B-7698C3E262C8}"/>
                  </a:ext>
                </a:extLst>
              </p:cNvPr>
              <p:cNvSpPr txBox="1">
                <a:spLocks noRot="1" noChangeAspect="1" noMove="1" noResize="1" noEditPoints="1" noAdjustHandles="1" noChangeArrowheads="1" noChangeShapeType="1" noTextEdit="1"/>
              </p:cNvSpPr>
              <p:nvPr/>
            </p:nvSpPr>
            <p:spPr>
              <a:xfrm>
                <a:off x="7504343" y="1723747"/>
                <a:ext cx="363136" cy="351635"/>
              </a:xfrm>
              <a:prstGeom prst="rect">
                <a:avLst/>
              </a:prstGeom>
              <a:blipFill>
                <a:blip r:embed="rId8"/>
                <a:stretch>
                  <a:fillRect/>
                </a:stretch>
              </a:blipFill>
            </p:spPr>
            <p:txBody>
              <a:bodyPr/>
              <a:lstStyle/>
              <a:p>
                <a:r>
                  <a:rPr lang="en-GB">
                    <a:noFill/>
                  </a:rPr>
                  <a:t> </a:t>
                </a:r>
              </a:p>
            </p:txBody>
          </p:sp>
        </mc:Fallback>
      </mc:AlternateContent>
      <p:cxnSp>
        <p:nvCxnSpPr>
          <p:cNvPr id="24" name="Straight Arrow Connector 23">
            <a:extLst>
              <a:ext uri="{FF2B5EF4-FFF2-40B4-BE49-F238E27FC236}">
                <a16:creationId xmlns:a16="http://schemas.microsoft.com/office/drawing/2014/main" id="{E2EC44E3-48DF-486F-ADEF-AFF4CF9C08DA}"/>
              </a:ext>
            </a:extLst>
          </p:cNvPr>
          <p:cNvCxnSpPr>
            <a:cxnSpLocks/>
          </p:cNvCxnSpPr>
          <p:nvPr/>
        </p:nvCxnSpPr>
        <p:spPr>
          <a:xfrm flipV="1">
            <a:off x="7455218" y="2627086"/>
            <a:ext cx="911360" cy="101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CF3F86E-FA86-471F-99F4-CA1F63D4848B}"/>
                  </a:ext>
                </a:extLst>
              </p:cNvPr>
              <p:cNvSpPr txBox="1"/>
              <p:nvPr/>
            </p:nvSpPr>
            <p:spPr>
              <a:xfrm>
                <a:off x="7729330" y="2586964"/>
                <a:ext cx="363136" cy="3516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900" b="0" i="1" smtClean="0">
                              <a:latin typeface="Cambria Math" panose="02040503050406030204" pitchFamily="18" charset="0"/>
                            </a:rPr>
                          </m:ctrlPr>
                        </m:fPr>
                        <m:num>
                          <m:r>
                            <a:rPr lang="en-GB" sz="900" b="0" i="1" smtClean="0">
                              <a:latin typeface="Cambria Math" panose="02040503050406030204" pitchFamily="18" charset="0"/>
                            </a:rPr>
                            <m:t>3</m:t>
                          </m:r>
                        </m:num>
                        <m:den>
                          <m:r>
                            <a:rPr lang="en-GB" sz="900" b="0" i="1" smtClean="0">
                              <a:latin typeface="Cambria Math" panose="02040503050406030204" pitchFamily="18" charset="0"/>
                            </a:rPr>
                            <m:t>4</m:t>
                          </m:r>
                        </m:den>
                      </m:f>
                    </m:oMath>
                  </m:oMathPara>
                </a14:m>
                <a:endParaRPr lang="en-GB" dirty="0"/>
              </a:p>
            </p:txBody>
          </p:sp>
        </mc:Choice>
        <mc:Fallback xmlns="">
          <p:sp>
            <p:nvSpPr>
              <p:cNvPr id="26" name="TextBox 25">
                <a:extLst>
                  <a:ext uri="{FF2B5EF4-FFF2-40B4-BE49-F238E27FC236}">
                    <a16:creationId xmlns:a16="http://schemas.microsoft.com/office/drawing/2014/main" id="{BCF3F86E-FA86-471F-99F4-CA1F63D4848B}"/>
                  </a:ext>
                </a:extLst>
              </p:cNvPr>
              <p:cNvSpPr txBox="1">
                <a:spLocks noRot="1" noChangeAspect="1" noMove="1" noResize="1" noEditPoints="1" noAdjustHandles="1" noChangeArrowheads="1" noChangeShapeType="1" noTextEdit="1"/>
              </p:cNvSpPr>
              <p:nvPr/>
            </p:nvSpPr>
            <p:spPr>
              <a:xfrm>
                <a:off x="7729330" y="2586964"/>
                <a:ext cx="363136" cy="351635"/>
              </a:xfrm>
              <a:prstGeom prst="rect">
                <a:avLst/>
              </a:prstGeom>
              <a:blipFill>
                <a:blip r:embed="rId9"/>
                <a:stretch>
                  <a:fillRect/>
                </a:stretch>
              </a:blipFill>
            </p:spPr>
            <p:txBody>
              <a:bodyPr/>
              <a:lstStyle/>
              <a:p>
                <a:r>
                  <a:rPr lang="en-GB">
                    <a:noFill/>
                  </a:rPr>
                  <a:t> </a:t>
                </a:r>
              </a:p>
            </p:txBody>
          </p:sp>
        </mc:Fallback>
      </mc:AlternateContent>
      <p:sp>
        <p:nvSpPr>
          <p:cNvPr id="27" name="Rectangle 26">
            <a:extLst>
              <a:ext uri="{FF2B5EF4-FFF2-40B4-BE49-F238E27FC236}">
                <a16:creationId xmlns:a16="http://schemas.microsoft.com/office/drawing/2014/main" id="{7E82CA97-70FB-4549-94C2-67BAEAE9D6A4}"/>
              </a:ext>
            </a:extLst>
          </p:cNvPr>
          <p:cNvSpPr/>
          <p:nvPr/>
        </p:nvSpPr>
        <p:spPr>
          <a:xfrm>
            <a:off x="5200821" y="3549978"/>
            <a:ext cx="2233351" cy="1446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ADC2FA6-0314-4D10-868F-D57D6DBB87B2}"/>
              </a:ext>
            </a:extLst>
          </p:cNvPr>
          <p:cNvSpPr/>
          <p:nvPr/>
        </p:nvSpPr>
        <p:spPr>
          <a:xfrm>
            <a:off x="6579858" y="3286598"/>
            <a:ext cx="1152128" cy="1239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698EB9E-FAC3-4135-8DEB-DB194300458D}"/>
                  </a:ext>
                </a:extLst>
              </p:cNvPr>
              <p:cNvSpPr txBox="1"/>
              <p:nvPr/>
            </p:nvSpPr>
            <p:spPr>
              <a:xfrm>
                <a:off x="4874276" y="3761261"/>
                <a:ext cx="3677214" cy="485197"/>
              </a:xfrm>
              <a:prstGeom prst="rect">
                <a:avLst/>
              </a:prstGeom>
              <a:noFill/>
            </p:spPr>
            <p:txBody>
              <a:bodyPr wrap="square" rtlCol="0">
                <a:spAutoFit/>
              </a:bodyPr>
              <a:lstStyle/>
              <a:p>
                <a:r>
                  <a:rPr lang="en-GB" b="1" dirty="0"/>
                  <a:t>3 books</a:t>
                </a:r>
                <a:r>
                  <a:rPr lang="en-GB" dirty="0"/>
                  <a:t>: </a:t>
                </a:r>
                <a14:m>
                  <m:oMath xmlns:m="http://schemas.openxmlformats.org/officeDocument/2006/math">
                    <m:f>
                      <m:fPr>
                        <m:ctrlPr>
                          <a:rPr lang="en-GB" b="0" i="1" smtClean="0">
                            <a:latin typeface="Cambria Math" panose="02040503050406030204" pitchFamily="18" charset="0"/>
                          </a:rPr>
                        </m:ctrlPr>
                      </m:fPr>
                      <m:num>
                        <m:r>
                          <a:rPr lang="en-GB" b="0" i="0" smtClean="0">
                            <a:latin typeface="Cambria Math" panose="02040503050406030204" pitchFamily="18" charset="0"/>
                          </a:rPr>
                          <m:t>1</m:t>
                        </m:r>
                      </m:num>
                      <m:den>
                        <m:r>
                          <a:rPr lang="en-GB" b="0" i="0" smtClean="0">
                            <a:latin typeface="Cambria Math" panose="02040503050406030204" pitchFamily="18" charset="0"/>
                          </a:rPr>
                          <m:t>2</m:t>
                        </m:r>
                      </m:den>
                    </m:f>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0" smtClean="0">
                            <a:latin typeface="Cambria Math" panose="02040503050406030204" pitchFamily="18" charset="0"/>
                          </a:rPr>
                          <m:t>1</m:t>
                        </m:r>
                      </m:num>
                      <m:den>
                        <m:r>
                          <a:rPr lang="en-GB" b="0" i="0" smtClean="0">
                            <a:latin typeface="Cambria Math" panose="02040503050406030204" pitchFamily="18" charset="0"/>
                          </a:rPr>
                          <m:t>4</m:t>
                        </m:r>
                      </m:den>
                    </m:f>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0" smtClean="0">
                            <a:latin typeface="Cambria Math" panose="02040503050406030204" pitchFamily="18" charset="0"/>
                          </a:rPr>
                          <m:t>1</m:t>
                        </m:r>
                      </m:num>
                      <m:den>
                        <m:r>
                          <a:rPr lang="en-GB" b="0" i="0" smtClean="0">
                            <a:latin typeface="Cambria Math" panose="02040503050406030204" pitchFamily="18" charset="0"/>
                          </a:rPr>
                          <m:t>6</m:t>
                        </m:r>
                      </m:den>
                    </m:f>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11</m:t>
                        </m:r>
                      </m:num>
                      <m:den>
                        <m:r>
                          <a:rPr lang="en-GB" b="0" i="1" smtClean="0">
                            <a:latin typeface="Cambria Math" panose="02040503050406030204" pitchFamily="18" charset="0"/>
                          </a:rPr>
                          <m:t>12</m:t>
                        </m:r>
                      </m:den>
                    </m:f>
                  </m:oMath>
                </a14:m>
                <a:endParaRPr lang="en-GB" dirty="0"/>
              </a:p>
            </p:txBody>
          </p:sp>
        </mc:Choice>
        <mc:Fallback xmlns="">
          <p:sp>
            <p:nvSpPr>
              <p:cNvPr id="29" name="TextBox 28">
                <a:extLst>
                  <a:ext uri="{FF2B5EF4-FFF2-40B4-BE49-F238E27FC236}">
                    <a16:creationId xmlns:a16="http://schemas.microsoft.com/office/drawing/2014/main" id="{D698EB9E-FAC3-4135-8DEB-DB194300458D}"/>
                  </a:ext>
                </a:extLst>
              </p:cNvPr>
              <p:cNvSpPr txBox="1">
                <a:spLocks noRot="1" noChangeAspect="1" noMove="1" noResize="1" noEditPoints="1" noAdjustHandles="1" noChangeArrowheads="1" noChangeShapeType="1" noTextEdit="1"/>
              </p:cNvSpPr>
              <p:nvPr/>
            </p:nvSpPr>
            <p:spPr>
              <a:xfrm>
                <a:off x="4874276" y="3761261"/>
                <a:ext cx="3677214" cy="485197"/>
              </a:xfrm>
              <a:prstGeom prst="rect">
                <a:avLst/>
              </a:prstGeom>
              <a:blipFill>
                <a:blip r:embed="rId10"/>
                <a:stretch>
                  <a:fillRect l="-1493" b="-7500"/>
                </a:stretch>
              </a:blipFill>
            </p:spPr>
            <p:txBody>
              <a:bodyPr/>
              <a:lstStyle/>
              <a:p>
                <a:r>
                  <a:rPr lang="en-GB">
                    <a:noFill/>
                  </a:rPr>
                  <a:t> </a:t>
                </a:r>
              </a:p>
            </p:txBody>
          </p:sp>
        </mc:Fallback>
      </mc:AlternateContent>
      <p:sp>
        <p:nvSpPr>
          <p:cNvPr id="30" name="Rectangle 29">
            <a:extLst>
              <a:ext uri="{FF2B5EF4-FFF2-40B4-BE49-F238E27FC236}">
                <a16:creationId xmlns:a16="http://schemas.microsoft.com/office/drawing/2014/main" id="{C05A424B-8D7B-4F6C-B9A9-8F80E7FEA841}"/>
              </a:ext>
            </a:extLst>
          </p:cNvPr>
          <p:cNvSpPr/>
          <p:nvPr/>
        </p:nvSpPr>
        <p:spPr>
          <a:xfrm>
            <a:off x="7212874" y="3162691"/>
            <a:ext cx="1152128" cy="1239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31" name="Straight Arrow Connector 30">
            <a:extLst>
              <a:ext uri="{FF2B5EF4-FFF2-40B4-BE49-F238E27FC236}">
                <a16:creationId xmlns:a16="http://schemas.microsoft.com/office/drawing/2014/main" id="{3ADB4914-26BC-48E7-80B6-1B08C30D4CE8}"/>
              </a:ext>
            </a:extLst>
          </p:cNvPr>
          <p:cNvCxnSpPr>
            <a:cxnSpLocks/>
          </p:cNvCxnSpPr>
          <p:nvPr/>
        </p:nvCxnSpPr>
        <p:spPr>
          <a:xfrm flipV="1">
            <a:off x="7455218" y="3607977"/>
            <a:ext cx="911360" cy="1013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4DECC4E-D2E2-4054-9EDF-67844C6EE078}"/>
                  </a:ext>
                </a:extLst>
              </p:cNvPr>
              <p:cNvSpPr txBox="1"/>
              <p:nvPr/>
            </p:nvSpPr>
            <p:spPr>
              <a:xfrm>
                <a:off x="7729330" y="3567855"/>
                <a:ext cx="363136" cy="3516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900" b="0" i="1" smtClean="0">
                              <a:latin typeface="Cambria Math" panose="02040503050406030204" pitchFamily="18" charset="0"/>
                            </a:rPr>
                          </m:ctrlPr>
                        </m:fPr>
                        <m:num>
                          <m:r>
                            <a:rPr lang="en-GB" sz="900" b="0" i="1" smtClean="0">
                              <a:latin typeface="Cambria Math" panose="02040503050406030204" pitchFamily="18" charset="0"/>
                            </a:rPr>
                            <m:t>11</m:t>
                          </m:r>
                        </m:num>
                        <m:den>
                          <m:r>
                            <a:rPr lang="en-GB" sz="900" b="0" i="1" smtClean="0">
                              <a:latin typeface="Cambria Math" panose="02040503050406030204" pitchFamily="18" charset="0"/>
                            </a:rPr>
                            <m:t>12</m:t>
                          </m:r>
                        </m:den>
                      </m:f>
                    </m:oMath>
                  </m:oMathPara>
                </a14:m>
                <a:endParaRPr lang="en-GB" dirty="0"/>
              </a:p>
            </p:txBody>
          </p:sp>
        </mc:Choice>
        <mc:Fallback xmlns="">
          <p:sp>
            <p:nvSpPr>
              <p:cNvPr id="32" name="TextBox 31">
                <a:extLst>
                  <a:ext uri="{FF2B5EF4-FFF2-40B4-BE49-F238E27FC236}">
                    <a16:creationId xmlns:a16="http://schemas.microsoft.com/office/drawing/2014/main" id="{D4DECC4E-D2E2-4054-9EDF-67844C6EE078}"/>
                  </a:ext>
                </a:extLst>
              </p:cNvPr>
              <p:cNvSpPr txBox="1">
                <a:spLocks noRot="1" noChangeAspect="1" noMove="1" noResize="1" noEditPoints="1" noAdjustHandles="1" noChangeArrowheads="1" noChangeShapeType="1" noTextEdit="1"/>
              </p:cNvSpPr>
              <p:nvPr/>
            </p:nvSpPr>
            <p:spPr>
              <a:xfrm>
                <a:off x="7729330" y="3567855"/>
                <a:ext cx="363136" cy="351635"/>
              </a:xfrm>
              <a:prstGeom prst="rect">
                <a:avLst/>
              </a:prstGeom>
              <a:blipFill>
                <a:blip r:embed="rId11"/>
                <a:stretch>
                  <a:fillRect/>
                </a:stretch>
              </a:blipFill>
            </p:spPr>
            <p:txBody>
              <a:bodyPr/>
              <a:lstStyle/>
              <a:p>
                <a:r>
                  <a:rPr lang="en-GB">
                    <a:noFill/>
                  </a:rPr>
                  <a:t> </a:t>
                </a:r>
              </a:p>
            </p:txBody>
          </p:sp>
        </mc:Fallback>
      </mc:AlternateContent>
      <p:sp>
        <p:nvSpPr>
          <p:cNvPr id="34" name="Rectangle 33">
            <a:extLst>
              <a:ext uri="{FF2B5EF4-FFF2-40B4-BE49-F238E27FC236}">
                <a16:creationId xmlns:a16="http://schemas.microsoft.com/office/drawing/2014/main" id="{CE469A90-9D88-4A53-B9C9-44BC942666DC}"/>
              </a:ext>
            </a:extLst>
          </p:cNvPr>
          <p:cNvSpPr/>
          <p:nvPr/>
        </p:nvSpPr>
        <p:spPr>
          <a:xfrm>
            <a:off x="6389991" y="3410505"/>
            <a:ext cx="1152128" cy="1239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484C12E4-6BB0-45DF-B90A-BC538035D504}"/>
                  </a:ext>
                </a:extLst>
              </p:cNvPr>
              <p:cNvSpPr txBox="1"/>
              <p:nvPr/>
            </p:nvSpPr>
            <p:spPr>
              <a:xfrm>
                <a:off x="4721876" y="4267820"/>
                <a:ext cx="4168124" cy="1096006"/>
              </a:xfrm>
              <a:prstGeom prst="rect">
                <a:avLst/>
              </a:prstGeom>
              <a:noFill/>
            </p:spPr>
            <p:txBody>
              <a:bodyPr wrap="square" rtlCol="0">
                <a:spAutoFit/>
              </a:bodyPr>
              <a:lstStyle/>
              <a:p>
                <a:r>
                  <a:rPr lang="en-GB" sz="1300" dirty="0"/>
                  <a:t>Each of these additions is half the sum of the first </a:t>
                </a:r>
                <a14:m>
                  <m:oMath xmlns:m="http://schemas.openxmlformats.org/officeDocument/2006/math">
                    <m:r>
                      <a:rPr lang="en-GB" sz="1300" b="0" i="1" smtClean="0">
                        <a:latin typeface="Cambria Math" panose="02040503050406030204" pitchFamily="18" charset="0"/>
                      </a:rPr>
                      <m:t>𝑛</m:t>
                    </m:r>
                  </m:oMath>
                </a14:m>
                <a:r>
                  <a:rPr lang="en-GB" sz="1300" dirty="0"/>
                  <a:t> terms of the harmonic series.</a:t>
                </a:r>
              </a:p>
              <a:p>
                <a:r>
                  <a:rPr lang="en-GB" sz="1300" dirty="0"/>
                  <a:t>e.g. 3 books: </a:t>
                </a:r>
                <a14:m>
                  <m:oMath xmlns:m="http://schemas.openxmlformats.org/officeDocument/2006/math">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m:t>
                        </m:r>
                      </m:num>
                      <m:den>
                        <m:r>
                          <a:rPr lang="en-GB" sz="1300" b="0" i="1" smtClean="0">
                            <a:latin typeface="Cambria Math" panose="02040503050406030204" pitchFamily="18" charset="0"/>
                          </a:rPr>
                          <m:t>2</m:t>
                        </m:r>
                      </m:den>
                    </m:f>
                    <m:d>
                      <m:dPr>
                        <m:ctrlPr>
                          <a:rPr lang="en-GB" sz="1300" b="0" i="1" smtClean="0">
                            <a:latin typeface="Cambria Math" panose="02040503050406030204" pitchFamily="18" charset="0"/>
                          </a:rPr>
                        </m:ctrlPr>
                      </m:dPr>
                      <m:e>
                        <m:r>
                          <a:rPr lang="en-GB" sz="1300" b="0" i="1" smtClean="0">
                            <a:latin typeface="Cambria Math" panose="02040503050406030204" pitchFamily="18" charset="0"/>
                          </a:rPr>
                          <m:t>1+</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m:t>
                            </m:r>
                          </m:num>
                          <m:den>
                            <m:r>
                              <a:rPr lang="en-GB" sz="1300" b="0" i="1" smtClean="0">
                                <a:latin typeface="Cambria Math" panose="02040503050406030204" pitchFamily="18" charset="0"/>
                              </a:rPr>
                              <m:t>2</m:t>
                            </m:r>
                          </m:den>
                        </m:f>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m:t>
                            </m:r>
                          </m:num>
                          <m:den>
                            <m:r>
                              <a:rPr lang="en-GB" sz="1300" b="0" i="1" smtClean="0">
                                <a:latin typeface="Cambria Math" panose="02040503050406030204" pitchFamily="18" charset="0"/>
                              </a:rPr>
                              <m:t>3</m:t>
                            </m:r>
                          </m:den>
                        </m:f>
                      </m:e>
                    </m:d>
                    <m:r>
                      <a:rPr lang="en-GB" sz="1300" b="0" i="1" smtClean="0">
                        <a:latin typeface="Cambria Math" panose="02040503050406030204" pitchFamily="18" charset="0"/>
                      </a:rPr>
                      <m:t>=</m:t>
                    </m:r>
                    <m:f>
                      <m:fPr>
                        <m:ctrlPr>
                          <a:rPr lang="en-GB" sz="1300" b="0" i="1" smtClean="0">
                            <a:latin typeface="Cambria Math" panose="02040503050406030204" pitchFamily="18" charset="0"/>
                          </a:rPr>
                        </m:ctrlPr>
                      </m:fPr>
                      <m:num>
                        <m:r>
                          <a:rPr lang="en-GB" sz="1300" b="0" i="1" smtClean="0">
                            <a:latin typeface="Cambria Math" panose="02040503050406030204" pitchFamily="18" charset="0"/>
                          </a:rPr>
                          <m:t>11</m:t>
                        </m:r>
                      </m:num>
                      <m:den>
                        <m:r>
                          <a:rPr lang="en-GB" sz="1300" b="0" i="1" smtClean="0">
                            <a:latin typeface="Cambria Math" panose="02040503050406030204" pitchFamily="18" charset="0"/>
                          </a:rPr>
                          <m:t>12</m:t>
                        </m:r>
                      </m:den>
                    </m:f>
                  </m:oMath>
                </a14:m>
                <a:endParaRPr lang="en-GB" sz="1300" dirty="0"/>
              </a:p>
              <a:p>
                <a:r>
                  <a:rPr lang="en-GB" sz="1400" b="1" dirty="0"/>
                  <a:t>The overhang for </a:t>
                </a:r>
                <a14:m>
                  <m:oMath xmlns:m="http://schemas.openxmlformats.org/officeDocument/2006/math">
                    <m:r>
                      <a:rPr lang="en-GB" sz="1400" b="1" i="1" smtClean="0">
                        <a:latin typeface="Cambria Math" panose="02040503050406030204" pitchFamily="18" charset="0"/>
                      </a:rPr>
                      <m:t>𝒏</m:t>
                    </m:r>
                  </m:oMath>
                </a14:m>
                <a:r>
                  <a:rPr lang="en-GB" sz="1400" b="1" dirty="0"/>
                  <a:t> books is therefore </a:t>
                </a:r>
                <a14:m>
                  <m:oMath xmlns:m="http://schemas.openxmlformats.org/officeDocument/2006/math">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𝑯</m:t>
                        </m:r>
                      </m:e>
                      <m:sub>
                        <m:r>
                          <a:rPr lang="en-GB" sz="1400" b="1" i="1" smtClean="0">
                            <a:latin typeface="Cambria Math" panose="02040503050406030204" pitchFamily="18" charset="0"/>
                          </a:rPr>
                          <m:t>𝒏</m:t>
                        </m:r>
                      </m:sub>
                    </m:sSub>
                  </m:oMath>
                </a14:m>
                <a:endParaRPr lang="en-GB" sz="1400" b="1" dirty="0"/>
              </a:p>
            </p:txBody>
          </p:sp>
        </mc:Choice>
        <mc:Fallback xmlns="">
          <p:sp>
            <p:nvSpPr>
              <p:cNvPr id="35" name="TextBox 34">
                <a:extLst>
                  <a:ext uri="{FF2B5EF4-FFF2-40B4-BE49-F238E27FC236}">
                    <a16:creationId xmlns:a16="http://schemas.microsoft.com/office/drawing/2014/main" id="{484C12E4-6BB0-45DF-B90A-BC538035D504}"/>
                  </a:ext>
                </a:extLst>
              </p:cNvPr>
              <p:cNvSpPr txBox="1">
                <a:spLocks noRot="1" noChangeAspect="1" noMove="1" noResize="1" noEditPoints="1" noAdjustHandles="1" noChangeArrowheads="1" noChangeShapeType="1" noTextEdit="1"/>
              </p:cNvSpPr>
              <p:nvPr/>
            </p:nvSpPr>
            <p:spPr>
              <a:xfrm>
                <a:off x="4721876" y="4267820"/>
                <a:ext cx="4168124" cy="1096006"/>
              </a:xfrm>
              <a:prstGeom prst="rect">
                <a:avLst/>
              </a:prstGeom>
              <a:blipFill>
                <a:blip r:embed="rId12"/>
                <a:stretch>
                  <a:fillRect l="-439" t="-556" b="-1667"/>
                </a:stretch>
              </a:blipFill>
            </p:spPr>
            <p:txBody>
              <a:bodyPr/>
              <a:lstStyle/>
              <a:p>
                <a:r>
                  <a:rPr lang="en-GB">
                    <a:noFill/>
                  </a:rPr>
                  <a:t> </a:t>
                </a:r>
              </a:p>
            </p:txBody>
          </p:sp>
        </mc:Fallback>
      </mc:AlternateContent>
      <p:sp>
        <p:nvSpPr>
          <p:cNvPr id="36" name="TextBox 35">
            <a:extLst>
              <a:ext uri="{FF2B5EF4-FFF2-40B4-BE49-F238E27FC236}">
                <a16:creationId xmlns:a16="http://schemas.microsoft.com/office/drawing/2014/main" id="{A58D3432-4C23-4CA1-B58E-146E4E0A8EF4}"/>
              </a:ext>
            </a:extLst>
          </p:cNvPr>
          <p:cNvSpPr txBox="1"/>
          <p:nvPr/>
        </p:nvSpPr>
        <p:spPr>
          <a:xfrm>
            <a:off x="4800562" y="5452135"/>
            <a:ext cx="4036802"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Because the harmonic series is divergent, we can keep adding books to get an arbitrarily large amount of overhang. But note that the harmonic series increases </a:t>
            </a:r>
            <a:r>
              <a:rPr lang="en-GB" sz="1400" b="1" u="sng" dirty="0"/>
              <a:t>very slowly</a:t>
            </a:r>
            <a:r>
              <a:rPr lang="en-GB" sz="1400" dirty="0"/>
              <a:t>. A stack of 10,000 books would only overhang by 5 book lengths!</a:t>
            </a:r>
            <a:endParaRPr lang="en-GB" dirty="0"/>
          </a:p>
        </p:txBody>
      </p:sp>
      <p:sp>
        <p:nvSpPr>
          <p:cNvPr id="37" name="Arrow: Right 36">
            <a:extLst>
              <a:ext uri="{FF2B5EF4-FFF2-40B4-BE49-F238E27FC236}">
                <a16:creationId xmlns:a16="http://schemas.microsoft.com/office/drawing/2014/main" id="{987B6453-11EF-4C9B-943A-C12F92A31723}"/>
              </a:ext>
            </a:extLst>
          </p:cNvPr>
          <p:cNvSpPr/>
          <p:nvPr/>
        </p:nvSpPr>
        <p:spPr>
          <a:xfrm rot="428005">
            <a:off x="3884654" y="269972"/>
            <a:ext cx="855801" cy="2998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8" name="Arrow: Right 37">
            <a:extLst>
              <a:ext uri="{FF2B5EF4-FFF2-40B4-BE49-F238E27FC236}">
                <a16:creationId xmlns:a16="http://schemas.microsoft.com/office/drawing/2014/main" id="{229FC00E-A364-4214-9219-43562904135D}"/>
              </a:ext>
            </a:extLst>
          </p:cNvPr>
          <p:cNvSpPr/>
          <p:nvPr/>
        </p:nvSpPr>
        <p:spPr>
          <a:xfrm rot="5855596">
            <a:off x="1628511" y="638060"/>
            <a:ext cx="197014" cy="3661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B43FC5CF-3F29-423F-841F-98EBA5E387A3}"/>
              </a:ext>
            </a:extLst>
          </p:cNvPr>
          <p:cNvCxnSpPr>
            <a:cxnSpLocks/>
          </p:cNvCxnSpPr>
          <p:nvPr/>
        </p:nvCxnSpPr>
        <p:spPr>
          <a:xfrm>
            <a:off x="256208" y="1698052"/>
            <a:ext cx="1440160"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5F143111-54FE-4860-A665-3526E0CBD837}"/>
              </a:ext>
            </a:extLst>
          </p:cNvPr>
          <p:cNvCxnSpPr>
            <a:cxnSpLocks/>
          </p:cNvCxnSpPr>
          <p:nvPr/>
        </p:nvCxnSpPr>
        <p:spPr>
          <a:xfrm>
            <a:off x="251520" y="2968588"/>
            <a:ext cx="144016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7910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14:m>
                    <m:oMath xmlns:m="http://schemas.openxmlformats.org/officeDocument/2006/math">
                      <m:r>
                        <a:rPr lang="en-GB" sz="3200" i="1" dirty="0" smtClean="0">
                          <a:latin typeface="Cambria Math"/>
                        </a:rPr>
                        <m:t>𝑛</m:t>
                      </m:r>
                    </m:oMath>
                  </a14:m>
                  <a:r>
                    <a:rPr lang="en-GB" sz="3200" baseline="30000" dirty="0"/>
                    <a:t>th</a:t>
                  </a:r>
                  <a:r>
                    <a:rPr lang="en-GB" sz="3200" dirty="0"/>
                    <a:t> term of an arithmetic sequence</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1">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08720"/>
                <a:ext cx="7632848" cy="646331"/>
              </a:xfrm>
              <a:prstGeom prst="rect">
                <a:avLst/>
              </a:prstGeom>
              <a:noFill/>
            </p:spPr>
            <p:txBody>
              <a:bodyPr wrap="square" rtlCol="0">
                <a:spAutoFit/>
              </a:bodyPr>
              <a:lstStyle/>
              <a:p>
                <a:r>
                  <a:rPr lang="en-GB" dirty="0"/>
                  <a:t>We use </a:t>
                </a:r>
                <a14:m>
                  <m:oMath xmlns:m="http://schemas.openxmlformats.org/officeDocument/2006/math">
                    <m:r>
                      <a:rPr lang="en-GB" b="0" i="1" smtClean="0">
                        <a:latin typeface="Cambria Math"/>
                      </a:rPr>
                      <m:t>𝑎</m:t>
                    </m:r>
                  </m:oMath>
                </a14:m>
                <a:r>
                  <a:rPr lang="en-GB" dirty="0"/>
                  <a:t> to denote the </a:t>
                </a:r>
                <a:r>
                  <a:rPr lang="en-GB" b="1" dirty="0"/>
                  <a:t>first term</a:t>
                </a:r>
                <a:r>
                  <a:rPr lang="en-GB" dirty="0"/>
                  <a:t>. </a:t>
                </a:r>
                <a14:m>
                  <m:oMath xmlns:m="http://schemas.openxmlformats.org/officeDocument/2006/math">
                    <m:r>
                      <a:rPr lang="en-GB" b="0" i="1" smtClean="0">
                        <a:latin typeface="Cambria Math"/>
                      </a:rPr>
                      <m:t>𝑑</m:t>
                    </m:r>
                  </m:oMath>
                </a14:m>
                <a:r>
                  <a:rPr lang="en-GB" dirty="0"/>
                  <a:t> is the </a:t>
                </a:r>
                <a:r>
                  <a:rPr lang="en-GB" b="1" dirty="0"/>
                  <a:t>difference</a:t>
                </a:r>
                <a:r>
                  <a:rPr lang="en-GB" dirty="0"/>
                  <a:t> between terms, and </a:t>
                </a:r>
                <a14:m>
                  <m:oMath xmlns:m="http://schemas.openxmlformats.org/officeDocument/2006/math">
                    <m:r>
                      <a:rPr lang="en-GB" b="0" i="1" smtClean="0">
                        <a:latin typeface="Cambria Math"/>
                      </a:rPr>
                      <m:t>𝑛</m:t>
                    </m:r>
                  </m:oMath>
                </a14:m>
                <a:r>
                  <a:rPr lang="en-GB" dirty="0"/>
                  <a:t> is the </a:t>
                </a:r>
                <a:r>
                  <a:rPr lang="en-GB" b="1" dirty="0"/>
                  <a:t>position</a:t>
                </a:r>
                <a:r>
                  <a:rPr lang="en-GB" dirty="0"/>
                  <a:t> of the term we’re interested in. Therefore:</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908720"/>
                <a:ext cx="7632848" cy="646331"/>
              </a:xfrm>
              <a:prstGeom prst="rect">
                <a:avLst/>
              </a:prstGeom>
              <a:blipFill>
                <a:blip r:embed="rId3"/>
                <a:stretch>
                  <a:fillRect l="-639" t="-4717" b="-14151"/>
                </a:stretch>
              </a:blipFill>
            </p:spPr>
            <p:txBody>
              <a:bodyPr/>
              <a:lstStyle/>
              <a:p>
                <a:r>
                  <a:rPr lang="en-GB">
                    <a:noFill/>
                  </a:rPr>
                  <a:t> </a:t>
                </a:r>
              </a:p>
            </p:txBody>
          </p:sp>
        </mc:Fallback>
      </mc:AlternateContent>
      <p:sp>
        <p:nvSpPr>
          <p:cNvPr id="6" name="TextBox 5"/>
          <p:cNvSpPr txBox="1"/>
          <p:nvPr/>
        </p:nvSpPr>
        <p:spPr>
          <a:xfrm>
            <a:off x="395536" y="1700808"/>
            <a:ext cx="165618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1</a:t>
            </a:r>
            <a:r>
              <a:rPr lang="en-GB" baseline="30000" dirty="0"/>
              <a:t>st</a:t>
            </a:r>
            <a:r>
              <a:rPr lang="en-GB" dirty="0"/>
              <a:t> Term</a:t>
            </a:r>
          </a:p>
        </p:txBody>
      </p:sp>
      <p:sp>
        <p:nvSpPr>
          <p:cNvPr id="7" name="TextBox 6"/>
          <p:cNvSpPr txBox="1"/>
          <p:nvPr/>
        </p:nvSpPr>
        <p:spPr>
          <a:xfrm>
            <a:off x="2051720" y="1700808"/>
            <a:ext cx="165618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2</a:t>
            </a:r>
            <a:r>
              <a:rPr lang="en-GB" baseline="30000" dirty="0"/>
              <a:t>nd</a:t>
            </a:r>
            <a:r>
              <a:rPr lang="en-GB" dirty="0"/>
              <a:t> Term</a:t>
            </a:r>
          </a:p>
        </p:txBody>
      </p:sp>
      <p:sp>
        <p:nvSpPr>
          <p:cNvPr id="8" name="TextBox 7"/>
          <p:cNvSpPr txBox="1"/>
          <p:nvPr/>
        </p:nvSpPr>
        <p:spPr>
          <a:xfrm>
            <a:off x="3707904" y="1700808"/>
            <a:ext cx="165618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3</a:t>
            </a:r>
            <a:r>
              <a:rPr lang="en-GB" baseline="30000" dirty="0"/>
              <a:t>rd</a:t>
            </a:r>
            <a:r>
              <a:rPr lang="en-GB" dirty="0"/>
              <a:t> Term</a:t>
            </a:r>
          </a:p>
        </p:txBody>
      </p:sp>
      <mc:AlternateContent xmlns:mc="http://schemas.openxmlformats.org/markup-compatibility/2006" xmlns:a14="http://schemas.microsoft.com/office/drawing/2010/main">
        <mc:Choice Requires="a14">
          <p:sp>
            <p:nvSpPr>
              <p:cNvPr id="9" name="TextBox 8"/>
              <p:cNvSpPr txBox="1"/>
              <p:nvPr/>
            </p:nvSpPr>
            <p:spPr>
              <a:xfrm>
                <a:off x="6588224" y="1700808"/>
                <a:ext cx="230425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14:m>
                  <m:oMath xmlns:m="http://schemas.openxmlformats.org/officeDocument/2006/math">
                    <m:r>
                      <a:rPr lang="en-GB" i="1" dirty="0" smtClean="0">
                        <a:latin typeface="Cambria Math"/>
                      </a:rPr>
                      <m:t>𝑛</m:t>
                    </m:r>
                  </m:oMath>
                </a14:m>
                <a:r>
                  <a:rPr lang="en-GB" i="0" baseline="30000" dirty="0">
                    <a:latin typeface="+mj-lt"/>
                  </a:rPr>
                  <a:t>th</a:t>
                </a:r>
                <a:r>
                  <a:rPr lang="en-GB" dirty="0"/>
                  <a:t> term</a:t>
                </a:r>
              </a:p>
            </p:txBody>
          </p:sp>
        </mc:Choice>
        <mc:Fallback xmlns="">
          <p:sp>
            <p:nvSpPr>
              <p:cNvPr id="9" name="TextBox 8"/>
              <p:cNvSpPr txBox="1">
                <a:spLocks noRot="1" noChangeAspect="1" noMove="1" noResize="1" noEditPoints="1" noAdjustHandles="1" noChangeArrowheads="1" noChangeShapeType="1" noTextEdit="1"/>
              </p:cNvSpPr>
              <p:nvPr/>
            </p:nvSpPr>
            <p:spPr>
              <a:xfrm>
                <a:off x="6588224" y="1700808"/>
                <a:ext cx="2304256" cy="369332"/>
              </a:xfrm>
              <a:prstGeom prst="rect">
                <a:avLst/>
              </a:prstGeom>
              <a:blipFill>
                <a:blip r:embed="rId4"/>
                <a:stretch>
                  <a:fillRect t="-4615" b="-20000"/>
                </a:stretch>
              </a:blipFill>
            </p:spPr>
            <p:txBody>
              <a:bodyPr/>
              <a:lstStyle/>
              <a:p>
                <a:r>
                  <a:rPr lang="en-GB">
                    <a:noFill/>
                  </a:rPr>
                  <a:t> </a:t>
                </a:r>
              </a:p>
            </p:txBody>
          </p:sp>
        </mc:Fallback>
      </mc:AlternateContent>
      <p:sp>
        <p:nvSpPr>
          <p:cNvPr id="10" name="TextBox 9"/>
          <p:cNvSpPr txBox="1"/>
          <p:nvPr/>
        </p:nvSpPr>
        <p:spPr>
          <a:xfrm>
            <a:off x="5728886" y="1679142"/>
            <a:ext cx="576064" cy="369332"/>
          </a:xfrm>
          <a:prstGeom prst="rect">
            <a:avLst/>
          </a:prstGeom>
          <a:noFill/>
        </p:spPr>
        <p:txBody>
          <a:bodyPr wrap="square" rtlCol="0">
            <a:spAutoFit/>
          </a:bodyPr>
          <a:lstStyle/>
          <a:p>
            <a:r>
              <a:rPr lang="en-GB" dirty="0"/>
              <a:t>. . .</a:t>
            </a:r>
          </a:p>
        </p:txBody>
      </p:sp>
      <mc:AlternateContent xmlns:mc="http://schemas.openxmlformats.org/markup-compatibility/2006" xmlns:a14="http://schemas.microsoft.com/office/drawing/2010/main">
        <mc:Choice Requires="a14">
          <p:sp>
            <p:nvSpPr>
              <p:cNvPr id="11" name="TextBox 10"/>
              <p:cNvSpPr txBox="1"/>
              <p:nvPr/>
            </p:nvSpPr>
            <p:spPr>
              <a:xfrm>
                <a:off x="539552" y="2276872"/>
                <a:ext cx="136815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i="1" dirty="0" smtClean="0">
                          <a:latin typeface="Cambria Math"/>
                        </a:rPr>
                        <m:t>𝑎</m:t>
                      </m:r>
                    </m:oMath>
                  </m:oMathPara>
                </a14:m>
                <a:endParaRPr lang="en-GB"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39552" y="2276872"/>
                <a:ext cx="1368152" cy="52322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195736" y="2276872"/>
                <a:ext cx="136815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i="1" dirty="0" smtClean="0">
                          <a:latin typeface="Cambria Math"/>
                        </a:rPr>
                        <m:t>𝑎</m:t>
                      </m:r>
                      <m:r>
                        <a:rPr lang="en-GB" sz="2800" b="0" i="1" dirty="0" smtClean="0">
                          <a:latin typeface="Cambria Math"/>
                        </a:rPr>
                        <m:t>+</m:t>
                      </m:r>
                      <m:r>
                        <a:rPr lang="en-GB" sz="2800" b="0" i="1" dirty="0" smtClean="0">
                          <a:latin typeface="Cambria Math"/>
                        </a:rPr>
                        <m:t>𝑑</m:t>
                      </m:r>
                    </m:oMath>
                  </m:oMathPara>
                </a14:m>
                <a:endParaRPr lang="en-GB"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195736" y="2276872"/>
                <a:ext cx="1368152"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851920" y="2276872"/>
                <a:ext cx="1368152"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i="1" dirty="0" smtClean="0">
                          <a:latin typeface="Cambria Math"/>
                        </a:rPr>
                        <m:t>𝑎</m:t>
                      </m:r>
                      <m:r>
                        <a:rPr lang="en-GB" sz="2800" b="0" i="1" dirty="0" smtClean="0">
                          <a:latin typeface="Cambria Math"/>
                        </a:rPr>
                        <m:t>+2</m:t>
                      </m:r>
                      <m:r>
                        <a:rPr lang="en-GB" sz="2800" b="0" i="1" dirty="0" smtClean="0">
                          <a:latin typeface="Cambria Math"/>
                        </a:rPr>
                        <m:t>𝑑</m:t>
                      </m:r>
                    </m:oMath>
                  </m:oMathPara>
                </a14:m>
                <a:endParaRPr lang="en-GB"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851920" y="2276872"/>
                <a:ext cx="1368152"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660232" y="2276872"/>
                <a:ext cx="2232248"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i="1" dirty="0" smtClean="0">
                          <a:latin typeface="Cambria Math"/>
                        </a:rPr>
                        <m:t>𝑎</m:t>
                      </m:r>
                      <m:r>
                        <a:rPr lang="en-GB" sz="2800" b="0" i="1" dirty="0" smtClean="0">
                          <a:latin typeface="Cambria Math"/>
                        </a:rPr>
                        <m:t>+(</m:t>
                      </m:r>
                      <m:r>
                        <a:rPr lang="en-GB" sz="2800" b="0" i="1" dirty="0" smtClean="0">
                          <a:latin typeface="Cambria Math"/>
                        </a:rPr>
                        <m:t>𝑛</m:t>
                      </m:r>
                      <m:r>
                        <a:rPr lang="en-GB" sz="2800" b="0" i="1" dirty="0" smtClean="0">
                          <a:latin typeface="Cambria Math"/>
                        </a:rPr>
                        <m:t>−1)</m:t>
                      </m:r>
                      <m:r>
                        <a:rPr lang="en-GB" sz="2800" b="0" i="1" dirty="0" smtClean="0">
                          <a:latin typeface="Cambria Math"/>
                        </a:rPr>
                        <m:t>𝑑</m:t>
                      </m:r>
                    </m:oMath>
                  </m:oMathPara>
                </a14:m>
                <a:endParaRPr lang="en-GB"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660232" y="2276872"/>
                <a:ext cx="2232248" cy="523220"/>
              </a:xfrm>
              <a:prstGeom prst="rect">
                <a:avLst/>
              </a:prstGeom>
              <a:blipFill>
                <a:blip r:embed="rId8"/>
                <a:stretch>
                  <a:fillRect/>
                </a:stretch>
              </a:blipFill>
            </p:spPr>
            <p:txBody>
              <a:bodyPr/>
              <a:lstStyle/>
              <a:p>
                <a:r>
                  <a:rPr lang="en-GB">
                    <a:noFill/>
                  </a:rPr>
                  <a:t> </a:t>
                </a:r>
              </a:p>
            </p:txBody>
          </p:sp>
        </mc:Fallback>
      </mc:AlternateContent>
      <p:sp>
        <p:nvSpPr>
          <p:cNvPr id="15" name="Rectangle 14"/>
          <p:cNvSpPr/>
          <p:nvPr/>
        </p:nvSpPr>
        <p:spPr>
          <a:xfrm>
            <a:off x="395536" y="2070140"/>
            <a:ext cx="1656184" cy="8548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051720" y="2070140"/>
            <a:ext cx="1656184" cy="8548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707904" y="2070140"/>
            <a:ext cx="1656184" cy="8548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6588224" y="2076393"/>
            <a:ext cx="2298964" cy="8548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9" name="TextBox 18"/>
              <p:cNvSpPr txBox="1"/>
              <p:nvPr/>
            </p:nvSpPr>
            <p:spPr>
              <a:xfrm>
                <a:off x="1729780" y="3066293"/>
                <a:ext cx="5443140"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b="1" dirty="0">
                    <a:latin typeface="Wingdings" panose="05000000000000000000" pitchFamily="2" charset="2"/>
                  </a:rPr>
                  <a:t>!</a:t>
                </a:r>
                <a:r>
                  <a:rPr lang="en-GB" sz="2000" b="1" dirty="0">
                    <a:latin typeface="+mj-lt"/>
                  </a:rPr>
                  <a:t> </a:t>
                </a:r>
                <a14:m>
                  <m:oMath xmlns:m="http://schemas.openxmlformats.org/officeDocument/2006/math">
                    <m:r>
                      <a:rPr lang="en-GB" sz="2000" b="1" i="1" smtClean="0">
                        <a:latin typeface="Cambria Math" panose="02040503050406030204" pitchFamily="18" charset="0"/>
                        <a:ea typeface="Cambria Math" panose="02040503050406030204" pitchFamily="18" charset="0"/>
                      </a:rPr>
                      <m:t>𝒏</m:t>
                    </m:r>
                  </m:oMath>
                </a14:m>
                <a:r>
                  <a:rPr lang="en-GB" sz="2000" b="1" baseline="30000" dirty="0">
                    <a:latin typeface="+mj-lt"/>
                  </a:rPr>
                  <a:t>th</a:t>
                </a:r>
                <a:r>
                  <a:rPr lang="en-GB" sz="2000" b="1" dirty="0">
                    <a:latin typeface="+mj-lt"/>
                  </a:rPr>
                  <a:t> term of arithmetic sequence:</a:t>
                </a:r>
              </a:p>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𝑢</m:t>
                          </m:r>
                        </m:e>
                        <m:sub>
                          <m:r>
                            <a:rPr lang="en-GB" sz="2400" b="0" i="1" smtClean="0">
                              <a:latin typeface="Cambria Math"/>
                            </a:rPr>
                            <m:t>𝑛</m:t>
                          </m:r>
                        </m:sub>
                      </m:sSub>
                      <m:r>
                        <a:rPr lang="en-GB" sz="2400" b="0" i="1" smtClean="0">
                          <a:latin typeface="Cambria Math"/>
                        </a:rPr>
                        <m:t>=</m:t>
                      </m:r>
                      <m:r>
                        <a:rPr lang="en-GB" sz="2400" b="0" i="1" smtClean="0">
                          <a:latin typeface="Cambria Math"/>
                        </a:rPr>
                        <m:t>𝑎</m:t>
                      </m:r>
                      <m:r>
                        <a:rPr lang="en-GB" sz="2400" b="0" i="1" smtClean="0">
                          <a:latin typeface="Cambria Math"/>
                        </a:rPr>
                        <m:t>+</m:t>
                      </m:r>
                      <m:d>
                        <m:dPr>
                          <m:ctrlPr>
                            <a:rPr lang="en-GB" sz="2400" b="0" i="1" smtClean="0">
                              <a:latin typeface="Cambria Math" panose="02040503050406030204" pitchFamily="18" charset="0"/>
                            </a:rPr>
                          </m:ctrlPr>
                        </m:dPr>
                        <m:e>
                          <m:r>
                            <a:rPr lang="en-GB" sz="2400" b="0" i="1" smtClean="0">
                              <a:latin typeface="Cambria Math"/>
                            </a:rPr>
                            <m:t>𝑛</m:t>
                          </m:r>
                          <m:r>
                            <a:rPr lang="en-GB" sz="2400" b="0" i="1" smtClean="0">
                              <a:latin typeface="Cambria Math"/>
                            </a:rPr>
                            <m:t>−1</m:t>
                          </m:r>
                        </m:e>
                      </m:d>
                      <m:r>
                        <a:rPr lang="en-GB" sz="2400" b="0" i="1" smtClean="0">
                          <a:latin typeface="Cambria Math"/>
                        </a:rPr>
                        <m:t>𝑑</m:t>
                      </m:r>
                    </m:oMath>
                  </m:oMathPara>
                </a14:m>
                <a:endParaRPr lang="en-GB"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729780" y="3066293"/>
                <a:ext cx="5443140" cy="769441"/>
              </a:xfrm>
              <a:prstGeom prst="rect">
                <a:avLst/>
              </a:prstGeom>
              <a:blipFill>
                <a:blip r:embed="rId9"/>
                <a:stretch>
                  <a:fillRect l="-1003" t="-3077"/>
                </a:stretch>
              </a:blipFill>
            </p:spPr>
            <p:txBody>
              <a:bodyPr/>
              <a:lstStyle/>
              <a:p>
                <a:r>
                  <a:rPr lang="en-GB">
                    <a:noFill/>
                  </a:rPr>
                  <a:t> </a:t>
                </a:r>
              </a:p>
            </p:txBody>
          </p:sp>
        </mc:Fallback>
      </mc:AlternateContent>
      <p:sp>
        <p:nvSpPr>
          <p:cNvPr id="20" name="TextBox 19"/>
          <p:cNvSpPr txBox="1"/>
          <p:nvPr/>
        </p:nvSpPr>
        <p:spPr>
          <a:xfrm>
            <a:off x="5728886" y="2312876"/>
            <a:ext cx="576064" cy="369332"/>
          </a:xfrm>
          <a:prstGeom prst="rect">
            <a:avLst/>
          </a:prstGeom>
          <a:noFill/>
        </p:spPr>
        <p:txBody>
          <a:bodyPr wrap="square" rtlCol="0">
            <a:spAutoFit/>
          </a:bodyPr>
          <a:lstStyle/>
          <a:p>
            <a:r>
              <a:rPr lang="en-GB" dirty="0"/>
              <a:t>. . .</a:t>
            </a:r>
          </a:p>
        </p:txBody>
      </p:sp>
      <p:sp>
        <p:nvSpPr>
          <p:cNvPr id="21" name="TextBox 20">
            <a:extLst>
              <a:ext uri="{FF2B5EF4-FFF2-40B4-BE49-F238E27FC236}">
                <a16:creationId xmlns:a16="http://schemas.microsoft.com/office/drawing/2014/main" id="{962AB990-A80C-4AE2-9FD4-F0F6FECFA323}"/>
              </a:ext>
            </a:extLst>
          </p:cNvPr>
          <p:cNvSpPr txBox="1"/>
          <p:nvPr/>
        </p:nvSpPr>
        <p:spPr>
          <a:xfrm>
            <a:off x="291840" y="3936168"/>
            <a:ext cx="1404156"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Example 1</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27FB6F1-B2E4-4920-B02C-EBED9E1E664A}"/>
                  </a:ext>
                </a:extLst>
              </p:cNvPr>
              <p:cNvSpPr txBox="1"/>
              <p:nvPr/>
            </p:nvSpPr>
            <p:spPr>
              <a:xfrm>
                <a:off x="209104" y="4327252"/>
                <a:ext cx="4032448" cy="2462213"/>
              </a:xfrm>
              <a:prstGeom prst="rect">
                <a:avLst/>
              </a:prstGeom>
              <a:noFill/>
            </p:spPr>
            <p:txBody>
              <a:bodyPr wrap="square" rtlCol="0">
                <a:spAutoFit/>
              </a:bodyPr>
              <a:lstStyle/>
              <a:p>
                <a:r>
                  <a:rPr lang="en-GB" sz="1600" dirty="0"/>
                  <a:t>The </a:t>
                </a:r>
                <a14:m>
                  <m:oMath xmlns:m="http://schemas.openxmlformats.org/officeDocument/2006/math">
                    <m:r>
                      <a:rPr lang="en-GB" sz="1600" b="0" i="1" smtClean="0">
                        <a:latin typeface="Cambria Math" panose="02040503050406030204" pitchFamily="18" charset="0"/>
                      </a:rPr>
                      <m:t>𝑛</m:t>
                    </m:r>
                  </m:oMath>
                </a14:m>
                <a:r>
                  <a:rPr lang="en-GB" sz="1600" dirty="0"/>
                  <a:t>th term of an arithmetic sequence is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𝑢</m:t>
                        </m:r>
                      </m:e>
                      <m:sub>
                        <m:r>
                          <a:rPr lang="en-GB" sz="1600" b="0" i="1" smtClean="0">
                            <a:latin typeface="Cambria Math" panose="02040503050406030204" pitchFamily="18" charset="0"/>
                          </a:rPr>
                          <m:t>𝑛</m:t>
                        </m:r>
                      </m:sub>
                    </m:sSub>
                    <m:r>
                      <a:rPr lang="en-GB" sz="1600" b="0" i="1" smtClean="0">
                        <a:latin typeface="Cambria Math" panose="02040503050406030204" pitchFamily="18" charset="0"/>
                      </a:rPr>
                      <m:t>=55−2</m:t>
                    </m:r>
                    <m:r>
                      <a:rPr lang="en-GB" sz="1600" b="0" i="1" smtClean="0">
                        <a:latin typeface="Cambria Math" panose="02040503050406030204" pitchFamily="18" charset="0"/>
                      </a:rPr>
                      <m:t>𝑛</m:t>
                    </m:r>
                  </m:oMath>
                </a14:m>
                <a:r>
                  <a:rPr lang="en-GB" sz="1600" dirty="0"/>
                  <a:t>.</a:t>
                </a:r>
              </a:p>
              <a:p>
                <a:pPr marL="342900" indent="-342900">
                  <a:buAutoNum type="alphaLcParenR"/>
                </a:pPr>
                <a:r>
                  <a:rPr lang="en-GB" sz="1600" dirty="0"/>
                  <a:t>Write down the first 3 terms of the sequence.</a:t>
                </a:r>
              </a:p>
              <a:p>
                <a:pPr marL="342900" indent="-342900">
                  <a:buAutoNum type="alphaLcParenR"/>
                </a:pPr>
                <a:r>
                  <a:rPr lang="en-GB" sz="1600" dirty="0"/>
                  <a:t>Find the first term in the sequence that is negative.</a:t>
                </a:r>
              </a:p>
              <a:p>
                <a:pPr marL="342900" indent="-342900">
                  <a:buAutoNum type="alphaLcParenR"/>
                </a:pPr>
                <a:endParaRPr lang="en-GB" sz="1600" dirty="0"/>
              </a:p>
              <a:p>
                <a:r>
                  <a:rPr lang="en-GB" sz="1400" b="1" dirty="0"/>
                  <a:t>a) </a:t>
                </a:r>
                <a14:m>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𝒖</m:t>
                        </m:r>
                      </m:e>
                      <m:sub>
                        <m:r>
                          <a:rPr lang="en-GB" sz="1400" b="1" i="1" smtClean="0">
                            <a:latin typeface="Cambria Math" panose="02040503050406030204" pitchFamily="18" charset="0"/>
                          </a:rPr>
                          <m:t>𝟏</m:t>
                        </m:r>
                      </m:sub>
                    </m:sSub>
                    <m:r>
                      <a:rPr lang="en-GB" sz="1400" b="1" i="1" smtClean="0">
                        <a:latin typeface="Cambria Math" panose="02040503050406030204" pitchFamily="18" charset="0"/>
                      </a:rPr>
                      <m:t>=</m:t>
                    </m:r>
                    <m:r>
                      <a:rPr lang="en-GB" sz="1400" b="1" i="1" smtClean="0">
                        <a:latin typeface="Cambria Math" panose="02040503050406030204" pitchFamily="18" charset="0"/>
                      </a:rPr>
                      <m:t>𝟓𝟓</m:t>
                    </m:r>
                    <m:r>
                      <a:rPr lang="en-GB" sz="1400" b="1" i="1" smtClean="0">
                        <a:latin typeface="Cambria Math" panose="02040503050406030204" pitchFamily="18" charset="0"/>
                      </a:rPr>
                      <m:t>−</m:t>
                    </m:r>
                    <m:r>
                      <a:rPr lang="en-GB" sz="1400" b="1" i="1" smtClean="0">
                        <a:latin typeface="Cambria Math" panose="02040503050406030204" pitchFamily="18" charset="0"/>
                      </a:rPr>
                      <m:t>𝟐</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𝟏</m:t>
                        </m:r>
                      </m:e>
                    </m:d>
                    <m:r>
                      <a:rPr lang="en-GB" sz="1400" b="1" i="1" smtClean="0">
                        <a:latin typeface="Cambria Math" panose="02040503050406030204" pitchFamily="18" charset="0"/>
                      </a:rPr>
                      <m:t>=</m:t>
                    </m:r>
                    <m:r>
                      <a:rPr lang="en-GB" sz="1400" b="1" i="1" smtClean="0">
                        <a:latin typeface="Cambria Math" panose="02040503050406030204" pitchFamily="18" charset="0"/>
                      </a:rPr>
                      <m:t>𝟓𝟑</m:t>
                    </m:r>
                  </m:oMath>
                </a14:m>
                <a:r>
                  <a:rPr lang="en-GB" sz="1400" b="1" dirty="0"/>
                  <a:t>,  </a:t>
                </a:r>
                <a14:m>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𝒖</m:t>
                        </m:r>
                      </m:e>
                      <m:sub>
                        <m:r>
                          <a:rPr lang="en-GB" sz="1400" b="1" i="1" smtClean="0">
                            <a:latin typeface="Cambria Math" panose="02040503050406030204" pitchFamily="18" charset="0"/>
                          </a:rPr>
                          <m:t>𝟐</m:t>
                        </m:r>
                      </m:sub>
                    </m:sSub>
                    <m:r>
                      <a:rPr lang="en-GB" sz="1400" b="1" i="1" smtClean="0">
                        <a:latin typeface="Cambria Math" panose="02040503050406030204" pitchFamily="18" charset="0"/>
                      </a:rPr>
                      <m:t>=</m:t>
                    </m:r>
                    <m:r>
                      <a:rPr lang="en-GB" sz="1400" b="1" i="1" smtClean="0">
                        <a:latin typeface="Cambria Math" panose="02040503050406030204" pitchFamily="18" charset="0"/>
                      </a:rPr>
                      <m:t>𝟓𝟏</m:t>
                    </m:r>
                    <m:r>
                      <a:rPr lang="en-GB" sz="1400" b="1" i="1" smtClean="0">
                        <a:latin typeface="Cambria Math" panose="02040503050406030204" pitchFamily="18" charset="0"/>
                      </a:rPr>
                      <m:t>,</m:t>
                    </m:r>
                  </m:oMath>
                </a14:m>
                <a:r>
                  <a:rPr lang="en-GB" sz="1400" b="1" dirty="0"/>
                  <a:t> </a:t>
                </a:r>
                <a14:m>
                  <m:oMath xmlns:m="http://schemas.openxmlformats.org/officeDocument/2006/math">
                    <m:sSub>
                      <m:sSubPr>
                        <m:ctrlPr>
                          <a:rPr lang="en-GB" sz="1400" b="1" i="1" dirty="0" smtClean="0">
                            <a:latin typeface="Cambria Math" panose="02040503050406030204" pitchFamily="18" charset="0"/>
                          </a:rPr>
                        </m:ctrlPr>
                      </m:sSubPr>
                      <m:e>
                        <m:r>
                          <a:rPr lang="en-GB" sz="1400" b="1" i="1" dirty="0" smtClean="0">
                            <a:latin typeface="Cambria Math" panose="02040503050406030204" pitchFamily="18" charset="0"/>
                          </a:rPr>
                          <m:t>𝒖</m:t>
                        </m:r>
                      </m:e>
                      <m:sub>
                        <m:r>
                          <a:rPr lang="en-GB" sz="1400" b="1" i="1" dirty="0" smtClean="0">
                            <a:latin typeface="Cambria Math" panose="02040503050406030204" pitchFamily="18" charset="0"/>
                          </a:rPr>
                          <m:t>𝟑</m:t>
                        </m:r>
                      </m:sub>
                    </m:sSub>
                    <m:r>
                      <a:rPr lang="en-GB" sz="1400" b="1" i="1" dirty="0" smtClean="0">
                        <a:latin typeface="Cambria Math" panose="02040503050406030204" pitchFamily="18" charset="0"/>
                      </a:rPr>
                      <m:t>=</m:t>
                    </m:r>
                    <m:r>
                      <a:rPr lang="en-GB" sz="1400" b="1" i="1" dirty="0" smtClean="0">
                        <a:latin typeface="Cambria Math" panose="02040503050406030204" pitchFamily="18" charset="0"/>
                      </a:rPr>
                      <m:t>𝟒𝟗</m:t>
                    </m:r>
                  </m:oMath>
                </a14:m>
                <a:endParaRPr lang="en-GB" sz="1400" b="1" dirty="0"/>
              </a:p>
              <a:p>
                <a:r>
                  <a:rPr lang="en-GB" sz="1400" b="1" dirty="0"/>
                  <a:t>b) </a:t>
                </a:r>
                <a14:m>
                  <m:oMath xmlns:m="http://schemas.openxmlformats.org/officeDocument/2006/math">
                    <m:r>
                      <a:rPr lang="en-GB" sz="1400" b="1" i="1" smtClean="0">
                        <a:latin typeface="Cambria Math" panose="02040503050406030204" pitchFamily="18" charset="0"/>
                      </a:rPr>
                      <m:t>𝟓𝟓</m:t>
                    </m:r>
                    <m:r>
                      <a:rPr lang="en-GB" sz="1400" b="1" i="1" smtClean="0">
                        <a:latin typeface="Cambria Math" panose="02040503050406030204" pitchFamily="18" charset="0"/>
                      </a:rPr>
                      <m:t>−</m:t>
                    </m:r>
                    <m:r>
                      <a:rPr lang="en-GB" sz="1400" b="1" i="1" smtClean="0">
                        <a:latin typeface="Cambria Math" panose="02040503050406030204" pitchFamily="18" charset="0"/>
                      </a:rPr>
                      <m:t>𝟐</m:t>
                    </m:r>
                    <m:r>
                      <a:rPr lang="en-GB" sz="1400" b="1" i="1" smtClean="0">
                        <a:latin typeface="Cambria Math" panose="02040503050406030204" pitchFamily="18" charset="0"/>
                      </a:rPr>
                      <m:t>𝒏</m:t>
                    </m:r>
                    <m:r>
                      <a:rPr lang="en-GB" sz="1400" b="1" i="1" smtClean="0">
                        <a:latin typeface="Cambria Math" panose="02040503050406030204" pitchFamily="18" charset="0"/>
                      </a:rPr>
                      <m:t>&lt;</m:t>
                    </m:r>
                    <m:r>
                      <a:rPr lang="en-GB" sz="1400" b="1" i="1" smtClean="0">
                        <a:latin typeface="Cambria Math" panose="02040503050406030204" pitchFamily="18" charset="0"/>
                      </a:rPr>
                      <m:t>𝟎</m:t>
                    </m:r>
                    <m:r>
                      <a:rPr lang="en-GB" sz="1400" b="1" i="1" smtClean="0">
                        <a:latin typeface="Cambria Math" panose="02040503050406030204" pitchFamily="18" charset="0"/>
                      </a:rPr>
                      <m:t>     →  </m:t>
                    </m:r>
                    <m:r>
                      <a:rPr lang="en-GB" sz="1400" b="1" i="1" smtClean="0">
                        <a:latin typeface="Cambria Math" panose="02040503050406030204" pitchFamily="18" charset="0"/>
                      </a:rPr>
                      <m:t>𝒏</m:t>
                    </m:r>
                    <m:r>
                      <a:rPr lang="en-GB" sz="1400" b="1" i="1" smtClean="0">
                        <a:latin typeface="Cambria Math" panose="02040503050406030204" pitchFamily="18" charset="0"/>
                      </a:rPr>
                      <m:t>&gt;</m:t>
                    </m:r>
                    <m:r>
                      <a:rPr lang="en-GB" sz="1400" b="1" i="1" smtClean="0">
                        <a:latin typeface="Cambria Math" panose="02040503050406030204" pitchFamily="18" charset="0"/>
                      </a:rPr>
                      <m:t>𝟐𝟕</m:t>
                    </m:r>
                    <m:r>
                      <a:rPr lang="en-GB" sz="1400" b="1" i="1" smtClean="0">
                        <a:latin typeface="Cambria Math" panose="02040503050406030204" pitchFamily="18" charset="0"/>
                      </a:rPr>
                      <m:t>.</m:t>
                    </m:r>
                    <m:r>
                      <a:rPr lang="en-GB" sz="1400" b="1" i="1" smtClean="0">
                        <a:latin typeface="Cambria Math" panose="02040503050406030204" pitchFamily="18" charset="0"/>
                      </a:rPr>
                      <m:t>𝟓</m:t>
                    </m:r>
                    <m:r>
                      <a:rPr lang="en-GB" sz="1400" b="1" i="1" smtClean="0">
                        <a:latin typeface="Cambria Math" panose="02040503050406030204" pitchFamily="18" charset="0"/>
                      </a:rPr>
                      <m:t>    ∴</m:t>
                    </m:r>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𝟐𝟖</m:t>
                    </m:r>
                  </m:oMath>
                </a14:m>
                <a:endParaRPr lang="en-GB" sz="1400" b="1" dirty="0"/>
              </a:p>
              <a:p>
                <a:r>
                  <a:rPr lang="en-GB" sz="1400" b="1" dirty="0"/>
                  <a:t>     </a:t>
                </a:r>
                <a14:m>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𝒖</m:t>
                        </m:r>
                      </m:e>
                      <m:sub>
                        <m:r>
                          <a:rPr lang="en-GB" sz="1400" b="1" i="1" smtClean="0">
                            <a:latin typeface="Cambria Math" panose="02040503050406030204" pitchFamily="18" charset="0"/>
                          </a:rPr>
                          <m:t>𝟐𝟖</m:t>
                        </m:r>
                      </m:sub>
                    </m:sSub>
                    <m:r>
                      <a:rPr lang="en-GB" sz="1400" b="1" i="1" smtClean="0">
                        <a:latin typeface="Cambria Math" panose="02040503050406030204" pitchFamily="18" charset="0"/>
                      </a:rPr>
                      <m:t>=</m:t>
                    </m:r>
                    <m:r>
                      <a:rPr lang="en-GB" sz="1400" b="1" i="1" smtClean="0">
                        <a:latin typeface="Cambria Math" panose="02040503050406030204" pitchFamily="18" charset="0"/>
                      </a:rPr>
                      <m:t>𝟓𝟓</m:t>
                    </m:r>
                    <m:r>
                      <a:rPr lang="en-GB" sz="1400" b="1" i="1" smtClean="0">
                        <a:latin typeface="Cambria Math" panose="02040503050406030204" pitchFamily="18" charset="0"/>
                      </a:rPr>
                      <m:t>−</m:t>
                    </m:r>
                    <m:r>
                      <a:rPr lang="en-GB" sz="1400" b="1" i="1" smtClean="0">
                        <a:latin typeface="Cambria Math" panose="02040503050406030204" pitchFamily="18" charset="0"/>
                      </a:rPr>
                      <m:t>𝟐</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𝟐𝟖</m:t>
                        </m:r>
                      </m:e>
                    </m:d>
                    <m:r>
                      <a:rPr lang="en-GB" sz="1400" b="1" i="1" smtClean="0">
                        <a:latin typeface="Cambria Math" panose="02040503050406030204" pitchFamily="18" charset="0"/>
                      </a:rPr>
                      <m:t>=−</m:t>
                    </m:r>
                    <m:r>
                      <a:rPr lang="en-GB" sz="1400" b="1" i="1" smtClean="0">
                        <a:latin typeface="Cambria Math" panose="02040503050406030204" pitchFamily="18" charset="0"/>
                      </a:rPr>
                      <m:t>𝟏</m:t>
                    </m:r>
                  </m:oMath>
                </a14:m>
                <a:endParaRPr lang="en-GB" sz="1400" b="1" dirty="0"/>
              </a:p>
            </p:txBody>
          </p:sp>
        </mc:Choice>
        <mc:Fallback xmlns="">
          <p:sp>
            <p:nvSpPr>
              <p:cNvPr id="22" name="TextBox 21">
                <a:extLst>
                  <a:ext uri="{FF2B5EF4-FFF2-40B4-BE49-F238E27FC236}">
                    <a16:creationId xmlns:a16="http://schemas.microsoft.com/office/drawing/2014/main" id="{727FB6F1-B2E4-4920-B02C-EBED9E1E664A}"/>
                  </a:ext>
                </a:extLst>
              </p:cNvPr>
              <p:cNvSpPr txBox="1">
                <a:spLocks noRot="1" noChangeAspect="1" noMove="1" noResize="1" noEditPoints="1" noAdjustHandles="1" noChangeArrowheads="1" noChangeShapeType="1" noTextEdit="1"/>
              </p:cNvSpPr>
              <p:nvPr/>
            </p:nvSpPr>
            <p:spPr>
              <a:xfrm>
                <a:off x="209104" y="4327252"/>
                <a:ext cx="4032448" cy="2462213"/>
              </a:xfrm>
              <a:prstGeom prst="rect">
                <a:avLst/>
              </a:prstGeom>
              <a:blipFill>
                <a:blip r:embed="rId10"/>
                <a:stretch>
                  <a:fillRect l="-755" t="-743"/>
                </a:stretch>
              </a:blipFill>
            </p:spPr>
            <p:txBody>
              <a:bodyPr/>
              <a:lstStyle/>
              <a:p>
                <a:r>
                  <a:rPr lang="en-GB">
                    <a:noFill/>
                  </a:rPr>
                  <a:t> </a:t>
                </a:r>
              </a:p>
            </p:txBody>
          </p:sp>
        </mc:Fallback>
      </mc:AlternateContent>
      <p:sp>
        <p:nvSpPr>
          <p:cNvPr id="23" name="Rectangle 22">
            <a:extLst>
              <a:ext uri="{FF2B5EF4-FFF2-40B4-BE49-F238E27FC236}">
                <a16:creationId xmlns:a16="http://schemas.microsoft.com/office/drawing/2014/main" id="{7424D725-2B88-4BA1-9722-456C9AA337FC}"/>
              </a:ext>
            </a:extLst>
          </p:cNvPr>
          <p:cNvSpPr/>
          <p:nvPr/>
        </p:nvSpPr>
        <p:spPr>
          <a:xfrm>
            <a:off x="493192" y="5918199"/>
            <a:ext cx="3291408" cy="3549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a:extLst>
              <a:ext uri="{FF2B5EF4-FFF2-40B4-BE49-F238E27FC236}">
                <a16:creationId xmlns:a16="http://schemas.microsoft.com/office/drawing/2014/main" id="{7A80DD23-9158-49C6-9BC3-86167C371E4C}"/>
              </a:ext>
            </a:extLst>
          </p:cNvPr>
          <p:cNvSpPr/>
          <p:nvPr/>
        </p:nvSpPr>
        <p:spPr>
          <a:xfrm>
            <a:off x="493192" y="6287075"/>
            <a:ext cx="3291408" cy="456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TextBox 24">
            <a:extLst>
              <a:ext uri="{FF2B5EF4-FFF2-40B4-BE49-F238E27FC236}">
                <a16:creationId xmlns:a16="http://schemas.microsoft.com/office/drawing/2014/main" id="{15926430-A337-4F62-97FD-4F3DE9E8A3AC}"/>
              </a:ext>
            </a:extLst>
          </p:cNvPr>
          <p:cNvSpPr txBox="1"/>
          <p:nvPr/>
        </p:nvSpPr>
        <p:spPr>
          <a:xfrm>
            <a:off x="4324730" y="3942763"/>
            <a:ext cx="1404156"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Example 2</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C42D924-30D3-4946-84BB-142DEFB80D1D}"/>
                  </a:ext>
                </a:extLst>
              </p:cNvPr>
              <p:cNvSpPr txBox="1"/>
              <p:nvPr/>
            </p:nvSpPr>
            <p:spPr>
              <a:xfrm>
                <a:off x="4241552" y="4305500"/>
                <a:ext cx="4032448" cy="2523768"/>
              </a:xfrm>
              <a:prstGeom prst="rect">
                <a:avLst/>
              </a:prstGeom>
              <a:noFill/>
            </p:spPr>
            <p:txBody>
              <a:bodyPr wrap="square" rtlCol="0">
                <a:spAutoFit/>
              </a:bodyPr>
              <a:lstStyle/>
              <a:p>
                <a:r>
                  <a:rPr lang="en-GB" sz="1600" dirty="0"/>
                  <a:t>Find the </a:t>
                </a:r>
                <a14:m>
                  <m:oMath xmlns:m="http://schemas.openxmlformats.org/officeDocument/2006/math">
                    <m:r>
                      <a:rPr lang="en-GB" sz="1600" b="0" i="1" smtClean="0">
                        <a:latin typeface="Cambria Math" panose="02040503050406030204" pitchFamily="18" charset="0"/>
                      </a:rPr>
                      <m:t>𝑛</m:t>
                    </m:r>
                  </m:oMath>
                </a14:m>
                <a:r>
                  <a:rPr lang="en-GB" sz="1400" dirty="0"/>
                  <a:t>th term of each arithmetic sequence.</a:t>
                </a:r>
              </a:p>
              <a:p>
                <a:pPr marL="342900" indent="-342900">
                  <a:buAutoNum type="alphaLcParenR"/>
                </a:pPr>
                <a:r>
                  <a:rPr lang="en-GB" sz="1400" dirty="0"/>
                  <a:t>6, 20, 34, 48, 62</a:t>
                </a:r>
              </a:p>
              <a:p>
                <a:pPr marL="342900" indent="-342900">
                  <a:buAutoNum type="alphaLcParenR"/>
                </a:pPr>
                <a:r>
                  <a:rPr lang="en-GB" sz="1400" dirty="0"/>
                  <a:t>101, 94, 87, 80, 73</a:t>
                </a:r>
              </a:p>
              <a:p>
                <a:pPr marL="342900" indent="-342900">
                  <a:buAutoNum type="alphaLcParenR"/>
                </a:pPr>
                <a:endParaRPr lang="en-GB" sz="1400" dirty="0"/>
              </a:p>
              <a:p>
                <a:pPr/>
                <a:r>
                  <a:rPr lang="en-GB" sz="1400" b="1" dirty="0"/>
                  <a:t>a) </a:t>
                </a:r>
                <a14:m>
                  <m:oMath xmlns:m="http://schemas.openxmlformats.org/officeDocument/2006/math">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𝟔</m:t>
                    </m:r>
                    <m:r>
                      <a:rPr lang="en-GB" sz="1400" b="1" i="1" smtClean="0">
                        <a:latin typeface="Cambria Math" panose="02040503050406030204" pitchFamily="18" charset="0"/>
                      </a:rPr>
                      <m:t>, </m:t>
                    </m:r>
                    <m:r>
                      <a:rPr lang="en-GB" sz="1400" b="1" i="1" smtClean="0">
                        <a:latin typeface="Cambria Math" panose="02040503050406030204" pitchFamily="18" charset="0"/>
                      </a:rPr>
                      <m:t>𝒅</m:t>
                    </m:r>
                    <m:r>
                      <a:rPr lang="en-GB" sz="1400" b="1" i="1" smtClean="0">
                        <a:latin typeface="Cambria Math" panose="02040503050406030204" pitchFamily="18" charset="0"/>
                      </a:rPr>
                      <m:t>=</m:t>
                    </m:r>
                    <m:r>
                      <a:rPr lang="en-GB" sz="1400" b="1" i="1" smtClean="0">
                        <a:latin typeface="Cambria Math" panose="02040503050406030204" pitchFamily="18" charset="0"/>
                      </a:rPr>
                      <m:t>𝟏𝟒</m:t>
                    </m:r>
                  </m:oMath>
                </a14:m>
                <a:r>
                  <a:rPr lang="en-GB" sz="1400" b="1" dirty="0"/>
                  <a:t/>
                </a:r>
                <a:br>
                  <a:rPr lang="en-GB" sz="1400" b="1" dirty="0"/>
                </a:br>
                <a14:m>
                  <m:oMathPara xmlns:m="http://schemas.openxmlformats.org/officeDocument/2006/math">
                    <m:oMathParaPr>
                      <m:jc m:val="centerGroup"/>
                    </m:oMathParaPr>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𝒖</m:t>
                          </m:r>
                        </m:e>
                        <m:sub>
                          <m:r>
                            <a:rPr lang="en-GB" sz="1400" b="1" i="1" smtClean="0">
                              <a:latin typeface="Cambria Math" panose="02040503050406030204" pitchFamily="18" charset="0"/>
                            </a:rPr>
                            <m:t>𝒏</m:t>
                          </m:r>
                        </m:sub>
                      </m:sSub>
                      <m:r>
                        <a:rPr lang="en-GB" sz="1400" b="1" i="1" smtClean="0">
                          <a:latin typeface="Cambria Math" panose="02040503050406030204" pitchFamily="18" charset="0"/>
                        </a:rPr>
                        <m:t>=</m:t>
                      </m:r>
                      <m:r>
                        <a:rPr lang="en-GB" sz="1400" b="1" i="1" smtClean="0">
                          <a:latin typeface="Cambria Math" panose="02040503050406030204" pitchFamily="18" charset="0"/>
                        </a:rPr>
                        <m:t>𝟔</m:t>
                      </m:r>
                      <m:r>
                        <a:rPr lang="en-GB" sz="1400" b="1" i="1" smtClean="0">
                          <a:latin typeface="Cambria Math" panose="02040503050406030204" pitchFamily="18" charset="0"/>
                        </a:rPr>
                        <m:t>+</m:t>
                      </m:r>
                      <m:r>
                        <a:rPr lang="en-GB" sz="1400" b="1" i="1" smtClean="0">
                          <a:latin typeface="Cambria Math" panose="02040503050406030204" pitchFamily="18" charset="0"/>
                        </a:rPr>
                        <m:t>𝟏𝟒</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𝟏</m:t>
                          </m:r>
                        </m:e>
                      </m:d>
                    </m:oMath>
                    <m:oMath xmlns:m="http://schemas.openxmlformats.org/officeDocument/2006/math">
                      <m:r>
                        <a:rPr lang="en-GB" sz="1400" b="1" i="1" smtClean="0">
                          <a:latin typeface="Cambria Math" panose="02040503050406030204" pitchFamily="18" charset="0"/>
                        </a:rPr>
                        <m:t>=</m:t>
                      </m:r>
                      <m:r>
                        <a:rPr lang="en-GB" sz="1400" b="1" i="1" smtClean="0">
                          <a:latin typeface="Cambria Math" panose="02040503050406030204" pitchFamily="18" charset="0"/>
                        </a:rPr>
                        <m:t>𝟏𝟒</m:t>
                      </m:r>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𝟖</m:t>
                      </m:r>
                    </m:oMath>
                  </m:oMathPara>
                </a14:m>
                <a:endParaRPr lang="en-GB" sz="1400" b="1" dirty="0"/>
              </a:p>
              <a:p>
                <a:pPr/>
                <a:r>
                  <a:rPr lang="en-GB" sz="1400" b="1" dirty="0"/>
                  <a:t>b) </a:t>
                </a:r>
                <a14:m>
                  <m:oMath xmlns:m="http://schemas.openxmlformats.org/officeDocument/2006/math">
                    <m:r>
                      <a:rPr lang="en-GB" sz="1400" b="1" i="1" smtClean="0">
                        <a:latin typeface="Cambria Math" panose="02040503050406030204" pitchFamily="18" charset="0"/>
                      </a:rPr>
                      <m:t>𝒂</m:t>
                    </m:r>
                    <m:r>
                      <a:rPr lang="en-GB" sz="1400" b="1" i="1" smtClean="0">
                        <a:latin typeface="Cambria Math" panose="02040503050406030204" pitchFamily="18" charset="0"/>
                      </a:rPr>
                      <m:t>=</m:t>
                    </m:r>
                    <m:r>
                      <a:rPr lang="en-GB" sz="1400" b="1" i="1" smtClean="0">
                        <a:latin typeface="Cambria Math" panose="02040503050406030204" pitchFamily="18" charset="0"/>
                      </a:rPr>
                      <m:t>𝟏𝟎𝟏</m:t>
                    </m:r>
                    <m:r>
                      <a:rPr lang="en-GB" sz="1400" b="1" i="1" smtClean="0">
                        <a:latin typeface="Cambria Math" panose="02040503050406030204" pitchFamily="18" charset="0"/>
                      </a:rPr>
                      <m:t>, </m:t>
                    </m:r>
                    <m:r>
                      <a:rPr lang="en-GB" sz="1400" b="1" i="1" smtClean="0">
                        <a:latin typeface="Cambria Math" panose="02040503050406030204" pitchFamily="18" charset="0"/>
                      </a:rPr>
                      <m:t>𝒅</m:t>
                    </m:r>
                    <m:r>
                      <a:rPr lang="en-GB" sz="1400" b="1" i="1" smtClean="0">
                        <a:latin typeface="Cambria Math" panose="02040503050406030204" pitchFamily="18" charset="0"/>
                      </a:rPr>
                      <m:t>=−</m:t>
                    </m:r>
                    <m:r>
                      <a:rPr lang="en-GB" sz="1400" b="1" i="1" smtClean="0">
                        <a:latin typeface="Cambria Math" panose="02040503050406030204" pitchFamily="18" charset="0"/>
                      </a:rPr>
                      <m:t>𝟕</m:t>
                    </m:r>
                  </m:oMath>
                </a14:m>
                <a:r>
                  <a:rPr lang="en-GB" sz="1400" b="1" dirty="0"/>
                  <a:t/>
                </a:r>
                <a:br>
                  <a:rPr lang="en-GB" sz="1400" b="1" dirty="0"/>
                </a:br>
                <a14:m>
                  <m:oMathPara xmlns:m="http://schemas.openxmlformats.org/officeDocument/2006/math">
                    <m:oMathParaPr>
                      <m:jc m:val="centerGroup"/>
                    </m:oMathParaPr>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𝒖</m:t>
                          </m:r>
                        </m:e>
                        <m:sub>
                          <m:r>
                            <a:rPr lang="en-GB" sz="1400" b="1" i="1" smtClean="0">
                              <a:latin typeface="Cambria Math" panose="02040503050406030204" pitchFamily="18" charset="0"/>
                            </a:rPr>
                            <m:t>𝒏</m:t>
                          </m:r>
                        </m:sub>
                      </m:sSub>
                      <m:r>
                        <a:rPr lang="en-GB" sz="1400" b="1" i="1" smtClean="0">
                          <a:latin typeface="Cambria Math" panose="02040503050406030204" pitchFamily="18" charset="0"/>
                        </a:rPr>
                        <m:t>=</m:t>
                      </m:r>
                      <m:r>
                        <a:rPr lang="en-GB" sz="1400" b="1" i="1" smtClean="0">
                          <a:latin typeface="Cambria Math" panose="02040503050406030204" pitchFamily="18" charset="0"/>
                        </a:rPr>
                        <m:t>𝟏𝟎𝟏</m:t>
                      </m:r>
                      <m:r>
                        <a:rPr lang="en-GB" sz="1400" b="1" i="1" smtClean="0">
                          <a:latin typeface="Cambria Math" panose="02040503050406030204" pitchFamily="18" charset="0"/>
                        </a:rPr>
                        <m:t>−</m:t>
                      </m:r>
                      <m:r>
                        <a:rPr lang="en-GB" sz="1400" b="1" i="1" smtClean="0">
                          <a:latin typeface="Cambria Math" panose="02040503050406030204" pitchFamily="18" charset="0"/>
                        </a:rPr>
                        <m:t>𝟕</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𝟏</m:t>
                          </m:r>
                        </m:e>
                      </m:d>
                    </m:oMath>
                    <m:oMath xmlns:m="http://schemas.openxmlformats.org/officeDocument/2006/math">
                      <m:r>
                        <a:rPr lang="en-GB" sz="1400" b="1" i="1" smtClean="0">
                          <a:latin typeface="Cambria Math" panose="02040503050406030204" pitchFamily="18" charset="0"/>
                        </a:rPr>
                        <m:t>=</m:t>
                      </m:r>
                      <m:r>
                        <a:rPr lang="en-GB" sz="1400" b="1" i="1" smtClean="0">
                          <a:latin typeface="Cambria Math" panose="02040503050406030204" pitchFamily="18" charset="0"/>
                        </a:rPr>
                        <m:t>𝟏𝟎𝟖</m:t>
                      </m:r>
                      <m:r>
                        <a:rPr lang="en-GB" sz="1400" b="1" i="1" smtClean="0">
                          <a:latin typeface="Cambria Math" panose="02040503050406030204" pitchFamily="18" charset="0"/>
                        </a:rPr>
                        <m:t>−</m:t>
                      </m:r>
                      <m:r>
                        <a:rPr lang="en-GB" sz="1400" b="1" i="1" smtClean="0">
                          <a:latin typeface="Cambria Math" panose="02040503050406030204" pitchFamily="18" charset="0"/>
                        </a:rPr>
                        <m:t>𝟕</m:t>
                      </m:r>
                      <m:r>
                        <a:rPr lang="en-GB" sz="1400" b="1" i="1" smtClean="0">
                          <a:latin typeface="Cambria Math" panose="02040503050406030204" pitchFamily="18" charset="0"/>
                        </a:rPr>
                        <m:t>𝒏</m:t>
                      </m:r>
                    </m:oMath>
                  </m:oMathPara>
                </a14:m>
                <a:endParaRPr lang="en-GB" sz="1400" b="1" dirty="0"/>
              </a:p>
              <a:p>
                <a:endParaRPr lang="en-GB" sz="1600" dirty="0"/>
              </a:p>
            </p:txBody>
          </p:sp>
        </mc:Choice>
        <mc:Fallback xmlns="">
          <p:sp>
            <p:nvSpPr>
              <p:cNvPr id="26" name="TextBox 25">
                <a:extLst>
                  <a:ext uri="{FF2B5EF4-FFF2-40B4-BE49-F238E27FC236}">
                    <a16:creationId xmlns:a16="http://schemas.microsoft.com/office/drawing/2014/main" id="{8C42D924-30D3-4946-84BB-142DEFB80D1D}"/>
                  </a:ext>
                </a:extLst>
              </p:cNvPr>
              <p:cNvSpPr txBox="1">
                <a:spLocks noRot="1" noChangeAspect="1" noMove="1" noResize="1" noEditPoints="1" noAdjustHandles="1" noChangeArrowheads="1" noChangeShapeType="1" noTextEdit="1"/>
              </p:cNvSpPr>
              <p:nvPr/>
            </p:nvSpPr>
            <p:spPr>
              <a:xfrm>
                <a:off x="4241552" y="4305500"/>
                <a:ext cx="4032448" cy="2523768"/>
              </a:xfrm>
              <a:prstGeom prst="rect">
                <a:avLst/>
              </a:prstGeom>
              <a:blipFill>
                <a:blip r:embed="rId11"/>
                <a:stretch>
                  <a:fillRect l="-908" t="-7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A6CE839-C400-4D14-9677-5B321CAE4698}"/>
                  </a:ext>
                </a:extLst>
              </p:cNvPr>
              <p:cNvSpPr txBox="1"/>
              <p:nvPr/>
            </p:nvSpPr>
            <p:spPr>
              <a:xfrm>
                <a:off x="7325679" y="4766101"/>
                <a:ext cx="165618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Fro Tip</a:t>
                </a:r>
                <a:r>
                  <a:rPr lang="en-GB" sz="1200" dirty="0"/>
                  <a:t>: Always write out </a:t>
                </a:r>
                <a14:m>
                  <m:oMath xmlns:m="http://schemas.openxmlformats.org/officeDocument/2006/math">
                    <m:r>
                      <a:rPr lang="en-GB" sz="1200" b="0" i="1" smtClean="0">
                        <a:latin typeface="Cambria Math" panose="02040503050406030204" pitchFamily="18" charset="0"/>
                      </a:rPr>
                      <m:t>𝑎</m:t>
                    </m:r>
                    <m:r>
                      <a:rPr lang="en-GB" sz="1200" b="0" i="1" smtClean="0">
                        <a:latin typeface="Cambria Math" panose="02040503050406030204" pitchFamily="18" charset="0"/>
                      </a:rPr>
                      <m:t>=, </m:t>
                    </m:r>
                    <m:r>
                      <a:rPr lang="en-GB" sz="1200" b="0" i="1" smtClean="0">
                        <a:latin typeface="Cambria Math" panose="02040503050406030204" pitchFamily="18" charset="0"/>
                      </a:rPr>
                      <m:t>𝑑</m:t>
                    </m:r>
                    <m:r>
                      <a:rPr lang="en-GB" sz="1200" b="0" i="1" smtClean="0">
                        <a:latin typeface="Cambria Math" panose="02040503050406030204" pitchFamily="18" charset="0"/>
                      </a:rPr>
                      <m:t>=, </m:t>
                    </m:r>
                    <m:r>
                      <a:rPr lang="en-GB" sz="1200" b="0" i="1" smtClean="0">
                        <a:latin typeface="Cambria Math" panose="02040503050406030204" pitchFamily="18" charset="0"/>
                      </a:rPr>
                      <m:t>𝑛</m:t>
                    </m:r>
                    <m:r>
                      <a:rPr lang="en-GB" sz="1200" b="0" i="1" smtClean="0">
                        <a:latin typeface="Cambria Math" panose="02040503050406030204" pitchFamily="18" charset="0"/>
                      </a:rPr>
                      <m:t>=</m:t>
                    </m:r>
                  </m:oMath>
                </a14:m>
                <a:r>
                  <a:rPr lang="en-GB" sz="1200" dirty="0"/>
                  <a:t> first.</a:t>
                </a:r>
              </a:p>
            </p:txBody>
          </p:sp>
        </mc:Choice>
        <mc:Fallback xmlns="">
          <p:sp>
            <p:nvSpPr>
              <p:cNvPr id="27" name="TextBox 26">
                <a:extLst>
                  <a:ext uri="{FF2B5EF4-FFF2-40B4-BE49-F238E27FC236}">
                    <a16:creationId xmlns:a16="http://schemas.microsoft.com/office/drawing/2014/main" id="{AA6CE839-C400-4D14-9677-5B321CAE4698}"/>
                  </a:ext>
                </a:extLst>
              </p:cNvPr>
              <p:cNvSpPr txBox="1">
                <a:spLocks noRot="1" noChangeAspect="1" noMove="1" noResize="1" noEditPoints="1" noAdjustHandles="1" noChangeArrowheads="1" noChangeShapeType="1" noTextEdit="1"/>
              </p:cNvSpPr>
              <p:nvPr/>
            </p:nvSpPr>
            <p:spPr>
              <a:xfrm>
                <a:off x="7325679" y="4766101"/>
                <a:ext cx="1656184" cy="461665"/>
              </a:xfrm>
              <a:prstGeom prst="rect">
                <a:avLst/>
              </a:prstGeom>
              <a:blipFill>
                <a:blip r:embed="rId12"/>
                <a:stretch>
                  <a:fillRect b="-6250"/>
                </a:stretch>
              </a:blipFill>
            </p:spPr>
            <p:txBody>
              <a:bodyPr/>
              <a:lstStyle/>
              <a:p>
                <a:r>
                  <a:rPr lang="en-GB">
                    <a:noFill/>
                  </a:rPr>
                  <a:t> </a:t>
                </a:r>
              </a:p>
            </p:txBody>
          </p:sp>
        </mc:Fallback>
      </mc:AlternateContent>
      <p:cxnSp>
        <p:nvCxnSpPr>
          <p:cNvPr id="29" name="Straight Arrow Connector 28">
            <a:extLst>
              <a:ext uri="{FF2B5EF4-FFF2-40B4-BE49-F238E27FC236}">
                <a16:creationId xmlns:a16="http://schemas.microsoft.com/office/drawing/2014/main" id="{FC845E13-2692-483F-96C5-FFF10599C740}"/>
              </a:ext>
            </a:extLst>
          </p:cNvPr>
          <p:cNvCxnSpPr>
            <a:cxnSpLocks/>
          </p:cNvCxnSpPr>
          <p:nvPr/>
        </p:nvCxnSpPr>
        <p:spPr>
          <a:xfrm flipH="1">
            <a:off x="6953250" y="4872885"/>
            <a:ext cx="398948" cy="1944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10791CF8-10BD-4A52-BAE1-8450BAD93D8C}"/>
              </a:ext>
            </a:extLst>
          </p:cNvPr>
          <p:cNvSpPr/>
          <p:nvPr/>
        </p:nvSpPr>
        <p:spPr>
          <a:xfrm>
            <a:off x="4507446" y="5230731"/>
            <a:ext cx="3291408" cy="627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a:extLst>
              <a:ext uri="{FF2B5EF4-FFF2-40B4-BE49-F238E27FC236}">
                <a16:creationId xmlns:a16="http://schemas.microsoft.com/office/drawing/2014/main" id="{0CEB012A-5F8A-4E4A-A680-AD2CD0589AFE}"/>
              </a:ext>
            </a:extLst>
          </p:cNvPr>
          <p:cNvSpPr/>
          <p:nvPr/>
        </p:nvSpPr>
        <p:spPr>
          <a:xfrm>
            <a:off x="4507446" y="5857875"/>
            <a:ext cx="3291408" cy="6271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866413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1000"/>
                            </p:stCondLst>
                            <p:childTnLst>
                              <p:par>
                                <p:cTn id="31" presetID="1" presetClass="entr" presetSubtype="0" fill="hold" grpId="1" nodeType="after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1" restart="whenNotActive" fill="hold" evtFilter="cancelBubble" nodeType="interactiveSeq">
                <p:stCondLst>
                  <p:cond evt="onClick" delay="0">
                    <p:tgtEl>
                      <p:spTgt spid="23"/>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23"/>
                                        </p:tgtEl>
                                      </p:cBhvr>
                                    </p:animEffect>
                                    <p:set>
                                      <p:cBhvr>
                                        <p:cTn id="5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7" restart="whenNotActive" fill="hold" evtFilter="cancelBubble" nodeType="interactiveSeq">
                <p:stCondLst>
                  <p:cond evt="onClick" delay="0">
                    <p:tgtEl>
                      <p:spTgt spid="24"/>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24"/>
                                        </p:tgtEl>
                                      </p:cBhvr>
                                    </p:animEffect>
                                    <p:set>
                                      <p:cBhvr>
                                        <p:cTn id="6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3" restart="whenNotActive" fill="hold" evtFilter="cancelBubble" nodeType="interactiveSeq">
                <p:stCondLst>
                  <p:cond evt="onClick" delay="0">
                    <p:tgtEl>
                      <p:spTgt spid="31"/>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31"/>
                                        </p:tgtEl>
                                      </p:cBhvr>
                                    </p:animEffect>
                                    <p:set>
                                      <p:cBhvr>
                                        <p:cTn id="6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9" restart="whenNotActive" fill="hold" evtFilter="cancelBubble" nodeType="interactiveSeq">
                <p:stCondLst>
                  <p:cond evt="onClick" delay="0">
                    <p:tgtEl>
                      <p:spTgt spid="33"/>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33"/>
                                        </p:tgtEl>
                                      </p:cBhvr>
                                    </p:animEffect>
                                    <p:set>
                                      <p:cBhvr>
                                        <p:cTn id="74"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5" grpId="0" animBg="1"/>
      <p:bldP spid="16" grpId="0" animBg="1"/>
      <p:bldP spid="17" grpId="0" animBg="1"/>
      <p:bldP spid="18" grpId="0" animBg="1"/>
      <p:bldP spid="19" grpId="0" animBg="1"/>
      <p:bldP spid="21" grpId="0" animBg="1"/>
      <p:bldP spid="22" grpId="0"/>
      <p:bldP spid="23" grpId="0" animBg="1"/>
      <p:bldP spid="23" grpId="1" animBg="1"/>
      <p:bldP spid="24" grpId="0" animBg="1"/>
      <p:bldP spid="24" grpId="1" animBg="1"/>
      <p:bldP spid="25" grpId="0" animBg="1"/>
      <p:bldP spid="26" grpId="0"/>
      <p:bldP spid="27" grpId="0" animBg="1"/>
      <p:bldP spid="31" grpId="0" animBg="1"/>
      <p:bldP spid="31" grpId="1" animBg="1"/>
      <p:bldP spid="33" grpId="0" animBg="1"/>
      <p:bldP spid="3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3AB6E5A-202C-4C20-9BB1-D22EB23C9482}"/>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F9903E2-1497-4FD8-8356-7F524AAEF74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Examples</a:t>
              </a:r>
              <a:endParaRPr lang="en-GB" sz="3200" dirty="0"/>
            </a:p>
          </p:txBody>
        </p:sp>
        <p:cxnSp>
          <p:nvCxnSpPr>
            <p:cNvPr id="4" name="Straight Connector 3">
              <a:extLst>
                <a:ext uri="{FF2B5EF4-FFF2-40B4-BE49-F238E27FC236}">
                  <a16:creationId xmlns:a16="http://schemas.microsoft.com/office/drawing/2014/main" id="{BC22FC80-68AF-4B34-8083-38BB807C239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3ED0218-725F-4FEC-A2A5-6F21F08DEDCC}"/>
                  </a:ext>
                </a:extLst>
              </p:cNvPr>
              <p:cNvSpPr txBox="1"/>
              <p:nvPr/>
            </p:nvSpPr>
            <p:spPr>
              <a:xfrm>
                <a:off x="674936" y="921420"/>
                <a:ext cx="699340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A sequence is generated by the formula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𝑛</m:t>
                        </m:r>
                      </m:sub>
                    </m:sSub>
                    <m:r>
                      <a:rPr lang="en-GB" b="0" i="1" smtClean="0">
                        <a:latin typeface="Cambria Math" panose="02040503050406030204" pitchFamily="18" charset="0"/>
                      </a:rPr>
                      <m:t>=</m:t>
                    </m:r>
                    <m:r>
                      <a:rPr lang="en-GB" b="0" i="1" smtClean="0">
                        <a:latin typeface="Cambria Math" panose="02040503050406030204" pitchFamily="18" charset="0"/>
                      </a:rPr>
                      <m:t>𝑎𝑛</m:t>
                    </m:r>
                    <m:r>
                      <a:rPr lang="en-GB" b="0" i="1" smtClean="0">
                        <a:latin typeface="Cambria Math" panose="02040503050406030204" pitchFamily="18" charset="0"/>
                      </a:rPr>
                      <m:t>+</m:t>
                    </m:r>
                    <m:r>
                      <a:rPr lang="en-GB" b="0" i="1" smtClean="0">
                        <a:latin typeface="Cambria Math" panose="02040503050406030204" pitchFamily="18" charset="0"/>
                      </a:rPr>
                      <m:t>𝑏</m:t>
                    </m:r>
                  </m:oMath>
                </a14:m>
                <a:r>
                  <a:rPr lang="en-GB" dirty="0"/>
                  <a:t> where </a:t>
                </a:r>
                <a14:m>
                  <m:oMath xmlns:m="http://schemas.openxmlformats.org/officeDocument/2006/math">
                    <m:r>
                      <a:rPr lang="en-GB" b="0" i="1" smtClean="0">
                        <a:latin typeface="Cambria Math" panose="02040503050406030204" pitchFamily="18" charset="0"/>
                      </a:rPr>
                      <m:t>𝑎</m:t>
                    </m:r>
                  </m:oMath>
                </a14:m>
                <a:r>
                  <a:rPr lang="en-GB" dirty="0"/>
                  <a:t> and </a:t>
                </a:r>
                <a14:m>
                  <m:oMath xmlns:m="http://schemas.openxmlformats.org/officeDocument/2006/math">
                    <m:r>
                      <a:rPr lang="en-GB" b="0" i="1" smtClean="0">
                        <a:latin typeface="Cambria Math" panose="02040503050406030204" pitchFamily="18" charset="0"/>
                      </a:rPr>
                      <m:t>𝑏</m:t>
                    </m:r>
                  </m:oMath>
                </a14:m>
                <a:r>
                  <a:rPr lang="en-GB" dirty="0"/>
                  <a:t> are constants to be found.</a:t>
                </a:r>
              </a:p>
              <a:p>
                <a:r>
                  <a:rPr lang="en-GB" dirty="0"/>
                  <a:t>Given that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3</m:t>
                        </m:r>
                      </m:sub>
                    </m:sSub>
                    <m:r>
                      <a:rPr lang="en-GB" b="0" i="1" smtClean="0">
                        <a:latin typeface="Cambria Math" panose="02040503050406030204" pitchFamily="18" charset="0"/>
                      </a:rPr>
                      <m:t>=5</m:t>
                    </m:r>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8</m:t>
                        </m:r>
                      </m:sub>
                    </m:sSub>
                    <m:r>
                      <a:rPr lang="en-GB" b="0" i="1" smtClean="0">
                        <a:latin typeface="Cambria Math" panose="02040503050406030204" pitchFamily="18" charset="0"/>
                      </a:rPr>
                      <m:t>=20</m:t>
                    </m:r>
                  </m:oMath>
                </a14:m>
                <a:r>
                  <a:rPr lang="en-GB" dirty="0"/>
                  <a:t>, find the values of the constants </a:t>
                </a:r>
                <a14:m>
                  <m:oMath xmlns:m="http://schemas.openxmlformats.org/officeDocument/2006/math">
                    <m:r>
                      <a:rPr lang="en-GB" b="0" i="1" smtClean="0">
                        <a:latin typeface="Cambria Math" panose="02040503050406030204" pitchFamily="18" charset="0"/>
                      </a:rPr>
                      <m:t>𝑎</m:t>
                    </m:r>
                  </m:oMath>
                </a14:m>
                <a:r>
                  <a:rPr lang="en-GB" dirty="0"/>
                  <a:t> and </a:t>
                </a:r>
                <a14:m>
                  <m:oMath xmlns:m="http://schemas.openxmlformats.org/officeDocument/2006/math">
                    <m:r>
                      <a:rPr lang="en-GB" b="0" i="1" smtClean="0">
                        <a:latin typeface="Cambria Math" panose="02040503050406030204" pitchFamily="18" charset="0"/>
                      </a:rPr>
                      <m:t>𝑏</m:t>
                    </m:r>
                  </m:oMath>
                </a14:m>
                <a:r>
                  <a:rPr lang="en-GB" dirty="0"/>
                  <a:t>.</a:t>
                </a:r>
              </a:p>
            </p:txBody>
          </p:sp>
        </mc:Choice>
        <mc:Fallback xmlns="">
          <p:sp>
            <p:nvSpPr>
              <p:cNvPr id="6" name="TextBox 5">
                <a:extLst>
                  <a:ext uri="{FF2B5EF4-FFF2-40B4-BE49-F238E27FC236}">
                    <a16:creationId xmlns:a16="http://schemas.microsoft.com/office/drawing/2014/main" id="{03ED0218-725F-4FEC-A2A5-6F21F08DEDCC}"/>
                  </a:ext>
                </a:extLst>
              </p:cNvPr>
              <p:cNvSpPr txBox="1">
                <a:spLocks noRot="1" noChangeAspect="1" noMove="1" noResize="1" noEditPoints="1" noAdjustHandles="1" noChangeArrowheads="1" noChangeShapeType="1" noTextEdit="1"/>
              </p:cNvSpPr>
              <p:nvPr/>
            </p:nvSpPr>
            <p:spPr>
              <a:xfrm>
                <a:off x="674936" y="921420"/>
                <a:ext cx="6993408" cy="923330"/>
              </a:xfrm>
              <a:prstGeom prst="rect">
                <a:avLst/>
              </a:prstGeom>
              <a:blipFill>
                <a:blip r:embed="rId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1CE1AB-122D-4E48-9969-F4A1D9F4AAE0}"/>
                  </a:ext>
                </a:extLst>
              </p:cNvPr>
              <p:cNvSpPr txBox="1"/>
              <p:nvPr/>
            </p:nvSpPr>
            <p:spPr>
              <a:xfrm>
                <a:off x="831652" y="2433588"/>
                <a:ext cx="5256584"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𝑢</m:t>
                          </m:r>
                        </m:e>
                        <m:sub>
                          <m:r>
                            <a:rPr lang="en-GB" sz="2400" b="0" i="1" smtClean="0">
                              <a:latin typeface="Cambria Math" panose="02040503050406030204" pitchFamily="18" charset="0"/>
                            </a:rPr>
                            <m:t>3</m:t>
                          </m:r>
                        </m:sub>
                      </m:sSub>
                      <m:r>
                        <a:rPr lang="en-GB" sz="2400" b="0" i="1" smtClean="0">
                          <a:latin typeface="Cambria Math" panose="02040503050406030204" pitchFamily="18" charset="0"/>
                        </a:rPr>
                        <m:t>=5   →   </m:t>
                      </m:r>
                      <m:r>
                        <a:rPr lang="en-GB" sz="2400" b="0" i="1" smtClean="0">
                          <a:latin typeface="Cambria Math" panose="02040503050406030204" pitchFamily="18" charset="0"/>
                        </a:rPr>
                        <m:t>𝑎</m:t>
                      </m:r>
                      <m:r>
                        <a:rPr lang="en-GB" sz="2400" b="0" i="1" smtClean="0">
                          <a:latin typeface="Cambria Math" panose="02040503050406030204" pitchFamily="18" charset="0"/>
                        </a:rPr>
                        <m:t>+2</m:t>
                      </m:r>
                      <m:r>
                        <a:rPr lang="en-GB" sz="2400" b="0" i="1" smtClean="0">
                          <a:latin typeface="Cambria Math" panose="02040503050406030204" pitchFamily="18" charset="0"/>
                        </a:rPr>
                        <m:t>𝑑</m:t>
                      </m:r>
                      <m:r>
                        <a:rPr lang="en-GB" sz="2400" b="0" i="1" smtClean="0">
                          <a:latin typeface="Cambria Math" panose="02040503050406030204" pitchFamily="18" charset="0"/>
                        </a:rPr>
                        <m:t>=5</m:t>
                      </m:r>
                    </m:oMath>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𝑢</m:t>
                          </m:r>
                        </m:e>
                        <m:sub>
                          <m:r>
                            <a:rPr lang="en-GB" sz="2400" b="0" i="1" smtClean="0">
                              <a:latin typeface="Cambria Math" panose="02040503050406030204" pitchFamily="18" charset="0"/>
                            </a:rPr>
                            <m:t>8</m:t>
                          </m:r>
                        </m:sub>
                      </m:sSub>
                      <m:r>
                        <a:rPr lang="en-GB" sz="2400" b="0" i="1" smtClean="0">
                          <a:latin typeface="Cambria Math" panose="02040503050406030204" pitchFamily="18" charset="0"/>
                        </a:rPr>
                        <m:t>=20  →  </m:t>
                      </m:r>
                      <m:r>
                        <a:rPr lang="en-GB" sz="2400" b="0" i="1" smtClean="0">
                          <a:latin typeface="Cambria Math" panose="02040503050406030204" pitchFamily="18" charset="0"/>
                        </a:rPr>
                        <m:t>𝑎</m:t>
                      </m:r>
                      <m:r>
                        <a:rPr lang="en-GB" sz="2400" b="0" i="1" smtClean="0">
                          <a:latin typeface="Cambria Math" panose="02040503050406030204" pitchFamily="18" charset="0"/>
                        </a:rPr>
                        <m:t>+7</m:t>
                      </m:r>
                      <m:r>
                        <a:rPr lang="en-GB" sz="2400" b="0" i="1" smtClean="0">
                          <a:latin typeface="Cambria Math" panose="02040503050406030204" pitchFamily="18" charset="0"/>
                        </a:rPr>
                        <m:t>𝑑</m:t>
                      </m:r>
                      <m:r>
                        <a:rPr lang="en-GB" sz="2400" b="0" i="1" smtClean="0">
                          <a:latin typeface="Cambria Math" panose="02040503050406030204" pitchFamily="18" charset="0"/>
                        </a:rPr>
                        <m:t>=20</m:t>
                      </m:r>
                    </m:oMath>
                  </m:oMathPara>
                </a14:m>
                <a:endParaRPr lang="en-GB" sz="2400" dirty="0"/>
              </a:p>
              <a:p>
                <a:endParaRPr lang="en-GB" sz="2400" dirty="0"/>
              </a:p>
              <a:p>
                <a:r>
                  <a:rPr lang="en-GB" sz="2400" dirty="0"/>
                  <a:t>Solving simultaneously, </a:t>
                </a:r>
                <a14:m>
                  <m:oMath xmlns:m="http://schemas.openxmlformats.org/officeDocument/2006/math">
                    <m:r>
                      <a:rPr lang="en-GB" sz="2400" b="0" i="1" smtClean="0">
                        <a:latin typeface="Cambria Math" panose="02040503050406030204" pitchFamily="18" charset="0"/>
                      </a:rPr>
                      <m:t>𝑎</m:t>
                    </m:r>
                    <m:r>
                      <a:rPr lang="en-GB" sz="2400" b="0" i="1" smtClean="0">
                        <a:latin typeface="Cambria Math" panose="02040503050406030204" pitchFamily="18" charset="0"/>
                      </a:rPr>
                      <m:t>=3, </m:t>
                    </m:r>
                    <m:r>
                      <a:rPr lang="en-GB" sz="2400" b="0" i="1" smtClean="0">
                        <a:latin typeface="Cambria Math" panose="02040503050406030204" pitchFamily="18" charset="0"/>
                      </a:rPr>
                      <m:t>𝑏</m:t>
                    </m:r>
                    <m:r>
                      <a:rPr lang="en-GB" sz="2400" b="0" i="1" smtClean="0">
                        <a:latin typeface="Cambria Math" panose="02040503050406030204" pitchFamily="18" charset="0"/>
                      </a:rPr>
                      <m:t>=−4</m:t>
                    </m:r>
                  </m:oMath>
                </a14:m>
                <a:endParaRPr lang="en-GB" sz="2400" dirty="0"/>
              </a:p>
            </p:txBody>
          </p:sp>
        </mc:Choice>
        <mc:Fallback xmlns="">
          <p:sp>
            <p:nvSpPr>
              <p:cNvPr id="7" name="TextBox 6">
                <a:extLst>
                  <a:ext uri="{FF2B5EF4-FFF2-40B4-BE49-F238E27FC236}">
                    <a16:creationId xmlns:a16="http://schemas.microsoft.com/office/drawing/2014/main" id="{4A1CE1AB-122D-4E48-9969-F4A1D9F4AAE0}"/>
                  </a:ext>
                </a:extLst>
              </p:cNvPr>
              <p:cNvSpPr txBox="1">
                <a:spLocks noRot="1" noChangeAspect="1" noMove="1" noResize="1" noEditPoints="1" noAdjustHandles="1" noChangeArrowheads="1" noChangeShapeType="1" noTextEdit="1"/>
              </p:cNvSpPr>
              <p:nvPr/>
            </p:nvSpPr>
            <p:spPr>
              <a:xfrm>
                <a:off x="831652" y="2433588"/>
                <a:ext cx="5256584" cy="1569660"/>
              </a:xfrm>
              <a:prstGeom prst="rect">
                <a:avLst/>
              </a:prstGeom>
              <a:blipFill>
                <a:blip r:embed="rId3"/>
                <a:stretch>
                  <a:fillRect l="-1738" b="-7752"/>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BE375B78-6207-44B7-9C26-3DB931840457}"/>
              </a:ext>
            </a:extLst>
          </p:cNvPr>
          <p:cNvSpPr/>
          <p:nvPr/>
        </p:nvSpPr>
        <p:spPr>
          <a:xfrm>
            <a:off x="674936" y="1844751"/>
            <a:ext cx="6993408" cy="21530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7CC591E-1CF5-43B7-9494-53AAE0E834C9}"/>
                  </a:ext>
                </a:extLst>
              </p:cNvPr>
              <p:cNvSpPr/>
              <p:nvPr/>
            </p:nvSpPr>
            <p:spPr>
              <a:xfrm>
                <a:off x="1318103" y="5029602"/>
                <a:ext cx="5836505" cy="1606978"/>
              </a:xfrm>
              <a:prstGeom prst="rect">
                <a:avLst/>
              </a:prstGeom>
            </p:spPr>
            <p:txBody>
              <a:bodyPr wrap="square">
                <a:spAutoFit/>
              </a:bodyPr>
              <a:lstStyle/>
              <a:p>
                <a:r>
                  <a:rPr lang="en-GB" sz="1600" b="1" dirty="0">
                    <a:latin typeface="+mj-lt"/>
                  </a:rPr>
                  <a:t>Remember that an arithmetic sequence is one where there is a common difference between terms.</a:t>
                </a:r>
              </a:p>
              <a:p>
                <a:pPr/>
                <a14:m>
                  <m:oMathPara xmlns:m="http://schemas.openxmlformats.org/officeDocument/2006/math">
                    <m:oMathParaPr>
                      <m:jc m:val="centerGroup"/>
                    </m:oMathParaPr>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𝟖</m:t>
                      </m:r>
                      <m:r>
                        <a:rPr lang="en-GB" sz="1600" b="1" i="1" smtClean="0">
                          <a:latin typeface="Cambria Math" panose="02040503050406030204" pitchFamily="18" charset="0"/>
                        </a:rPr>
                        <m:t>=</m:t>
                      </m:r>
                      <m:r>
                        <a:rPr lang="en-GB" sz="1600" b="1" i="1" smtClean="0">
                          <a:latin typeface="Cambria Math" panose="02040503050406030204" pitchFamily="18" charset="0"/>
                        </a:rPr>
                        <m:t>𝟏𝟕</m:t>
                      </m:r>
                      <m:r>
                        <a:rPr lang="en-GB" sz="1600" b="1" i="1" smtClean="0">
                          <a:latin typeface="Cambria Math" panose="02040503050406030204" pitchFamily="18" charset="0"/>
                        </a:rPr>
                        <m:t>𝒙</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oMath>
                    <m:oMath xmlns:m="http://schemas.openxmlformats.org/officeDocument/2006/math">
                      <m:r>
                        <a:rPr lang="en-GB" sz="1600" b="1" i="1" smtClean="0">
                          <a:latin typeface="Cambria Math" panose="02040503050406030204" pitchFamily="18" charset="0"/>
                        </a:rPr>
                        <m:t>𝟐</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𝟏𝟕</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𝟖</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   →  </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e>
                      </m:d>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𝟖</m:t>
                          </m:r>
                        </m:e>
                      </m:d>
                      <m:r>
                        <a:rPr lang="en-GB" sz="1600" b="1" i="1" smtClean="0">
                          <a:latin typeface="Cambria Math" panose="02040503050406030204" pitchFamily="18" charset="0"/>
                        </a:rPr>
                        <m:t>=</m:t>
                      </m:r>
                      <m:r>
                        <a:rPr lang="en-GB" sz="1600" b="1" i="1" smtClean="0">
                          <a:latin typeface="Cambria Math" panose="02040503050406030204" pitchFamily="18" charset="0"/>
                        </a:rPr>
                        <m:t>𝟎</m:t>
                      </m:r>
                    </m:oMath>
                  </m:oMathPara>
                </a14:m>
                <a:endParaRPr lang="en-GB" sz="1600" b="1" dirty="0">
                  <a:latin typeface="+mj-lt"/>
                </a:endParaRPr>
              </a:p>
              <a:p>
                <a:pPr/>
                <a14:m>
                  <m:oMathPara xmlns:m="http://schemas.openxmlformats.org/officeDocument/2006/math">
                    <m:oMathParaPr>
                      <m:jc m:val="centerGroup"/>
                    </m:oMathParaPr>
                    <m:oMath xmlns:m="http://schemas.openxmlformats.org/officeDocument/2006/math">
                      <m:r>
                        <a:rPr lang="en-GB" sz="1600" b="1" i="1">
                          <a:latin typeface="Cambria Math"/>
                        </a:rPr>
                        <m:t>𝒙</m:t>
                      </m:r>
                      <m:r>
                        <a:rPr lang="en-GB" sz="1600" b="1" i="1">
                          <a:latin typeface="Cambria Math"/>
                        </a:rPr>
                        <m:t>=</m:t>
                      </m:r>
                      <m:f>
                        <m:fPr>
                          <m:ctrlPr>
                            <a:rPr lang="en-GB" sz="1600" b="1" i="1">
                              <a:latin typeface="Cambria Math" panose="02040503050406030204" pitchFamily="18" charset="0"/>
                            </a:rPr>
                          </m:ctrlPr>
                        </m:fPr>
                        <m:num>
                          <m:r>
                            <a:rPr lang="en-GB" sz="1600" b="1" i="1">
                              <a:latin typeface="Cambria Math"/>
                            </a:rPr>
                            <m:t>𝟏</m:t>
                          </m:r>
                        </m:num>
                        <m:den>
                          <m:r>
                            <a:rPr lang="en-GB" sz="1600" b="1" i="1">
                              <a:latin typeface="Cambria Math"/>
                            </a:rPr>
                            <m:t>𝟐</m:t>
                          </m:r>
                        </m:den>
                      </m:f>
                      <m:r>
                        <a:rPr lang="en-GB" sz="1600" b="1" i="1">
                          <a:latin typeface="Cambria Math"/>
                        </a:rPr>
                        <m:t>, </m:t>
                      </m:r>
                      <m:r>
                        <a:rPr lang="en-GB" sz="1600" b="1" i="1">
                          <a:latin typeface="Cambria Math"/>
                        </a:rPr>
                        <m:t>𝒙</m:t>
                      </m:r>
                      <m:r>
                        <a:rPr lang="en-GB" sz="1600" b="1" i="1">
                          <a:latin typeface="Cambria Math"/>
                        </a:rPr>
                        <m:t>=</m:t>
                      </m:r>
                      <m:r>
                        <a:rPr lang="en-GB" sz="1600" b="1" i="1">
                          <a:latin typeface="Cambria Math"/>
                        </a:rPr>
                        <m:t>𝟖</m:t>
                      </m:r>
                    </m:oMath>
                  </m:oMathPara>
                </a14:m>
                <a:endParaRPr lang="en-GB" sz="1600" b="1" dirty="0"/>
              </a:p>
            </p:txBody>
          </p:sp>
        </mc:Choice>
        <mc:Fallback xmlns="">
          <p:sp>
            <p:nvSpPr>
              <p:cNvPr id="9" name="Rectangle 8">
                <a:extLst>
                  <a:ext uri="{FF2B5EF4-FFF2-40B4-BE49-F238E27FC236}">
                    <a16:creationId xmlns:a16="http://schemas.microsoft.com/office/drawing/2014/main" id="{A7CC591E-1CF5-43B7-9494-53AAE0E834C9}"/>
                  </a:ext>
                </a:extLst>
              </p:cNvPr>
              <p:cNvSpPr>
                <a:spLocks noRot="1" noChangeAspect="1" noMove="1" noResize="1" noEditPoints="1" noAdjustHandles="1" noChangeArrowheads="1" noChangeShapeType="1" noTextEdit="1"/>
              </p:cNvSpPr>
              <p:nvPr/>
            </p:nvSpPr>
            <p:spPr>
              <a:xfrm>
                <a:off x="1318103" y="5029602"/>
                <a:ext cx="5836505" cy="1606978"/>
              </a:xfrm>
              <a:prstGeom prst="rect">
                <a:avLst/>
              </a:prstGeom>
              <a:blipFill>
                <a:blip r:embed="rId4"/>
                <a:stretch>
                  <a:fillRect l="-522" t="-11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093BAD3-1523-46F0-9AEF-EBE0AD4B7701}"/>
                  </a:ext>
                </a:extLst>
              </p:cNvPr>
              <p:cNvSpPr/>
              <p:nvPr/>
            </p:nvSpPr>
            <p:spPr>
              <a:xfrm>
                <a:off x="645019" y="4294583"/>
                <a:ext cx="6775404" cy="646331"/>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dirty="0"/>
                  <a:t>For which values of </a:t>
                </a:r>
                <a14:m>
                  <m:oMath xmlns:m="http://schemas.openxmlformats.org/officeDocument/2006/math">
                    <m:r>
                      <a:rPr lang="en-GB" i="1">
                        <a:latin typeface="Cambria Math"/>
                      </a:rPr>
                      <m:t>𝑥</m:t>
                    </m:r>
                  </m:oMath>
                </a14:m>
                <a:r>
                  <a:rPr lang="en-GB" dirty="0"/>
                  <a:t> would the expression </a:t>
                </a:r>
                <a14:m>
                  <m:oMath xmlns:m="http://schemas.openxmlformats.org/officeDocument/2006/math">
                    <m:r>
                      <a:rPr lang="en-GB" i="1">
                        <a:latin typeface="Cambria Math"/>
                      </a:rPr>
                      <m:t>−8, </m:t>
                    </m:r>
                    <m:sSup>
                      <m:sSupPr>
                        <m:ctrlPr>
                          <a:rPr lang="en-GB" i="1">
                            <a:latin typeface="Cambria Math" panose="02040503050406030204" pitchFamily="18" charset="0"/>
                          </a:rPr>
                        </m:ctrlPr>
                      </m:sSupPr>
                      <m:e>
                        <m:r>
                          <a:rPr lang="en-GB" i="1">
                            <a:latin typeface="Cambria Math"/>
                          </a:rPr>
                          <m:t>𝑥</m:t>
                        </m:r>
                      </m:e>
                      <m:sup>
                        <m:r>
                          <a:rPr lang="en-GB" i="1">
                            <a:latin typeface="Cambria Math"/>
                          </a:rPr>
                          <m:t>2</m:t>
                        </m:r>
                      </m:sup>
                    </m:sSup>
                  </m:oMath>
                </a14:m>
                <a:r>
                  <a:rPr lang="en-GB" dirty="0"/>
                  <a:t> and </a:t>
                </a:r>
                <a14:m>
                  <m:oMath xmlns:m="http://schemas.openxmlformats.org/officeDocument/2006/math">
                    <m:r>
                      <a:rPr lang="en-GB" i="1">
                        <a:latin typeface="Cambria Math"/>
                      </a:rPr>
                      <m:t>17</m:t>
                    </m:r>
                    <m:r>
                      <a:rPr lang="en-GB" i="1">
                        <a:latin typeface="Cambria Math"/>
                      </a:rPr>
                      <m:t>𝑥</m:t>
                    </m:r>
                  </m:oMath>
                </a14:m>
                <a:r>
                  <a:rPr lang="en-GB" dirty="0"/>
                  <a:t> form the first three terms of an arithmetic sequence.</a:t>
                </a:r>
              </a:p>
            </p:txBody>
          </p:sp>
        </mc:Choice>
        <mc:Fallback xmlns="">
          <p:sp>
            <p:nvSpPr>
              <p:cNvPr id="10" name="Rectangle 9">
                <a:extLst>
                  <a:ext uri="{FF2B5EF4-FFF2-40B4-BE49-F238E27FC236}">
                    <a16:creationId xmlns:a16="http://schemas.microsoft.com/office/drawing/2014/main" id="{6093BAD3-1523-46F0-9AEF-EBE0AD4B7701}"/>
                  </a:ext>
                </a:extLst>
              </p:cNvPr>
              <p:cNvSpPr>
                <a:spLocks noRot="1" noChangeAspect="1" noMove="1" noResize="1" noEditPoints="1" noAdjustHandles="1" noChangeArrowheads="1" noChangeShapeType="1" noTextEdit="1"/>
              </p:cNvSpPr>
              <p:nvPr/>
            </p:nvSpPr>
            <p:spPr>
              <a:xfrm>
                <a:off x="645019" y="4294583"/>
                <a:ext cx="6775404" cy="646331"/>
              </a:xfrm>
              <a:prstGeom prst="rect">
                <a:avLst/>
              </a:prstGeom>
              <a:blipFill>
                <a:blip r:embed="rId5"/>
                <a:stretch>
                  <a:fillRect b="-152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Rectangle 10">
            <a:extLst>
              <a:ext uri="{FF2B5EF4-FFF2-40B4-BE49-F238E27FC236}">
                <a16:creationId xmlns:a16="http://schemas.microsoft.com/office/drawing/2014/main" id="{D9A04BAD-7D3F-41AC-9FAA-A9AA892C9AF3}"/>
              </a:ext>
            </a:extLst>
          </p:cNvPr>
          <p:cNvSpPr/>
          <p:nvPr/>
        </p:nvSpPr>
        <p:spPr>
          <a:xfrm>
            <a:off x="645019" y="4940914"/>
            <a:ext cx="6775404" cy="15756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350324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DBD908-8465-4679-BFB8-8221D9C4CDD6}"/>
              </a:ext>
            </a:extLst>
          </p:cNvPr>
          <p:cNvPicPr>
            <a:picLocks noChangeAspect="1"/>
          </p:cNvPicPr>
          <p:nvPr/>
        </p:nvPicPr>
        <p:blipFill>
          <a:blip r:embed="rId2"/>
          <a:stretch>
            <a:fillRect/>
          </a:stretch>
        </p:blipFill>
        <p:spPr>
          <a:xfrm>
            <a:off x="445468" y="1131415"/>
            <a:ext cx="5667375" cy="3848100"/>
          </a:xfrm>
          <a:prstGeom prst="rect">
            <a:avLst/>
          </a:prstGeom>
          <a:effectLst>
            <a:outerShdw blurRad="63500" sx="102000" sy="102000" algn="ctr" rotWithShape="0">
              <a:prstClr val="black">
                <a:alpha val="40000"/>
              </a:prstClr>
            </a:outerShdw>
          </a:effectLst>
        </p:spPr>
      </p:pic>
      <p:grpSp>
        <p:nvGrpSpPr>
          <p:cNvPr id="4" name="Group 3">
            <a:extLst>
              <a:ext uri="{FF2B5EF4-FFF2-40B4-BE49-F238E27FC236}">
                <a16:creationId xmlns:a16="http://schemas.microsoft.com/office/drawing/2014/main" id="{1523B610-6563-4A3B-BD9B-7001CE32B301}"/>
              </a:ext>
            </a:extLst>
          </p:cNvPr>
          <p:cNvGrpSpPr/>
          <p:nvPr/>
        </p:nvGrpSpPr>
        <p:grpSpPr>
          <a:xfrm>
            <a:off x="0" y="0"/>
            <a:ext cx="9143074" cy="599127"/>
            <a:chOff x="0" y="13335"/>
            <a:chExt cx="9144218" cy="599127"/>
          </a:xfrm>
        </p:grpSpPr>
        <p:sp>
          <p:nvSpPr>
            <p:cNvPr id="5" name="TextBox 32">
              <a:extLst>
                <a:ext uri="{FF2B5EF4-FFF2-40B4-BE49-F238E27FC236}">
                  <a16:creationId xmlns:a16="http://schemas.microsoft.com/office/drawing/2014/main" id="{589E0FBF-81B7-4767-BF2B-DA06381820A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6" name="Straight Connector 5">
              <a:extLst>
                <a:ext uri="{FF2B5EF4-FFF2-40B4-BE49-F238E27FC236}">
                  <a16:creationId xmlns:a16="http://schemas.microsoft.com/office/drawing/2014/main" id="{E18B03A0-54AD-44BE-8F84-18B4C2835B0B}"/>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a:extLst>
              <a:ext uri="{FF2B5EF4-FFF2-40B4-BE49-F238E27FC236}">
                <a16:creationId xmlns:a16="http://schemas.microsoft.com/office/drawing/2014/main" id="{CF24FEE0-144E-4E7C-B44D-512558CF0D8F}"/>
              </a:ext>
            </a:extLst>
          </p:cNvPr>
          <p:cNvSpPr txBox="1"/>
          <p:nvPr/>
        </p:nvSpPr>
        <p:spPr>
          <a:xfrm>
            <a:off x="445468" y="746183"/>
            <a:ext cx="302433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C1 May 2014(R) Q10</a:t>
            </a:r>
          </a:p>
        </p:txBody>
      </p:sp>
      <p:pic>
        <p:nvPicPr>
          <p:cNvPr id="8" name="Picture 7">
            <a:extLst>
              <a:ext uri="{FF2B5EF4-FFF2-40B4-BE49-F238E27FC236}">
                <a16:creationId xmlns:a16="http://schemas.microsoft.com/office/drawing/2014/main" id="{ACE3DE1A-A8AB-4576-9D9E-AA0F184FC4F8}"/>
              </a:ext>
            </a:extLst>
          </p:cNvPr>
          <p:cNvPicPr>
            <a:picLocks noChangeAspect="1"/>
          </p:cNvPicPr>
          <p:nvPr/>
        </p:nvPicPr>
        <p:blipFill>
          <a:blip r:embed="rId3"/>
          <a:stretch>
            <a:fillRect/>
          </a:stretch>
        </p:blipFill>
        <p:spPr>
          <a:xfrm>
            <a:off x="1115616" y="5085185"/>
            <a:ext cx="6684758" cy="1772816"/>
          </a:xfrm>
          <a:prstGeom prst="rect">
            <a:avLst/>
          </a:prstGeom>
        </p:spPr>
      </p:pic>
      <p:sp>
        <p:nvSpPr>
          <p:cNvPr id="9" name="Rectangle 8">
            <a:extLst>
              <a:ext uri="{FF2B5EF4-FFF2-40B4-BE49-F238E27FC236}">
                <a16:creationId xmlns:a16="http://schemas.microsoft.com/office/drawing/2014/main" id="{972581C0-CE73-44E9-86F6-4A125C4E80AC}"/>
              </a:ext>
            </a:extLst>
          </p:cNvPr>
          <p:cNvSpPr/>
          <p:nvPr/>
        </p:nvSpPr>
        <p:spPr>
          <a:xfrm>
            <a:off x="1475656" y="5054599"/>
            <a:ext cx="6563444" cy="9169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A8E6DD73-C66F-48F9-A92C-2DD7EB541171}"/>
              </a:ext>
            </a:extLst>
          </p:cNvPr>
          <p:cNvSpPr/>
          <p:nvPr/>
        </p:nvSpPr>
        <p:spPr>
          <a:xfrm>
            <a:off x="1475656" y="5956300"/>
            <a:ext cx="6563444" cy="9169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689876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3A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36048" y="662045"/>
            <a:ext cx="7920880" cy="830997"/>
          </a:xfrm>
          <a:prstGeom prst="rect">
            <a:avLst/>
          </a:prstGeom>
          <a:noFill/>
        </p:spPr>
        <p:txBody>
          <a:bodyPr wrap="square" rtlCol="0">
            <a:spAutoFit/>
          </a:bodyPr>
          <a:lstStyle/>
          <a:p>
            <a:r>
              <a:rPr lang="en-GB" sz="2400" dirty="0"/>
              <a:t>Pearson Pure Mathematics Year 2/AS</a:t>
            </a:r>
          </a:p>
          <a:p>
            <a:r>
              <a:rPr lang="en-GB" sz="2400" dirty="0"/>
              <a:t>Pages 61-62</a:t>
            </a:r>
          </a:p>
        </p:txBody>
      </p:sp>
      <p:cxnSp>
        <p:nvCxnSpPr>
          <p:cNvPr id="6" name="Straight Connector 5"/>
          <p:cNvCxnSpPr/>
          <p:nvPr/>
        </p:nvCxnSpPr>
        <p:spPr>
          <a:xfrm>
            <a:off x="0" y="1594754"/>
            <a:ext cx="9144000"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44B5681-18C8-421C-B09B-167261F286B0}"/>
              </a:ext>
            </a:extLst>
          </p:cNvPr>
          <p:cNvSpPr txBox="1"/>
          <p:nvPr/>
        </p:nvSpPr>
        <p:spPr>
          <a:xfrm>
            <a:off x="330862" y="1721384"/>
            <a:ext cx="1584176"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1E7E4EA-2566-4ED6-B718-2A591AD88088}"/>
                  </a:ext>
                </a:extLst>
              </p:cNvPr>
              <p:cNvSpPr txBox="1"/>
              <p:nvPr/>
            </p:nvSpPr>
            <p:spPr>
              <a:xfrm>
                <a:off x="576627" y="2051191"/>
                <a:ext cx="4066800" cy="4632037"/>
              </a:xfrm>
              <a:prstGeom prst="rect">
                <a:avLst/>
              </a:prstGeom>
              <a:noFill/>
            </p:spPr>
            <p:txBody>
              <a:bodyPr wrap="square" rtlCol="0">
                <a:spAutoFit/>
              </a:bodyPr>
              <a:lstStyle/>
              <a:p>
                <a:r>
                  <a:rPr lang="en-GB" sz="1400" dirty="0"/>
                  <a:t>[STEP I 2004 Q5] The positive integers can be split into five distinct arithmetic progressions, as shown:</a:t>
                </a:r>
              </a:p>
              <a:p>
                <a:endParaRPr lang="en-GB" sz="700" dirty="0"/>
              </a:p>
              <a:p>
                <a:r>
                  <a:rPr lang="en-GB" sz="1400" dirty="0"/>
                  <a:t>A: 1, 6, 11, 16, …</a:t>
                </a:r>
              </a:p>
              <a:p>
                <a:r>
                  <a:rPr lang="en-GB" sz="1400" dirty="0"/>
                  <a:t>B: 2, 7, 12, 17, …</a:t>
                </a:r>
              </a:p>
              <a:p>
                <a:r>
                  <a:rPr lang="en-GB" sz="1400" dirty="0"/>
                  <a:t>C: 3, 8, 13, 18, …</a:t>
                </a:r>
              </a:p>
              <a:p>
                <a:r>
                  <a:rPr lang="en-GB" sz="1400" dirty="0"/>
                  <a:t>D: 4, 9, 14, 19, …</a:t>
                </a:r>
              </a:p>
              <a:p>
                <a:r>
                  <a:rPr lang="en-GB" sz="1400" dirty="0"/>
                  <a:t>E: 5, 10, 15, 20, …</a:t>
                </a:r>
              </a:p>
              <a:p>
                <a:endParaRPr lang="en-GB" sz="800" dirty="0"/>
              </a:p>
              <a:p>
                <a:r>
                  <a:rPr lang="en-GB" sz="1400" dirty="0"/>
                  <a:t>Write down an expression for the value of the general term in each of the five progressions. Hence prove that the sum of any term in B and any term in C is a term in E.</a:t>
                </a:r>
              </a:p>
              <a:p>
                <a:endParaRPr lang="en-GB" sz="1400" dirty="0"/>
              </a:p>
              <a:p>
                <a:r>
                  <a:rPr lang="en-GB" sz="1400" dirty="0"/>
                  <a:t>Prove also that the square of every term in B is a term in D. State and prove a similar claim about the square of every term in C.</a:t>
                </a:r>
              </a:p>
              <a:p>
                <a:endParaRPr lang="en-GB" sz="1400" dirty="0"/>
              </a:p>
              <a:p>
                <a:pPr marL="400050" indent="-400050">
                  <a:buAutoNum type="romanLcParenR"/>
                </a:pPr>
                <a:r>
                  <a:rPr lang="en-GB" sz="1400" dirty="0"/>
                  <a:t>Prove that there are no positive integers </a:t>
                </a:r>
                <a14:m>
                  <m:oMath xmlns:m="http://schemas.openxmlformats.org/officeDocument/2006/math">
                    <m:r>
                      <a:rPr lang="en-GB" sz="1400" b="0" i="1" smtClean="0">
                        <a:latin typeface="Cambria Math" panose="02040503050406030204" pitchFamily="18" charset="0"/>
                      </a:rPr>
                      <m:t>𝑥</m:t>
                    </m:r>
                  </m:oMath>
                </a14:m>
                <a:r>
                  <a:rPr lang="en-GB" sz="1400" dirty="0"/>
                  <a:t> and </a:t>
                </a:r>
                <a14:m>
                  <m:oMath xmlns:m="http://schemas.openxmlformats.org/officeDocument/2006/math">
                    <m:r>
                      <a:rPr lang="en-GB" sz="1400" b="0" i="1" smtClean="0">
                        <a:latin typeface="Cambria Math" panose="02040503050406030204" pitchFamily="18" charset="0"/>
                      </a:rPr>
                      <m:t>𝑦</m:t>
                    </m:r>
                  </m:oMath>
                </a14:m>
                <a:r>
                  <a:rPr lang="en-GB" sz="1400" dirty="0"/>
                  <a:t> such that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+5</m:t>
                    </m:r>
                    <m:r>
                      <a:rPr lang="en-GB" sz="1400" b="0" i="1" smtClean="0">
                        <a:latin typeface="Cambria Math" panose="02040503050406030204" pitchFamily="18" charset="0"/>
                      </a:rPr>
                      <m:t>𝑦</m:t>
                    </m:r>
                    <m:r>
                      <a:rPr lang="en-GB" sz="1400" b="0" i="1" smtClean="0">
                        <a:latin typeface="Cambria Math" panose="02040503050406030204" pitchFamily="18" charset="0"/>
                      </a:rPr>
                      <m:t>=243723</m:t>
                    </m:r>
                  </m:oMath>
                </a14:m>
                <a:endParaRPr lang="en-GB" sz="1400" dirty="0"/>
              </a:p>
              <a:p>
                <a:pPr marL="400050" indent="-400050">
                  <a:buAutoNum type="romanLcParenR"/>
                </a:pPr>
                <a:r>
                  <a:rPr lang="en-GB" sz="1400" dirty="0"/>
                  <a:t>Prove also that there are no positive integers </a:t>
                </a:r>
                <a14:m>
                  <m:oMath xmlns:m="http://schemas.openxmlformats.org/officeDocument/2006/math">
                    <m:r>
                      <a:rPr lang="en-GB" sz="1400" b="0" i="1" smtClean="0">
                        <a:latin typeface="Cambria Math" panose="02040503050406030204" pitchFamily="18" charset="0"/>
                      </a:rPr>
                      <m:t>𝑥</m:t>
                    </m:r>
                  </m:oMath>
                </a14:m>
                <a:r>
                  <a:rPr lang="en-GB" sz="1400" dirty="0"/>
                  <a:t> and </a:t>
                </a:r>
                <a14:m>
                  <m:oMath xmlns:m="http://schemas.openxmlformats.org/officeDocument/2006/math">
                    <m:r>
                      <a:rPr lang="en-GB" sz="1400" b="0" i="1" smtClean="0">
                        <a:latin typeface="Cambria Math" panose="02040503050406030204" pitchFamily="18" charset="0"/>
                      </a:rPr>
                      <m:t>𝑦</m:t>
                    </m:r>
                  </m:oMath>
                </a14:m>
                <a:r>
                  <a:rPr lang="en-GB" sz="1400" dirty="0"/>
                  <a:t> such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4</m:t>
                        </m:r>
                      </m:sup>
                    </m:sSup>
                    <m:r>
                      <a:rPr lang="en-GB" sz="1400" b="0" i="1" smtClean="0">
                        <a:latin typeface="Cambria Math" panose="02040503050406030204" pitchFamily="18" charset="0"/>
                      </a:rPr>
                      <m:t>+2</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𝑦</m:t>
                        </m:r>
                      </m:e>
                      <m:sup>
                        <m:r>
                          <a:rPr lang="en-GB" sz="1400" b="0" i="1" smtClean="0">
                            <a:latin typeface="Cambria Math" panose="02040503050406030204" pitchFamily="18" charset="0"/>
                          </a:rPr>
                          <m:t>4</m:t>
                        </m:r>
                      </m:sup>
                    </m:sSup>
                    <m:r>
                      <a:rPr lang="en-GB" sz="1400" b="0" i="1" smtClean="0">
                        <a:latin typeface="Cambria Math" panose="02040503050406030204" pitchFamily="18" charset="0"/>
                      </a:rPr>
                      <m:t>=26081974</m:t>
                    </m:r>
                  </m:oMath>
                </a14:m>
                <a:endParaRPr lang="en-GB" sz="1400" dirty="0"/>
              </a:p>
            </p:txBody>
          </p:sp>
        </mc:Choice>
        <mc:Fallback xmlns="">
          <p:sp>
            <p:nvSpPr>
              <p:cNvPr id="13" name="TextBox 12">
                <a:extLst>
                  <a:ext uri="{FF2B5EF4-FFF2-40B4-BE49-F238E27FC236}">
                    <a16:creationId xmlns:a16="http://schemas.microsoft.com/office/drawing/2014/main" id="{51E7E4EA-2566-4ED6-B718-2A591AD88088}"/>
                  </a:ext>
                </a:extLst>
              </p:cNvPr>
              <p:cNvSpPr txBox="1">
                <a:spLocks noRot="1" noChangeAspect="1" noMove="1" noResize="1" noEditPoints="1" noAdjustHandles="1" noChangeArrowheads="1" noChangeShapeType="1" noTextEdit="1"/>
              </p:cNvSpPr>
              <p:nvPr/>
            </p:nvSpPr>
            <p:spPr>
              <a:xfrm>
                <a:off x="576627" y="2051191"/>
                <a:ext cx="4066800" cy="4632037"/>
              </a:xfrm>
              <a:prstGeom prst="rect">
                <a:avLst/>
              </a:prstGeom>
              <a:blipFill>
                <a:blip r:embed="rId2"/>
                <a:stretch>
                  <a:fillRect l="-600" t="-132" r="-1199" b="-526"/>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A932FEF6-4A02-42DE-99B1-618240AD7909}"/>
              </a:ext>
            </a:extLst>
          </p:cNvPr>
          <p:cNvSpPr/>
          <p:nvPr/>
        </p:nvSpPr>
        <p:spPr>
          <a:xfrm>
            <a:off x="278942" y="2153794"/>
            <a:ext cx="213604" cy="1855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C9BE5B0-6E84-48C9-9847-20C97043DF27}"/>
                  </a:ext>
                </a:extLst>
              </p:cNvPr>
              <p:cNvSpPr txBox="1"/>
              <p:nvPr/>
            </p:nvSpPr>
            <p:spPr>
              <a:xfrm>
                <a:off x="4688114" y="1632800"/>
                <a:ext cx="4406439" cy="5138394"/>
              </a:xfrm>
              <a:prstGeom prst="rect">
                <a:avLst/>
              </a:prstGeom>
              <a:noFill/>
            </p:spPr>
            <p:txBody>
              <a:bodyPr wrap="square" rtlCol="0">
                <a:spAutoFit/>
              </a:bodyPr>
              <a:lstStyle/>
              <a:p>
                <a:r>
                  <a:rPr lang="en-GB" sz="1200" b="1" dirty="0"/>
                  <a:t>A: </a:t>
                </a:r>
                <a14:m>
                  <m:oMath xmlns:m="http://schemas.openxmlformats.org/officeDocument/2006/math">
                    <m:r>
                      <a:rPr lang="en-GB" sz="1200" b="1" i="1" smtClean="0">
                        <a:latin typeface="Cambria Math" panose="02040503050406030204" pitchFamily="18" charset="0"/>
                      </a:rPr>
                      <m:t>𝟓</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𝟒</m:t>
                    </m:r>
                  </m:oMath>
                </a14:m>
                <a:r>
                  <a:rPr lang="en-GB" sz="1200" b="1" dirty="0"/>
                  <a:t>            B: </a:t>
                </a:r>
                <a14:m>
                  <m:oMath xmlns:m="http://schemas.openxmlformats.org/officeDocument/2006/math">
                    <m:r>
                      <a:rPr lang="en-GB" sz="1200" b="1" i="1" smtClean="0">
                        <a:latin typeface="Cambria Math" panose="02040503050406030204" pitchFamily="18" charset="0"/>
                      </a:rPr>
                      <m:t>𝟓</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𝟑</m:t>
                    </m:r>
                  </m:oMath>
                </a14:m>
                <a:r>
                  <a:rPr lang="en-GB" sz="1200" b="1" dirty="0"/>
                  <a:t>          C: </a:t>
                </a:r>
                <a14:m>
                  <m:oMath xmlns:m="http://schemas.openxmlformats.org/officeDocument/2006/math">
                    <m:r>
                      <a:rPr lang="en-GB" sz="1200" b="1" i="1" smtClean="0">
                        <a:latin typeface="Cambria Math" panose="02040503050406030204" pitchFamily="18" charset="0"/>
                      </a:rPr>
                      <m:t>𝟓</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𝟐</m:t>
                    </m:r>
                  </m:oMath>
                </a14:m>
                <a:endParaRPr lang="en-GB" sz="1200" b="1" dirty="0"/>
              </a:p>
              <a:p>
                <a:r>
                  <a:rPr lang="en-GB" sz="1200" b="1" dirty="0"/>
                  <a:t>D: </a:t>
                </a:r>
                <a14:m>
                  <m:oMath xmlns:m="http://schemas.openxmlformats.org/officeDocument/2006/math">
                    <m:r>
                      <a:rPr lang="en-GB" sz="1200" b="1" i="1" smtClean="0">
                        <a:latin typeface="Cambria Math" panose="02040503050406030204" pitchFamily="18" charset="0"/>
                      </a:rPr>
                      <m:t>𝟓</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𝟏</m:t>
                    </m:r>
                  </m:oMath>
                </a14:m>
                <a:r>
                  <a:rPr lang="en-GB" sz="1200" b="1" dirty="0"/>
                  <a:t>            E: </a:t>
                </a:r>
                <a14:m>
                  <m:oMath xmlns:m="http://schemas.openxmlformats.org/officeDocument/2006/math">
                    <m:r>
                      <a:rPr lang="en-GB" sz="1200" b="1" i="1" smtClean="0">
                        <a:latin typeface="Cambria Math" panose="02040503050406030204" pitchFamily="18" charset="0"/>
                      </a:rPr>
                      <m:t>𝟓</m:t>
                    </m:r>
                    <m:r>
                      <a:rPr lang="en-GB" sz="1200" b="1" i="1" smtClean="0">
                        <a:latin typeface="Cambria Math" panose="02040503050406030204" pitchFamily="18" charset="0"/>
                      </a:rPr>
                      <m:t>𝒏</m:t>
                    </m:r>
                  </m:oMath>
                </a14:m>
                <a:endParaRPr lang="en-GB" sz="1200" b="1" dirty="0"/>
              </a:p>
              <a:p>
                <a:endParaRPr lang="en-GB" sz="1200" b="1" dirty="0"/>
              </a:p>
              <a:p>
                <a:r>
                  <a:rPr lang="en-GB" sz="1200" b="1" dirty="0"/>
                  <a:t>Term in B + Term in C (note that the positions in each sequence could be different, so use </a:t>
                </a:r>
                <a14:m>
                  <m:oMath xmlns:m="http://schemas.openxmlformats.org/officeDocument/2006/math">
                    <m:r>
                      <a:rPr lang="en-GB" sz="1200" b="1" i="1" smtClean="0">
                        <a:latin typeface="Cambria Math" panose="02040503050406030204" pitchFamily="18" charset="0"/>
                      </a:rPr>
                      <m:t>𝒏</m:t>
                    </m:r>
                  </m:oMath>
                </a14:m>
                <a:r>
                  <a:rPr lang="en-GB" sz="1200" b="1" dirty="0"/>
                  <a:t> and </a:t>
                </a:r>
                <a14:m>
                  <m:oMath xmlns:m="http://schemas.openxmlformats.org/officeDocument/2006/math">
                    <m:r>
                      <a:rPr lang="en-GB" sz="1200" b="1" i="1" smtClean="0">
                        <a:latin typeface="Cambria Math" panose="02040503050406030204" pitchFamily="18" charset="0"/>
                      </a:rPr>
                      <m:t>𝒎</m:t>
                    </m:r>
                  </m:oMath>
                </a14:m>
                <a:r>
                  <a:rPr lang="en-GB" sz="1200" b="1" dirty="0"/>
                  <a:t>):</a:t>
                </a:r>
              </a:p>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𝟓</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𝟑</m:t>
                      </m:r>
                      <m:r>
                        <a:rPr lang="en-GB" sz="1200" b="1" i="1" smtClean="0">
                          <a:latin typeface="Cambria Math" panose="02040503050406030204" pitchFamily="18" charset="0"/>
                        </a:rPr>
                        <m:t>+</m:t>
                      </m:r>
                      <m:r>
                        <a:rPr lang="en-GB" sz="1200" b="1" i="1" smtClean="0">
                          <a:latin typeface="Cambria Math" panose="02040503050406030204" pitchFamily="18" charset="0"/>
                        </a:rPr>
                        <m:t>𝟓</m:t>
                      </m:r>
                      <m:r>
                        <a:rPr lang="en-GB" sz="1200" b="1" i="1" smtClean="0">
                          <a:latin typeface="Cambria Math" panose="02040503050406030204" pitchFamily="18" charset="0"/>
                        </a:rPr>
                        <m:t>𝒎</m:t>
                      </m:r>
                      <m:r>
                        <a:rPr lang="en-GB" sz="1200" b="1" i="1" smtClean="0">
                          <a:latin typeface="Cambria Math" panose="02040503050406030204" pitchFamily="18" charset="0"/>
                        </a:rPr>
                        <m:t>−</m:t>
                      </m:r>
                      <m:r>
                        <a:rPr lang="en-GB" sz="1200" b="1" i="1" smtClean="0">
                          <a:latin typeface="Cambria Math" panose="02040503050406030204" pitchFamily="18" charset="0"/>
                        </a:rPr>
                        <m:t>𝟐</m:t>
                      </m:r>
                    </m:oMath>
                    <m:oMath xmlns:m="http://schemas.openxmlformats.org/officeDocument/2006/math">
                      <m:r>
                        <a:rPr lang="en-GB" sz="1200" b="1" i="1" smtClean="0">
                          <a:latin typeface="Cambria Math" panose="02040503050406030204" pitchFamily="18" charset="0"/>
                        </a:rPr>
                        <m:t>=</m:t>
                      </m:r>
                      <m:r>
                        <a:rPr lang="en-GB" sz="1200" b="1" i="1" smtClean="0">
                          <a:latin typeface="Cambria Math" panose="02040503050406030204" pitchFamily="18" charset="0"/>
                        </a:rPr>
                        <m:t>𝟓</m:t>
                      </m:r>
                      <m:r>
                        <a:rPr lang="en-GB" sz="1200" b="1" i="1" smtClean="0">
                          <a:latin typeface="Cambria Math" panose="02040503050406030204" pitchFamily="18" charset="0"/>
                        </a:rPr>
                        <m:t>(</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𝒎</m:t>
                      </m:r>
                      <m:r>
                        <a:rPr lang="en-GB" sz="1200" b="1" i="1" smtClean="0">
                          <a:latin typeface="Cambria Math" panose="02040503050406030204" pitchFamily="18" charset="0"/>
                        </a:rPr>
                        <m:t>−</m:t>
                      </m:r>
                      <m:r>
                        <a:rPr lang="en-GB" sz="1200" b="1" i="1" smtClean="0">
                          <a:latin typeface="Cambria Math" panose="02040503050406030204" pitchFamily="18" charset="0"/>
                        </a:rPr>
                        <m:t>𝟏</m:t>
                      </m:r>
                      <m:r>
                        <a:rPr lang="en-GB" sz="1200" b="1" i="1" smtClean="0">
                          <a:latin typeface="Cambria Math" panose="02040503050406030204" pitchFamily="18" charset="0"/>
                        </a:rPr>
                        <m:t>)</m:t>
                      </m:r>
                    </m:oMath>
                  </m:oMathPara>
                </a14:m>
                <a:endParaRPr lang="en-GB" sz="1200" b="1" dirty="0"/>
              </a:p>
              <a:p>
                <a:r>
                  <a:rPr lang="en-GB" sz="1200" b="1" dirty="0"/>
                  <a:t>hence a term in E.</a:t>
                </a:r>
              </a:p>
              <a:p>
                <a:endParaRPr lang="en-GB" sz="1200" b="1" dirty="0"/>
              </a:p>
              <a:p>
                <a:r>
                  <a:rPr lang="en-GB" sz="1200" b="1" dirty="0"/>
                  <a:t>Square of term in B:</a:t>
                </a:r>
              </a:p>
              <a:p>
                <a:pPr/>
                <a14:m>
                  <m:oMathPara xmlns:m="http://schemas.openxmlformats.org/officeDocument/2006/math">
                    <m:oMathParaPr>
                      <m:jc m:val="centerGroup"/>
                    </m:oMathParaPr>
                    <m:oMath xmlns:m="http://schemas.openxmlformats.org/officeDocument/2006/math">
                      <m:sSup>
                        <m:sSupPr>
                          <m:ctrlPr>
                            <a:rPr lang="en-GB" sz="1200" b="1" i="1" smtClean="0">
                              <a:latin typeface="Cambria Math" panose="02040503050406030204" pitchFamily="18" charset="0"/>
                            </a:rPr>
                          </m:ctrlPr>
                        </m:sSupPr>
                        <m:e>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𝟓</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𝟑</m:t>
                              </m:r>
                            </m:e>
                          </m:d>
                        </m:e>
                        <m:sup>
                          <m:r>
                            <a:rPr lang="en-GB" sz="1200" b="1" i="1" smtClean="0">
                              <a:latin typeface="Cambria Math" panose="02040503050406030204" pitchFamily="18" charset="0"/>
                            </a:rPr>
                            <m:t>𝟐</m:t>
                          </m:r>
                        </m:sup>
                      </m:sSup>
                      <m:r>
                        <a:rPr lang="en-GB" sz="1200" b="1" i="1" smtClean="0">
                          <a:latin typeface="Cambria Math" panose="02040503050406030204" pitchFamily="18" charset="0"/>
                        </a:rPr>
                        <m:t>=</m:t>
                      </m:r>
                      <m:r>
                        <a:rPr lang="en-GB" sz="1200" b="1" i="1" smtClean="0">
                          <a:latin typeface="Cambria Math" panose="02040503050406030204" pitchFamily="18" charset="0"/>
                        </a:rPr>
                        <m:t>𝟐𝟓</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𝒏</m:t>
                          </m:r>
                        </m:e>
                        <m:sup>
                          <m:r>
                            <a:rPr lang="en-GB" sz="1200" b="1" i="1" smtClean="0">
                              <a:latin typeface="Cambria Math" panose="02040503050406030204" pitchFamily="18" charset="0"/>
                            </a:rPr>
                            <m:t>𝟐</m:t>
                          </m:r>
                        </m:sup>
                      </m:sSup>
                      <m:r>
                        <a:rPr lang="en-GB" sz="1200" b="1" i="1" smtClean="0">
                          <a:latin typeface="Cambria Math" panose="02040503050406030204" pitchFamily="18" charset="0"/>
                        </a:rPr>
                        <m:t>−</m:t>
                      </m:r>
                      <m:r>
                        <a:rPr lang="en-GB" sz="1200" b="1" i="1" smtClean="0">
                          <a:latin typeface="Cambria Math" panose="02040503050406030204" pitchFamily="18" charset="0"/>
                        </a:rPr>
                        <m:t>𝟑𝟎</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𝟗</m:t>
                      </m:r>
                    </m:oMath>
                    <m:oMath xmlns:m="http://schemas.openxmlformats.org/officeDocument/2006/math">
                      <m:r>
                        <a:rPr lang="en-GB" sz="1200" b="1" i="1" smtClean="0">
                          <a:latin typeface="Cambria Math" panose="02040503050406030204" pitchFamily="18" charset="0"/>
                        </a:rPr>
                        <m:t>=</m:t>
                      </m:r>
                      <m:r>
                        <a:rPr lang="en-GB" sz="1200" b="1" i="1" smtClean="0">
                          <a:latin typeface="Cambria Math" panose="02040503050406030204" pitchFamily="18" charset="0"/>
                        </a:rPr>
                        <m:t>𝟓</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𝟓</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𝒏</m:t>
                              </m:r>
                            </m:e>
                            <m:sup>
                              <m:r>
                                <a:rPr lang="en-GB" sz="1200" b="1" i="1" smtClean="0">
                                  <a:latin typeface="Cambria Math" panose="02040503050406030204" pitchFamily="18" charset="0"/>
                                </a:rPr>
                                <m:t>𝟐</m:t>
                              </m:r>
                            </m:sup>
                          </m:sSup>
                          <m:r>
                            <a:rPr lang="en-GB" sz="1200" b="1" i="1" smtClean="0">
                              <a:latin typeface="Cambria Math" panose="02040503050406030204" pitchFamily="18" charset="0"/>
                            </a:rPr>
                            <m:t>−</m:t>
                          </m:r>
                          <m:r>
                            <a:rPr lang="en-GB" sz="1200" b="1" i="1" smtClean="0">
                              <a:latin typeface="Cambria Math" panose="02040503050406030204" pitchFamily="18" charset="0"/>
                            </a:rPr>
                            <m:t>𝟔</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𝟐</m:t>
                          </m:r>
                        </m:e>
                      </m:d>
                      <m:r>
                        <a:rPr lang="en-GB" sz="1200" b="1" i="1" smtClean="0">
                          <a:latin typeface="Cambria Math" panose="02040503050406030204" pitchFamily="18" charset="0"/>
                        </a:rPr>
                        <m:t>−</m:t>
                      </m:r>
                      <m:r>
                        <a:rPr lang="en-GB" sz="1200" b="1" i="1" smtClean="0">
                          <a:latin typeface="Cambria Math" panose="02040503050406030204" pitchFamily="18" charset="0"/>
                        </a:rPr>
                        <m:t>𝟏</m:t>
                      </m:r>
                    </m:oMath>
                  </m:oMathPara>
                </a14:m>
                <a:endParaRPr lang="en-GB" sz="1200" b="1" dirty="0"/>
              </a:p>
              <a:p>
                <a:r>
                  <a:rPr lang="en-GB" sz="1200" b="1" dirty="0"/>
                  <a:t>hence a term in D.</a:t>
                </a:r>
              </a:p>
              <a:p>
                <a:endParaRPr lang="en-GB" sz="1200" b="1" dirty="0"/>
              </a:p>
              <a:p>
                <a:r>
                  <a:rPr lang="en-GB" sz="1200" b="1" dirty="0"/>
                  <a:t>Square of term in C:</a:t>
                </a:r>
              </a:p>
              <a:p>
                <a:pPr/>
                <a14:m>
                  <m:oMathPara xmlns:m="http://schemas.openxmlformats.org/officeDocument/2006/math">
                    <m:oMathParaPr>
                      <m:jc m:val="centerGroup"/>
                    </m:oMathParaPr>
                    <m:oMath xmlns:m="http://schemas.openxmlformats.org/officeDocument/2006/math">
                      <m:sSup>
                        <m:sSupPr>
                          <m:ctrlPr>
                            <a:rPr lang="en-GB" sz="1200" b="1" i="1" smtClean="0">
                              <a:latin typeface="Cambria Math" panose="02040503050406030204" pitchFamily="18" charset="0"/>
                            </a:rPr>
                          </m:ctrlPr>
                        </m:sSupPr>
                        <m:e>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𝟓</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𝟐</m:t>
                              </m:r>
                            </m:e>
                          </m:d>
                        </m:e>
                        <m:sup>
                          <m:r>
                            <a:rPr lang="en-GB" sz="1200" b="1" i="1" smtClean="0">
                              <a:latin typeface="Cambria Math" panose="02040503050406030204" pitchFamily="18" charset="0"/>
                            </a:rPr>
                            <m:t>𝟐</m:t>
                          </m:r>
                        </m:sup>
                      </m:sSup>
                      <m:r>
                        <a:rPr lang="en-GB" sz="1200" b="1" i="1" smtClean="0">
                          <a:latin typeface="Cambria Math" panose="02040503050406030204" pitchFamily="18" charset="0"/>
                        </a:rPr>
                        <m:t>=</m:t>
                      </m:r>
                      <m:r>
                        <a:rPr lang="en-GB" sz="1200" b="1" i="1" smtClean="0">
                          <a:latin typeface="Cambria Math" panose="02040503050406030204" pitchFamily="18" charset="0"/>
                        </a:rPr>
                        <m:t>𝟐𝟓</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𝒏</m:t>
                          </m:r>
                        </m:e>
                        <m:sup>
                          <m:r>
                            <a:rPr lang="en-GB" sz="1200" b="1" i="1" smtClean="0">
                              <a:latin typeface="Cambria Math" panose="02040503050406030204" pitchFamily="18" charset="0"/>
                            </a:rPr>
                            <m:t>𝟐</m:t>
                          </m:r>
                        </m:sup>
                      </m:sSup>
                      <m:r>
                        <a:rPr lang="en-GB" sz="1200" b="1" i="1" smtClean="0">
                          <a:latin typeface="Cambria Math" panose="02040503050406030204" pitchFamily="18" charset="0"/>
                        </a:rPr>
                        <m:t>−</m:t>
                      </m:r>
                      <m:r>
                        <a:rPr lang="en-GB" sz="1200" b="1" i="1" smtClean="0">
                          <a:latin typeface="Cambria Math" panose="02040503050406030204" pitchFamily="18" charset="0"/>
                        </a:rPr>
                        <m:t>𝟐𝟎</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𝟒</m:t>
                      </m:r>
                    </m:oMath>
                    <m:oMath xmlns:m="http://schemas.openxmlformats.org/officeDocument/2006/math">
                      <m:r>
                        <a:rPr lang="en-GB" sz="1200" b="1" i="1" smtClean="0">
                          <a:latin typeface="Cambria Math" panose="02040503050406030204" pitchFamily="18" charset="0"/>
                        </a:rPr>
                        <m:t>=</m:t>
                      </m:r>
                      <m:r>
                        <a:rPr lang="en-GB" sz="1200" b="1" i="1" smtClean="0">
                          <a:latin typeface="Cambria Math" panose="02040503050406030204" pitchFamily="18" charset="0"/>
                        </a:rPr>
                        <m:t>𝟓</m:t>
                      </m:r>
                      <m:d>
                        <m:dPr>
                          <m:ctrlPr>
                            <a:rPr lang="en-GB" sz="1200" b="1" i="1" smtClean="0">
                              <a:latin typeface="Cambria Math" panose="02040503050406030204" pitchFamily="18" charset="0"/>
                            </a:rPr>
                          </m:ctrlPr>
                        </m:dPr>
                        <m:e>
                          <m:r>
                            <a:rPr lang="en-GB" sz="1200" b="1" i="1" smtClean="0">
                              <a:latin typeface="Cambria Math" panose="02040503050406030204" pitchFamily="18" charset="0"/>
                            </a:rPr>
                            <m:t>𝟓</m:t>
                          </m:r>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𝒏</m:t>
                              </m:r>
                            </m:e>
                            <m:sup>
                              <m:r>
                                <a:rPr lang="en-GB" sz="1200" b="1" i="1" smtClean="0">
                                  <a:latin typeface="Cambria Math" panose="02040503050406030204" pitchFamily="18" charset="0"/>
                                </a:rPr>
                                <m:t>𝟐</m:t>
                              </m:r>
                            </m:sup>
                          </m:sSup>
                          <m:r>
                            <a:rPr lang="en-GB" sz="1200" b="1" i="1" smtClean="0">
                              <a:latin typeface="Cambria Math" panose="02040503050406030204" pitchFamily="18" charset="0"/>
                            </a:rPr>
                            <m:t>−</m:t>
                          </m:r>
                          <m:r>
                            <a:rPr lang="en-GB" sz="1200" b="1" i="1" smtClean="0">
                              <a:latin typeface="Cambria Math" panose="02040503050406030204" pitchFamily="18" charset="0"/>
                            </a:rPr>
                            <m:t>𝟒</m:t>
                          </m:r>
                          <m:r>
                            <a:rPr lang="en-GB" sz="1200" b="1" i="1" smtClean="0">
                              <a:latin typeface="Cambria Math" panose="02040503050406030204" pitchFamily="18" charset="0"/>
                            </a:rPr>
                            <m:t>𝒏</m:t>
                          </m:r>
                          <m:r>
                            <a:rPr lang="en-GB" sz="1200" b="1" i="1" smtClean="0">
                              <a:latin typeface="Cambria Math" panose="02040503050406030204" pitchFamily="18" charset="0"/>
                            </a:rPr>
                            <m:t>+</m:t>
                          </m:r>
                          <m:r>
                            <a:rPr lang="en-GB" sz="1200" b="1" i="1" smtClean="0">
                              <a:latin typeface="Cambria Math" panose="02040503050406030204" pitchFamily="18" charset="0"/>
                            </a:rPr>
                            <m:t>𝟏</m:t>
                          </m:r>
                        </m:e>
                      </m:d>
                      <m:r>
                        <a:rPr lang="en-GB" sz="1200" b="1" i="1" smtClean="0">
                          <a:latin typeface="Cambria Math" panose="02040503050406030204" pitchFamily="18" charset="0"/>
                        </a:rPr>
                        <m:t>−</m:t>
                      </m:r>
                      <m:r>
                        <a:rPr lang="en-GB" sz="1200" b="1" i="1" smtClean="0">
                          <a:latin typeface="Cambria Math" panose="02040503050406030204" pitchFamily="18" charset="0"/>
                        </a:rPr>
                        <m:t>𝟏</m:t>
                      </m:r>
                    </m:oMath>
                  </m:oMathPara>
                </a14:m>
                <a:endParaRPr lang="en-GB" sz="1200" b="1" dirty="0"/>
              </a:p>
              <a:p>
                <a:r>
                  <a:rPr lang="en-GB" sz="1200" b="1" dirty="0"/>
                  <a:t>hence also a term in D.</a:t>
                </a:r>
              </a:p>
              <a:p>
                <a:endParaRPr lang="en-GB" sz="1200" b="1" dirty="0"/>
              </a:p>
              <a:p>
                <a:r>
                  <a:rPr lang="en-GB" sz="1200" b="1" dirty="0" err="1"/>
                  <a:t>i</a:t>
                </a:r>
                <a:r>
                  <a:rPr lang="en-GB" sz="1200" b="1" dirty="0"/>
                  <a:t>) 243723 is a term in C. Note that whatever sequence </a:t>
                </a:r>
                <a14:m>
                  <m:oMath xmlns:m="http://schemas.openxmlformats.org/officeDocument/2006/math">
                    <m:sSup>
                      <m:sSupPr>
                        <m:ctrlPr>
                          <a:rPr lang="en-GB" sz="1200" b="1" i="1" smtClean="0">
                            <a:latin typeface="Cambria Math" panose="02040503050406030204" pitchFamily="18" charset="0"/>
                          </a:rPr>
                        </m:ctrlPr>
                      </m:sSupPr>
                      <m:e>
                        <m:r>
                          <a:rPr lang="en-GB" sz="1200" b="1" i="1" smtClean="0">
                            <a:latin typeface="Cambria Math" panose="02040503050406030204" pitchFamily="18" charset="0"/>
                          </a:rPr>
                          <m:t>𝒙</m:t>
                        </m:r>
                      </m:e>
                      <m:sup>
                        <m:r>
                          <a:rPr lang="en-GB" sz="1200" b="1" i="1" smtClean="0">
                            <a:latin typeface="Cambria Math" panose="02040503050406030204" pitchFamily="18" charset="0"/>
                          </a:rPr>
                          <m:t>𝟐</m:t>
                        </m:r>
                      </m:sup>
                    </m:sSup>
                  </m:oMath>
                </a14:m>
                <a:r>
                  <a:rPr lang="en-GB" sz="1200" b="1" dirty="0"/>
                  <a:t> is in, adding </a:t>
                </a:r>
                <a14:m>
                  <m:oMath xmlns:m="http://schemas.openxmlformats.org/officeDocument/2006/math">
                    <m:r>
                      <a:rPr lang="en-GB" sz="1200" b="1" i="1" smtClean="0">
                        <a:latin typeface="Cambria Math" panose="02040503050406030204" pitchFamily="18" charset="0"/>
                      </a:rPr>
                      <m:t>𝟓</m:t>
                    </m:r>
                    <m:r>
                      <a:rPr lang="en-GB" sz="1200" b="1" i="1" smtClean="0">
                        <a:latin typeface="Cambria Math" panose="02040503050406030204" pitchFamily="18" charset="0"/>
                      </a:rPr>
                      <m:t>𝒚</m:t>
                    </m:r>
                  </m:oMath>
                </a14:m>
                <a:r>
                  <a:rPr lang="en-GB" sz="1200" b="1" dirty="0"/>
                  <a:t> will keep it in the same sequence as it is a multiple of 5. So we need to prove no term squared can give a term in C.</a:t>
                </a:r>
                <a:br>
                  <a:rPr lang="en-GB" sz="1200" b="1" dirty="0"/>
                </a:br>
                <a:r>
                  <a:rPr lang="en-GB" sz="1200" b="1" dirty="0"/>
                  <a:t>We have already proved a term in B or in C, squared, gives a term in D. We can similarly show a term in A, squared, stays in A, and a term in E squared stays in E. Finally, a term in D squared gives a term in A. Since the sequences A, B, C, D, E clearly span all positive integers, there cannot be any integer solutions to the equation.</a:t>
                </a:r>
              </a:p>
            </p:txBody>
          </p:sp>
        </mc:Choice>
        <mc:Fallback xmlns="">
          <p:sp>
            <p:nvSpPr>
              <p:cNvPr id="16" name="TextBox 15">
                <a:extLst>
                  <a:ext uri="{FF2B5EF4-FFF2-40B4-BE49-F238E27FC236}">
                    <a16:creationId xmlns:a16="http://schemas.microsoft.com/office/drawing/2014/main" id="{BC9BE5B0-6E84-48C9-9847-20C97043DF27}"/>
                  </a:ext>
                </a:extLst>
              </p:cNvPr>
              <p:cNvSpPr txBox="1">
                <a:spLocks noRot="1" noChangeAspect="1" noMove="1" noResize="1" noEditPoints="1" noAdjustHandles="1" noChangeArrowheads="1" noChangeShapeType="1" noTextEdit="1"/>
              </p:cNvSpPr>
              <p:nvPr/>
            </p:nvSpPr>
            <p:spPr>
              <a:xfrm>
                <a:off x="4688114" y="1632800"/>
                <a:ext cx="4406439" cy="5138394"/>
              </a:xfrm>
              <a:prstGeom prst="rect">
                <a:avLst/>
              </a:prstGeom>
              <a:blipFill>
                <a:blip r:embed="rId3"/>
                <a:stretch>
                  <a:fillRect t="-119" r="-553"/>
                </a:stretch>
              </a:blipFill>
            </p:spPr>
            <p:txBody>
              <a:bodyPr/>
              <a:lstStyle/>
              <a:p>
                <a:r>
                  <a:rPr lang="en-GB">
                    <a:noFill/>
                  </a:rPr>
                  <a:t> </a:t>
                </a:r>
              </a:p>
            </p:txBody>
          </p:sp>
        </mc:Fallback>
      </mc:AlternateContent>
      <p:sp>
        <p:nvSpPr>
          <p:cNvPr id="17" name="Rectangle 16">
            <a:extLst>
              <a:ext uri="{FF2B5EF4-FFF2-40B4-BE49-F238E27FC236}">
                <a16:creationId xmlns:a16="http://schemas.microsoft.com/office/drawing/2014/main" id="{330001AC-9A60-4095-ADD0-A7E1B4657553}"/>
              </a:ext>
            </a:extLst>
          </p:cNvPr>
          <p:cNvSpPr/>
          <p:nvPr/>
        </p:nvSpPr>
        <p:spPr>
          <a:xfrm>
            <a:off x="4648201" y="1672770"/>
            <a:ext cx="4452256" cy="50328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849173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24376</TotalTime>
  <Words>3972</Words>
  <Application>Microsoft Office PowerPoint</Application>
  <PresentationFormat>On-screen Show (4:3)</PresentationFormat>
  <Paragraphs>870</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Cambria Math</vt:lpstr>
      <vt:lpstr>Wingdings</vt:lpstr>
      <vt:lpstr>Office Theme</vt:lpstr>
      <vt:lpstr>P2 Chapter 3 :: Sequences &amp;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903</cp:revision>
  <dcterms:created xsi:type="dcterms:W3CDTF">2013-02-28T07:36:55Z</dcterms:created>
  <dcterms:modified xsi:type="dcterms:W3CDTF">2019-08-31T15:47:36Z</dcterms:modified>
</cp:coreProperties>
</file>