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37" r:id="rId2"/>
    <p:sldId id="527" r:id="rId3"/>
    <p:sldId id="533" r:id="rId4"/>
    <p:sldId id="536" r:id="rId5"/>
    <p:sldId id="538" r:id="rId6"/>
    <p:sldId id="532" r:id="rId7"/>
    <p:sldId id="535" r:id="rId8"/>
    <p:sldId id="528" r:id="rId9"/>
    <p:sldId id="523" r:id="rId10"/>
    <p:sldId id="531" r:id="rId11"/>
    <p:sldId id="529" r:id="rId12"/>
    <p:sldId id="53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5240" autoAdjust="0"/>
    <p:restoredTop sz="88544" autoAdjust="0"/>
  </p:normalViewPr>
  <p:slideViewPr>
    <p:cSldViewPr>
      <p:cViewPr varScale="1">
        <p:scale>
          <a:sx n="61" d="100"/>
          <a:sy n="61" d="100"/>
        </p:scale>
        <p:origin x="512" y="19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108D4-D54E-4D91-917E-CF2A8898A636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67712-60A1-426C-B939-1B352F148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217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2F2399-CD51-4C4C-BC34-03B9F40F9CF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230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13" Type="http://schemas.openxmlformats.org/officeDocument/2006/relationships/image" Target="../media/image42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12" Type="http://schemas.openxmlformats.org/officeDocument/2006/relationships/image" Target="../media/image4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11" Type="http://schemas.openxmlformats.org/officeDocument/2006/relationships/image" Target="../media/image40.png"/><Relationship Id="rId5" Type="http://schemas.openxmlformats.org/officeDocument/2006/relationships/image" Target="../media/image34.png"/><Relationship Id="rId10" Type="http://schemas.openxmlformats.org/officeDocument/2006/relationships/image" Target="../media/image39.png"/><Relationship Id="rId4" Type="http://schemas.openxmlformats.org/officeDocument/2006/relationships/image" Target="../media/image33.png"/><Relationship Id="rId9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6554" y="980728"/>
            <a:ext cx="91428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Algebraic Methods </a:t>
            </a:r>
          </a:p>
          <a:p>
            <a:pPr algn="ctr"/>
            <a:r>
              <a:rPr lang="en-GB" sz="9600" dirty="0"/>
              <a:t>- </a:t>
            </a:r>
            <a:r>
              <a:rPr lang="en-GB" sz="8000" dirty="0"/>
              <a:t>Improper Fractions</a:t>
            </a:r>
          </a:p>
          <a:p>
            <a:pPr algn="ctr"/>
            <a:r>
              <a:rPr lang="en-GB" sz="8000" dirty="0"/>
              <a:t>Chapter 1</a:t>
            </a:r>
            <a:endParaRPr lang="en-GB" sz="5400" dirty="0"/>
          </a:p>
          <a:p>
            <a:pPr algn="ctr"/>
            <a:r>
              <a:rPr lang="en-GB" sz="8000" dirty="0"/>
              <a:t>(</a:t>
            </a:r>
            <a:r>
              <a:rPr lang="en-GB" sz="8000"/>
              <a:t>Part 4 </a:t>
            </a:r>
            <a:r>
              <a:rPr lang="en-GB" sz="8000" dirty="0"/>
              <a:t>of 4)</a:t>
            </a:r>
          </a:p>
        </p:txBody>
      </p:sp>
    </p:spTree>
    <p:extLst>
      <p:ext uri="{BB962C8B-B14F-4D97-AF65-F5344CB8AC3E}">
        <p14:creationId xmlns:p14="http://schemas.microsoft.com/office/powerpoint/2010/main" val="3531852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256367D-8D00-4F8C-8308-45260D1F42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82" r="37317" b="51094"/>
          <a:stretch/>
        </p:blipFill>
        <p:spPr>
          <a:xfrm>
            <a:off x="179512" y="2905978"/>
            <a:ext cx="5544616" cy="378344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2E2F8BA-744E-4141-9BE2-AC9B51D02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764703"/>
            <a:ext cx="8424936" cy="2201491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E582A935-E90B-4CC5-AA48-58899628B900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7F78FCDF-FC83-47C8-822A-F9E19EBA9DF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Improper Fraction - Quotient and Remainder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1E7AF48-BC0C-4821-8D0C-3DE5E3C2FD9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/>
          <a:srcRect l="51862" t="93766" r="7582"/>
          <a:stretch/>
        </p:blipFill>
        <p:spPr>
          <a:xfrm>
            <a:off x="5148064" y="6298002"/>
            <a:ext cx="3767518" cy="49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80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75489"/>
            <a:ext cx="5512612" cy="936104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67544" y="817539"/>
            <a:ext cx="1944216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C4 Jan 2013 Q3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348880"/>
            <a:ext cx="7825936" cy="40324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23528" y="2346593"/>
            <a:ext cx="8208912" cy="43810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040754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 18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F9B1E68-5C08-BA46-A075-11EEE31823F9}"/>
              </a:ext>
            </a:extLst>
          </p:cNvPr>
          <p:cNvSpPr txBox="1"/>
          <p:nvPr/>
        </p:nvSpPr>
        <p:spPr>
          <a:xfrm>
            <a:off x="611560" y="2682537"/>
            <a:ext cx="85312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Q9-10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0174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Improper Fractions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0" y="642527"/>
            <a:ext cx="9144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An algebraic fraction is </a:t>
            </a:r>
            <a:r>
              <a:rPr lang="en-GB" sz="3200" b="1" dirty="0"/>
              <a:t>improper</a:t>
            </a:r>
            <a:r>
              <a:rPr lang="en-GB" sz="3200" dirty="0"/>
              <a:t> if </a:t>
            </a:r>
          </a:p>
          <a:p>
            <a:pPr algn="ctr"/>
            <a:r>
              <a:rPr lang="en-GB" sz="3200" dirty="0"/>
              <a:t>the power of the numerator is</a:t>
            </a:r>
          </a:p>
          <a:p>
            <a:pPr algn="ctr"/>
            <a:r>
              <a:rPr lang="en-GB" sz="3200" dirty="0"/>
              <a:t> </a:t>
            </a:r>
            <a:r>
              <a:rPr lang="en-GB" sz="3200" b="1" dirty="0"/>
              <a:t>equal to or more than</a:t>
            </a:r>
          </a:p>
          <a:p>
            <a:pPr algn="ctr"/>
            <a:r>
              <a:rPr lang="en-GB" sz="3200" b="1" dirty="0"/>
              <a:t> </a:t>
            </a:r>
            <a:r>
              <a:rPr lang="en-GB" sz="3200" dirty="0"/>
              <a:t>the power of the denominator.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83568" y="3005752"/>
                <a:ext cx="2448272" cy="15868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005752"/>
                <a:ext cx="2448272" cy="15868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59832" y="4893719"/>
                <a:ext cx="2088232" cy="14800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893719"/>
                <a:ext cx="2088232" cy="14800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64088" y="3421302"/>
                <a:ext cx="3240469" cy="1574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4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421302"/>
                <a:ext cx="3240469" cy="157453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975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FF99EA-A148-4974-891F-974A7E321A3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42F20E0-0037-4900-8A8F-16DBFCBDF0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Improper Fractions – Whole Number and Remainder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521A877-32C1-41B7-90B4-FEA5040AFF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7662281-8C7D-4579-B69F-F572FA61248A}"/>
                  </a:ext>
                </a:extLst>
              </p:cNvPr>
              <p:cNvSpPr txBox="1"/>
              <p:nvPr/>
            </p:nvSpPr>
            <p:spPr>
              <a:xfrm>
                <a:off x="1114975" y="2053475"/>
                <a:ext cx="2736945" cy="3417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15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5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15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15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115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7662281-8C7D-4579-B69F-F572FA6124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4975" y="2053475"/>
                <a:ext cx="2736945" cy="34170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>
            <a:stCxn id="32" idx="2"/>
          </p:cNvCxnSpPr>
          <p:nvPr/>
        </p:nvCxnSpPr>
        <p:spPr>
          <a:xfrm flipH="1">
            <a:off x="7326521" y="1592053"/>
            <a:ext cx="476868" cy="60721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90049" y="1191943"/>
            <a:ext cx="2226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00FF"/>
                </a:solidFill>
              </a:rPr>
              <a:t>Remainder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4631788" y="2696429"/>
            <a:ext cx="145298" cy="38509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59680" y="2338052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Whole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23928" y="1983988"/>
                <a:ext cx="3906647" cy="34170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5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15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1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5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15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983988"/>
                <a:ext cx="3906647" cy="34170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4221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FF99EA-A148-4974-891F-974A7E321A3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42F20E0-0037-4900-8A8F-16DBFCBDF0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Improper Fractions – Whole Number and Remainder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521A877-32C1-41B7-90B4-FEA5040AFF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67024" y="2652717"/>
                <a:ext cx="7490256" cy="20004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6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6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=  </m:t>
                      </m:r>
                      <m:r>
                        <a:rPr lang="en-GB" sz="6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6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6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6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sz="6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024" y="2652717"/>
                <a:ext cx="7490256" cy="20004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H="1">
            <a:off x="7169859" y="2148661"/>
            <a:ext cx="288030" cy="517826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593793" y="1696578"/>
            <a:ext cx="22266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00FF"/>
                </a:solidFill>
              </a:rPr>
              <a:t>Remainder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792952" y="2580709"/>
            <a:ext cx="216665" cy="6966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073513" y="2148661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Whole Number</a:t>
            </a:r>
          </a:p>
        </p:txBody>
      </p:sp>
    </p:spTree>
    <p:extLst>
      <p:ext uri="{BB962C8B-B14F-4D97-AF65-F5344CB8AC3E}">
        <p14:creationId xmlns:p14="http://schemas.microsoft.com/office/powerpoint/2010/main" val="3311987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256367D-8D00-4F8C-8308-45260D1F42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44" y="2916287"/>
            <a:ext cx="4608512" cy="394171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2E2F8BA-744E-4141-9BE2-AC9B51D02C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744" y="1136070"/>
            <a:ext cx="6846354" cy="17889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32DC24-A8CD-40FD-8756-D0397139C3EE}"/>
              </a:ext>
            </a:extLst>
          </p:cNvPr>
          <p:cNvSpPr txBox="1"/>
          <p:nvPr/>
        </p:nvSpPr>
        <p:spPr>
          <a:xfrm>
            <a:off x="416744" y="766739"/>
            <a:ext cx="2520280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C4 June 2013 Q1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582A935-E90B-4CC5-AA48-58899628B900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5" name="TextBox 32">
              <a:extLst>
                <a:ext uri="{FF2B5EF4-FFF2-40B4-BE49-F238E27FC236}">
                  <a16:creationId xmlns:a16="http://schemas.microsoft.com/office/drawing/2014/main" id="{7F78FCDF-FC83-47C8-822A-F9E19EBA9DF3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1E7AF48-BC0C-4821-8D0C-3DE5E3C2FD9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DB1FD8F-E18A-4972-9D0D-EF73017EF438}"/>
                  </a:ext>
                </a:extLst>
              </p:cNvPr>
              <p:cNvSpPr txBox="1"/>
              <p:nvPr/>
            </p:nvSpPr>
            <p:spPr>
              <a:xfrm>
                <a:off x="6204868" y="992544"/>
                <a:ext cx="2736304" cy="95410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Fro Tip</a:t>
                </a:r>
                <a:r>
                  <a:rPr lang="en-GB" sz="1400" dirty="0"/>
                  <a:t>: There’s a missing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term in the numerator and missing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term in the denominator. Use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+0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/>
                  <a:t> to avoid gaps.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DB1FD8F-E18A-4972-9D0D-EF73017EF4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4868" y="992544"/>
                <a:ext cx="2736304" cy="954107"/>
              </a:xfrm>
              <a:prstGeom prst="rect">
                <a:avLst/>
              </a:prstGeom>
              <a:blipFill>
                <a:blip r:embed="rId4"/>
                <a:stretch>
                  <a:fillRect l="-221" r="-662" b="-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13BE3AD-138A-4848-821B-D999C014488F}"/>
                  </a:ext>
                </a:extLst>
              </p:cNvPr>
              <p:cNvSpPr txBox="1"/>
              <p:nvPr/>
            </p:nvSpPr>
            <p:spPr>
              <a:xfrm>
                <a:off x="5186660" y="4316709"/>
                <a:ext cx="3754512" cy="132273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An alternative (but probably harder) approach is to write: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−4≡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</m:oMath>
                  </m:oMathPara>
                </a14:m>
                <a:endParaRPr lang="en-GB" sz="1600" dirty="0"/>
              </a:p>
              <a:p>
                <a:r>
                  <a:rPr lang="en-GB" sz="1600" dirty="0"/>
                  <a:t>and to then compare coefficients.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13BE3AD-138A-4848-821B-D999C0144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6660" y="4316709"/>
                <a:ext cx="3754512" cy="1322734"/>
              </a:xfrm>
              <a:prstGeom prst="rect">
                <a:avLst/>
              </a:prstGeom>
              <a:blipFill>
                <a:blip r:embed="rId5"/>
                <a:stretch>
                  <a:fillRect l="-645" t="-452" b="-40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E2B03D98-2FC3-42DD-AAC9-6B30CFF9DE79}"/>
              </a:ext>
            </a:extLst>
          </p:cNvPr>
          <p:cNvSpPr/>
          <p:nvPr/>
        </p:nvSpPr>
        <p:spPr>
          <a:xfrm>
            <a:off x="416744" y="2925066"/>
            <a:ext cx="8524428" cy="393293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5906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16-17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B055BBE-2199-2B49-AFA1-06903E739D01}"/>
              </a:ext>
            </a:extLst>
          </p:cNvPr>
          <p:cNvSpPr txBox="1"/>
          <p:nvPr/>
        </p:nvSpPr>
        <p:spPr>
          <a:xfrm>
            <a:off x="611560" y="2682537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Q4-7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Q8-10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571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Improper Fractions – Example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5576" y="980728"/>
                <a:ext cx="7920880" cy="205171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𝐶</m:t>
                          </m:r>
                        </m:num>
                        <m:den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  <a:p>
                <a:pPr lvl="0"/>
                <a:endParaRPr lang="en-GB" dirty="0">
                  <a:solidFill>
                    <a:prstClr val="black"/>
                  </a:solidFill>
                </a:endParaRPr>
              </a:p>
              <a:p>
                <a:pPr lvl="0" algn="ctr"/>
                <a:r>
                  <a:rPr lang="en-GB" sz="3200" dirty="0">
                    <a:solidFill>
                      <a:prstClr val="black"/>
                    </a:solidFill>
                  </a:rPr>
                  <a:t>Find the value of A, B and C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980728"/>
                <a:ext cx="7920880" cy="2051716"/>
              </a:xfrm>
              <a:prstGeom prst="rect">
                <a:avLst/>
              </a:prstGeom>
              <a:blipFill>
                <a:blip r:embed="rId2"/>
                <a:stretch>
                  <a:fillRect b="-467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3933056"/>
                <a:ext cx="9143782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−2=</m:t>
                      </m:r>
                    </m:oMath>
                  </m:oMathPara>
                </a14:m>
                <a:endParaRPr lang="en-GB" sz="4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33056"/>
                <a:ext cx="9143782" cy="132343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29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4199" y="644371"/>
                <a:ext cx="91440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−2≡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9" y="644371"/>
                <a:ext cx="91440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339752" y="1110964"/>
                <a:ext cx="4572000" cy="458587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/>
                <a:r>
                  <a:rPr lang="en-GB" sz="3200" b="1" dirty="0"/>
                  <a:t>Let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GB" sz="3200" dirty="0"/>
                  <a:t>: </a:t>
                </a:r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4=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:endParaRPr lang="en-GB" sz="1600" dirty="0"/>
              </a:p>
              <a:p>
                <a:pPr algn="ctr"/>
                <a:r>
                  <a:rPr lang="en-GB" sz="3200" b="1" dirty="0"/>
                  <a:t>Let </a:t>
                </a:r>
                <a14:m>
                  <m:oMath xmlns:m="http://schemas.openxmlformats.org/officeDocument/2006/math">
                    <m:r>
                      <a:rPr lang="en-GB" sz="3200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3200" b="1" dirty="0"/>
                  <a:t>: 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−2=−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h𝑒𝑛𝑐𝑒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:endParaRPr lang="en-GB" sz="2000" dirty="0"/>
              </a:p>
              <a:p>
                <a:pPr algn="ctr"/>
                <a:r>
                  <a:rPr lang="en-GB" sz="3200" b="1" dirty="0"/>
                  <a:t>Let </a:t>
                </a:r>
                <a:r>
                  <a:rPr lang="en-GB" sz="32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3200" b="1" dirty="0"/>
                  <a:t> = 0: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−2 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−2 =2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 −4 −4</m:t>
                      </m:r>
                    </m:oMath>
                  </m:oMathPara>
                </a14:m>
                <a:endParaRPr lang="en-GB" sz="32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9752" y="1110964"/>
                <a:ext cx="4572000" cy="4585871"/>
              </a:xfrm>
              <a:prstGeom prst="rect">
                <a:avLst/>
              </a:prstGeom>
              <a:blipFill>
                <a:blip r:embed="rId3"/>
                <a:stretch>
                  <a:fillRect t="-15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0" y="5589240"/>
                <a:ext cx="9144000" cy="11501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  <m:d>
                            <m:d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≡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589240"/>
                <a:ext cx="9144000" cy="11501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1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Improper Fractions - Example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977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CFF99EA-A148-4974-891F-974A7E321A3C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442F20E0-0037-4900-8A8F-16DBFCBDF044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Improper Fraction - Quotient and Remainder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3521A877-32C1-41B7-90B4-FEA5040AFF37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D75992-81B0-4900-81B1-895274421705}"/>
                  </a:ext>
                </a:extLst>
              </p:cNvPr>
              <p:cNvSpPr txBox="1"/>
              <p:nvPr/>
            </p:nvSpPr>
            <p:spPr>
              <a:xfrm>
                <a:off x="1380332" y="773002"/>
                <a:ext cx="6597525" cy="137005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b="0" dirty="0"/>
                  <a:t>If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GB" sz="32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32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 =(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𝐴𝑥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)+</m:t>
                    </m:r>
                    <m:f>
                      <m:f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GB" sz="3200" dirty="0"/>
                  <a:t> </a:t>
                </a:r>
              </a:p>
              <a:p>
                <a:pPr algn="ctr"/>
                <a:r>
                  <a:rPr lang="en-GB" sz="2800" dirty="0"/>
                  <a:t>determine the values of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2800" dirty="0"/>
                  <a:t>,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2800" dirty="0"/>
                  <a:t> and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D75992-81B0-4900-81B1-8952744217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332" y="773002"/>
                <a:ext cx="6597525" cy="1370055"/>
              </a:xfrm>
              <a:prstGeom prst="rect">
                <a:avLst/>
              </a:prstGeom>
              <a:blipFill>
                <a:blip r:embed="rId2"/>
                <a:stretch>
                  <a:fillRect b="-717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D978F3B-DD28-4105-97E3-F73FF0698322}"/>
                  </a:ext>
                </a:extLst>
              </p:cNvPr>
              <p:cNvSpPr txBox="1"/>
              <p:nvPr/>
            </p:nvSpPr>
            <p:spPr>
              <a:xfrm>
                <a:off x="1944958" y="2809676"/>
                <a:ext cx="14127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D978F3B-DD28-4105-97E3-F73FF06983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4958" y="2809676"/>
                <a:ext cx="1412726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0DACF8-5722-4D47-80B1-B7DA143866E4}"/>
                  </a:ext>
                </a:extLst>
              </p:cNvPr>
              <p:cNvSpPr txBox="1"/>
              <p:nvPr/>
            </p:nvSpPr>
            <p:spPr>
              <a:xfrm>
                <a:off x="743010" y="2809676"/>
                <a:ext cx="1149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A0DACF8-5722-4D47-80B1-B7DA143866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010" y="2809676"/>
                <a:ext cx="114905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8610DC-842F-4DF7-BBD1-D0ACEB72AB20}"/>
                  </a:ext>
                </a:extLst>
              </p:cNvPr>
              <p:cNvSpPr txBox="1"/>
              <p:nvPr/>
            </p:nvSpPr>
            <p:spPr>
              <a:xfrm>
                <a:off x="2010579" y="2398936"/>
                <a:ext cx="1149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+ 3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58610DC-842F-4DF7-BBD1-D0ACEB72A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0579" y="2398936"/>
                <a:ext cx="1149052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34291CF-0BE4-44C4-BE63-1EB0C6D318AD}"/>
                  </a:ext>
                </a:extLst>
              </p:cNvPr>
              <p:cNvSpPr txBox="1"/>
              <p:nvPr/>
            </p:nvSpPr>
            <p:spPr>
              <a:xfrm>
                <a:off x="1964859" y="3133288"/>
                <a:ext cx="1149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34291CF-0BE4-44C4-BE63-1EB0C6D31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4859" y="3133288"/>
                <a:ext cx="114905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5C1E56-1E7F-41C6-834A-EF8B01ABE13A}"/>
                  </a:ext>
                </a:extLst>
              </p:cNvPr>
              <p:cNvSpPr txBox="1"/>
              <p:nvPr/>
            </p:nvSpPr>
            <p:spPr>
              <a:xfrm>
                <a:off x="2483019" y="3441660"/>
                <a:ext cx="1149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5C1E56-1E7F-41C6-834A-EF8B01ABE1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019" y="3441660"/>
                <a:ext cx="114905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BF2AF6-2E6A-4707-8706-297136C4FF07}"/>
                  </a:ext>
                </a:extLst>
              </p:cNvPr>
              <p:cNvSpPr txBox="1"/>
              <p:nvPr/>
            </p:nvSpPr>
            <p:spPr>
              <a:xfrm>
                <a:off x="2482647" y="3711932"/>
                <a:ext cx="1149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BF2AF6-2E6A-4707-8706-297136C4FF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2647" y="3711932"/>
                <a:ext cx="1149052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4EF614-583A-4D5F-BC63-1D958F6A8BAD}"/>
                  </a:ext>
                </a:extLst>
              </p:cNvPr>
              <p:cNvSpPr txBox="1"/>
              <p:nvPr/>
            </p:nvSpPr>
            <p:spPr>
              <a:xfrm>
                <a:off x="2771800" y="4005064"/>
                <a:ext cx="11490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C4EF614-583A-4D5F-BC63-1D958F6A8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005064"/>
                <a:ext cx="114905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5C5521C-295F-42B7-8447-75C6220CA4E3}"/>
              </a:ext>
            </a:extLst>
          </p:cNvPr>
          <p:cNvCxnSpPr/>
          <p:nvPr/>
        </p:nvCxnSpPr>
        <p:spPr>
          <a:xfrm>
            <a:off x="880285" y="3154243"/>
            <a:ext cx="94700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A485090-9C33-4DAD-812E-1A6B465911DC}"/>
              </a:ext>
            </a:extLst>
          </p:cNvPr>
          <p:cNvCxnSpPr>
            <a:cxnSpLocks/>
          </p:cNvCxnSpPr>
          <p:nvPr/>
        </p:nvCxnSpPr>
        <p:spPr>
          <a:xfrm>
            <a:off x="1824793" y="2768268"/>
            <a:ext cx="15328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15BC5C-B0FE-4886-9574-164C04214C35}"/>
              </a:ext>
            </a:extLst>
          </p:cNvPr>
          <p:cNvCxnSpPr>
            <a:cxnSpLocks/>
          </p:cNvCxnSpPr>
          <p:nvPr/>
        </p:nvCxnSpPr>
        <p:spPr>
          <a:xfrm flipV="1">
            <a:off x="1824793" y="2768268"/>
            <a:ext cx="0" cy="3955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3145EB8-A1D1-4028-B42D-359A023B1023}"/>
              </a:ext>
            </a:extLst>
          </p:cNvPr>
          <p:cNvCxnSpPr>
            <a:cxnSpLocks/>
          </p:cNvCxnSpPr>
          <p:nvPr/>
        </p:nvCxnSpPr>
        <p:spPr>
          <a:xfrm>
            <a:off x="2010579" y="3454336"/>
            <a:ext cx="858476" cy="2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CFB433-FFC6-4EAF-8E54-EC1B783BF401}"/>
              </a:ext>
            </a:extLst>
          </p:cNvPr>
          <p:cNvCxnSpPr>
            <a:cxnSpLocks/>
          </p:cNvCxnSpPr>
          <p:nvPr/>
        </p:nvCxnSpPr>
        <p:spPr>
          <a:xfrm>
            <a:off x="2499208" y="4023455"/>
            <a:ext cx="858476" cy="22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9EA158F-D862-4540-B724-3B98FE4868FB}"/>
                  </a:ext>
                </a:extLst>
              </p:cNvPr>
              <p:cNvSpPr txBox="1"/>
              <p:nvPr/>
            </p:nvSpPr>
            <p:spPr>
              <a:xfrm>
                <a:off x="1751116" y="4710623"/>
                <a:ext cx="5976664" cy="1088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2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−9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+3)−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9EA158F-D862-4540-B724-3B98FE486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1116" y="4710623"/>
                <a:ext cx="5976664" cy="108869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>
            <a:off x="3418039" y="3573016"/>
            <a:ext cx="1514001" cy="615636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679095" y="3317954"/>
                <a:ext cx="3865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0000FF"/>
                    </a:solidFill>
                  </a:rPr>
                  <a:t>Remainder, hence </a:t>
                </a:r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2400" dirty="0">
                    <a:solidFill>
                      <a:srgbClr val="0000FF"/>
                    </a:solidFill>
                  </a:rPr>
                  <a:t> = -15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095" y="3317954"/>
                <a:ext cx="3865000" cy="461665"/>
              </a:xfrm>
              <a:prstGeom prst="rect">
                <a:avLst/>
              </a:prstGeom>
              <a:blipFill>
                <a:blip r:embed="rId11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466145" y="6105512"/>
                <a:ext cx="470699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=1, 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GB" sz="3600" i="1">
                          <a:latin typeface="Cambria Math" panose="02040503050406030204" pitchFamily="18" charset="0"/>
                        </a:rPr>
                        <m:t>=−15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6145" y="6105512"/>
                <a:ext cx="4706994" cy="6463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>
            <a:stCxn id="33" idx="1"/>
          </p:cNvCxnSpPr>
          <p:nvPr/>
        </p:nvCxnSpPr>
        <p:spPr>
          <a:xfrm flipH="1" flipV="1">
            <a:off x="2906580" y="2586596"/>
            <a:ext cx="2305538" cy="304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12118" y="2201505"/>
                <a:ext cx="317630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FF0000"/>
                    </a:solidFill>
                  </a:rPr>
                  <a:t>Whole number, hence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𝐴𝑥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2118" y="2201505"/>
                <a:ext cx="3176306" cy="830997"/>
              </a:xfrm>
              <a:prstGeom prst="rect">
                <a:avLst/>
              </a:prstGeom>
              <a:blipFill>
                <a:blip r:embed="rId13"/>
                <a:stretch>
                  <a:fillRect t="-5882" b="-9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34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25" grpId="0"/>
      <p:bldP spid="21" grpId="0"/>
      <p:bldP spid="23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19249</TotalTime>
  <Words>395</Words>
  <Application>Microsoft Macintosh PowerPoint</Application>
  <PresentationFormat>On-screen Show (4:3)</PresentationFormat>
  <Paragraphs>85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729</cp:revision>
  <cp:lastPrinted>2018-05-30T07:33:00Z</cp:lastPrinted>
  <dcterms:created xsi:type="dcterms:W3CDTF">2013-02-28T07:36:55Z</dcterms:created>
  <dcterms:modified xsi:type="dcterms:W3CDTF">2019-07-06T11:43:37Z</dcterms:modified>
</cp:coreProperties>
</file>