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77" r:id="rId3"/>
    <p:sldId id="278" r:id="rId4"/>
    <p:sldId id="279" r:id="rId5"/>
    <p:sldId id="280" r:id="rId6"/>
    <p:sldId id="281" r:id="rId7"/>
    <p:sldId id="282" r:id="rId8"/>
    <p:sldId id="62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5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25.png"/><Relationship Id="rId5" Type="http://schemas.openxmlformats.org/officeDocument/2006/relationships/image" Target="../media/image3.png"/><Relationship Id="rId15" Type="http://schemas.openxmlformats.org/officeDocument/2006/relationships/image" Target="../media/image29.png"/><Relationship Id="rId10" Type="http://schemas.openxmlformats.org/officeDocument/2006/relationships/image" Target="../media/image23.png"/><Relationship Id="rId4" Type="http://schemas.openxmlformats.org/officeDocument/2006/relationships/image" Target="../media/image2.png"/><Relationship Id="rId9" Type="http://schemas.openxmlformats.org/officeDocument/2006/relationships/image" Target="../media/image24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125.png"/><Relationship Id="rId5" Type="http://schemas.openxmlformats.org/officeDocument/2006/relationships/image" Target="../media/image34.png"/><Relationship Id="rId10" Type="http://schemas.openxmlformats.org/officeDocument/2006/relationships/image" Target="../media/image124.png"/><Relationship Id="rId4" Type="http://schemas.openxmlformats.org/officeDocument/2006/relationships/image" Target="../media/image3.png"/><Relationship Id="rId9" Type="http://schemas.openxmlformats.org/officeDocument/2006/relationships/image" Target="../media/image1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12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8.png"/><Relationship Id="rId5" Type="http://schemas.openxmlformats.org/officeDocument/2006/relationships/image" Target="../media/image34.png"/><Relationship Id="rId10" Type="http://schemas.openxmlformats.org/officeDocument/2006/relationships/image" Target="../media/image47.png"/><Relationship Id="rId4" Type="http://schemas.openxmlformats.org/officeDocument/2006/relationships/image" Target="../media/image3.png"/><Relationship Id="rId9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31"/>
          <p:cNvSpPr/>
          <p:nvPr/>
        </p:nvSpPr>
        <p:spPr>
          <a:xfrm>
            <a:off x="8782050" y="4495801"/>
            <a:ext cx="590550" cy="847725"/>
          </a:xfrm>
          <a:prstGeom prst="rtTriangle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9053514" y="1676400"/>
            <a:ext cx="619125" cy="857250"/>
          </a:xfrm>
          <a:prstGeom prst="rect">
            <a:avLst/>
          </a:prstGeom>
          <a:solidFill>
            <a:srgbClr val="C0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If part of the solid of revolution is a cylinder or cone, you can use their respective volume formulae: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Cylinder =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Cone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768832" y="1248748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557370" y="2528791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9996936" y="2349954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8655660" y="953472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15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781272" y="4069703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569810" y="5349746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009376" y="5170909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8658770" y="3774427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32455" y="1225014"/>
            <a:ext cx="23299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cylinder can be formed by starting with a horizontal line and rotating it about the x-axis (or a vertical line about the y-axis)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51969" y="3973091"/>
            <a:ext cx="2329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cone can be formed by starting with a straight diagonal line and rotating it about one of the x or y axes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radius and height depend on which way it is rotated!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524381" y="1662248"/>
            <a:ext cx="2508417" cy="1361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9048751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9667876" y="1647826"/>
            <a:ext cx="4762" cy="885824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8582026" y="4191000"/>
            <a:ext cx="1552575" cy="2266950"/>
          </a:xfrm>
          <a:prstGeom prst="straightConnector1">
            <a:avLst/>
          </a:prstGeom>
          <a:ln w="317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782050" y="536257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020175" y="2524126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162925" y="480060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153400" y="479107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82050" y="5372101"/>
            <a:ext cx="6735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686925" y="1971676"/>
            <a:ext cx="647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Radius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9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7" grpId="0" animBg="1"/>
      <p:bldP spid="7" grpId="0"/>
      <p:bldP spid="8" grpId="0"/>
      <p:bldP spid="17" grpId="0"/>
      <p:bldP spid="18" grpId="0"/>
      <p:bldP spid="19" grpId="0"/>
      <p:bldP spid="33" grpId="0"/>
      <p:bldP spid="33" grpId="1"/>
      <p:bldP spid="34" grpId="0"/>
      <p:bldP spid="35" grpId="0"/>
      <p:bldP spid="35" grpId="1"/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8042275" y="2387601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046938" y="1367560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93340" y="346575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132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933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888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7197502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938" r="-370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819" r="-361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175959" y="2926180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959" y="2926180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18750" r="-12500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286501" y="4814888"/>
                <a:ext cx="100751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1" y="4814888"/>
                <a:ext cx="1007519" cy="246221"/>
              </a:xfrm>
              <a:prstGeom prst="rect">
                <a:avLst/>
              </a:prstGeom>
              <a:blipFill>
                <a:blip r:embed="rId8"/>
                <a:stretch>
                  <a:fillRect l="-3750" r="-3750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429625" y="4805363"/>
                <a:ext cx="102124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=5−2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625" y="4805363"/>
                <a:ext cx="1021242" cy="246221"/>
              </a:xfrm>
              <a:prstGeom prst="rect">
                <a:avLst/>
              </a:prstGeom>
              <a:blipFill>
                <a:blip r:embed="rId9"/>
                <a:stretch>
                  <a:fillRect l="-3704" r="-370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276976" y="5319713"/>
                <a:ext cx="107984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(1)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976" y="5319713"/>
                <a:ext cx="1079847" cy="246221"/>
              </a:xfrm>
              <a:prstGeom prst="rect">
                <a:avLst/>
              </a:prstGeom>
              <a:blipFill>
                <a:blip r:embed="rId10"/>
                <a:stretch>
                  <a:fillRect l="-3488" t="-5000" r="-3488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429626" y="5310188"/>
                <a:ext cx="11897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=5−2(1)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626" y="5310188"/>
                <a:ext cx="1189749" cy="246221"/>
              </a:xfrm>
              <a:prstGeom prst="rect">
                <a:avLst/>
              </a:prstGeom>
              <a:blipFill>
                <a:blip r:embed="rId11"/>
                <a:stretch>
                  <a:fillRect l="-3191" r="-5319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76976" y="5815013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6976" y="5815013"/>
                <a:ext cx="547137" cy="246221"/>
              </a:xfrm>
              <a:prstGeom prst="rect">
                <a:avLst/>
              </a:prstGeom>
              <a:blipFill>
                <a:blip r:embed="rId12"/>
                <a:stretch>
                  <a:fillRect l="-6818" r="-6818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439151" y="5805488"/>
                <a:ext cx="5471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9151" y="5805488"/>
                <a:ext cx="547137" cy="246221"/>
              </a:xfrm>
              <a:prstGeom prst="rect">
                <a:avLst/>
              </a:prstGeom>
              <a:blipFill>
                <a:blip r:embed="rId13"/>
                <a:stretch>
                  <a:fillRect l="-9091" r="-6818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14976" y="4114800"/>
                <a:ext cx="49434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into both equations and show we get 3 for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both cases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976" y="4114800"/>
                <a:ext cx="4943474" cy="523220"/>
              </a:xfrm>
              <a:prstGeom prst="rect">
                <a:avLst/>
              </a:prstGeom>
              <a:blipFill>
                <a:blip r:embed="rId14"/>
                <a:stretch>
                  <a:fillRect t="-2439" r="-512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35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2" grpId="0"/>
      <p:bldP spid="43" grpId="0"/>
      <p:bldP spid="12" grpId="0"/>
      <p:bldP spid="48" grpId="0"/>
      <p:bldP spid="49" grpId="0"/>
      <p:bldP spid="14" grpId="0"/>
      <p:bldP spid="50" grpId="0"/>
      <p:bldP spid="51" grpId="0"/>
      <p:bldP spid="52" grpId="0"/>
      <p:bldP spid="53" grpId="0"/>
      <p:bldP spid="54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8042275" y="2387601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t="-531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046938" y="1367560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93340" y="346575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132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933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888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7197502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blipFill>
                <a:blip r:embed="rId5"/>
                <a:stretch>
                  <a:fillRect l="-4938" r="-370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blipFill>
                <a:blip r:embed="rId6"/>
                <a:stretch>
                  <a:fillRect l="-4819" r="-361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175959" y="2926180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959" y="2926180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18750" r="-12500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169032" y="2905398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032" y="2905398"/>
                <a:ext cx="264752" cy="246221"/>
              </a:xfrm>
              <a:prstGeom prst="rect">
                <a:avLst/>
              </a:prstGeom>
              <a:blipFill>
                <a:blip r:embed="rId8"/>
                <a:stretch>
                  <a:fillRect l="-13636" r="-454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80051" y="2983907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0051" y="2983907"/>
                <a:ext cx="269497" cy="246221"/>
              </a:xfrm>
              <a:prstGeom prst="rect">
                <a:avLst/>
              </a:prstGeom>
              <a:blipFill>
                <a:blip r:embed="rId9"/>
                <a:stretch>
                  <a:fillRect l="-18182" r="-454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8469314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67725" y="2238376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45191" y="3451028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3872" y="1427585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57826" y="3716889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826" y="3716889"/>
                <a:ext cx="2467535" cy="307777"/>
              </a:xfrm>
              <a:prstGeom prst="rect">
                <a:avLst/>
              </a:prstGeom>
              <a:blipFill>
                <a:blip r:embed="rId10"/>
                <a:stretch>
                  <a:fillRect l="-513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8859541" y="3451028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531395" y="4021968"/>
                <a:ext cx="1028167" cy="4189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395" y="4021968"/>
                <a:ext cx="1028167" cy="418961"/>
              </a:xfrm>
              <a:prstGeom prst="rect">
                <a:avLst/>
              </a:prstGeom>
              <a:blipFill>
                <a:blip r:embed="rId11"/>
                <a:stretch>
                  <a:fillRect l="-20732" t="-176471" r="-6098" b="-2588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522064" y="4525822"/>
                <a:ext cx="1488292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064" y="4525822"/>
                <a:ext cx="1488292" cy="414857"/>
              </a:xfrm>
              <a:prstGeom prst="rect">
                <a:avLst/>
              </a:prstGeom>
              <a:blipFill>
                <a:blip r:embed="rId12"/>
                <a:stretch>
                  <a:fillRect l="-14407" t="-173529" r="-847" b="-26176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506514" y="5014124"/>
                <a:ext cx="1719509" cy="4148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6514" y="5014124"/>
                <a:ext cx="1719509" cy="414857"/>
              </a:xfrm>
              <a:prstGeom prst="rect">
                <a:avLst/>
              </a:prstGeom>
              <a:blipFill>
                <a:blip r:embed="rId13"/>
                <a:stretch>
                  <a:fillRect l="-12500" t="-181818" r="-735" b="-26969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481633" y="5530418"/>
                <a:ext cx="1548373" cy="49250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7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1633" y="5530418"/>
                <a:ext cx="1548373" cy="492507"/>
              </a:xfrm>
              <a:prstGeom prst="rect">
                <a:avLst/>
              </a:prstGeom>
              <a:blipFill>
                <a:blip r:embed="rId14"/>
                <a:stretch>
                  <a:fillRect l="-1639"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503404" y="6168008"/>
                <a:ext cx="601896" cy="345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2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36</m:t>
                          </m:r>
                          <m:r>
                            <a:rPr lang="en-US" sz="12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 dirty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404" y="6168008"/>
                <a:ext cx="601896" cy="345672"/>
              </a:xfrm>
              <a:prstGeom prst="rect">
                <a:avLst/>
              </a:prstGeom>
              <a:blipFill>
                <a:blip r:embed="rId15"/>
                <a:stretch>
                  <a:fillRect l="-4082" b="-10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080670" y="423949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9288" y="4260276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305806" y="474518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260779" y="52924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028715" y="5818909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2415" y="4769431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2078" y="5316686"/>
            <a:ext cx="16437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359" y="5853551"/>
            <a:ext cx="28110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(you need to write the substitution step as well remember!)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022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64" y="5791606"/>
                <a:ext cx="2904770" cy="396968"/>
              </a:xfrm>
              <a:prstGeom prst="rect">
                <a:avLst/>
              </a:prstGeom>
              <a:blipFill>
                <a:blip r:embed="rId16"/>
                <a:stretch>
                  <a:fillRect l="-435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394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28" grpId="0"/>
      <p:bldP spid="32" grpId="0"/>
      <p:bldP spid="6" grpId="0"/>
      <p:bldP spid="34" grpId="0"/>
      <p:bldP spid="7" grpId="0"/>
      <p:bldP spid="8" grpId="0"/>
      <p:bldP spid="36" grpId="0"/>
      <p:bldP spid="37" grpId="0"/>
      <p:bldP spid="38" grpId="0"/>
      <p:bldP spid="55" grpId="0"/>
      <p:bldP spid="56" grpId="0"/>
      <p:bldP spid="57" grpId="0"/>
      <p:bldP spid="60" grpId="0" animBg="1"/>
      <p:bldP spid="61" grpId="0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8042275" y="2387601"/>
            <a:ext cx="1143000" cy="1076325"/>
          </a:xfrm>
          <a:custGeom>
            <a:avLst/>
            <a:gdLst>
              <a:gd name="connsiteX0" fmla="*/ 0 w 1143000"/>
              <a:gd name="connsiteY0" fmla="*/ 1073150 h 1076325"/>
              <a:gd name="connsiteX1" fmla="*/ 1143000 w 1143000"/>
              <a:gd name="connsiteY1" fmla="*/ 1076325 h 1076325"/>
              <a:gd name="connsiteX2" fmla="*/ 422275 w 1143000"/>
              <a:gd name="connsiteY2" fmla="*/ 0 h 1076325"/>
              <a:gd name="connsiteX3" fmla="*/ 336550 w 1143000"/>
              <a:gd name="connsiteY3" fmla="*/ 69850 h 1076325"/>
              <a:gd name="connsiteX4" fmla="*/ 260350 w 1143000"/>
              <a:gd name="connsiteY4" fmla="*/ 133350 h 1076325"/>
              <a:gd name="connsiteX5" fmla="*/ 158750 w 1143000"/>
              <a:gd name="connsiteY5" fmla="*/ 184150 h 1076325"/>
              <a:gd name="connsiteX6" fmla="*/ 76200 w 1143000"/>
              <a:gd name="connsiteY6" fmla="*/ 206375 h 1076325"/>
              <a:gd name="connsiteX7" fmla="*/ 0 w 1143000"/>
              <a:gd name="connsiteY7" fmla="*/ 209550 h 1076325"/>
              <a:gd name="connsiteX8" fmla="*/ 0 w 1143000"/>
              <a:gd name="connsiteY8" fmla="*/ 1073150 h 107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0" h="1076325">
                <a:moveTo>
                  <a:pt x="0" y="1073150"/>
                </a:moveTo>
                <a:lnTo>
                  <a:pt x="1143000" y="1076325"/>
                </a:lnTo>
                <a:lnTo>
                  <a:pt x="422275" y="0"/>
                </a:lnTo>
                <a:lnTo>
                  <a:pt x="336550" y="69850"/>
                </a:lnTo>
                <a:lnTo>
                  <a:pt x="260350" y="133350"/>
                </a:lnTo>
                <a:lnTo>
                  <a:pt x="158750" y="184150"/>
                </a:lnTo>
                <a:lnTo>
                  <a:pt x="76200" y="206375"/>
                </a:lnTo>
                <a:lnTo>
                  <a:pt x="0" y="209550"/>
                </a:lnTo>
                <a:lnTo>
                  <a:pt x="0" y="1073150"/>
                </a:lnTo>
                <a:close/>
              </a:path>
            </a:pathLst>
          </a:custGeom>
          <a:solidFill>
            <a:schemeClr val="accent4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169032" y="2905398"/>
                <a:ext cx="26475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9032" y="2905398"/>
                <a:ext cx="264752" cy="246221"/>
              </a:xfrm>
              <a:prstGeom prst="rect">
                <a:avLst/>
              </a:prstGeom>
              <a:blipFill>
                <a:blip r:embed="rId2"/>
                <a:stretch>
                  <a:fillRect l="-13636" r="-454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region R is bounded by the curve with equation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=5−2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and the x and y axes.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Verify that the coordinates of A are (1,3)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solid is created by rotating the region 360˚ about the x-axis. Find the volume of this solid</a:t>
                </a: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3"/>
                <a:stretch>
                  <a:fillRect t="-531" r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4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5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0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046938" y="1367560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93340" y="3465750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132906" y="3286913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43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933766" y="1072284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cxnSp>
        <p:nvCxnSpPr>
          <p:cNvPr id="44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>
            <a:off x="7888705" y="1526507"/>
            <a:ext cx="1479884" cy="2213810"/>
          </a:xfrm>
          <a:prstGeom prst="straightConnector1">
            <a:avLst/>
          </a:prstGeom>
          <a:ln w="3175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グループ化 28">
            <a:extLst>
              <a:ext uri="{FF2B5EF4-FFF2-40B4-BE49-F238E27FC236}">
                <a16:creationId xmlns:a16="http://schemas.microsoft.com/office/drawing/2014/main" id="{E32CE1FA-04F5-41DD-B964-4900E2E431F8}"/>
              </a:ext>
            </a:extLst>
          </p:cNvPr>
          <p:cNvGrpSpPr/>
          <p:nvPr/>
        </p:nvGrpSpPr>
        <p:grpSpPr>
          <a:xfrm>
            <a:off x="7197502" y="-458703"/>
            <a:ext cx="1677793" cy="6121972"/>
            <a:chOff x="4656101" y="1633380"/>
            <a:chExt cx="1141017" cy="3355870"/>
          </a:xfrm>
        </p:grpSpPr>
        <p:sp>
          <p:nvSpPr>
            <p:cNvPr id="46" name="円弧 5">
              <a:extLst>
                <a:ext uri="{FF2B5EF4-FFF2-40B4-BE49-F238E27FC236}">
                  <a16:creationId xmlns:a16="http://schemas.microsoft.com/office/drawing/2014/main" id="{9F873EA3-0B08-4E7E-B353-DD9A19071E15}"/>
                </a:ext>
              </a:extLst>
            </p:cNvPr>
            <p:cNvSpPr/>
            <p:nvPr/>
          </p:nvSpPr>
          <p:spPr>
            <a:xfrm rot="16200000">
              <a:off x="4390008" y="3582140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円弧 27">
              <a:extLst>
                <a:ext uri="{FF2B5EF4-FFF2-40B4-BE49-F238E27FC236}">
                  <a16:creationId xmlns:a16="http://schemas.microsoft.com/office/drawing/2014/main" id="{1DB9BA76-1B7C-406E-BBB2-348E371A18DE}"/>
                </a:ext>
              </a:extLst>
            </p:cNvPr>
            <p:cNvSpPr/>
            <p:nvPr/>
          </p:nvSpPr>
          <p:spPr>
            <a:xfrm rot="5400000">
              <a:off x="4385332" y="1904149"/>
              <a:ext cx="1677879" cy="1136341"/>
            </a:xfrm>
            <a:prstGeom prst="arc">
              <a:avLst>
                <a:gd name="adj1" fmla="val 17725609"/>
                <a:gd name="adj2" fmla="val 0"/>
              </a:avLst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453" y="1297906"/>
                <a:ext cx="1023229" cy="251800"/>
              </a:xfrm>
              <a:prstGeom prst="rect">
                <a:avLst/>
              </a:prstGeom>
              <a:blipFill>
                <a:blip r:embed="rId6"/>
                <a:stretch>
                  <a:fillRect l="-4938" r="-370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884" y="3002380"/>
                <a:ext cx="1048364" cy="246221"/>
              </a:xfrm>
              <a:prstGeom prst="rect">
                <a:avLst/>
              </a:prstGeom>
              <a:blipFill>
                <a:blip r:embed="rId7"/>
                <a:stretch>
                  <a:fillRect l="-4819" r="-3614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580051" y="2983907"/>
                <a:ext cx="26949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0051" y="2983907"/>
                <a:ext cx="269497" cy="246221"/>
              </a:xfrm>
              <a:prstGeom prst="rect">
                <a:avLst/>
              </a:prstGeom>
              <a:blipFill>
                <a:blip r:embed="rId8"/>
                <a:stretch>
                  <a:fillRect l="-18182" r="-4545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H="1" flipV="1">
            <a:off x="8469314" y="2359026"/>
            <a:ext cx="1587" cy="1095374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67725" y="2238376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(1,3)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45191" y="3451028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3872" y="1427585"/>
            <a:ext cx="17879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split the area into 2 parts and find both separately…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57826" y="3716889"/>
                <a:ext cx="24675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u="sng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 u="sng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1400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826" y="3716889"/>
                <a:ext cx="2467535" cy="307777"/>
              </a:xfrm>
              <a:prstGeom prst="rect">
                <a:avLst/>
              </a:prstGeom>
              <a:blipFill>
                <a:blip r:embed="rId9"/>
                <a:stretch>
                  <a:fillRect l="-513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8859541" y="3451028"/>
            <a:ext cx="5321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2.5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022764" y="5791606"/>
                <a:ext cx="2904770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764" y="5791606"/>
                <a:ext cx="2904770" cy="396968"/>
              </a:xfrm>
              <a:prstGeom prst="rect">
                <a:avLst/>
              </a:prstGeom>
              <a:blipFill>
                <a:blip r:embed="rId10"/>
                <a:stretch>
                  <a:fillRect l="-435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600210" y="3449782"/>
                <a:ext cx="3834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210" y="3449782"/>
                <a:ext cx="38343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191501" y="2625437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1501" y="2625437"/>
                <a:ext cx="36099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68638" y="4077267"/>
                <a:ext cx="50499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will be a cone with height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radius </a:t>
                </a:r>
                <a14:m>
                  <m:oMath xmlns:m="http://schemas.openxmlformats.org/officeDocument/2006/math">
                    <m:r>
                      <a:rPr lang="en-US" sz="1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as shown…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638" y="4077267"/>
                <a:ext cx="5049982" cy="307777"/>
              </a:xfrm>
              <a:prstGeom prst="rect">
                <a:avLst/>
              </a:prstGeom>
              <a:blipFill>
                <a:blip r:embed="rId13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34891" y="4504459"/>
                <a:ext cx="91037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891" y="4504459"/>
                <a:ext cx="910377" cy="404726"/>
              </a:xfrm>
              <a:prstGeom prst="rect">
                <a:avLst/>
              </a:prstGeom>
              <a:blipFill>
                <a:blip r:embed="rId14"/>
                <a:stretch>
                  <a:fillRect l="-4110" t="-3030" r="-2740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531427" y="5051715"/>
                <a:ext cx="134568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427" y="5051715"/>
                <a:ext cx="1345688" cy="404726"/>
              </a:xfrm>
              <a:prstGeom prst="rect">
                <a:avLst/>
              </a:prstGeom>
              <a:blipFill>
                <a:blip r:embed="rId15"/>
                <a:stretch>
                  <a:fillRect l="-2804" t="-3030" r="-3738" b="-1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38356" y="5609360"/>
                <a:ext cx="601447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356" y="5609360"/>
                <a:ext cx="601447" cy="403316"/>
              </a:xfrm>
              <a:prstGeom prst="rect">
                <a:avLst/>
              </a:prstGeom>
              <a:blipFill>
                <a:blip r:embed="rId16"/>
                <a:stretch>
                  <a:fillRect l="-6250" t="-3125" r="-4167"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012373" y="6207243"/>
                <a:ext cx="2830390" cy="3972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Volume of revolution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2373" y="6207243"/>
                <a:ext cx="2830390" cy="397225"/>
              </a:xfrm>
              <a:prstGeom prst="rect">
                <a:avLst/>
              </a:prstGeom>
              <a:blipFill>
                <a:blip r:embed="rId17"/>
                <a:stretch>
                  <a:fillRect l="-446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904025" y="4759036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43" y="4779821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900562" y="5316681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180" y="5337466"/>
            <a:ext cx="125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the equation for 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50629" y="6083879"/>
                <a:ext cx="2170659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𝑻𝒐𝒕𝒂𝒍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𝑽𝒐𝒍𝒖𝒎𝒆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𝟏𝟑𝟓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629" y="6083879"/>
                <a:ext cx="2170659" cy="466025"/>
              </a:xfrm>
              <a:prstGeom prst="rect">
                <a:avLst/>
              </a:prstGeom>
              <a:blipFill>
                <a:blip r:embed="rId18"/>
                <a:stretch>
                  <a:fillRect l="-1754" r="-1170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2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50" grpId="0"/>
      <p:bldP spid="51" grpId="0"/>
      <p:bldP spid="9" grpId="0"/>
      <p:bldP spid="52" grpId="0"/>
      <p:bldP spid="53" grpId="0"/>
      <p:bldP spid="54" grpId="0"/>
      <p:bldP spid="58" grpId="0" animBg="1"/>
      <p:bldP spid="59" grpId="0"/>
      <p:bldP spid="69" grpId="0" animBg="1"/>
      <p:bldP spid="70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8401051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start by finding the point of intersection. This will give us the limits we need…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994687" y="1280475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41089" y="337866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080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8142515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273" r="-3636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 l="-7407" r="-5556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9063085" y="2133601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37374" y="3390068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991326" y="1265648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18750" r="-1875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60572" y="3078481"/>
                <a:ext cx="7934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2" y="3078481"/>
                <a:ext cx="793422" cy="462627"/>
              </a:xfrm>
              <a:prstGeom prst="rect">
                <a:avLst/>
              </a:prstGeom>
              <a:blipFill>
                <a:blip r:embed="rId8"/>
                <a:stretch>
                  <a:fillRect l="-4762" r="-1587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65076" y="3766458"/>
                <a:ext cx="643509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5076" y="3766458"/>
                <a:ext cx="643509" cy="462627"/>
              </a:xfrm>
              <a:prstGeom prst="rect">
                <a:avLst/>
              </a:prstGeom>
              <a:blipFill>
                <a:blip r:embed="rId9"/>
                <a:stretch>
                  <a:fillRect l="-5769" t="-2703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29797" y="4380411"/>
                <a:ext cx="1220847" cy="603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797" y="4380411"/>
                <a:ext cx="1220847" cy="603948"/>
              </a:xfrm>
              <a:prstGeom prst="rect">
                <a:avLst/>
              </a:prstGeom>
              <a:blipFill>
                <a:blip r:embed="rId10"/>
                <a:stretch>
                  <a:fillRect r="-1031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425441" y="5107577"/>
                <a:ext cx="841256" cy="603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41" y="5107577"/>
                <a:ext cx="841256" cy="603948"/>
              </a:xfrm>
              <a:prstGeom prst="rect">
                <a:avLst/>
              </a:prstGeom>
              <a:blipFill>
                <a:blip r:embed="rId11"/>
                <a:stretch>
                  <a:fillRect r="-1493" b="-8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56367" y="5926183"/>
                <a:ext cx="5434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367" y="5926183"/>
                <a:ext cx="543418" cy="461024"/>
              </a:xfrm>
              <a:prstGeom prst="rect">
                <a:avLst/>
              </a:prstGeom>
              <a:blipFill>
                <a:blip r:embed="rId12"/>
                <a:stretch>
                  <a:fillRect l="-6818" t="-2703" r="-2273"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494722" y="3444042"/>
            <a:ext cx="168721" cy="515506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1090" y="3464827"/>
            <a:ext cx="8660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x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847420" y="4023162"/>
            <a:ext cx="154272" cy="644632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23787" y="4043946"/>
                <a:ext cx="1384190" cy="5390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Raise each side to the power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 Box 45">
                <a:extLst>
                  <a:ext uri="{FF2B5EF4-FFF2-40B4-BE49-F238E27FC236}">
                    <a16:creationId xmlns:a16="http://schemas.microsoft.com/office/drawing/2014/main" id="{440D02D7-97A1-4EEC-A688-FBC443C4D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23787" y="4043946"/>
                <a:ext cx="1384190" cy="53905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747272" y="4750328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6516495" y="5477494"/>
            <a:ext cx="158625" cy="692529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468983" y="4511041"/>
            <a:ext cx="313508" cy="5399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174377" y="4532812"/>
            <a:ext cx="348343" cy="3614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6143897" y="3753395"/>
            <a:ext cx="300447" cy="3875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752012" y="3757749"/>
            <a:ext cx="195942" cy="5094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2827" y="4801593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508" y="5615845"/>
            <a:ext cx="9923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5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32" grpId="0"/>
      <p:bldP spid="33" grpId="0"/>
      <p:bldP spid="34" grpId="0" animBg="1"/>
      <p:bldP spid="35" grpId="0"/>
      <p:bldP spid="36" grpId="0" animBg="1"/>
      <p:bldP spid="37" grpId="0"/>
      <p:bldP spid="38" grpId="0" animBg="1"/>
      <p:bldP spid="40" grpId="0" animBg="1"/>
      <p:bldP spid="22" grpId="0" animBg="1"/>
      <p:bldP spid="22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8401051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994687" y="1280475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41089" y="337866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080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8142515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273" r="-3636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 l="-7407" r="-5556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9063085" y="2133601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37374" y="3390068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991326" y="1265648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18750" r="-1875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8362609" y="3346526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412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3978228" y="3901740"/>
            <a:ext cx="11532178" cy="4566697"/>
            <a:chOff x="6269488" y="1137599"/>
            <a:chExt cx="11532178" cy="4566697"/>
          </a:xfrm>
        </p:grpSpPr>
        <p:sp>
          <p:nvSpPr>
            <p:cNvPr id="48" name="Freeform 47"/>
            <p:cNvSpPr/>
            <p:nvPr/>
          </p:nvSpPr>
          <p:spPr>
            <a:xfrm>
              <a:off x="7038976" y="2295525"/>
              <a:ext cx="666749" cy="1240631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31106"/>
                <a:gd name="connsiteX1" fmla="*/ 357188 w 676275"/>
                <a:gd name="connsiteY1" fmla="*/ 185738 h 1231106"/>
                <a:gd name="connsiteX2" fmla="*/ 195263 w 676275"/>
                <a:gd name="connsiteY2" fmla="*/ 300038 h 1231106"/>
                <a:gd name="connsiteX3" fmla="*/ 0 w 676275"/>
                <a:gd name="connsiteY3" fmla="*/ 457200 h 1231106"/>
                <a:gd name="connsiteX4" fmla="*/ 100013 w 676275"/>
                <a:gd name="connsiteY4" fmla="*/ 590550 h 1231106"/>
                <a:gd name="connsiteX5" fmla="*/ 233363 w 676275"/>
                <a:gd name="connsiteY5" fmla="*/ 716756 h 1231106"/>
                <a:gd name="connsiteX6" fmla="*/ 442913 w 676275"/>
                <a:gd name="connsiteY6" fmla="*/ 840581 h 1231106"/>
                <a:gd name="connsiteX7" fmla="*/ 664369 w 676275"/>
                <a:gd name="connsiteY7" fmla="*/ 1231106 h 1231106"/>
                <a:gd name="connsiteX8" fmla="*/ 676275 w 676275"/>
                <a:gd name="connsiteY8" fmla="*/ 0 h 1231106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233363 w 676275"/>
                <a:gd name="connsiteY5" fmla="*/ 716756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00013 w 676275"/>
                <a:gd name="connsiteY4" fmla="*/ 590550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76275 w 676275"/>
                <a:gd name="connsiteY0" fmla="*/ 0 h 1240631"/>
                <a:gd name="connsiteX1" fmla="*/ 357188 w 676275"/>
                <a:gd name="connsiteY1" fmla="*/ 185738 h 1240631"/>
                <a:gd name="connsiteX2" fmla="*/ 195263 w 676275"/>
                <a:gd name="connsiteY2" fmla="*/ 300038 h 1240631"/>
                <a:gd name="connsiteX3" fmla="*/ 0 w 676275"/>
                <a:gd name="connsiteY3" fmla="*/ 457200 h 1240631"/>
                <a:gd name="connsiteX4" fmla="*/ 14288 w 676275"/>
                <a:gd name="connsiteY4" fmla="*/ 554832 h 1240631"/>
                <a:gd name="connsiteX5" fmla="*/ 14288 w 676275"/>
                <a:gd name="connsiteY5" fmla="*/ 707231 h 1240631"/>
                <a:gd name="connsiteX6" fmla="*/ 9526 w 676275"/>
                <a:gd name="connsiteY6" fmla="*/ 1240631 h 1240631"/>
                <a:gd name="connsiteX7" fmla="*/ 664369 w 676275"/>
                <a:gd name="connsiteY7" fmla="*/ 1231106 h 1240631"/>
                <a:gd name="connsiteX8" fmla="*/ 676275 w 676275"/>
                <a:gd name="connsiteY8" fmla="*/ 0 h 1240631"/>
                <a:gd name="connsiteX0" fmla="*/ 666749 w 666749"/>
                <a:gd name="connsiteY0" fmla="*/ 0 h 1240631"/>
                <a:gd name="connsiteX1" fmla="*/ 347662 w 666749"/>
                <a:gd name="connsiteY1" fmla="*/ 185738 h 1240631"/>
                <a:gd name="connsiteX2" fmla="*/ 185737 w 666749"/>
                <a:gd name="connsiteY2" fmla="*/ 300038 h 1240631"/>
                <a:gd name="connsiteX3" fmla="*/ 9524 w 666749"/>
                <a:gd name="connsiteY3" fmla="*/ 461962 h 1240631"/>
                <a:gd name="connsiteX4" fmla="*/ 4762 w 666749"/>
                <a:gd name="connsiteY4" fmla="*/ 554832 h 1240631"/>
                <a:gd name="connsiteX5" fmla="*/ 4762 w 666749"/>
                <a:gd name="connsiteY5" fmla="*/ 707231 h 1240631"/>
                <a:gd name="connsiteX6" fmla="*/ 0 w 666749"/>
                <a:gd name="connsiteY6" fmla="*/ 1240631 h 1240631"/>
                <a:gd name="connsiteX7" fmla="*/ 654843 w 666749"/>
                <a:gd name="connsiteY7" fmla="*/ 1231106 h 1240631"/>
                <a:gd name="connsiteX8" fmla="*/ 666749 w 666749"/>
                <a:gd name="connsiteY8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66749" h="1240631">
                  <a:moveTo>
                    <a:pt x="666749" y="0"/>
                  </a:moveTo>
                  <a:lnTo>
                    <a:pt x="347662" y="185738"/>
                  </a:lnTo>
                  <a:lnTo>
                    <a:pt x="185737" y="300038"/>
                  </a:lnTo>
                  <a:lnTo>
                    <a:pt x="9524" y="461962"/>
                  </a:lnTo>
                  <a:lnTo>
                    <a:pt x="4762" y="554832"/>
                  </a:lnTo>
                  <a:lnTo>
                    <a:pt x="4762" y="707231"/>
                  </a:lnTo>
                  <a:cubicBezTo>
                    <a:pt x="3175" y="885031"/>
                    <a:pt x="1587" y="1062831"/>
                    <a:pt x="0" y="1240631"/>
                  </a:cubicBezTo>
                  <a:lnTo>
                    <a:pt x="654843" y="1231106"/>
                  </a:lnTo>
                  <a:cubicBezTo>
                    <a:pt x="656430" y="923925"/>
                    <a:pt x="658018" y="311944"/>
                    <a:pt x="666749" y="0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oMath>
                    </m:oMathPara>
                  </a14:m>
                  <a:endParaRPr lang="en-GB" sz="1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64583" y="1567543"/>
                  <a:ext cx="691215" cy="250774"/>
                </a:xfrm>
                <a:prstGeom prst="rect">
                  <a:avLst/>
                </a:prstGeom>
                <a:blipFill>
                  <a:blip r:embed="rId8"/>
                  <a:stretch>
                    <a:fillRect l="-7018" r="-3509" b="-2439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2286000"/>
              <a:ext cx="11247" cy="1259841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58" name="Arc 8">
              <a:extLst>
                <a:ext uri="{FF2B5EF4-FFF2-40B4-BE49-F238E27FC236}">
                  <a16:creationId xmlns:a16="http://schemas.microsoft.com/office/drawing/2014/main" id="{A4A9037A-0E7A-4AB0-B300-7B95F029C454}"/>
                </a:ext>
              </a:extLst>
            </p:cNvPr>
            <p:cNvSpPr/>
            <p:nvPr/>
          </p:nvSpPr>
          <p:spPr>
            <a:xfrm flipH="1">
              <a:off x="6619726" y="1418047"/>
              <a:ext cx="11181940" cy="4286249"/>
            </a:xfrm>
            <a:prstGeom prst="arc">
              <a:avLst>
                <a:gd name="adj1" fmla="val 20016464"/>
                <a:gd name="adj2" fmla="val 21568819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3742" y="2902593"/>
                  <a:ext cx="264752" cy="246221"/>
                </a:xfrm>
                <a:prstGeom prst="rect">
                  <a:avLst/>
                </a:prstGeom>
                <a:blipFill>
                  <a:blip r:embed="rId9"/>
                  <a:stretch>
                    <a:fillRect l="-15909" r="-2273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0" name="TextBox 59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6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7552804" y="3904013"/>
            <a:ext cx="2901236" cy="2792213"/>
            <a:chOff x="6269488" y="1137599"/>
            <a:chExt cx="2901236" cy="2792213"/>
          </a:xfrm>
        </p:grpSpPr>
        <p:sp>
          <p:nvSpPr>
            <p:cNvPr id="63" name="Freeform 62"/>
            <p:cNvSpPr/>
            <p:nvPr/>
          </p:nvSpPr>
          <p:spPr>
            <a:xfrm>
              <a:off x="7043737" y="2757488"/>
              <a:ext cx="647701" cy="788193"/>
            </a:xfrm>
            <a:custGeom>
              <a:avLst/>
              <a:gdLst>
                <a:gd name="connsiteX0" fmla="*/ 676275 w 676275"/>
                <a:gd name="connsiteY0" fmla="*/ 0 h 926306"/>
                <a:gd name="connsiteX1" fmla="*/ 357188 w 676275"/>
                <a:gd name="connsiteY1" fmla="*/ 185738 h 926306"/>
                <a:gd name="connsiteX2" fmla="*/ 195263 w 676275"/>
                <a:gd name="connsiteY2" fmla="*/ 300038 h 926306"/>
                <a:gd name="connsiteX3" fmla="*/ 0 w 676275"/>
                <a:gd name="connsiteY3" fmla="*/ 457200 h 926306"/>
                <a:gd name="connsiteX4" fmla="*/ 100013 w 676275"/>
                <a:gd name="connsiteY4" fmla="*/ 590550 h 926306"/>
                <a:gd name="connsiteX5" fmla="*/ 233363 w 676275"/>
                <a:gd name="connsiteY5" fmla="*/ 716756 h 926306"/>
                <a:gd name="connsiteX6" fmla="*/ 442913 w 676275"/>
                <a:gd name="connsiteY6" fmla="*/ 840581 h 926306"/>
                <a:gd name="connsiteX7" fmla="*/ 664369 w 676275"/>
                <a:gd name="connsiteY7" fmla="*/ 926306 h 926306"/>
                <a:gd name="connsiteX8" fmla="*/ 676275 w 676275"/>
                <a:gd name="connsiteY8" fmla="*/ 0 h 926306"/>
                <a:gd name="connsiteX0" fmla="*/ 676275 w 676275"/>
                <a:gd name="connsiteY0" fmla="*/ 0 h 1250156"/>
                <a:gd name="connsiteX1" fmla="*/ 357188 w 676275"/>
                <a:gd name="connsiteY1" fmla="*/ 185738 h 1250156"/>
                <a:gd name="connsiteX2" fmla="*/ 195263 w 676275"/>
                <a:gd name="connsiteY2" fmla="*/ 300038 h 1250156"/>
                <a:gd name="connsiteX3" fmla="*/ 0 w 676275"/>
                <a:gd name="connsiteY3" fmla="*/ 457200 h 1250156"/>
                <a:gd name="connsiteX4" fmla="*/ 100013 w 676275"/>
                <a:gd name="connsiteY4" fmla="*/ 590550 h 1250156"/>
                <a:gd name="connsiteX5" fmla="*/ 233363 w 676275"/>
                <a:gd name="connsiteY5" fmla="*/ 716756 h 1250156"/>
                <a:gd name="connsiteX6" fmla="*/ 442913 w 676275"/>
                <a:gd name="connsiteY6" fmla="*/ 840581 h 1250156"/>
                <a:gd name="connsiteX7" fmla="*/ 659607 w 676275"/>
                <a:gd name="connsiteY7" fmla="*/ 1250156 h 1250156"/>
                <a:gd name="connsiteX8" fmla="*/ 676275 w 676275"/>
                <a:gd name="connsiteY8" fmla="*/ 0 h 1250156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42913 w 661988"/>
                <a:gd name="connsiteY6" fmla="*/ 654843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738187 h 1064418"/>
                <a:gd name="connsiteX1" fmla="*/ 357188 w 661988"/>
                <a:gd name="connsiteY1" fmla="*/ 0 h 1064418"/>
                <a:gd name="connsiteX2" fmla="*/ 195263 w 661988"/>
                <a:gd name="connsiteY2" fmla="*/ 114300 h 1064418"/>
                <a:gd name="connsiteX3" fmla="*/ 0 w 661988"/>
                <a:gd name="connsiteY3" fmla="*/ 271462 h 1064418"/>
                <a:gd name="connsiteX4" fmla="*/ 100013 w 661988"/>
                <a:gd name="connsiteY4" fmla="*/ 404812 h 1064418"/>
                <a:gd name="connsiteX5" fmla="*/ 233363 w 661988"/>
                <a:gd name="connsiteY5" fmla="*/ 531018 h 1064418"/>
                <a:gd name="connsiteX6" fmla="*/ 4763 w 661988"/>
                <a:gd name="connsiteY6" fmla="*/ 1059656 h 1064418"/>
                <a:gd name="connsiteX7" fmla="*/ 659607 w 661988"/>
                <a:gd name="connsiteY7" fmla="*/ 1064418 h 1064418"/>
                <a:gd name="connsiteX8" fmla="*/ 661988 w 661988"/>
                <a:gd name="connsiteY8" fmla="*/ 738187 h 10644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233363 w 661988"/>
                <a:gd name="connsiteY5" fmla="*/ 416718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4763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00013 w 661988"/>
                <a:gd name="connsiteY4" fmla="*/ 290512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61988 w 661988"/>
                <a:gd name="connsiteY0" fmla="*/ 623887 h 950118"/>
                <a:gd name="connsiteX1" fmla="*/ 438151 w 661988"/>
                <a:gd name="connsiteY1" fmla="*/ 542925 h 950118"/>
                <a:gd name="connsiteX2" fmla="*/ 195263 w 661988"/>
                <a:gd name="connsiteY2" fmla="*/ 0 h 950118"/>
                <a:gd name="connsiteX3" fmla="*/ 0 w 661988"/>
                <a:gd name="connsiteY3" fmla="*/ 157162 h 950118"/>
                <a:gd name="connsiteX4" fmla="*/ 14288 w 661988"/>
                <a:gd name="connsiteY4" fmla="*/ 300037 h 950118"/>
                <a:gd name="connsiteX5" fmla="*/ 19051 w 661988"/>
                <a:gd name="connsiteY5" fmla="*/ 440531 h 950118"/>
                <a:gd name="connsiteX6" fmla="*/ 19050 w 661988"/>
                <a:gd name="connsiteY6" fmla="*/ 945356 h 950118"/>
                <a:gd name="connsiteX7" fmla="*/ 659607 w 661988"/>
                <a:gd name="connsiteY7" fmla="*/ 950118 h 950118"/>
                <a:gd name="connsiteX8" fmla="*/ 661988 w 661988"/>
                <a:gd name="connsiteY8" fmla="*/ 623887 h 950118"/>
                <a:gd name="connsiteX0" fmla="*/ 647701 w 647701"/>
                <a:gd name="connsiteY0" fmla="*/ 623887 h 950118"/>
                <a:gd name="connsiteX1" fmla="*/ 423864 w 647701"/>
                <a:gd name="connsiteY1" fmla="*/ 542925 h 950118"/>
                <a:gd name="connsiteX2" fmla="*/ 180976 w 647701"/>
                <a:gd name="connsiteY2" fmla="*/ 0 h 950118"/>
                <a:gd name="connsiteX3" fmla="*/ 0 w 647701"/>
                <a:gd name="connsiteY3" fmla="*/ 161925 h 950118"/>
                <a:gd name="connsiteX4" fmla="*/ 1 w 647701"/>
                <a:gd name="connsiteY4" fmla="*/ 300037 h 950118"/>
                <a:gd name="connsiteX5" fmla="*/ 4764 w 647701"/>
                <a:gd name="connsiteY5" fmla="*/ 440531 h 950118"/>
                <a:gd name="connsiteX6" fmla="*/ 4763 w 647701"/>
                <a:gd name="connsiteY6" fmla="*/ 945356 h 950118"/>
                <a:gd name="connsiteX7" fmla="*/ 645320 w 647701"/>
                <a:gd name="connsiteY7" fmla="*/ 950118 h 950118"/>
                <a:gd name="connsiteX8" fmla="*/ 647701 w 647701"/>
                <a:gd name="connsiteY8" fmla="*/ 623887 h 950118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  <a:gd name="connsiteX0" fmla="*/ 647701 w 647701"/>
                <a:gd name="connsiteY0" fmla="*/ 461962 h 788193"/>
                <a:gd name="connsiteX1" fmla="*/ 423864 w 647701"/>
                <a:gd name="connsiteY1" fmla="*/ 381000 h 788193"/>
                <a:gd name="connsiteX2" fmla="*/ 171451 w 647701"/>
                <a:gd name="connsiteY2" fmla="*/ 223838 h 788193"/>
                <a:gd name="connsiteX3" fmla="*/ 0 w 647701"/>
                <a:gd name="connsiteY3" fmla="*/ 0 h 788193"/>
                <a:gd name="connsiteX4" fmla="*/ 1 w 647701"/>
                <a:gd name="connsiteY4" fmla="*/ 138112 h 788193"/>
                <a:gd name="connsiteX5" fmla="*/ 4764 w 647701"/>
                <a:gd name="connsiteY5" fmla="*/ 278606 h 788193"/>
                <a:gd name="connsiteX6" fmla="*/ 4763 w 647701"/>
                <a:gd name="connsiteY6" fmla="*/ 783431 h 788193"/>
                <a:gd name="connsiteX7" fmla="*/ 645320 w 647701"/>
                <a:gd name="connsiteY7" fmla="*/ 788193 h 788193"/>
                <a:gd name="connsiteX8" fmla="*/ 647701 w 647701"/>
                <a:gd name="connsiteY8" fmla="*/ 461962 h 788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47701" h="788193">
                  <a:moveTo>
                    <a:pt x="647701" y="461962"/>
                  </a:moveTo>
                  <a:lnTo>
                    <a:pt x="423864" y="381000"/>
                  </a:lnTo>
                  <a:lnTo>
                    <a:pt x="171451" y="223838"/>
                  </a:lnTo>
                  <a:cubicBezTo>
                    <a:pt x="114301" y="163512"/>
                    <a:pt x="57150" y="74613"/>
                    <a:pt x="0" y="0"/>
                  </a:cubicBezTo>
                  <a:cubicBezTo>
                    <a:pt x="0" y="46037"/>
                    <a:pt x="1" y="92075"/>
                    <a:pt x="1" y="138112"/>
                  </a:cubicBezTo>
                  <a:lnTo>
                    <a:pt x="4764" y="278606"/>
                  </a:lnTo>
                  <a:cubicBezTo>
                    <a:pt x="4764" y="446881"/>
                    <a:pt x="4763" y="615156"/>
                    <a:pt x="4763" y="783431"/>
                  </a:cubicBezTo>
                  <a:lnTo>
                    <a:pt x="645320" y="788193"/>
                  </a:lnTo>
                  <a:cubicBezTo>
                    <a:pt x="646907" y="481012"/>
                    <a:pt x="638970" y="773906"/>
                    <a:pt x="647701" y="461962"/>
                  </a:cubicBezTo>
                  <a:close/>
                </a:path>
              </a:pathLst>
            </a:custGeom>
            <a:solidFill>
              <a:schemeClr val="accent6">
                <a:lumMod val="75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4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6623087" y="1432874"/>
              <a:ext cx="1128" cy="2399717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7">
              <a:extLst>
                <a:ext uri="{FF2B5EF4-FFF2-40B4-BE49-F238E27FC236}">
                  <a16:creationId xmlns:a16="http://schemas.microsoft.com/office/drawing/2014/main" id="{E60F16A4-E42F-448E-9B27-50A92AE2F6A1}"/>
                </a:ext>
              </a:extLst>
            </p:cNvPr>
            <p:cNvCxnSpPr/>
            <p:nvPr/>
          </p:nvCxnSpPr>
          <p:spPr>
            <a:xfrm flipV="1">
              <a:off x="6269488" y="3531064"/>
              <a:ext cx="2508417" cy="1361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ABAFB4D0-B554-46DF-848C-D4EE18DE49C5}"/>
                </a:ext>
              </a:extLst>
            </p:cNvPr>
            <p:cNvSpPr txBox="1"/>
            <p:nvPr/>
          </p:nvSpPr>
          <p:spPr>
            <a:xfrm>
              <a:off x="8709055" y="3352228"/>
              <a:ext cx="30649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C736EB1-D0E6-4220-9FBC-CD2B22179D40}"/>
                </a:ext>
              </a:extLst>
            </p:cNvPr>
            <p:cNvSpPr txBox="1"/>
            <p:nvPr/>
          </p:nvSpPr>
          <p:spPr>
            <a:xfrm>
              <a:off x="6509915" y="1137599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68" name="Freeform 67"/>
            <p:cNvSpPr/>
            <p:nvPr/>
          </p:nvSpPr>
          <p:spPr>
            <a:xfrm>
              <a:off x="6770914" y="1458686"/>
              <a:ext cx="2246811" cy="1924594"/>
            </a:xfrm>
            <a:custGeom>
              <a:avLst/>
              <a:gdLst>
                <a:gd name="connsiteX0" fmla="*/ 0 w 2246811"/>
                <a:gd name="connsiteY0" fmla="*/ 0 h 1924594"/>
                <a:gd name="connsiteX1" fmla="*/ 452846 w 2246811"/>
                <a:gd name="connsiteY1" fmla="*/ 1524000 h 1924594"/>
                <a:gd name="connsiteX2" fmla="*/ 2246811 w 2246811"/>
                <a:gd name="connsiteY2" fmla="*/ 1924594 h 1924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46811" h="1924594">
                  <a:moveTo>
                    <a:pt x="0" y="0"/>
                  </a:moveTo>
                  <a:cubicBezTo>
                    <a:pt x="39189" y="601617"/>
                    <a:pt x="78378" y="1203234"/>
                    <a:pt x="452846" y="1524000"/>
                  </a:cubicBezTo>
                  <a:cubicBezTo>
                    <a:pt x="827314" y="1844766"/>
                    <a:pt x="1537062" y="1884680"/>
                    <a:pt x="2246811" y="1924594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en-US" sz="1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6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16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den>
                        </m:f>
                      </m:oMath>
                    </m:oMathPara>
                  </a14:m>
                  <a:endParaRPr lang="en-GB" sz="1600" b="1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0858" y="2860765"/>
                  <a:ext cx="679866" cy="46269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1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691484" y="3215287"/>
              <a:ext cx="2513" cy="330555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7565774" y="3542467"/>
              <a:ext cx="2558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anose="030F0702030302020204" pitchFamily="66" charset="0"/>
                </a:rPr>
                <a:t>1</a:t>
              </a:r>
              <a:endParaRPr lang="en-GB" sz="1400" dirty="0">
                <a:latin typeface="Comic Sans MS" panose="030F0702030302020204" pitchFamily="66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TextBox 73"/>
                <p:cNvSpPr txBox="1"/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74" name="TextBox 7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0879" y="3164530"/>
                  <a:ext cx="269496" cy="246221"/>
                </a:xfrm>
                <a:prstGeom prst="rect">
                  <a:avLst/>
                </a:prstGeom>
                <a:blipFill>
                  <a:blip r:embed="rId11"/>
                  <a:stretch>
                    <a:fillRect l="-18182" r="-4545" b="-1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6991008" y="3498925"/>
              <a:ext cx="10212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u="sng" dirty="0">
                  <a:latin typeface="Comic Sans MS" panose="030F0702030302020204" pitchFamily="66" charset="0"/>
                </a:rPr>
                <a:t>1</a:t>
              </a:r>
              <a:r>
                <a:rPr lang="en-US" sz="1100" dirty="0">
                  <a:latin typeface="Comic Sans MS" panose="030F0702030302020204" pitchFamily="66" charset="0"/>
                </a:rPr>
                <a:t> 4</a:t>
              </a:r>
              <a:endParaRPr lang="en-GB" sz="11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76" name="Straight Arrow Connector 6">
              <a:extLst>
                <a:ext uri="{FF2B5EF4-FFF2-40B4-BE49-F238E27FC236}">
                  <a16:creationId xmlns:a16="http://schemas.microsoft.com/office/drawing/2014/main" id="{A529B713-1636-47E2-BDD9-6C5012F1E7A3}"/>
                </a:ext>
              </a:extLst>
            </p:cNvPr>
            <p:cNvCxnSpPr/>
            <p:nvPr/>
          </p:nvCxnSpPr>
          <p:spPr>
            <a:xfrm flipV="1">
              <a:off x="7040880" y="2778035"/>
              <a:ext cx="4354" cy="744582"/>
            </a:xfrm>
            <a:prstGeom prst="straightConnector1">
              <a:avLst/>
            </a:prstGeom>
            <a:ln w="15875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413232" y="1498601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619732" y="5054600"/>
            <a:ext cx="1266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MINUS</a:t>
            </a:r>
            <a:endParaRPr lang="en-GB" sz="2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19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/>
        </p:nvSpPr>
        <p:spPr>
          <a:xfrm>
            <a:off x="8401051" y="2143125"/>
            <a:ext cx="676275" cy="926306"/>
          </a:xfrm>
          <a:custGeom>
            <a:avLst/>
            <a:gdLst>
              <a:gd name="connsiteX0" fmla="*/ 676275 w 676275"/>
              <a:gd name="connsiteY0" fmla="*/ 0 h 926306"/>
              <a:gd name="connsiteX1" fmla="*/ 357188 w 676275"/>
              <a:gd name="connsiteY1" fmla="*/ 185738 h 926306"/>
              <a:gd name="connsiteX2" fmla="*/ 195263 w 676275"/>
              <a:gd name="connsiteY2" fmla="*/ 300038 h 926306"/>
              <a:gd name="connsiteX3" fmla="*/ 0 w 676275"/>
              <a:gd name="connsiteY3" fmla="*/ 457200 h 926306"/>
              <a:gd name="connsiteX4" fmla="*/ 100013 w 676275"/>
              <a:gd name="connsiteY4" fmla="*/ 590550 h 926306"/>
              <a:gd name="connsiteX5" fmla="*/ 233363 w 676275"/>
              <a:gd name="connsiteY5" fmla="*/ 716756 h 926306"/>
              <a:gd name="connsiteX6" fmla="*/ 442913 w 676275"/>
              <a:gd name="connsiteY6" fmla="*/ 840581 h 926306"/>
              <a:gd name="connsiteX7" fmla="*/ 664369 w 676275"/>
              <a:gd name="connsiteY7" fmla="*/ 926306 h 926306"/>
              <a:gd name="connsiteX8" fmla="*/ 676275 w 676275"/>
              <a:gd name="connsiteY8" fmla="*/ 0 h 926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6275" h="926306">
                <a:moveTo>
                  <a:pt x="676275" y="0"/>
                </a:moveTo>
                <a:lnTo>
                  <a:pt x="357188" y="185738"/>
                </a:lnTo>
                <a:lnTo>
                  <a:pt x="195263" y="300038"/>
                </a:lnTo>
                <a:lnTo>
                  <a:pt x="0" y="457200"/>
                </a:lnTo>
                <a:lnTo>
                  <a:pt x="100013" y="590550"/>
                </a:lnTo>
                <a:lnTo>
                  <a:pt x="233363" y="716756"/>
                </a:lnTo>
                <a:lnTo>
                  <a:pt x="442913" y="840581"/>
                </a:lnTo>
                <a:lnTo>
                  <a:pt x="664369" y="926306"/>
                </a:lnTo>
                <a:cubicBezTo>
                  <a:pt x="665956" y="619125"/>
                  <a:pt x="667544" y="311944"/>
                  <a:pt x="676275" y="0"/>
                </a:cubicBezTo>
                <a:close/>
              </a:path>
            </a:pathLst>
          </a:custGeom>
          <a:solidFill>
            <a:schemeClr val="accent6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volume of shapes where part is a cylinder or cone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shows the region R bounded by the curves with equations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region is rotated through 360˚ about the x-axis. Find the exact volume of the solid generated.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u="sng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Because the limits are the same</a:t>
                </a: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we can do the subtraction before any of the integrating!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630135" cy="4776787"/>
              </a:xfrm>
              <a:blipFill>
                <a:blip r:embed="rId2"/>
                <a:stretch>
                  <a:fillRect l="-348" t="-531" r="-2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5557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1368195" cy="558486"/>
              </a:xfrm>
              <a:prstGeom prst="rect">
                <a:avLst/>
              </a:prstGeom>
              <a:blipFill>
                <a:blip r:embed="rId3"/>
                <a:stretch>
                  <a:fillRect l="-18919" t="-169565" r="-45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/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C32053-CDA6-434F-94CD-2C19A91E1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344" y="0"/>
                <a:ext cx="1366656" cy="558486"/>
              </a:xfrm>
              <a:prstGeom prst="rect">
                <a:avLst/>
              </a:prstGeom>
              <a:blipFill>
                <a:blip r:embed="rId4"/>
                <a:stretch>
                  <a:fillRect l="-18018" t="-169565" r="-5405" b="-2478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5">
            <a:extLst>
              <a:ext uri="{FF2B5EF4-FFF2-40B4-BE49-F238E27FC236}">
                <a16:creationId xmlns:a16="http://schemas.microsoft.com/office/drawing/2014/main" id="{F6BEE625-810E-4993-95F0-2FCCD35CD562}"/>
              </a:ext>
            </a:extLst>
          </p:cNvPr>
          <p:cNvSpPr txBox="1"/>
          <p:nvPr/>
        </p:nvSpPr>
        <p:spPr>
          <a:xfrm>
            <a:off x="13716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x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223B26DC-5E20-4889-B33F-6A52B34B7342}"/>
              </a:ext>
            </a:extLst>
          </p:cNvPr>
          <p:cNvSpPr txBox="1"/>
          <p:nvPr/>
        </p:nvSpPr>
        <p:spPr>
          <a:xfrm>
            <a:off x="9105901" y="54292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For rotation about the y axis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7994687" y="1280475"/>
            <a:ext cx="1128" cy="2399717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7">
            <a:extLst>
              <a:ext uri="{FF2B5EF4-FFF2-40B4-BE49-F238E27FC236}">
                <a16:creationId xmlns:a16="http://schemas.microsoft.com/office/drawing/2014/main" id="{E60F16A4-E42F-448E-9B27-50A92AE2F6A1}"/>
              </a:ext>
            </a:extLst>
          </p:cNvPr>
          <p:cNvCxnSpPr/>
          <p:nvPr/>
        </p:nvCxnSpPr>
        <p:spPr>
          <a:xfrm flipV="1">
            <a:off x="7641089" y="3378665"/>
            <a:ext cx="2508417" cy="136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BAFB4D0-B554-46DF-848C-D4EE18DE49C5}"/>
              </a:ext>
            </a:extLst>
          </p:cNvPr>
          <p:cNvSpPr txBox="1"/>
          <p:nvPr/>
        </p:nvSpPr>
        <p:spPr>
          <a:xfrm>
            <a:off x="10080655" y="3199828"/>
            <a:ext cx="306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736EB1-D0E6-4220-9FBC-CD2B22179D40}"/>
              </a:ext>
            </a:extLst>
          </p:cNvPr>
          <p:cNvSpPr txBox="1"/>
          <p:nvPr/>
        </p:nvSpPr>
        <p:spPr>
          <a:xfrm>
            <a:off x="7881515" y="985199"/>
            <a:ext cx="292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y</a:t>
            </a:r>
          </a:p>
        </p:txBody>
      </p:sp>
      <p:sp>
        <p:nvSpPr>
          <p:cNvPr id="6" name="Freeform 5"/>
          <p:cNvSpPr/>
          <p:nvPr/>
        </p:nvSpPr>
        <p:spPr>
          <a:xfrm>
            <a:off x="8142515" y="1306286"/>
            <a:ext cx="2246811" cy="1924594"/>
          </a:xfrm>
          <a:custGeom>
            <a:avLst/>
            <a:gdLst>
              <a:gd name="connsiteX0" fmla="*/ 0 w 2246811"/>
              <a:gd name="connsiteY0" fmla="*/ 0 h 1924594"/>
              <a:gd name="connsiteX1" fmla="*/ 452846 w 2246811"/>
              <a:gd name="connsiteY1" fmla="*/ 1524000 h 1924594"/>
              <a:gd name="connsiteX2" fmla="*/ 2246811 w 2246811"/>
              <a:gd name="connsiteY2" fmla="*/ 1924594 h 1924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46811" h="1924594">
                <a:moveTo>
                  <a:pt x="0" y="0"/>
                </a:moveTo>
                <a:cubicBezTo>
                  <a:pt x="39189" y="601617"/>
                  <a:pt x="78378" y="1203234"/>
                  <a:pt x="452846" y="1524000"/>
                </a:cubicBezTo>
                <a:cubicBezTo>
                  <a:pt x="827314" y="1844766"/>
                  <a:pt x="1537062" y="1884680"/>
                  <a:pt x="2246811" y="1924594"/>
                </a:cubicBezTo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6184" y="1415143"/>
                <a:ext cx="691215" cy="250774"/>
              </a:xfrm>
              <a:prstGeom prst="rect">
                <a:avLst/>
              </a:prstGeom>
              <a:blipFill>
                <a:blip r:embed="rId5"/>
                <a:stretch>
                  <a:fillRect l="-7273" r="-3636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600" b="1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6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2458" y="2708366"/>
                <a:ext cx="679866" cy="462691"/>
              </a:xfrm>
              <a:prstGeom prst="rect">
                <a:avLst/>
              </a:prstGeom>
              <a:blipFill>
                <a:blip r:embed="rId6"/>
                <a:stretch>
                  <a:fillRect l="-7407" r="-5556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9063085" y="2133601"/>
            <a:ext cx="11247" cy="1259841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937374" y="3390068"/>
            <a:ext cx="255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Arc 8">
            <a:extLst>
              <a:ext uri="{FF2B5EF4-FFF2-40B4-BE49-F238E27FC236}">
                <a16:creationId xmlns:a16="http://schemas.microsoft.com/office/drawing/2014/main" id="{A4A9037A-0E7A-4AB0-B300-7B95F029C454}"/>
              </a:ext>
            </a:extLst>
          </p:cNvPr>
          <p:cNvSpPr/>
          <p:nvPr/>
        </p:nvSpPr>
        <p:spPr>
          <a:xfrm flipH="1">
            <a:off x="7991326" y="1265648"/>
            <a:ext cx="11181940" cy="4286249"/>
          </a:xfrm>
          <a:prstGeom prst="arc">
            <a:avLst>
              <a:gd name="adj1" fmla="val 20016464"/>
              <a:gd name="adj2" fmla="val 21568819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3917" y="2483494"/>
                <a:ext cx="189154" cy="246221"/>
              </a:xfrm>
              <a:prstGeom prst="rect">
                <a:avLst/>
              </a:prstGeom>
              <a:blipFill>
                <a:blip r:embed="rId7"/>
                <a:stretch>
                  <a:fillRect l="-18750" r="-18750"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8362609" y="3346526"/>
            <a:ext cx="1021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u="sng" dirty="0">
                <a:latin typeface="Comic Sans MS" panose="030F0702030302020204" pitchFamily="66" charset="0"/>
              </a:rPr>
              <a:t>1</a:t>
            </a:r>
            <a:r>
              <a:rPr lang="en-US" sz="1100" dirty="0">
                <a:latin typeface="Comic Sans MS" panose="030F0702030302020204" pitchFamily="66" charset="0"/>
              </a:rPr>
              <a:t> 4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cxnSp>
        <p:nvCxnSpPr>
          <p:cNvPr id="47" name="Straight Arrow Connector 6">
            <a:extLst>
              <a:ext uri="{FF2B5EF4-FFF2-40B4-BE49-F238E27FC236}">
                <a16:creationId xmlns:a16="http://schemas.microsoft.com/office/drawing/2014/main" id="{A529B713-1636-47E2-BDD9-6C5012F1E7A3}"/>
              </a:ext>
            </a:extLst>
          </p:cNvPr>
          <p:cNvCxnSpPr/>
          <p:nvPr/>
        </p:nvCxnSpPr>
        <p:spPr>
          <a:xfrm flipV="1">
            <a:off x="8412480" y="2625635"/>
            <a:ext cx="4354" cy="744582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413232" y="1498601"/>
            <a:ext cx="21305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volume will be the volume for the part under the red line, subtract the volume for the part under the blue line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78359" y="4130719"/>
                <a:ext cx="2458302" cy="6935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359" y="4130719"/>
                <a:ext cx="2458302" cy="693588"/>
              </a:xfrm>
              <a:prstGeom prst="rect">
                <a:avLst/>
              </a:prstGeom>
              <a:blipFill>
                <a:blip r:embed="rId8"/>
                <a:stretch>
                  <a:fillRect l="-8718" t="-108929" r="-513" b="-166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/>
              <p:nvPr/>
            </p:nvSpPr>
            <p:spPr>
              <a:xfrm>
                <a:off x="5397410" y="3594734"/>
                <a:ext cx="1753365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65">
                <a:extLst>
                  <a:ext uri="{FF2B5EF4-FFF2-40B4-BE49-F238E27FC236}">
                    <a16:creationId xmlns:a16="http://schemas.microsoft.com/office/drawing/2014/main" id="{21489B9E-6385-47D4-B704-184088A3B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410" y="3594734"/>
                <a:ext cx="1753365" cy="488660"/>
              </a:xfrm>
              <a:prstGeom prst="rect">
                <a:avLst/>
              </a:prstGeom>
              <a:blipFill>
                <a:blip r:embed="rId9"/>
                <a:stretch>
                  <a:fillRect l="-13669" t="-172500" r="-1439" b="-25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65297" y="4901428"/>
                <a:ext cx="1967526" cy="548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64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5297" y="4901428"/>
                <a:ext cx="1967526" cy="548355"/>
              </a:xfrm>
              <a:prstGeom prst="rect">
                <a:avLst/>
              </a:prstGeom>
              <a:blipFill>
                <a:blip r:embed="rId10"/>
                <a:stretch>
                  <a:fillRect l="-10897" t="-159091" r="-641" b="-220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63751" y="5515382"/>
                <a:ext cx="1583767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751" y="5515382"/>
                <a:ext cx="1583767" cy="546432"/>
              </a:xfrm>
              <a:prstGeom prst="rect">
                <a:avLst/>
              </a:prstGeom>
              <a:blipFill>
                <a:blip r:embed="rId11"/>
                <a:stretch>
                  <a:fillRect l="-1587" r="-794" b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68105" y="6129336"/>
                <a:ext cx="700833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105" y="6129336"/>
                <a:ext cx="700833" cy="403316"/>
              </a:xfrm>
              <a:prstGeom prst="rect">
                <a:avLst/>
              </a:prstGeom>
              <a:blipFill>
                <a:blip r:embed="rId12"/>
                <a:stretch>
                  <a:fillRect l="-5357" t="-3125" r="-1786" b="-15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922926" y="3892731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3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0586" y="3856713"/>
            <a:ext cx="20591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each equation (make sure you put them the correct way)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857612" y="4541520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330743" y="5164183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Arc 42">
            <a:extLst>
              <a:ext uri="{FF2B5EF4-FFF2-40B4-BE49-F238E27FC236}">
                <a16:creationId xmlns:a16="http://schemas.microsoft.com/office/drawing/2014/main" id="{DB6A1F38-BF73-4820-AFC0-E67A9C3F0601}"/>
              </a:ext>
            </a:extLst>
          </p:cNvPr>
          <p:cNvSpPr>
            <a:spLocks/>
          </p:cNvSpPr>
          <p:nvPr/>
        </p:nvSpPr>
        <p:spPr bwMode="auto">
          <a:xfrm>
            <a:off x="7056423" y="5795555"/>
            <a:ext cx="115086" cy="606748"/>
          </a:xfrm>
          <a:custGeom>
            <a:avLst/>
            <a:gdLst>
              <a:gd name="T0" fmla="*/ 0 w 21600"/>
              <a:gd name="T1" fmla="*/ 0 h 43190"/>
              <a:gd name="T2" fmla="*/ 7101 w 21600"/>
              <a:gd name="T3" fmla="*/ 381000 h 43190"/>
              <a:gd name="T4" fmla="*/ 0 w 21600"/>
              <a:gd name="T5" fmla="*/ 190544 h 431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</a:path>
              <a:path w="21600" h="4319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68"/>
                  <a:pt x="12333" y="42827"/>
                  <a:pt x="670" y="4318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3832" y="4718862"/>
            <a:ext cx="20591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each function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838" y="5219604"/>
            <a:ext cx="18109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Text Box 45">
            <a:extLst>
              <a:ext uri="{FF2B5EF4-FFF2-40B4-BE49-F238E27FC236}">
                <a16:creationId xmlns:a16="http://schemas.microsoft.com/office/drawing/2014/main" id="{440D02D7-97A1-4EEC-A688-FBC443C4D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5854" y="5868392"/>
            <a:ext cx="24248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limits and subtract (you will need to show this step)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4971" y="5599275"/>
            <a:ext cx="308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You could also do this by finding the two volumes separately and subtracting – it is up to you which method you are most confident with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9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  <p:bldP spid="26" grpId="0"/>
      <p:bldP spid="27" grpId="0"/>
      <p:bldP spid="28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40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52883" y="645749"/>
            <a:ext cx="10496102" cy="523220"/>
            <a:chOff x="0" y="13335"/>
            <a:chExt cx="9144218" cy="930168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93016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800" dirty="0">
                  <a:latin typeface="+mj-lt"/>
                </a:rPr>
                <a:t>Exercise 5C</a:t>
              </a:r>
              <a:endParaRPr lang="en-GB" sz="28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75373" y="1054033"/>
            <a:ext cx="9093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952883" y="1624339"/>
            <a:ext cx="104971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296887" y="2154675"/>
            <a:ext cx="84317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Q1-2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Q3-6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Q7-8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</a:t>
            </a:r>
            <a:r>
              <a:rPr lang="en-US"/>
              <a:t>	</a:t>
            </a:r>
            <a:r>
              <a:rPr lang="en-US" smtClean="0"/>
              <a:t>Q9 </a:t>
            </a:r>
            <a:r>
              <a:rPr lang="en-US" dirty="0"/>
              <a:t>&amp; challenge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4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903</Words>
  <Application>Microsoft Office PowerPoint</Application>
  <PresentationFormat>Widescreen</PresentationFormat>
  <Paragraphs>215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Volumes of Revolution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Volumes of Revolution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2019-08-26T03:32:03Z</dcterms:modified>
</cp:coreProperties>
</file>