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670" r:id="rId2"/>
    <p:sldId id="665" r:id="rId3"/>
    <p:sldId id="666" r:id="rId4"/>
    <p:sldId id="667" r:id="rId5"/>
    <p:sldId id="668" r:id="rId6"/>
    <p:sldId id="669" r:id="rId7"/>
    <p:sldId id="663" r:id="rId8"/>
    <p:sldId id="664" r:id="rId9"/>
    <p:sldId id="6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6" autoAdjust="0"/>
    <p:restoredTop sz="88534" autoAdjust="0"/>
  </p:normalViewPr>
  <p:slideViewPr>
    <p:cSldViewPr>
      <p:cViewPr varScale="1">
        <p:scale>
          <a:sx n="67" d="100"/>
          <a:sy n="67" d="100"/>
        </p:scale>
        <p:origin x="1504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1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08720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Binomial Expansion</a:t>
            </a:r>
          </a:p>
          <a:p>
            <a:pPr algn="ctr"/>
            <a:r>
              <a:rPr lang="en-GB" sz="8000" dirty="0"/>
              <a:t>- </a:t>
            </a:r>
            <a:r>
              <a:rPr lang="en-GB" sz="8800" dirty="0"/>
              <a:t>Estimation</a:t>
            </a:r>
          </a:p>
          <a:p>
            <a:pPr algn="ctr"/>
            <a:endParaRPr lang="en-GB" sz="2400" dirty="0"/>
          </a:p>
          <a:p>
            <a:pPr algn="ctr"/>
            <a:r>
              <a:rPr lang="en-GB" sz="8000" dirty="0"/>
              <a:t>Chapter 8</a:t>
            </a:r>
            <a:endParaRPr lang="en-GB" sz="5400" dirty="0"/>
          </a:p>
          <a:p>
            <a:pPr algn="ctr"/>
            <a:r>
              <a:rPr lang="en-GB" sz="8000" dirty="0"/>
              <a:t>(Part 3 of 3)</a:t>
            </a:r>
          </a:p>
        </p:txBody>
      </p:sp>
    </p:spTree>
    <p:extLst>
      <p:ext uri="{BB962C8B-B14F-4D97-AF65-F5344CB8AC3E}">
        <p14:creationId xmlns:p14="http://schemas.microsoft.com/office/powerpoint/2010/main" val="4281568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0675" y="913638"/>
            <a:ext cx="75015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Expand</a:t>
            </a:r>
            <a:r>
              <a:rPr lang="en-GB" sz="5400" dirty="0">
                <a:solidFill>
                  <a:srgbClr val="0000FF"/>
                </a:solidFill>
              </a:rPr>
              <a:t> (2 + 3</a:t>
            </a:r>
            <a:r>
              <a:rPr lang="en-GB" sz="5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5400" dirty="0">
                <a:solidFill>
                  <a:srgbClr val="0000FF"/>
                </a:solidFill>
              </a:rPr>
              <a:t>)</a:t>
            </a:r>
            <a:r>
              <a:rPr lang="en-GB" sz="5400" dirty="0">
                <a:solidFill>
                  <a:srgbClr val="FF0000"/>
                </a:solidFill>
              </a:rPr>
              <a:t>(1 – 3x)</a:t>
            </a:r>
            <a:r>
              <a:rPr lang="en-GB" sz="5400" baseline="30000" dirty="0">
                <a:solidFill>
                  <a:srgbClr val="FF0000"/>
                </a:solidFill>
              </a:rPr>
              <a:t>3 </a:t>
            </a:r>
          </a:p>
          <a:p>
            <a:pPr algn="ctr"/>
            <a:r>
              <a:rPr lang="en-GB" sz="5400" dirty="0"/>
              <a:t>to the term</a:t>
            </a:r>
            <a:r>
              <a:rPr lang="en-GB" sz="5400" dirty="0">
                <a:solidFill>
                  <a:srgbClr val="FF0000"/>
                </a:solidFill>
              </a:rPr>
              <a:t> </a:t>
            </a:r>
            <a:r>
              <a:rPr lang="en-GB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5400" baseline="30000" dirty="0"/>
              <a:t>4</a:t>
            </a:r>
            <a:r>
              <a:rPr lang="en-GB" sz="5400" dirty="0">
                <a:solidFill>
                  <a:srgbClr val="FF0000"/>
                </a:solidFill>
              </a:rPr>
              <a:t> </a:t>
            </a:r>
            <a:endParaRPr lang="en-GB" sz="5400" baseline="30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104479"/>
            <a:ext cx="824440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950" dirty="0"/>
              <a:t>=</a:t>
            </a:r>
            <a:r>
              <a:rPr lang="en-GB" sz="4950" dirty="0">
                <a:solidFill>
                  <a:srgbClr val="0000FF"/>
                </a:solidFill>
              </a:rPr>
              <a:t> (2 + 3</a:t>
            </a:r>
            <a:r>
              <a:rPr lang="en-GB" sz="495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950" dirty="0">
                <a:solidFill>
                  <a:srgbClr val="0000FF"/>
                </a:solidFill>
              </a:rPr>
              <a:t>)</a:t>
            </a:r>
            <a:r>
              <a:rPr lang="en-GB" sz="4950" dirty="0">
                <a:solidFill>
                  <a:srgbClr val="FF0000"/>
                </a:solidFill>
              </a:rPr>
              <a:t>(1 – 9</a:t>
            </a:r>
            <a:r>
              <a:rPr lang="en-GB" sz="495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950" dirty="0">
                <a:solidFill>
                  <a:srgbClr val="FF0000"/>
                </a:solidFill>
              </a:rPr>
              <a:t> + 27</a:t>
            </a:r>
            <a:r>
              <a:rPr lang="en-GB" sz="495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950" baseline="30000" dirty="0">
                <a:solidFill>
                  <a:srgbClr val="FF0000"/>
                </a:solidFill>
              </a:rPr>
              <a:t>2</a:t>
            </a:r>
            <a:r>
              <a:rPr lang="en-GB" sz="4950" dirty="0">
                <a:solidFill>
                  <a:srgbClr val="FF0000"/>
                </a:solidFill>
              </a:rPr>
              <a:t> – 27</a:t>
            </a:r>
            <a:r>
              <a:rPr lang="en-GB" sz="495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950" baseline="30000" dirty="0">
                <a:solidFill>
                  <a:srgbClr val="FF0000"/>
                </a:solidFill>
              </a:rPr>
              <a:t>3</a:t>
            </a:r>
            <a:r>
              <a:rPr lang="en-GB" sz="4950" dirty="0">
                <a:solidFill>
                  <a:srgbClr val="FF0000"/>
                </a:solidFill>
              </a:rPr>
              <a:t>)</a:t>
            </a:r>
            <a:endParaRPr lang="en-GB" sz="4950" baseline="30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295" y="4298350"/>
            <a:ext cx="9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= 2 – 18</a:t>
            </a:r>
            <a:r>
              <a:rPr lang="en-GB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dirty="0"/>
              <a:t> + 54</a:t>
            </a:r>
            <a:r>
              <a:rPr lang="en-GB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baseline="30000" dirty="0"/>
              <a:t>2</a:t>
            </a:r>
            <a:r>
              <a:rPr lang="en-GB" sz="3600" dirty="0"/>
              <a:t> – 54</a:t>
            </a:r>
            <a:r>
              <a:rPr lang="en-GB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baseline="30000" dirty="0"/>
              <a:t>3 </a:t>
            </a:r>
            <a:r>
              <a:rPr lang="en-GB" sz="4800" b="1" dirty="0"/>
              <a:t>+</a:t>
            </a:r>
            <a:r>
              <a:rPr lang="en-GB" sz="3600" baseline="30000" dirty="0"/>
              <a:t> </a:t>
            </a:r>
            <a:r>
              <a:rPr lang="en-GB" sz="3600" dirty="0"/>
              <a:t>3</a:t>
            </a:r>
            <a:r>
              <a:rPr lang="en-GB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dirty="0"/>
              <a:t> – 27</a:t>
            </a:r>
            <a:r>
              <a:rPr lang="en-GB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baseline="30000" dirty="0"/>
              <a:t>2</a:t>
            </a:r>
            <a:r>
              <a:rPr lang="en-GB" sz="3600" dirty="0"/>
              <a:t> + 81</a:t>
            </a:r>
            <a:r>
              <a:rPr lang="en-GB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baseline="30000" dirty="0"/>
              <a:t>3</a:t>
            </a:r>
            <a:r>
              <a:rPr lang="en-GB" sz="3600" dirty="0"/>
              <a:t> – 81</a:t>
            </a:r>
            <a:r>
              <a:rPr lang="en-GB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baseline="30000" dirty="0"/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5455240"/>
            <a:ext cx="7956376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950" dirty="0"/>
              <a:t>= 2 – 15</a:t>
            </a:r>
            <a:r>
              <a:rPr lang="en-GB" sz="4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950" dirty="0"/>
              <a:t> + 27</a:t>
            </a:r>
            <a:r>
              <a:rPr lang="en-GB" sz="4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950" baseline="30000" dirty="0"/>
              <a:t>2</a:t>
            </a:r>
            <a:r>
              <a:rPr lang="en-GB" sz="4950" dirty="0"/>
              <a:t> + 27</a:t>
            </a:r>
            <a:r>
              <a:rPr lang="en-GB" sz="4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950" baseline="30000" dirty="0"/>
              <a:t>3</a:t>
            </a:r>
            <a:r>
              <a:rPr lang="en-GB" sz="4950" dirty="0"/>
              <a:t> – 81</a:t>
            </a:r>
            <a:r>
              <a:rPr lang="en-GB" sz="49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950" baseline="30000" dirty="0"/>
              <a:t>4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Estimating Powers</a:t>
              </a:r>
              <a:endParaRPr lang="en-GB" sz="3200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6923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2933967"/>
                <a:ext cx="9144000" cy="14459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6600" dirty="0"/>
                  <a:t>(</a:t>
                </a:r>
                <a:r>
                  <a:rPr lang="en-GB" sz="6600" dirty="0">
                    <a:solidFill>
                      <a:srgbClr val="FF0000"/>
                    </a:solidFill>
                  </a:rPr>
                  <a:t>1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6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6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6600" dirty="0"/>
                  <a:t>)</a:t>
                </a:r>
                <a:r>
                  <a:rPr lang="en-GB" sz="6600" baseline="30000" dirty="0">
                    <a:solidFill>
                      <a:srgbClr val="0000FF"/>
                    </a:solidFill>
                  </a:rPr>
                  <a:t>10</a:t>
                </a:r>
                <a:r>
                  <a:rPr lang="en-GB" sz="6600" dirty="0"/>
                  <a:t> = (</a:t>
                </a:r>
                <a:r>
                  <a:rPr lang="en-GB" sz="6600" dirty="0">
                    <a:solidFill>
                      <a:srgbClr val="FF0000"/>
                    </a:solidFill>
                  </a:rPr>
                  <a:t>0.975</a:t>
                </a:r>
                <a:r>
                  <a:rPr lang="en-GB" sz="6600" dirty="0"/>
                  <a:t>)</a:t>
                </a:r>
                <a:r>
                  <a:rPr lang="en-GB" sz="6600" baseline="30000" dirty="0">
                    <a:solidFill>
                      <a:srgbClr val="0000FF"/>
                    </a:solidFill>
                  </a:rPr>
                  <a:t>10</a:t>
                </a:r>
                <a:r>
                  <a:rPr lang="en-GB" sz="6600" dirty="0"/>
                  <a:t>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933967"/>
                <a:ext cx="9144000" cy="1445973"/>
              </a:xfrm>
              <a:prstGeom prst="rect">
                <a:avLst/>
              </a:prstGeom>
              <a:blipFill>
                <a:blip r:embed="rId2"/>
                <a:stretch>
                  <a:fillRect t="-5063" b="-177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0" y="1204980"/>
            <a:ext cx="91440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50" dirty="0"/>
              <a:t>Given the following statement </a:t>
            </a:r>
          </a:p>
          <a:p>
            <a:pPr algn="ctr"/>
            <a:r>
              <a:rPr lang="en-GB" sz="4050" dirty="0"/>
              <a:t>can you work out the value of </a:t>
            </a:r>
            <a:r>
              <a:rPr lang="en-GB" sz="40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50" dirty="0"/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91880" y="4623032"/>
            <a:ext cx="13681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6600" dirty="0"/>
              <a:t> =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9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Estimating Powers</a:t>
              </a:r>
              <a:endParaRPr lang="en-GB" sz="32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4860032" y="4625922"/>
            <a:ext cx="125707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6600" dirty="0">
                <a:solidFill>
                  <a:prstClr val="black"/>
                </a:solidFill>
              </a:rPr>
              <a:t>0.1</a:t>
            </a:r>
          </a:p>
        </p:txBody>
      </p:sp>
    </p:spTree>
    <p:extLst>
      <p:ext uri="{BB962C8B-B14F-4D97-AF65-F5344CB8AC3E}">
        <p14:creationId xmlns:p14="http://schemas.microsoft.com/office/powerpoint/2010/main" val="3023584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2564904"/>
                <a:ext cx="9144000" cy="769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en-GB" sz="3300" dirty="0">
                    <a:solidFill>
                      <a:prstClr val="black"/>
                    </a:solidFill>
                  </a:rPr>
                  <a:t>(</a:t>
                </a:r>
                <a:r>
                  <a:rPr lang="en-GB" sz="3300" dirty="0">
                    <a:solidFill>
                      <a:srgbClr val="FF0000"/>
                    </a:solidFill>
                  </a:rPr>
                  <a:t>1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3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3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33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300" dirty="0">
                    <a:solidFill>
                      <a:prstClr val="black"/>
                    </a:solidFill>
                  </a:rPr>
                  <a:t>)</a:t>
                </a:r>
                <a:r>
                  <a:rPr lang="en-GB" sz="3300" baseline="30000" dirty="0">
                    <a:solidFill>
                      <a:srgbClr val="0000FF"/>
                    </a:solidFill>
                  </a:rPr>
                  <a:t>10</a:t>
                </a:r>
                <a:r>
                  <a:rPr lang="en-GB" sz="3300" dirty="0">
                    <a:solidFill>
                      <a:prstClr val="black"/>
                    </a:solidFill>
                  </a:rPr>
                  <a:t> =</a:t>
                </a:r>
                <a:r>
                  <a:rPr lang="en-GB" sz="3300" dirty="0"/>
                  <a:t> 1 – 2.5</a:t>
                </a:r>
                <a:r>
                  <a:rPr lang="en-GB" sz="33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3300" dirty="0"/>
                  <a:t> + 2.8125</a:t>
                </a:r>
                <a:r>
                  <a:rPr lang="en-GB" sz="33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3300" baseline="30000" dirty="0"/>
                  <a:t>2</a:t>
                </a:r>
                <a:r>
                  <a:rPr lang="en-GB" sz="3300" dirty="0"/>
                  <a:t> – 1.875</a:t>
                </a:r>
                <a:r>
                  <a:rPr lang="en-GB" sz="33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3300" baseline="30000" dirty="0"/>
                  <a:t>3</a:t>
                </a:r>
                <a:r>
                  <a:rPr lang="en-GB" sz="3300" dirty="0"/>
                  <a:t> + …… +….</a:t>
                </a:r>
                <a:endParaRPr lang="en-GB" sz="3300" baseline="30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64904"/>
                <a:ext cx="9144000" cy="769121"/>
              </a:xfrm>
              <a:prstGeom prst="rect">
                <a:avLst/>
              </a:prstGeom>
              <a:blipFill>
                <a:blip r:embed="rId2"/>
                <a:stretch>
                  <a:fillRect t="-4762" b="-134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0" y="919035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Estimate the value of (</a:t>
            </a:r>
            <a:r>
              <a:rPr lang="en-GB" sz="3600" dirty="0">
                <a:solidFill>
                  <a:srgbClr val="FF0000"/>
                </a:solidFill>
              </a:rPr>
              <a:t>0.975</a:t>
            </a:r>
            <a:r>
              <a:rPr lang="en-GB" sz="3600" dirty="0"/>
              <a:t>)</a:t>
            </a:r>
            <a:r>
              <a:rPr lang="en-GB" sz="3600" baseline="30000" dirty="0">
                <a:solidFill>
                  <a:srgbClr val="0000FF"/>
                </a:solidFill>
              </a:rPr>
              <a:t>10</a:t>
            </a:r>
            <a:r>
              <a:rPr lang="en-GB" sz="3600" dirty="0"/>
              <a:t> </a:t>
            </a:r>
          </a:p>
          <a:p>
            <a:pPr algn="ctr"/>
            <a:r>
              <a:rPr lang="en-GB" sz="3600" dirty="0"/>
              <a:t>giving you answer to 4 decimal places.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773739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300" dirty="0">
                <a:solidFill>
                  <a:prstClr val="black"/>
                </a:solidFill>
              </a:rPr>
              <a:t>(</a:t>
            </a:r>
            <a:r>
              <a:rPr lang="en-GB" sz="3000" dirty="0">
                <a:solidFill>
                  <a:srgbClr val="FF0000"/>
                </a:solidFill>
              </a:rPr>
              <a:t>0.975</a:t>
            </a:r>
            <a:r>
              <a:rPr lang="en-GB" sz="3300" dirty="0">
                <a:solidFill>
                  <a:prstClr val="black"/>
                </a:solidFill>
              </a:rPr>
              <a:t>)</a:t>
            </a:r>
            <a:r>
              <a:rPr lang="en-GB" sz="3300" baseline="30000" dirty="0">
                <a:solidFill>
                  <a:srgbClr val="0000FF"/>
                </a:solidFill>
              </a:rPr>
              <a:t>10</a:t>
            </a:r>
            <a:r>
              <a:rPr lang="en-GB" sz="3300" dirty="0">
                <a:solidFill>
                  <a:prstClr val="black"/>
                </a:solidFill>
              </a:rPr>
              <a:t>  </a:t>
            </a:r>
            <a:r>
              <a:rPr lang="en-GB" sz="3300" dirty="0"/>
              <a:t>    1 – 2.5(</a:t>
            </a:r>
            <a:r>
              <a:rPr lang="en-GB" sz="3300" dirty="0">
                <a:cs typeface="Times New Roman" panose="02020603050405020304" pitchFamily="18" charset="0"/>
              </a:rPr>
              <a:t>0.1)</a:t>
            </a:r>
            <a:r>
              <a:rPr lang="en-GB" sz="3300" dirty="0"/>
              <a:t> + 2.8125(0.1)</a:t>
            </a:r>
            <a:r>
              <a:rPr lang="en-GB" sz="3300" baseline="30000" dirty="0"/>
              <a:t>2</a:t>
            </a:r>
            <a:r>
              <a:rPr lang="en-GB" sz="3300" dirty="0"/>
              <a:t> – 1.875(</a:t>
            </a:r>
            <a:r>
              <a:rPr lang="en-GB" sz="3300" dirty="0">
                <a:cs typeface="Times New Roman" panose="02020603050405020304" pitchFamily="18" charset="0"/>
              </a:rPr>
              <a:t>0.1)</a:t>
            </a:r>
            <a:r>
              <a:rPr lang="en-GB" sz="3300" baseline="30000" dirty="0"/>
              <a:t>3</a:t>
            </a:r>
          </a:p>
        </p:txBody>
      </p:sp>
      <p:pic>
        <p:nvPicPr>
          <p:cNvPr id="1026" name="Picture 2" descr="https://tse4.mm.bing.net/th?id=OIP.vGvJPD74FpS6rhUChszlCADEDE&amp;pid=15.1&amp;P=0&amp;w=300&amp;h=300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90" t="40115" r="22792" b="19873"/>
          <a:stretch/>
        </p:blipFill>
        <p:spPr bwMode="auto">
          <a:xfrm>
            <a:off x="1812943" y="3960710"/>
            <a:ext cx="300329" cy="22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0" y="4941631"/>
            <a:ext cx="19631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300" dirty="0">
                <a:solidFill>
                  <a:prstClr val="black"/>
                </a:solidFill>
              </a:rPr>
              <a:t>(</a:t>
            </a:r>
            <a:r>
              <a:rPr lang="en-GB" sz="3000" dirty="0">
                <a:solidFill>
                  <a:srgbClr val="FF0000"/>
                </a:solidFill>
              </a:rPr>
              <a:t>0.975</a:t>
            </a:r>
            <a:r>
              <a:rPr lang="en-GB" sz="3300" dirty="0">
                <a:solidFill>
                  <a:prstClr val="black"/>
                </a:solidFill>
              </a:rPr>
              <a:t>)</a:t>
            </a:r>
            <a:r>
              <a:rPr lang="en-GB" sz="3300" baseline="30000" dirty="0">
                <a:solidFill>
                  <a:srgbClr val="0000FF"/>
                </a:solidFill>
              </a:rPr>
              <a:t>10</a:t>
            </a:r>
            <a:endParaRPr lang="en-GB" sz="3300" baseline="30000" dirty="0"/>
          </a:p>
        </p:txBody>
      </p:sp>
      <p:pic>
        <p:nvPicPr>
          <p:cNvPr id="10" name="Picture 2" descr="https://tse4.mm.bing.net/th?id=OIP.vGvJPD74FpS6rhUChszlCADEDE&amp;pid=15.1&amp;P=0&amp;w=300&amp;h=300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90" t="40115" r="22792" b="19873"/>
          <a:stretch/>
        </p:blipFill>
        <p:spPr bwMode="auto">
          <a:xfrm>
            <a:off x="1835696" y="5096104"/>
            <a:ext cx="300329" cy="22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963108" y="4909133"/>
            <a:ext cx="28687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300" dirty="0"/>
              <a:t>0.7763 </a:t>
            </a:r>
            <a:r>
              <a:rPr lang="en-GB" sz="2100" dirty="0"/>
              <a:t>(4 </a:t>
            </a:r>
            <a:r>
              <a:rPr lang="en-GB" sz="2100" dirty="0" err="1"/>
              <a:t>d.p.</a:t>
            </a:r>
            <a:r>
              <a:rPr lang="en-GB" sz="2100" dirty="0"/>
              <a:t>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Estimating Powers</a:t>
              </a:r>
              <a:endParaRPr lang="en-GB" sz="32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993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2933967"/>
                <a:ext cx="9144000" cy="13286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6000" dirty="0"/>
                  <a:t>(</a:t>
                </a:r>
                <a:r>
                  <a:rPr lang="en-GB" sz="6000" dirty="0">
                    <a:solidFill>
                      <a:srgbClr val="FF0000"/>
                    </a:solidFill>
                  </a:rPr>
                  <a:t>2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6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6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6000" dirty="0"/>
                  <a:t>)</a:t>
                </a:r>
                <a:r>
                  <a:rPr lang="en-GB" sz="6000" baseline="30000" dirty="0">
                    <a:solidFill>
                      <a:srgbClr val="0000FF"/>
                    </a:solidFill>
                  </a:rPr>
                  <a:t>10</a:t>
                </a:r>
                <a:r>
                  <a:rPr lang="en-GB" sz="6000" dirty="0"/>
                  <a:t> = (</a:t>
                </a:r>
                <a:r>
                  <a:rPr lang="en-GB" sz="6000" dirty="0">
                    <a:solidFill>
                      <a:srgbClr val="FF0000"/>
                    </a:solidFill>
                  </a:rPr>
                  <a:t>2.1</a:t>
                </a:r>
                <a:r>
                  <a:rPr lang="en-GB" sz="6000" dirty="0"/>
                  <a:t>)</a:t>
                </a:r>
                <a:r>
                  <a:rPr lang="en-GB" sz="6000" baseline="30000" dirty="0">
                    <a:solidFill>
                      <a:srgbClr val="0000FF"/>
                    </a:solidFill>
                  </a:rPr>
                  <a:t>10</a:t>
                </a:r>
                <a:r>
                  <a:rPr lang="en-GB" sz="6000" dirty="0"/>
                  <a:t>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933967"/>
                <a:ext cx="9144000" cy="1328633"/>
              </a:xfrm>
              <a:prstGeom prst="rect">
                <a:avLst/>
              </a:prstGeom>
              <a:blipFill rotWithShape="0">
                <a:blip r:embed="rId2"/>
                <a:stretch>
                  <a:fillRect t="-4587" b="-160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0" y="1204980"/>
            <a:ext cx="91440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50" dirty="0"/>
              <a:t>Given the following statement </a:t>
            </a:r>
          </a:p>
          <a:p>
            <a:pPr algn="ctr"/>
            <a:r>
              <a:rPr lang="en-GB" sz="4050" dirty="0"/>
              <a:t>can you work out the value of </a:t>
            </a:r>
            <a:r>
              <a:rPr lang="en-GB" sz="40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50" dirty="0"/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3888" y="4509120"/>
            <a:ext cx="1475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6000" dirty="0"/>
              <a:t> =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9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Estimating Powers</a:t>
              </a:r>
              <a:endParaRPr lang="en-GB" sz="32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5004048" y="4509120"/>
            <a:ext cx="115768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6000" dirty="0">
                <a:solidFill>
                  <a:prstClr val="black"/>
                </a:solidFill>
              </a:rPr>
              <a:t>0.5</a:t>
            </a:r>
          </a:p>
        </p:txBody>
      </p:sp>
    </p:spTree>
    <p:extLst>
      <p:ext uri="{BB962C8B-B14F-4D97-AF65-F5344CB8AC3E}">
        <p14:creationId xmlns:p14="http://schemas.microsoft.com/office/powerpoint/2010/main" val="860368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2933967"/>
                <a:ext cx="9144000" cy="1322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6000" dirty="0"/>
                  <a:t>(</a:t>
                </a:r>
                <a:r>
                  <a:rPr lang="en-GB" sz="6000" dirty="0">
                    <a:solidFill>
                      <a:srgbClr val="FF0000"/>
                    </a:solidFill>
                  </a:rPr>
                  <a:t>1 –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6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6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6000" dirty="0"/>
                  <a:t>)</a:t>
                </a:r>
                <a:r>
                  <a:rPr lang="en-GB" sz="6000" baseline="30000" dirty="0">
                    <a:solidFill>
                      <a:srgbClr val="0000FF"/>
                    </a:solidFill>
                  </a:rPr>
                  <a:t>9</a:t>
                </a:r>
                <a:r>
                  <a:rPr lang="en-GB" sz="6000" dirty="0"/>
                  <a:t> = (</a:t>
                </a:r>
                <a:r>
                  <a:rPr lang="en-GB" sz="6000" dirty="0">
                    <a:solidFill>
                      <a:srgbClr val="FF0000"/>
                    </a:solidFill>
                  </a:rPr>
                  <a:t>0.6</a:t>
                </a:r>
                <a:r>
                  <a:rPr lang="en-GB" sz="6000" dirty="0"/>
                  <a:t>)</a:t>
                </a:r>
                <a:r>
                  <a:rPr lang="en-GB" sz="6000" baseline="30000" dirty="0">
                    <a:solidFill>
                      <a:srgbClr val="0000FF"/>
                    </a:solidFill>
                  </a:rPr>
                  <a:t>9</a:t>
                </a:r>
                <a:r>
                  <a:rPr lang="en-GB" sz="6000" dirty="0"/>
                  <a:t>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933967"/>
                <a:ext cx="9144000" cy="1322863"/>
              </a:xfrm>
              <a:prstGeom prst="rect">
                <a:avLst/>
              </a:prstGeom>
              <a:blipFill rotWithShape="0">
                <a:blip r:embed="rId2"/>
                <a:stretch>
                  <a:fillRect t="-4608" b="-16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0" y="1204980"/>
            <a:ext cx="91440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50" dirty="0"/>
              <a:t>Given the following statement </a:t>
            </a:r>
          </a:p>
          <a:p>
            <a:pPr algn="ctr"/>
            <a:r>
              <a:rPr lang="en-GB" sz="4050" dirty="0"/>
              <a:t>can you work out the value of </a:t>
            </a:r>
            <a:r>
              <a:rPr lang="en-GB" sz="40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50" dirty="0"/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45850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6000" dirty="0"/>
              <a:t> = 1.6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9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Estimating Powers</a:t>
              </a:r>
              <a:endParaRPr lang="en-GB" sz="32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18020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Estimating Powers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740272"/>
            <a:ext cx="7689783" cy="251443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8529" y="3703003"/>
                <a:ext cx="3825847" cy="27023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             +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             +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b="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                  </m:t>
                      </m:r>
                      <m:r>
                        <a:rPr lang="en-GB" b="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b="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=1+2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529" y="3703003"/>
                <a:ext cx="3825847" cy="27023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71428" y="3538822"/>
                <a:ext cx="4321052" cy="28562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Comparing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1.025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dirty="0"/>
                  <a:t>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GB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dirty="0"/>
                  <a:t>, then: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1.025=1+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0.025=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=0.1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Using our expansion with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=0.1</m:t>
                    </m:r>
                  </m:oMath>
                </a14:m>
                <a:r>
                  <a:rPr lang="en-GB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1+2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0.1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0.1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0.1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=1.2184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𝑑𝑝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428" y="3538822"/>
                <a:ext cx="4321052" cy="2856231"/>
              </a:xfrm>
              <a:prstGeom prst="rect">
                <a:avLst/>
              </a:prstGeom>
              <a:blipFill rotWithShape="0">
                <a:blip r:embed="rId4"/>
                <a:stretch>
                  <a:fillRect l="-1269" b="-8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355976" y="3550476"/>
            <a:ext cx="274327" cy="3105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6322" y="3550476"/>
            <a:ext cx="274327" cy="3105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3822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115" y="908720"/>
            <a:ext cx="8274126" cy="208823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Estimating Powers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356992"/>
            <a:ext cx="8596273" cy="2873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44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6BAC892-BEA4-2A44-A026-3C7C954A4DF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33D5707-4FE1-BB40-B8A1-DCA3A47BE36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792C5AB-15F6-2743-BF86-1A08F1EDAC7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11C125AB-BB6A-6A44-9B54-7428F452E36B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168-169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815E562-1D1C-EA4C-942B-DEDA5DB246BB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79849C6-70F5-544E-AE23-AD1906CA06B9}"/>
              </a:ext>
            </a:extLst>
          </p:cNvPr>
          <p:cNvSpPr txBox="1"/>
          <p:nvPr/>
        </p:nvSpPr>
        <p:spPr>
          <a:xfrm>
            <a:off x="1707337" y="2697427"/>
            <a:ext cx="529727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Q3-4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3200" dirty="0">
                <a:solidFill>
                  <a:srgbClr val="FF0000"/>
                </a:solidFill>
              </a:rPr>
              <a:t>		</a:t>
            </a:r>
            <a:r>
              <a:rPr lang="en-US" sz="2400" dirty="0"/>
              <a:t> Q7-9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382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27762</TotalTime>
  <Words>243</Words>
  <Application>Microsoft Macintosh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1046</cp:revision>
  <dcterms:created xsi:type="dcterms:W3CDTF">2013-02-28T07:36:55Z</dcterms:created>
  <dcterms:modified xsi:type="dcterms:W3CDTF">2019-09-14T12:33:55Z</dcterms:modified>
</cp:coreProperties>
</file>