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85" r:id="rId2"/>
    <p:sldId id="532" r:id="rId3"/>
    <p:sldId id="581" r:id="rId4"/>
    <p:sldId id="582" r:id="rId5"/>
    <p:sldId id="583" r:id="rId6"/>
    <p:sldId id="534" r:id="rId7"/>
    <p:sldId id="5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84" autoAdjust="0"/>
    <p:restoredTop sz="88534" autoAdjust="0"/>
  </p:normalViewPr>
  <p:slideViewPr>
    <p:cSldViewPr>
      <p:cViewPr varScale="1">
        <p:scale>
          <a:sx n="70" d="100"/>
          <a:sy n="70" d="100"/>
        </p:scale>
        <p:origin x="904" y="1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7200" dirty="0"/>
              <a:t>Differential Equations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11 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83915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SKILL #11</a:t>
              </a:r>
              <a:r>
                <a:rPr lang="en-GB" sz="3200" dirty="0"/>
                <a:t>: Differential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791649"/>
                <a:ext cx="9143782" cy="19982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Differential equations are equations involving </a:t>
                </a:r>
              </a:p>
              <a:p>
                <a:pPr algn="ctr"/>
                <a:r>
                  <a:rPr lang="en-GB" sz="3600" dirty="0"/>
                  <a:t>a mix of variables and derivatives, </a:t>
                </a:r>
              </a:p>
              <a:p>
                <a:pPr algn="ctr"/>
                <a:r>
                  <a:rPr lang="en-GB" sz="3600" dirty="0"/>
                  <a:t>e.g.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600" dirty="0"/>
                  <a:t>,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dirty="0">
                    <a:solidFill>
                      <a:srgbClr val="0000FF"/>
                    </a:solidFill>
                  </a:rPr>
                  <a:t> </a:t>
                </a:r>
                <a:r>
                  <a:rPr lang="en-GB" sz="3600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91649"/>
                <a:ext cx="9143782" cy="1998239"/>
              </a:xfrm>
              <a:prstGeom prst="rect">
                <a:avLst/>
              </a:prstGeom>
              <a:blipFill>
                <a:blip r:embed="rId2"/>
                <a:stretch>
                  <a:fillRect t="-4878" r="-2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19588" y="3212976"/>
                <a:ext cx="2464264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88" y="3212976"/>
                <a:ext cx="2464264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55976" y="3645024"/>
                <a:ext cx="4013663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645024"/>
                <a:ext cx="4013663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051720" y="5229200"/>
                <a:ext cx="4461927" cy="11176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5229200"/>
                <a:ext cx="4461927" cy="11176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44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Differential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03648" y="742791"/>
                <a:ext cx="6624736" cy="71288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general solution to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742791"/>
                <a:ext cx="6624736" cy="712887"/>
              </a:xfrm>
              <a:prstGeom prst="rect">
                <a:avLst/>
              </a:prstGeom>
              <a:blipFill>
                <a:blip r:embed="rId2"/>
                <a:stretch>
                  <a:fillRect b="-70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88024" y="2780928"/>
                <a:ext cx="3456384" cy="35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3600" b="0" dirty="0"/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600" b="0" dirty="0"/>
                  <a:t>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</m:oMath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3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780928"/>
                <a:ext cx="3456384" cy="3562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5427" y="1628800"/>
                <a:ext cx="3484588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1: </a:t>
                </a:r>
                <a:r>
                  <a:rPr lang="en-GB" sz="2000" dirty="0"/>
                  <a:t>Get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</a:p>
              <a:p>
                <a:pPr algn="ctr"/>
                <a:r>
                  <a:rPr lang="en-GB" sz="2000" dirty="0"/>
                  <a:t>on separate sides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27" y="1628800"/>
                <a:ext cx="3484588" cy="707886"/>
              </a:xfrm>
              <a:prstGeom prst="rect">
                <a:avLst/>
              </a:prstGeom>
              <a:blipFill>
                <a:blip r:embed="rId4"/>
                <a:stretch>
                  <a:fillRect t="-25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11560" y="5517232"/>
            <a:ext cx="3168352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STEP 2: </a:t>
            </a:r>
            <a:r>
              <a:rPr lang="en-GB" sz="2000" dirty="0"/>
              <a:t>Integrate both sides</a:t>
            </a:r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55976" y="1663112"/>
                <a:ext cx="4176464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3: </a:t>
                </a:r>
                <a:r>
                  <a:rPr lang="en-GB" sz="2000" dirty="0"/>
                  <a:t>Make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the subject, </a:t>
                </a:r>
              </a:p>
              <a:p>
                <a:pPr algn="ctr"/>
                <a:r>
                  <a:rPr lang="en-GB" sz="2000" dirty="0"/>
                  <a:t>if the question asks.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663112"/>
                <a:ext cx="4176464" cy="707886"/>
              </a:xfrm>
              <a:prstGeom prst="rect">
                <a:avLst/>
              </a:prstGeom>
              <a:blipFill>
                <a:blip r:embed="rId5"/>
                <a:stretch>
                  <a:fillRect t="-33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5427" y="2395867"/>
                <a:ext cx="3479608" cy="3265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400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nary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nary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27" y="2395867"/>
                <a:ext cx="3479608" cy="32653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68134" y="5949280"/>
                <a:ext cx="299922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34" y="5949280"/>
                <a:ext cx="2999220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39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Differential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41593" y="769617"/>
                <a:ext cx="6696744" cy="6242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Find the general solution to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0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593" y="769617"/>
                <a:ext cx="6696744" cy="6242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4008" y="6086770"/>
                <a:ext cx="3816424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6086770"/>
                <a:ext cx="3816424" cy="647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5427" y="1628800"/>
                <a:ext cx="3484588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1: </a:t>
                </a:r>
                <a:r>
                  <a:rPr lang="en-GB" sz="2000" dirty="0"/>
                  <a:t>Get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</a:p>
              <a:p>
                <a:pPr algn="ctr"/>
                <a:r>
                  <a:rPr lang="en-GB" sz="2000" dirty="0"/>
                  <a:t>on separate sides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27" y="1628800"/>
                <a:ext cx="3484588" cy="707886"/>
              </a:xfrm>
              <a:prstGeom prst="rect">
                <a:avLst/>
              </a:prstGeom>
              <a:blipFill>
                <a:blip r:embed="rId4"/>
                <a:stretch>
                  <a:fillRect t="-25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932040" y="1628800"/>
            <a:ext cx="3168352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STEP 2: </a:t>
            </a:r>
            <a:r>
              <a:rPr lang="en-GB" sz="2000" dirty="0"/>
              <a:t>Integrate both sides</a:t>
            </a:r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63988" y="5280625"/>
                <a:ext cx="4176464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3: </a:t>
                </a:r>
                <a:r>
                  <a:rPr lang="en-GB" sz="2000" dirty="0"/>
                  <a:t>Make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the subject, </a:t>
                </a:r>
              </a:p>
              <a:p>
                <a:pPr algn="ctr"/>
                <a:r>
                  <a:rPr lang="en-GB" sz="2000" dirty="0"/>
                  <a:t>if the question asks.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5280625"/>
                <a:ext cx="4176464" cy="707886"/>
              </a:xfrm>
              <a:prstGeom prst="rect">
                <a:avLst/>
              </a:prstGeom>
              <a:blipFill>
                <a:blip r:embed="rId5"/>
                <a:stretch>
                  <a:fillRect t="-25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5427" y="2571596"/>
                <a:ext cx="3528501" cy="1666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  <a:p>
                <a:pPr/>
                <a:br>
                  <a:rPr lang="en-GB" sz="20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27" y="2571596"/>
                <a:ext cx="3528501" cy="16664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16016" y="2077839"/>
                <a:ext cx="3582144" cy="3010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𝑘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077839"/>
                <a:ext cx="3582144" cy="30106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16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Differential Equations </a:t>
              </a:r>
              <a:r>
                <a:rPr lang="en-GB" sz="2800" dirty="0"/>
                <a:t>(and partial fractions)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9743" y="708898"/>
                <a:ext cx="7632848" cy="98847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the general solution to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den>
                    </m:f>
                  </m:oMath>
                </a14:m>
                <a:endParaRPr lang="en-GB" sz="2400" dirty="0"/>
              </a:p>
              <a:p>
                <a:r>
                  <a:rPr lang="en-GB" sz="2000" dirty="0"/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000" dirty="0"/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. Leave your answer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43" y="708898"/>
                <a:ext cx="7632848" cy="988476"/>
              </a:xfrm>
              <a:prstGeom prst="rect">
                <a:avLst/>
              </a:prstGeom>
              <a:blipFill>
                <a:blip r:embed="rId2"/>
                <a:stretch>
                  <a:fillRect b="-212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76165" y="5685821"/>
                <a:ext cx="3314388" cy="983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b="0" dirty="0"/>
                  <a:t>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br>
                  <a:rPr lang="en-GB" sz="2000" b="0" dirty="0"/>
                </a:br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165" y="5685821"/>
                <a:ext cx="3314388" cy="983539"/>
              </a:xfrm>
              <a:prstGeom prst="rect">
                <a:avLst/>
              </a:prstGeom>
              <a:blipFill>
                <a:blip r:embed="rId3"/>
                <a:stretch>
                  <a:fillRect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9552" y="1858467"/>
                <a:ext cx="3484588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1: </a:t>
                </a:r>
                <a:r>
                  <a:rPr lang="en-GB" sz="2000" dirty="0"/>
                  <a:t>Get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</a:p>
              <a:p>
                <a:pPr algn="ctr"/>
                <a:r>
                  <a:rPr lang="en-GB" sz="2000" dirty="0"/>
                  <a:t>on separate sides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58467"/>
                <a:ext cx="3484588" cy="707886"/>
              </a:xfrm>
              <a:prstGeom prst="rect">
                <a:avLst/>
              </a:prstGeom>
              <a:blipFill>
                <a:blip r:embed="rId4"/>
                <a:stretch>
                  <a:fillRect t="-33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076165" y="1858467"/>
            <a:ext cx="3168352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STEP 2: </a:t>
            </a:r>
            <a:r>
              <a:rPr lang="en-GB" sz="2000" dirty="0"/>
              <a:t>Integrate both sides</a:t>
            </a:r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74331" y="4881123"/>
                <a:ext cx="4176464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3: </a:t>
                </a:r>
                <a:r>
                  <a:rPr lang="en-GB" sz="2000" dirty="0"/>
                  <a:t>Make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the subject, </a:t>
                </a:r>
              </a:p>
              <a:p>
                <a:pPr algn="ctr"/>
                <a:r>
                  <a:rPr lang="en-GB" sz="2000" dirty="0"/>
                  <a:t>if the question asks.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331" y="4881123"/>
                <a:ext cx="4176464" cy="707886"/>
              </a:xfrm>
              <a:prstGeom prst="rect">
                <a:avLst/>
              </a:prstGeom>
              <a:blipFill>
                <a:blip r:embed="rId5"/>
                <a:stretch>
                  <a:fillRect t="-33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7544" y="2839394"/>
                <a:ext cx="3764812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39394"/>
                <a:ext cx="3764812" cy="6750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9552" y="3957629"/>
                <a:ext cx="3744416" cy="2065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Use partial fractions to split up RHS: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br>
                  <a:rPr lang="en-GB" i="1" dirty="0">
                    <a:latin typeface="Cambria Math" panose="02040503050406030204" pitchFamily="18" charset="0"/>
                  </a:rPr>
                </a:b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957629"/>
                <a:ext cx="3744416" cy="2065694"/>
              </a:xfrm>
              <a:prstGeom prst="rect">
                <a:avLst/>
              </a:prstGeom>
              <a:blipFill>
                <a:blip r:embed="rId7"/>
                <a:stretch>
                  <a:fillRect l="-1466" t="-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803467" y="2566353"/>
                <a:ext cx="4135692" cy="2081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467" y="2566353"/>
                <a:ext cx="4135692" cy="2081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/>
                <a:t>Differential </a:t>
              </a:r>
              <a:r>
                <a:rPr lang="en-GB" sz="3200" dirty="0"/>
                <a:t>Equations (forming equations)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1600" y="769858"/>
                <a:ext cx="7416824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rate of increase of a rabbit population </a:t>
                </a:r>
              </a:p>
              <a:p>
                <a:pPr algn="ctr"/>
                <a:r>
                  <a:rPr lang="en-GB" sz="2400" dirty="0"/>
                  <a:t>(with population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, where time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/>
                  <a:t>)</a:t>
                </a:r>
              </a:p>
              <a:p>
                <a:pPr algn="ctr"/>
                <a:r>
                  <a:rPr lang="en-GB" sz="2400" dirty="0"/>
                  <a:t> is </a:t>
                </a:r>
                <a:r>
                  <a:rPr lang="en-GB" sz="2400" b="1" dirty="0"/>
                  <a:t>proportional to </a:t>
                </a:r>
                <a:r>
                  <a:rPr lang="en-GB" sz="2400" dirty="0"/>
                  <a:t>the current population.</a:t>
                </a:r>
              </a:p>
              <a:p>
                <a:pPr algn="ctr"/>
                <a:r>
                  <a:rPr lang="en-GB" sz="2400" dirty="0"/>
                  <a:t>Form a differential equation, and find its general solution.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769858"/>
                <a:ext cx="7416824" cy="1569660"/>
              </a:xfrm>
              <a:prstGeom prst="rect">
                <a:avLst/>
              </a:prstGeom>
              <a:blipFill>
                <a:blip r:embed="rId2"/>
                <a:stretch>
                  <a:fillRect b="-246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04048" y="2510249"/>
                <a:ext cx="3168352" cy="406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𝑘𝑡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𝒌𝒕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510249"/>
                <a:ext cx="3168352" cy="40698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87624" y="2564904"/>
                <a:ext cx="2160240" cy="245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𝑘𝑃</m:t>
                      </m:r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564904"/>
                <a:ext cx="2160240" cy="245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55611" y="5373216"/>
                <a:ext cx="3204532" cy="1128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𝑑𝑃</m:t>
                          </m:r>
                        </m:e>
                      </m:nary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11" y="5373216"/>
                <a:ext cx="3204532" cy="11281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4499992" y="2475690"/>
            <a:ext cx="0" cy="4104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74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11J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324-326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3070792-982B-43DC-B3F0-C3F8AB041DB2}"/>
              </a:ext>
            </a:extLst>
          </p:cNvPr>
          <p:cNvSpPr txBox="1"/>
          <p:nvPr/>
        </p:nvSpPr>
        <p:spPr>
          <a:xfrm>
            <a:off x="2800586" y="177271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19A6DF-5FA7-4158-833F-7A66FB0F7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2161316"/>
            <a:ext cx="6524625" cy="45815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2A7CBB8-6B3A-40FD-9067-12ECB49B4BCB}"/>
              </a:ext>
            </a:extLst>
          </p:cNvPr>
          <p:cNvSpPr/>
          <p:nvPr/>
        </p:nvSpPr>
        <p:spPr>
          <a:xfrm>
            <a:off x="3635896" y="6388331"/>
            <a:ext cx="2217812" cy="354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0419F3-B5CF-3940-8EC7-A22815AB277B}"/>
              </a:ext>
            </a:extLst>
          </p:cNvPr>
          <p:cNvSpPr txBox="1"/>
          <p:nvPr/>
        </p:nvSpPr>
        <p:spPr>
          <a:xfrm>
            <a:off x="188145" y="2268131"/>
            <a:ext cx="265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          </a:t>
            </a:r>
            <a:r>
              <a:rPr lang="en-US" sz="2400" dirty="0"/>
              <a:t>Q3-8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          Q9-11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        Q12-15                                                                                                                                                        </a:t>
            </a:r>
          </a:p>
          <a:p>
            <a:r>
              <a:rPr lang="en-US" sz="2400" dirty="0"/>
              <a:t>                        &amp; Ext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762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57485</TotalTime>
  <Words>353</Words>
  <Application>Microsoft Macintosh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1297</cp:revision>
  <dcterms:created xsi:type="dcterms:W3CDTF">2013-02-28T07:36:55Z</dcterms:created>
  <dcterms:modified xsi:type="dcterms:W3CDTF">2019-07-06T18:16:36Z</dcterms:modified>
</cp:coreProperties>
</file>